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4"/>
  </p:sldMasterIdLst>
  <p:notesMasterIdLst>
    <p:notesMasterId r:id="rId14"/>
  </p:notesMasterIdLst>
  <p:sldIdLst>
    <p:sldId id="2470" r:id="rId5"/>
    <p:sldId id="2712" r:id="rId6"/>
    <p:sldId id="2728" r:id="rId7"/>
    <p:sldId id="2730" r:id="rId8"/>
    <p:sldId id="2731" r:id="rId9"/>
    <p:sldId id="2734" r:id="rId10"/>
    <p:sldId id="2732" r:id="rId11"/>
    <p:sldId id="2716" r:id="rId12"/>
    <p:sldId id="271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774DF9-344D-9D48-A5FA-014904FE8C44}" v="116" dt="2022-07-12T08:34:47.3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09" d="100"/>
          <a:sy n="109" d="100"/>
        </p:scale>
        <p:origin x="208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5D6EA-AAB3-4AAF-9778-9AD463217C17}" type="datetimeFigureOut">
              <a:rPr lang="en-US" smtClean="0"/>
              <a:t>7/12/22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16D27F-995A-4243-B31A-5FC9ED579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021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9ACA47-E1C9-D14E-A205-8CB25298F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003" y="896935"/>
            <a:ext cx="12228576" cy="3336828"/>
          </a:xfrm>
          <a:prstGeom prst="rect">
            <a:avLst/>
          </a:prstGeom>
        </p:spPr>
      </p:pic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522AF-9EFE-4D25-8693-FAF51B05263F}"/>
              </a:ext>
            </a:extLst>
          </p:cNvPr>
          <p:cNvSpPr txBox="1"/>
          <p:nvPr userDrawn="1"/>
        </p:nvSpPr>
        <p:spPr>
          <a:xfrm>
            <a:off x="8562963" y="4817049"/>
            <a:ext cx="3427737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latin typeface="Helvetica"/>
                <a:cs typeface="Helvetica"/>
              </a:rPr>
              <a:t>A Partnership of: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US/DOE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UK/STFC-UKRI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Poland/WUST </a:t>
            </a:r>
            <a:endParaRPr lang="en-US" sz="1600" kern="1200" baseline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4BD724-1E80-4878-9472-027E28C6A7C2}"/>
              </a:ext>
            </a:extLst>
          </p:cNvPr>
          <p:cNvPicPr>
            <a:picLocks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0220" y="6275566"/>
            <a:ext cx="338328" cy="210312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872EFF9-AFDE-445C-A3D7-86893885A566}"/>
              </a:ext>
            </a:extLst>
          </p:cNvPr>
          <p:cNvSpPr/>
          <p:nvPr userDrawn="1"/>
        </p:nvSpPr>
        <p:spPr>
          <a:xfrm>
            <a:off x="11334367" y="5522386"/>
            <a:ext cx="320040" cy="210312"/>
          </a:xfrm>
          <a:prstGeom prst="rect">
            <a:avLst/>
          </a:prstGeom>
          <a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A44023-1640-4E23-9B6C-B21D51AC203C}"/>
              </a:ext>
            </a:extLst>
          </p:cNvPr>
          <p:cNvSpPr/>
          <p:nvPr userDrawn="1"/>
        </p:nvSpPr>
        <p:spPr>
          <a:xfrm>
            <a:off x="11334365" y="5263975"/>
            <a:ext cx="320040" cy="210312"/>
          </a:xfrm>
          <a:prstGeom prst="rect">
            <a:avLst/>
          </a:prstGeom>
          <a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B91944F-4C95-403D-B21A-07CBC836EB9E}"/>
              </a:ext>
            </a:extLst>
          </p:cNvPr>
          <p:cNvPicPr>
            <a:picLocks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3761" y="5025543"/>
            <a:ext cx="402336" cy="210312"/>
          </a:xfrm>
          <a:prstGeom prst="rect">
            <a:avLst/>
          </a:prstGeom>
          <a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5EF24C8-38C3-451F-AE2C-C52B4B0C3DF9}"/>
              </a:ext>
            </a:extLst>
          </p:cNvPr>
          <p:cNvSpPr/>
          <p:nvPr userDrawn="1"/>
        </p:nvSpPr>
        <p:spPr>
          <a:xfrm>
            <a:off x="11334367" y="5777336"/>
            <a:ext cx="420624" cy="210312"/>
          </a:xfrm>
          <a:prstGeom prst="rect">
            <a:avLst/>
          </a:prstGeom>
          <a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4FF91A-2A51-4F15-9737-050781425D07}"/>
              </a:ext>
            </a:extLst>
          </p:cNvPr>
          <p:cNvSpPr/>
          <p:nvPr userDrawn="1"/>
        </p:nvSpPr>
        <p:spPr>
          <a:xfrm>
            <a:off x="11333761" y="6024723"/>
            <a:ext cx="320040" cy="210312"/>
          </a:xfrm>
          <a:prstGeom prst="rect">
            <a:avLst/>
          </a:prstGeom>
          <a:blipFill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782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F00CD-44CB-48BB-BD23-6E74E412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12-14 July, 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C78005-5077-434A-80CA-8C55A16B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PIP-II 2nd Technical Workshop | WG1 | Author, Talk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34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12-14 July, 2022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5F9652E-0045-4B51-A24C-BDFA0BB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PIP-II 2nd Technical Workshop | WG1 | Author, Talk Title</a:t>
            </a:r>
          </a:p>
        </p:txBody>
      </p:sp>
    </p:spTree>
    <p:extLst>
      <p:ext uri="{BB962C8B-B14F-4D97-AF65-F5344CB8AC3E}">
        <p14:creationId xmlns:p14="http://schemas.microsoft.com/office/powerpoint/2010/main" val="3690454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12-14 July, 2022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B7ACA4-80DC-41DD-B0E8-371B4DD0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PIP-II 2nd Technical Workshop | WG1 | Author, Talk Title</a:t>
            </a:r>
          </a:p>
        </p:txBody>
      </p:sp>
    </p:spTree>
    <p:extLst>
      <p:ext uri="{BB962C8B-B14F-4D97-AF65-F5344CB8AC3E}">
        <p14:creationId xmlns:p14="http://schemas.microsoft.com/office/powerpoint/2010/main" val="1508752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12-14 July, 2022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E161075-3224-4010-ABDA-A5185F35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PIP-II 2nd Technical Workshop | WG1 | Author, Talk Title</a:t>
            </a:r>
          </a:p>
        </p:txBody>
      </p:sp>
    </p:spTree>
    <p:extLst>
      <p:ext uri="{BB962C8B-B14F-4D97-AF65-F5344CB8AC3E}">
        <p14:creationId xmlns:p14="http://schemas.microsoft.com/office/powerpoint/2010/main" val="284221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12-14 July,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A471088-6F95-4269-9C96-59C7FA66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PIP-II 2nd Technical Workshop | WG1 | Author, Talk Title</a:t>
            </a:r>
          </a:p>
        </p:txBody>
      </p:sp>
    </p:spTree>
    <p:extLst>
      <p:ext uri="{BB962C8B-B14F-4D97-AF65-F5344CB8AC3E}">
        <p14:creationId xmlns:p14="http://schemas.microsoft.com/office/powerpoint/2010/main" val="754369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12-14 July,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9E8766BF-8751-4DD6-9C06-35A200CC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PIP-II 2nd Technical Workshop | WG1 | Author, Talk Title</a:t>
            </a:r>
          </a:p>
        </p:txBody>
      </p:sp>
    </p:spTree>
    <p:extLst>
      <p:ext uri="{BB962C8B-B14F-4D97-AF65-F5344CB8AC3E}">
        <p14:creationId xmlns:p14="http://schemas.microsoft.com/office/powerpoint/2010/main" val="653681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12-14 July, 2022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914" y="654570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PIP-II 2nd Technical Workshop | WG1 | Author, Talk Title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96333" y="6466933"/>
            <a:ext cx="10388791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2182" y="6266724"/>
            <a:ext cx="1024128" cy="40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678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71585" y="4345418"/>
            <a:ext cx="8087210" cy="1003049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dirty="0"/>
              <a:t>PIP-II 2</a:t>
            </a:r>
            <a:r>
              <a:rPr lang="en-US" baseline="30000" dirty="0"/>
              <a:t>nd</a:t>
            </a:r>
            <a:r>
              <a:rPr lang="en-US" dirty="0"/>
              <a:t> Technical Workshop, WG#2</a:t>
            </a:r>
          </a:p>
          <a:p>
            <a:pPr>
              <a:spcBef>
                <a:spcPts val="600"/>
              </a:spcBef>
            </a:pPr>
            <a:r>
              <a:rPr lang="en-US" dirty="0"/>
              <a:t>Processing histories and test results LB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29846" y="5418805"/>
            <a:ext cx="11332308" cy="1247725"/>
          </a:xfrm>
        </p:spPr>
        <p:txBody>
          <a:bodyPr/>
          <a:lstStyle/>
          <a:p>
            <a:r>
              <a:rPr lang="en-US" dirty="0"/>
              <a:t>Fumio </a:t>
            </a:r>
            <a:r>
              <a:rPr lang="en-US" dirty="0" err="1"/>
              <a:t>Furuta</a:t>
            </a:r>
            <a:endParaRPr lang="en-US" dirty="0"/>
          </a:p>
          <a:p>
            <a:r>
              <a:rPr lang="en-US" dirty="0"/>
              <a:t>FNAL</a:t>
            </a:r>
          </a:p>
          <a:p>
            <a:r>
              <a:rPr lang="en-US" dirty="0"/>
              <a:t>12-14 July, 2022</a:t>
            </a:r>
          </a:p>
        </p:txBody>
      </p:sp>
    </p:spTree>
    <p:extLst>
      <p:ext uri="{BB962C8B-B14F-4D97-AF65-F5344CB8AC3E}">
        <p14:creationId xmlns:p14="http://schemas.microsoft.com/office/powerpoint/2010/main" val="1139286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02816E-0392-AE43-AACB-6CB5C6B53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C145E-F686-664B-9649-28917F68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42018" cy="274654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12-14 July, 2022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1DEE6-F94C-43D9-9DEF-6807F46EC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4"/>
            <a:ext cx="6403153" cy="233165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F. </a:t>
            </a:r>
            <a:r>
              <a:rPr lang="en-US" dirty="0" err="1"/>
              <a:t>Furuta</a:t>
            </a:r>
            <a:r>
              <a:rPr lang="en-US" dirty="0"/>
              <a:t>, Processing histories and test results LB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80635-CF4D-40D3-8110-61599055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7B14F9-EB8B-9A5C-034E-D79C444B6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429" y="1335532"/>
            <a:ext cx="7574692" cy="4937076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DC4C38-14E3-FCA4-C62E-04F5543EDFA3}"/>
              </a:ext>
            </a:extLst>
          </p:cNvPr>
          <p:cNvSpPr txBox="1"/>
          <p:nvPr/>
        </p:nvSpPr>
        <p:spPr>
          <a:xfrm>
            <a:off x="472373" y="941623"/>
            <a:ext cx="10327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B61-EZ-001 was processed and tested in VTS. The cavity is now at horizontal test (STC).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Process and VTS history will be presented.</a:t>
            </a:r>
          </a:p>
        </p:txBody>
      </p:sp>
    </p:spTree>
    <p:extLst>
      <p:ext uri="{BB962C8B-B14F-4D97-AF65-F5344CB8AC3E}">
        <p14:creationId xmlns:p14="http://schemas.microsoft.com/office/powerpoint/2010/main" val="4103114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9DA7DB-CA0C-11FF-944A-F89AECBFA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VTS of B61-EZ-001 at FNAL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5AA51B-BC36-AC04-DB28-17EEBBDA88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54137" cy="284362"/>
          </a:xfrm>
        </p:spPr>
        <p:txBody>
          <a:bodyPr/>
          <a:lstStyle/>
          <a:p>
            <a:pPr>
              <a:defRPr/>
            </a:pPr>
            <a:r>
              <a:rPr lang="en-US"/>
              <a:t>12-14 July,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3B5FCA-C539-ABD0-10A6-34DFF4A9D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PIP-II 2nd Technical Workshop | WG2 | F. </a:t>
            </a:r>
            <a:r>
              <a:rPr lang="en-US" b="1" dirty="0" err="1"/>
              <a:t>Furuta</a:t>
            </a:r>
            <a:r>
              <a:rPr lang="en-US" b="1" dirty="0"/>
              <a:t>, Processing histories and test results LB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EA9AFF-A963-73F1-2E14-2D3A2A6D9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00BC4B-72C4-2E1E-6BC5-78C4A7F73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2811" y="2844457"/>
            <a:ext cx="6734389" cy="3523306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8D523E0-76D4-6C5F-8669-D893E15828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7521224"/>
              </p:ext>
            </p:extLst>
          </p:nvPr>
        </p:nvGraphicFramePr>
        <p:xfrm>
          <a:off x="4346562" y="774216"/>
          <a:ext cx="7540638" cy="18923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5279">
                  <a:extLst>
                    <a:ext uri="{9D8B030D-6E8A-4147-A177-3AD203B41FA5}">
                      <a16:colId xmlns:a16="http://schemas.microsoft.com/office/drawing/2014/main" val="3623181823"/>
                    </a:ext>
                  </a:extLst>
                </a:gridCol>
                <a:gridCol w="1001650">
                  <a:extLst>
                    <a:ext uri="{9D8B030D-6E8A-4147-A177-3AD203B41FA5}">
                      <a16:colId xmlns:a16="http://schemas.microsoft.com/office/drawing/2014/main" val="4274738167"/>
                    </a:ext>
                  </a:extLst>
                </a:gridCol>
                <a:gridCol w="766715">
                  <a:extLst>
                    <a:ext uri="{9D8B030D-6E8A-4147-A177-3AD203B41FA5}">
                      <a16:colId xmlns:a16="http://schemas.microsoft.com/office/drawing/2014/main" val="3879280180"/>
                    </a:ext>
                  </a:extLst>
                </a:gridCol>
                <a:gridCol w="755763">
                  <a:extLst>
                    <a:ext uri="{9D8B030D-6E8A-4147-A177-3AD203B41FA5}">
                      <a16:colId xmlns:a16="http://schemas.microsoft.com/office/drawing/2014/main" val="2243989337"/>
                    </a:ext>
                  </a:extLst>
                </a:gridCol>
                <a:gridCol w="4381231">
                  <a:extLst>
                    <a:ext uri="{9D8B030D-6E8A-4147-A177-3AD203B41FA5}">
                      <a16:colId xmlns:a16="http://schemas.microsoft.com/office/drawing/2014/main" val="155192874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VTS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date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effectLst/>
                        </a:rPr>
                        <a:t>Eacc</a:t>
                      </a:r>
                      <a:r>
                        <a:rPr lang="en-US" sz="1100" u="none" strike="noStrike" dirty="0">
                          <a:effectLst/>
                        </a:rPr>
                        <a:t> max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Q0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notes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6932684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VTS1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2/5/2021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1.00E+10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EP(160um), 800Cx2hrs, EP (70um in total), tuning, USC, HPR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365618700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VTS2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3/11/2021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8.70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1.50E+09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tuning, revise antenna length, full re-HPR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964234597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VTS3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3/26/2021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12.3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1.45E+10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re-HPR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363413360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VTS4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4/19/2021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2K leak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 n/a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re-HPR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3680184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VTS5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5/25/2021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12.7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2.47E+10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full re-HPR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50083429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VTS6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7/2/2021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1.16E+10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re-HPR, mode mixing mitigation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45117770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VTS7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8/24/2021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11.4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3.00E+10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120C bake, mode mixing mitigation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20428160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VTS8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9/17/2021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20.3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2.19E+10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digital / analog PLL to mitigate mode mixing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99058722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VTS9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2/25/2022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18.8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1.86E+10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jacketing, flatness=94% post jacketing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8736815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51458C02-C202-F26E-55F0-240CF28BA1D2}"/>
              </a:ext>
            </a:extLst>
          </p:cNvPr>
          <p:cNvSpPr txBox="1"/>
          <p:nvPr/>
        </p:nvSpPr>
        <p:spPr>
          <a:xfrm>
            <a:off x="169477" y="2844457"/>
            <a:ext cx="464199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Showing VTS date and max </a:t>
            </a:r>
            <a:r>
              <a:rPr lang="en-US" sz="1600" dirty="0" err="1"/>
              <a:t>Eacc</a:t>
            </a:r>
            <a:r>
              <a:rPr lang="en-US" sz="1600" dirty="0"/>
              <a:t> during 2K VTS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Blue (NO FE); NO detectable radiation, Red; there were detectable radiation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Eacc</a:t>
            </a:r>
            <a:r>
              <a:rPr lang="en-US" sz="1600" dirty="0"/>
              <a:t> at boundary of blue and red is FE onset after processing</a:t>
            </a:r>
          </a:p>
          <a:p>
            <a:r>
              <a:rPr lang="en-US" sz="1600" dirty="0" err="1"/>
              <a:t>Strugglings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VTS#1: wrong coupling, flatness degradation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VTS#2: Lab2 HPR nozzle issue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VTS#3 ~ #9: Mode mixing mitigation applied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36F18B-9DFF-4A21-A8BD-DCA1F1359F8E}"/>
              </a:ext>
            </a:extLst>
          </p:cNvPr>
          <p:cNvSpPr txBox="1"/>
          <p:nvPr/>
        </p:nvSpPr>
        <p:spPr>
          <a:xfrm rot="17789774">
            <a:off x="6393926" y="3592024"/>
            <a:ext cx="2047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Lab2 HPR nozzle issue</a:t>
            </a:r>
          </a:p>
        </p:txBody>
      </p:sp>
    </p:spTree>
    <p:extLst>
      <p:ext uri="{BB962C8B-B14F-4D97-AF65-F5344CB8AC3E}">
        <p14:creationId xmlns:p14="http://schemas.microsoft.com/office/powerpoint/2010/main" val="760165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0FEBA3-CC9D-47A7-481D-3A0B45B2C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 behavior during B61 5-cell VTS?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6339B-CE95-A278-D288-708515729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12-14 July,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3BA2F4-E71C-6FB9-E469-4E80D361C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PIP-II 2nd Technical Workshop | WG2 | F. </a:t>
            </a:r>
            <a:r>
              <a:rPr lang="en-US" b="1" dirty="0" err="1"/>
              <a:t>Furuta</a:t>
            </a:r>
            <a:r>
              <a:rPr lang="en-US" b="1" dirty="0"/>
              <a:t>, Processing histories and test results LB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4537C8-D4C1-92F2-95EE-D918C1B83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E7004F-7175-816A-0D67-CE0F3FD6EC56}"/>
              </a:ext>
            </a:extLst>
          </p:cNvPr>
          <p:cNvSpPr txBox="1"/>
          <p:nvPr/>
        </p:nvSpPr>
        <p:spPr>
          <a:xfrm>
            <a:off x="1280984" y="1355186"/>
            <a:ext cx="96300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sometime saw MP event during 2K VTS of B61-EZ-001; such as radiation spike or processing behaviors.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MP was not an issue with B61-EZ-001 VTS, we will have more test with new B61 5-cells and have more statistics.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9A3CBBED-B4C5-C2F3-78BD-BF33BBF4E5AA}"/>
              </a:ext>
            </a:extLst>
          </p:cNvPr>
          <p:cNvSpPr txBox="1">
            <a:spLocks/>
          </p:cNvSpPr>
          <p:nvPr/>
        </p:nvSpPr>
        <p:spPr>
          <a:xfrm>
            <a:off x="296333" y="3164044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933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609585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1219170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828754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2438339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FE behavior during B61 5-cell VTS?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4A8A4B-342D-2B2B-0BD5-F5BB49D4C558}"/>
              </a:ext>
            </a:extLst>
          </p:cNvPr>
          <p:cNvSpPr txBox="1"/>
          <p:nvPr/>
        </p:nvSpPr>
        <p:spPr>
          <a:xfrm>
            <a:off x="1280984" y="4025486"/>
            <a:ext cx="96300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FE was detected during two VTS of B61-EZ-001 VTS. one happened due to HPR nozzle issue, another one happened during VTS post jacketing.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More statistics will be collected during four new B61 5-cell VTSs.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5283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52F79D5-A6B0-4677-666B-767863D76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837" y="976247"/>
            <a:ext cx="11563351" cy="50593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Field flatness was degraded somewhere between processing post tuning and 2K VTS.</a:t>
            </a:r>
          </a:p>
          <a:p>
            <a:r>
              <a:rPr lang="en-US" sz="2000" dirty="0"/>
              <a:t>B61-EZ-001; flatness before VTS#1 ~90% -&gt; after VTS#1 ~50%</a:t>
            </a:r>
          </a:p>
          <a:p>
            <a:pPr lvl="1"/>
            <a:r>
              <a:rPr lang="en-US" sz="2000" dirty="0"/>
              <a:t>Stand off clamp was fabricated to ensure there is no gap between the endplates and the end-spiders. </a:t>
            </a:r>
          </a:p>
          <a:p>
            <a:pPr lvl="1"/>
            <a:r>
              <a:rPr lang="en-US" sz="2000" dirty="0"/>
              <a:t>4-bar cage installation procedure was modified to include that.</a:t>
            </a:r>
          </a:p>
          <a:p>
            <a:pPr lvl="1"/>
            <a:endParaRPr lang="en-US" sz="2000" dirty="0"/>
          </a:p>
          <a:p>
            <a:pPr marL="376757" lvl="1" indent="0">
              <a:buNone/>
            </a:pPr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r>
              <a:rPr lang="en-US" sz="2000" dirty="0"/>
              <a:t>B61C-EZ-103; flatness before VTS#1 ~97%  -&gt; after VTS#1 ~48%</a:t>
            </a:r>
          </a:p>
          <a:p>
            <a:pPr lvl="1"/>
            <a:r>
              <a:rPr lang="en-US" sz="2000" dirty="0"/>
              <a:t>We saw degradation again, now reviewing cage installation procedures and improvement being discussed.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510AA7-E629-F100-E2F3-3A14C7D6B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Degradation of field flatness of B61 5-cell at FNAL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B457FC-25DD-CA92-F930-E91136D749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80118" cy="237285"/>
          </a:xfrm>
        </p:spPr>
        <p:txBody>
          <a:bodyPr/>
          <a:lstStyle/>
          <a:p>
            <a:pPr>
              <a:defRPr/>
            </a:pPr>
            <a:r>
              <a:rPr lang="en-US" dirty="0"/>
              <a:t>12-14 July,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8F00F-4709-A5FA-1514-EBD20392D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PIP-II 2nd Technical Workshop | WG2 | F. </a:t>
            </a:r>
            <a:r>
              <a:rPr lang="en-US" b="1" dirty="0" err="1"/>
              <a:t>Furuta</a:t>
            </a:r>
            <a:r>
              <a:rPr lang="en-US" b="1" dirty="0"/>
              <a:t>, Processing histories and test results LB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BB28C0-C689-B5D7-EAB5-1526D28A3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C39425-ED69-AB5E-5DA5-433F0BF63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6623" y="2652420"/>
            <a:ext cx="3610577" cy="28730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2AE960-4598-6260-17D3-AB1EE7C9FA3C}"/>
              </a:ext>
            </a:extLst>
          </p:cNvPr>
          <p:cNvSpPr txBox="1"/>
          <p:nvPr/>
        </p:nvSpPr>
        <p:spPr>
          <a:xfrm>
            <a:off x="4984358" y="3944861"/>
            <a:ext cx="3610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Ref. image</a:t>
            </a:r>
          </a:p>
          <a:p>
            <a:r>
              <a:rPr lang="en-US" sz="1600" dirty="0"/>
              <a:t>4-bar frame and standoff clamp on B92 5-cell</a:t>
            </a:r>
          </a:p>
        </p:txBody>
      </p:sp>
    </p:spTree>
    <p:extLst>
      <p:ext uri="{BB962C8B-B14F-4D97-AF65-F5344CB8AC3E}">
        <p14:creationId xmlns:p14="http://schemas.microsoft.com/office/powerpoint/2010/main" val="3201942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7992007-E7BF-9E87-0644-732D1ECD9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Parasitic mode suppression with modified digital PLL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9E8880-0091-8B9C-1AB4-2B8B9C4EE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12-14 July,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BD3C6D-205F-6B10-626E-6590047CE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PIP-II 2nd Technical Workshop | WG2 | F. </a:t>
            </a:r>
            <a:r>
              <a:rPr lang="en-US" b="1" dirty="0" err="1"/>
              <a:t>Furuta</a:t>
            </a:r>
            <a:r>
              <a:rPr lang="en-US" b="1" dirty="0"/>
              <a:t>, Processing histories and test results LB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B729A-1A6D-71F5-997E-EB15E6FED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66D8E26-137D-0E9B-5BA2-FC41E5F81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741" y="2858996"/>
            <a:ext cx="5016306" cy="33306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5BE9A3-360D-0B4E-142B-CA25AC114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907984"/>
            <a:ext cx="5223146" cy="333062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74CFD1E2-FEC5-CB3F-E374-ACFEF3B5584A}"/>
              </a:ext>
            </a:extLst>
          </p:cNvPr>
          <p:cNvSpPr/>
          <p:nvPr/>
        </p:nvSpPr>
        <p:spPr>
          <a:xfrm>
            <a:off x="1710546" y="4130129"/>
            <a:ext cx="1151174" cy="16058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00A014-9D71-C1B8-917E-DED66BA98901}"/>
              </a:ext>
            </a:extLst>
          </p:cNvPr>
          <p:cNvSpPr txBox="1"/>
          <p:nvPr/>
        </p:nvSpPr>
        <p:spPr>
          <a:xfrm>
            <a:off x="2861720" y="4019298"/>
            <a:ext cx="16906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Branch showed up due to 4pi/5-mode excitation</a:t>
            </a:r>
          </a:p>
        </p:txBody>
      </p:sp>
      <p:sp>
        <p:nvSpPr>
          <p:cNvPr id="18" name="Arrow: Right 12">
            <a:extLst>
              <a:ext uri="{FF2B5EF4-FFF2-40B4-BE49-F238E27FC236}">
                <a16:creationId xmlns:a16="http://schemas.microsoft.com/office/drawing/2014/main" id="{9BABDE62-5846-447A-BA1F-052A34C73DFE}"/>
              </a:ext>
            </a:extLst>
          </p:cNvPr>
          <p:cNvSpPr/>
          <p:nvPr/>
        </p:nvSpPr>
        <p:spPr>
          <a:xfrm>
            <a:off x="5395452" y="4234682"/>
            <a:ext cx="651852" cy="59594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014C3BC-0550-7387-DCB8-AE4DC6964C4B}"/>
              </a:ext>
            </a:extLst>
          </p:cNvPr>
          <p:cNvSpPr txBox="1"/>
          <p:nvPr/>
        </p:nvSpPr>
        <p:spPr>
          <a:xfrm>
            <a:off x="3529042" y="3244451"/>
            <a:ext cx="12444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2K, pi-mode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6A74EB-267B-ED44-0F5F-076D9C4F484C}"/>
              </a:ext>
            </a:extLst>
          </p:cNvPr>
          <p:cNvSpPr txBox="1"/>
          <p:nvPr/>
        </p:nvSpPr>
        <p:spPr>
          <a:xfrm>
            <a:off x="9537710" y="3290500"/>
            <a:ext cx="12444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2K, pi-mode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1177E65-EBDF-B2FD-BC2D-635545D07464}"/>
              </a:ext>
            </a:extLst>
          </p:cNvPr>
          <p:cNvSpPr txBox="1"/>
          <p:nvPr/>
        </p:nvSpPr>
        <p:spPr>
          <a:xfrm>
            <a:off x="592281" y="1023718"/>
            <a:ext cx="1060324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/>
              <a:t>4pi/5-mode was excited during pi-mode meas. of LB650 5-cell, Pi-mode meas. was interrupted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/>
              <a:t>Digital PLL system is modified to suppress parasitic mode during VTS measurement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/>
              <a:t>Applied and controlled RF signals via analog and digital PLL. It helped to suppress parasitic mode excitation and complete pi-mode measurement</a:t>
            </a:r>
          </a:p>
        </p:txBody>
      </p:sp>
    </p:spTree>
    <p:extLst>
      <p:ext uri="{BB962C8B-B14F-4D97-AF65-F5344CB8AC3E}">
        <p14:creationId xmlns:p14="http://schemas.microsoft.com/office/powerpoint/2010/main" val="35949774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D15DF47-F6EB-E04A-2E6E-E4A215871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Parasitic mode suppression during VTS of B61-EZ-001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DB0236-897F-5587-16DB-3237B80D75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9050" y="6504215"/>
            <a:ext cx="1153878" cy="284362"/>
          </a:xfrm>
        </p:spPr>
        <p:txBody>
          <a:bodyPr/>
          <a:lstStyle/>
          <a:p>
            <a:pPr>
              <a:defRPr/>
            </a:pPr>
            <a:r>
              <a:rPr lang="en-US" dirty="0"/>
              <a:t>12-14 July,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08F120-49BB-16F0-87F4-E11A16366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PIP-II 2nd Technical Workshop | WG2 | F. </a:t>
            </a:r>
            <a:r>
              <a:rPr lang="en-US" b="1" dirty="0" err="1"/>
              <a:t>Furuta</a:t>
            </a:r>
            <a:r>
              <a:rPr lang="en-US" b="1" dirty="0"/>
              <a:t>, Processing histories and test results LB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E52EC-4921-716F-D161-94F53D197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7" name="mode mixing supression">
            <a:hlinkClick r:id="" action="ppaction://media"/>
            <a:extLst>
              <a:ext uri="{FF2B5EF4-FFF2-40B4-BE49-F238E27FC236}">
                <a16:creationId xmlns:a16="http://schemas.microsoft.com/office/drawing/2014/main" id="{03BFB087-3C2A-90A6-B432-A547AA3201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800" t="20678" r="8375"/>
          <a:stretch/>
        </p:blipFill>
        <p:spPr>
          <a:xfrm>
            <a:off x="3188097" y="1392406"/>
            <a:ext cx="6074831" cy="46174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65AF16-1807-A0FB-F057-7730540B4C62}"/>
              </a:ext>
            </a:extLst>
          </p:cNvPr>
          <p:cNvSpPr txBox="1"/>
          <p:nvPr/>
        </p:nvSpPr>
        <p:spPr>
          <a:xfrm>
            <a:off x="5875728" y="951477"/>
            <a:ext cx="97013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Pi-mode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380C80-9730-198E-2182-68D1F3A57381}"/>
              </a:ext>
            </a:extLst>
          </p:cNvPr>
          <p:cNvSpPr txBox="1"/>
          <p:nvPr/>
        </p:nvSpPr>
        <p:spPr>
          <a:xfrm>
            <a:off x="3572888" y="951477"/>
            <a:ext cx="12939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4Pi/5-mode</a:t>
            </a:r>
          </a:p>
        </p:txBody>
      </p:sp>
    </p:spTree>
    <p:extLst>
      <p:ext uri="{BB962C8B-B14F-4D97-AF65-F5344CB8AC3E}">
        <p14:creationId xmlns:p14="http://schemas.microsoft.com/office/powerpoint/2010/main" val="387328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1CFAE13-8874-A14D-8F97-629D4C451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333" y="754966"/>
            <a:ext cx="11563351" cy="5635869"/>
          </a:xfrm>
        </p:spPr>
        <p:txBody>
          <a:bodyPr>
            <a:normAutofit/>
          </a:bodyPr>
          <a:lstStyle/>
          <a:p>
            <a:r>
              <a:rPr lang="en-US" sz="2567" dirty="0"/>
              <a:t>B61 5-cell processing and VTS had been carried out at FNAL</a:t>
            </a:r>
          </a:p>
          <a:p>
            <a:r>
              <a:rPr lang="en-US" sz="2567" dirty="0"/>
              <a:t>Field flatness degradation was an issue with B61 5-cell. Improvement of hardware and procedures being performed.</a:t>
            </a:r>
          </a:p>
          <a:p>
            <a:r>
              <a:rPr lang="en-US" sz="2567" dirty="0"/>
              <a:t>Parasitic mode excitation was observed during VTS and limited pi-mode measurement in 2K. Modified PLL system using both digital and analog PLL was implemented, and it helped to suppress that. 2K pi-mode was successfully completed up to 22MV/m with B61-EZ-001. </a:t>
            </a:r>
          </a:p>
          <a:p>
            <a:r>
              <a:rPr lang="en-US" sz="2567" dirty="0"/>
              <a:t>We have four new B61 5-cells (B61C-EZ-101~104). One was measured but flatness degradation limited the measurement. </a:t>
            </a:r>
          </a:p>
          <a:p>
            <a:r>
              <a:rPr lang="en-US" sz="2567" dirty="0"/>
              <a:t>MP and/or FE behaviors were not yet big issue with 5-cell, will have more statistics with new LB 5-cells.</a:t>
            </a:r>
          </a:p>
          <a:p>
            <a:r>
              <a:rPr lang="en-US" sz="2567" dirty="0"/>
              <a:t>EP study on LB 5-cell will be presented, more optimization on surface processing will be done.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02816E-0392-AE43-AACB-6CB5C6B53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C145E-F686-664B-9649-28917F68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42018" cy="274654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12-14 July, 2022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1DEE6-F94C-43D9-9DEF-6807F46EC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5"/>
            <a:ext cx="6873704" cy="195796"/>
          </a:xfrm>
        </p:spPr>
        <p:txBody>
          <a:bodyPr/>
          <a:lstStyle/>
          <a:p>
            <a:pPr>
              <a:defRPr/>
            </a:pPr>
            <a:r>
              <a:rPr lang="en-US" b="1" dirty="0"/>
              <a:t>PIP-II 2nd Technical Workshop | WG2 | F. </a:t>
            </a:r>
            <a:r>
              <a:rPr lang="en-US" b="1" dirty="0" err="1"/>
              <a:t>Furuta</a:t>
            </a:r>
            <a:r>
              <a:rPr lang="en-US" b="1" dirty="0"/>
              <a:t>, Processing histories and test results LB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80635-CF4D-40D3-8110-61599055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413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ky, outdoor, road, highway&#10;&#10;Description automatically generated">
            <a:extLst>
              <a:ext uri="{FF2B5EF4-FFF2-40B4-BE49-F238E27FC236}">
                <a16:creationId xmlns:a16="http://schemas.microsoft.com/office/drawing/2014/main" id="{52F77AE3-695A-4AA0-90B7-B50F03C3FC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78"/>
          <a:stretch/>
        </p:blipFill>
        <p:spPr>
          <a:xfrm>
            <a:off x="411446" y="397538"/>
            <a:ext cx="10982686" cy="579986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202816E-0392-AE43-AACB-6CB5C6B53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9454" y="981514"/>
            <a:ext cx="4196862" cy="996756"/>
          </a:xfrm>
        </p:spPr>
        <p:txBody>
          <a:bodyPr/>
          <a:lstStyle/>
          <a:p>
            <a:r>
              <a:rPr lang="en-US" sz="4800" dirty="0">
                <a:solidFill>
                  <a:srgbClr val="FFFF00"/>
                </a:solidFill>
              </a:rPr>
              <a:t>Thank You!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C145E-F686-664B-9649-28917F68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42018" cy="274654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12-14 July, 2022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1DEE6-F94C-43D9-9DEF-6807F46EC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4"/>
            <a:ext cx="5395171" cy="233165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WG1 | Author, Talk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80635-CF4D-40D3-8110-61599055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19612"/>
      </p:ext>
    </p:extLst>
  </p:cSld>
  <p:clrMapOvr>
    <a:masterClrMapping/>
  </p:clrMapOvr>
</p:sld>
</file>

<file path=ppt/theme/theme1.xml><?xml version="1.0" encoding="utf-8"?>
<a:theme xmlns:a="http://schemas.openxmlformats.org/drawingml/2006/main" name="1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889DA2CC4BB9E478B8FFD004BF9FA99" ma:contentTypeVersion="13" ma:contentTypeDescription="Create a new document." ma:contentTypeScope="" ma:versionID="71884ffc27558b5b181f6c1c2764013f">
  <xsd:schema xmlns:xsd="http://www.w3.org/2001/XMLSchema" xmlns:xs="http://www.w3.org/2001/XMLSchema" xmlns:p="http://schemas.microsoft.com/office/2006/metadata/properties" xmlns:ns3="df301ccf-90da-4920-a634-8c5c8c9e5e8a" xmlns:ns4="15f49ed7-d91d-476c-9d2f-cc415609efbb" targetNamespace="http://schemas.microsoft.com/office/2006/metadata/properties" ma:root="true" ma:fieldsID="a4ffdddc6feb865c067764a9f65a6890" ns3:_="" ns4:_="">
    <xsd:import namespace="df301ccf-90da-4920-a634-8c5c8c9e5e8a"/>
    <xsd:import namespace="15f49ed7-d91d-476c-9d2f-cc415609efbb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301ccf-90da-4920-a634-8c5c8c9e5e8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f49ed7-d91d-476c-9d2f-cc415609ef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6CD027D-9D3C-4706-A183-35FD89CC94BD}">
  <ds:schemaRefs>
    <ds:schemaRef ds:uri="15f49ed7-d91d-476c-9d2f-cc415609efbb"/>
    <ds:schemaRef ds:uri="df301ccf-90da-4920-a634-8c5c8c9e5e8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89F5BB1-33A5-4275-8560-24700715F89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8E9166D-67E2-4DE6-BBBF-A7EA58D17FDF}">
  <ds:schemaRefs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df301ccf-90da-4920-a634-8c5c8c9e5e8a"/>
    <ds:schemaRef ds:uri="http://purl.org/dc/terms/"/>
    <ds:schemaRef ds:uri="http://purl.org/dc/dcmitype/"/>
    <ds:schemaRef ds:uri="http://schemas.microsoft.com/office/2006/metadata/properties"/>
    <ds:schemaRef ds:uri="15f49ed7-d91d-476c-9d2f-cc415609efbb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840</Words>
  <Application>Microsoft Macintosh PowerPoint</Application>
  <PresentationFormat>Widescreen</PresentationFormat>
  <Paragraphs>130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Helvetica</vt:lpstr>
      <vt:lpstr>1_Fermilab_PPT_090915</vt:lpstr>
      <vt:lpstr>PowerPoint Presentation</vt:lpstr>
      <vt:lpstr>Introduction</vt:lpstr>
      <vt:lpstr>VTS of B61-EZ-001 at FNAL</vt:lpstr>
      <vt:lpstr>MP behavior during B61 5-cell VTS?</vt:lpstr>
      <vt:lpstr>Degradation of field flatness of B61 5-cell at FNAL</vt:lpstr>
      <vt:lpstr>Parasitic mode suppression with modified digital PLL </vt:lpstr>
      <vt:lpstr>Parasitic mode suppression during VTS of B61-EZ-001</vt:lpstr>
      <vt:lpstr>Summary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650 CM Integration</dc:title>
  <dc:creator>Joseph P Ozelis</dc:creator>
  <cp:lastModifiedBy>Fumio Furuta</cp:lastModifiedBy>
  <cp:revision>4</cp:revision>
  <dcterms:created xsi:type="dcterms:W3CDTF">2022-03-17T19:43:42Z</dcterms:created>
  <dcterms:modified xsi:type="dcterms:W3CDTF">2022-07-12T09:10:32Z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0x0101007889DA2CC4BB9E478B8FFD004BF9FA99</vt:lpwstr>
  </property>
</Properties>
</file>