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9"/>
  </p:notesMasterIdLst>
  <p:sldIdLst>
    <p:sldId id="2470" r:id="rId5"/>
    <p:sldId id="2712" r:id="rId6"/>
    <p:sldId id="2721" r:id="rId7"/>
    <p:sldId id="2722" r:id="rId8"/>
    <p:sldId id="2723" r:id="rId9"/>
    <p:sldId id="2724" r:id="rId10"/>
    <p:sldId id="2718" r:id="rId11"/>
    <p:sldId id="2725" r:id="rId12"/>
    <p:sldId id="2720" r:id="rId13"/>
    <p:sldId id="2719" r:id="rId14"/>
    <p:sldId id="2726" r:id="rId15"/>
    <p:sldId id="2727" r:id="rId16"/>
    <p:sldId id="2716" r:id="rId17"/>
    <p:sldId id="27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ais/Projects/STC/650/B9A-AES-010/B9A-AES-010%20Test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ais/Projects/STC/650/B92D-RRCAT-502/B92D-RRCAT-502%20Test%20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ais/Projects/STC/650/B61-EZ-001/B61-EZ-001%20Tes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B9A-AES-001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Q0!$J$18</c:f>
              <c:strCache>
                <c:ptCount val="1"/>
                <c:pt idx="0">
                  <c:v>Q0, x1e10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Q0!$I$19:$I$26</c:f>
              <c:numCache>
                <c:formatCode>General</c:formatCode>
                <c:ptCount val="8"/>
                <c:pt idx="0">
                  <c:v>8.0299999999999994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17.100000000000001</c:v>
                </c:pt>
                <c:pt idx="5">
                  <c:v>17.3</c:v>
                </c:pt>
                <c:pt idx="6">
                  <c:v>18</c:v>
                </c:pt>
              </c:numCache>
            </c:numRef>
          </c:xVal>
          <c:yVal>
            <c:numRef>
              <c:f>Q0!$J$19:$J$26</c:f>
              <c:numCache>
                <c:formatCode>0.0</c:formatCode>
                <c:ptCount val="8"/>
                <c:pt idx="0" formatCode="General">
                  <c:v>3.2</c:v>
                </c:pt>
                <c:pt idx="1">
                  <c:v>2.1</c:v>
                </c:pt>
                <c:pt idx="2">
                  <c:v>1.9</c:v>
                </c:pt>
                <c:pt idx="3">
                  <c:v>1.86</c:v>
                </c:pt>
                <c:pt idx="4">
                  <c:v>2</c:v>
                </c:pt>
                <c:pt idx="5">
                  <c:v>1.76</c:v>
                </c:pt>
                <c:pt idx="6">
                  <c:v>1.85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83-3C49-8EBC-9794229C6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766496"/>
        <c:axId val="1946899520"/>
      </c:scatterChart>
      <c:valAx>
        <c:axId val="666766496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Eacc, MV/m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899520"/>
        <c:crossesAt val="0.1"/>
        <c:crossBetween val="midCat"/>
      </c:valAx>
      <c:valAx>
        <c:axId val="1946899520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Q0, x1e10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766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B92D-RRCAT-502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Q0!$J$18</c:f>
              <c:strCache>
                <c:ptCount val="1"/>
                <c:pt idx="0">
                  <c:v>Q0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Q0!$I$19:$I$26</c:f>
              <c:numCache>
                <c:formatCode>General</c:formatCode>
                <c:ptCount val="8"/>
                <c:pt idx="0">
                  <c:v>14.7</c:v>
                </c:pt>
                <c:pt idx="1">
                  <c:v>17</c:v>
                </c:pt>
                <c:pt idx="2">
                  <c:v>19.2</c:v>
                </c:pt>
              </c:numCache>
            </c:numRef>
          </c:xVal>
          <c:yVal>
            <c:numRef>
              <c:f>Q0!$J$19:$J$26</c:f>
              <c:numCache>
                <c:formatCode>0.0</c:formatCode>
                <c:ptCount val="8"/>
                <c:pt idx="0" formatCode="General">
                  <c:v>2.95</c:v>
                </c:pt>
                <c:pt idx="1">
                  <c:v>2.8</c:v>
                </c:pt>
                <c:pt idx="2">
                  <c:v>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CF-524C-8DA8-81B7A8C1B8C1}"/>
            </c:ext>
          </c:extLst>
        </c:ser>
        <c:ser>
          <c:idx val="2"/>
          <c:order val="1"/>
          <c:tx>
            <c:strRef>
              <c:f>Q0!$M$18</c:f>
              <c:strCache>
                <c:ptCount val="1"/>
                <c:pt idx="0">
                  <c:v>Q0, FCD1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xVal>
            <c:numRef>
              <c:f>Q0!$L$19:$L$27</c:f>
              <c:numCache>
                <c:formatCode>General</c:formatCode>
                <c:ptCount val="9"/>
                <c:pt idx="0">
                  <c:v>14.7</c:v>
                </c:pt>
                <c:pt idx="1">
                  <c:v>17</c:v>
                </c:pt>
                <c:pt idx="2">
                  <c:v>19.2</c:v>
                </c:pt>
              </c:numCache>
            </c:numRef>
          </c:xVal>
          <c:yVal>
            <c:numRef>
              <c:f>Q0!$M$19:$M$27</c:f>
              <c:numCache>
                <c:formatCode>0.0</c:formatCode>
                <c:ptCount val="9"/>
                <c:pt idx="0" formatCode="General">
                  <c:v>3.7</c:v>
                </c:pt>
                <c:pt idx="1">
                  <c:v>3.7</c:v>
                </c:pt>
                <c:pt idx="2">
                  <c:v>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CF-524C-8DA8-81B7A8C1B8C1}"/>
            </c:ext>
          </c:extLst>
        </c:ser>
        <c:ser>
          <c:idx val="1"/>
          <c:order val="2"/>
          <c:tx>
            <c:strRef>
              <c:f>Q0!$P$18</c:f>
              <c:strCache>
                <c:ptCount val="1"/>
                <c:pt idx="0">
                  <c:v>Q0, FCD2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xVal>
            <c:numRef>
              <c:f>Q0!$O$19:$O$27</c:f>
              <c:numCache>
                <c:formatCode>General</c:formatCode>
                <c:ptCount val="9"/>
                <c:pt idx="0">
                  <c:v>13</c:v>
                </c:pt>
                <c:pt idx="1">
                  <c:v>14.7</c:v>
                </c:pt>
                <c:pt idx="2">
                  <c:v>17</c:v>
                </c:pt>
                <c:pt idx="3">
                  <c:v>19.2</c:v>
                </c:pt>
              </c:numCache>
            </c:numRef>
          </c:xVal>
          <c:yVal>
            <c:numRef>
              <c:f>Q0!$P$19:$P$27</c:f>
              <c:numCache>
                <c:formatCode>General</c:formatCode>
                <c:ptCount val="9"/>
                <c:pt idx="0">
                  <c:v>4</c:v>
                </c:pt>
                <c:pt idx="1">
                  <c:v>3.9</c:v>
                </c:pt>
                <c:pt idx="2" formatCode="0.0">
                  <c:v>3.7</c:v>
                </c:pt>
                <c:pt idx="3" formatCode="0.0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8CF-524C-8DA8-81B7A8C1B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766496"/>
        <c:axId val="1946899520"/>
      </c:scatterChart>
      <c:valAx>
        <c:axId val="666766496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Eacc, MV/m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899520"/>
        <c:crossesAt val="0.1"/>
        <c:crossBetween val="midCat"/>
      </c:valAx>
      <c:valAx>
        <c:axId val="1946899520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Q0, x1e10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766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96732193870854"/>
          <c:y val="0.1521428463112553"/>
          <c:w val="0.21932170076745827"/>
          <c:h val="0.2383592545770917"/>
        </c:manualLayout>
      </c:layout>
      <c:overlay val="1"/>
      <c:spPr>
        <a:solidFill>
          <a:schemeClr val="bg1"/>
        </a:solidFill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B61-EZ-001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Q0!$J$18</c:f>
              <c:strCache>
                <c:ptCount val="1"/>
                <c:pt idx="0">
                  <c:v>Q0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Q0!$I$19:$I$26</c:f>
              <c:numCache>
                <c:formatCode>General</c:formatCode>
                <c:ptCount val="8"/>
                <c:pt idx="0">
                  <c:v>8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16.5</c:v>
                </c:pt>
              </c:numCache>
            </c:numRef>
          </c:xVal>
          <c:yVal>
            <c:numRef>
              <c:f>Q0!$J$19:$J$26</c:f>
              <c:numCache>
                <c:formatCode>0.0</c:formatCode>
                <c:ptCount val="8"/>
                <c:pt idx="0" formatCode="General">
                  <c:v>3.2</c:v>
                </c:pt>
                <c:pt idx="1">
                  <c:v>3.1575362692847122</c:v>
                </c:pt>
                <c:pt idx="2">
                  <c:v>3.0539847921826269</c:v>
                </c:pt>
                <c:pt idx="3">
                  <c:v>2.9</c:v>
                </c:pt>
                <c:pt idx="4">
                  <c:v>2.6735863076512931</c:v>
                </c:pt>
                <c:pt idx="5">
                  <c:v>2.1606942404692084</c:v>
                </c:pt>
                <c:pt idx="6">
                  <c:v>1.7600156725216924</c:v>
                </c:pt>
                <c:pt idx="7">
                  <c:v>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C2-954A-81E9-40531F6F4F99}"/>
            </c:ext>
          </c:extLst>
        </c:ser>
        <c:ser>
          <c:idx val="2"/>
          <c:order val="2"/>
          <c:tx>
            <c:strRef>
              <c:f>Q0!$N$18</c:f>
              <c:strCache>
                <c:ptCount val="1"/>
                <c:pt idx="0">
                  <c:v>Q0, FCD1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xVal>
            <c:numRef>
              <c:f>Q0!$M$19:$M$27</c:f>
              <c:numCache>
                <c:formatCode>General</c:formatCode>
                <c:ptCount val="9"/>
                <c:pt idx="0">
                  <c:v>8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16.5</c:v>
                </c:pt>
              </c:numCache>
            </c:numRef>
          </c:xVal>
          <c:yVal>
            <c:numRef>
              <c:f>Q0!$N$19:$N$27</c:f>
              <c:numCache>
                <c:formatCode>0.0</c:formatCode>
                <c:ptCount val="9"/>
                <c:pt idx="0">
                  <c:v>4.175254570954988</c:v>
                </c:pt>
                <c:pt idx="1">
                  <c:v>4.2566868409558865</c:v>
                </c:pt>
                <c:pt idx="2">
                  <c:v>3.9902930875576046</c:v>
                </c:pt>
                <c:pt idx="3">
                  <c:v>4.0198962613380598</c:v>
                </c:pt>
                <c:pt idx="4">
                  <c:v>3.7154795140343539</c:v>
                </c:pt>
                <c:pt idx="5">
                  <c:v>3.4296733975701716</c:v>
                </c:pt>
                <c:pt idx="6">
                  <c:v>2.5870381231671553</c:v>
                </c:pt>
                <c:pt idx="7">
                  <c:v>2.1732583905395142</c:v>
                </c:pt>
                <c:pt idx="8">
                  <c:v>1.8610763318392243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C2-954A-81E9-40531F6F4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766496"/>
        <c:axId val="1946899520"/>
      </c:scatterChart>
      <c:scatterChart>
        <c:scatterStyle val="lineMarker"/>
        <c:varyColors val="0"/>
        <c:ser>
          <c:idx val="1"/>
          <c:order val="1"/>
          <c:tx>
            <c:strRef>
              <c:f>Q0!$K$18</c:f>
              <c:strCache>
                <c:ptCount val="1"/>
                <c:pt idx="0">
                  <c:v>Radiation, mR/h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xVal>
            <c:numRef>
              <c:f>Q0!$I$19:$I$26</c:f>
              <c:numCache>
                <c:formatCode>General</c:formatCode>
                <c:ptCount val="8"/>
                <c:pt idx="0">
                  <c:v>8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16.5</c:v>
                </c:pt>
              </c:numCache>
            </c:numRef>
          </c:xVal>
          <c:yVal>
            <c:numRef>
              <c:f>Q0!$K$19:$K$26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18</c:v>
                </c:pt>
                <c:pt idx="3">
                  <c:v>72</c:v>
                </c:pt>
                <c:pt idx="4">
                  <c:v>300</c:v>
                </c:pt>
                <c:pt idx="5">
                  <c:v>980</c:v>
                </c:pt>
                <c:pt idx="6">
                  <c:v>2500</c:v>
                </c:pt>
                <c:pt idx="7">
                  <c:v>3700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C2-954A-81E9-40531F6F4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520720"/>
        <c:axId val="79457024"/>
      </c:scatterChart>
      <c:valAx>
        <c:axId val="666766496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Eacc, MV/m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899520"/>
        <c:crossesAt val="0.1"/>
        <c:crossBetween val="midCat"/>
      </c:valAx>
      <c:valAx>
        <c:axId val="1946899520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Q0, x1e10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766496"/>
        <c:crosses val="autoZero"/>
        <c:crossBetween val="midCat"/>
      </c:valAx>
      <c:valAx>
        <c:axId val="79457024"/>
        <c:scaling>
          <c:logBase val="10"/>
          <c:orientation val="minMax"/>
          <c:min val="1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Radiation, mR/h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20720"/>
        <c:crosses val="max"/>
        <c:crossBetween val="midCat"/>
      </c:valAx>
      <c:valAx>
        <c:axId val="79520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457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96732193870854"/>
          <c:y val="0.1521428463112553"/>
          <c:w val="0.22868694376970447"/>
          <c:h val="0.2193719141567175"/>
        </c:manualLayout>
      </c:layout>
      <c:overlay val="1"/>
      <c:spPr>
        <a:solidFill>
          <a:schemeClr val="bg1"/>
        </a:solidFill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WG#2</a:t>
            </a:r>
          </a:p>
          <a:p>
            <a:pPr>
              <a:spcBef>
                <a:spcPts val="600"/>
              </a:spcBef>
            </a:pPr>
            <a:r>
              <a:rPr lang="en-US" dirty="0"/>
              <a:t>STC Test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Sukhanov</a:t>
            </a:r>
            <a:endParaRPr lang="en-US" dirty="0"/>
          </a:p>
          <a:p>
            <a:r>
              <a:rPr lang="en-US" dirty="0"/>
              <a:t>Fermilab</a:t>
            </a:r>
          </a:p>
          <a:p>
            <a:r>
              <a:rPr lang="en-US" dirty="0"/>
              <a:t>12-14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B61-EZ-001 Q0 vs </a:t>
            </a:r>
            <a:r>
              <a:rPr lang="en-US" dirty="0" err="1"/>
              <a:t>Eacc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76589" y="1053191"/>
            <a:ext cx="3295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</a:t>
            </a:r>
            <a:r>
              <a:rPr lang="en-US" dirty="0" err="1"/>
              <a:t>Eacc</a:t>
            </a:r>
            <a:r>
              <a:rPr lang="en-US" dirty="0"/>
              <a:t>=16.5 MV/m limited by FE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19.4 MV/m (administrative limit) in pulsed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 is 3400 </a:t>
            </a:r>
            <a:r>
              <a:rPr lang="en-US" dirty="0" err="1"/>
              <a:t>mR</a:t>
            </a:r>
            <a:r>
              <a:rPr lang="en-US" dirty="0"/>
              <a:t>/h, with onset at 11.5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cooldown at slow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cooldown 40 K to 4 K at 20K/minute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in Q0 after FCD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Q0=1.9e10 at 16.5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Q0=4.2e10 at low field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B4B03CC-C89D-6518-628C-607080D26E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812524"/>
              </p:ext>
            </p:extLst>
          </p:nvPr>
        </p:nvGraphicFramePr>
        <p:xfrm>
          <a:off x="3472542" y="1053191"/>
          <a:ext cx="8136468" cy="4682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223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Lorentz force detuning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76589" y="1053191"/>
            <a:ext cx="329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LFD coefficient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476E0FE-D4AE-FAB9-81BC-8AC158F7A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303" y="1050468"/>
            <a:ext cx="8008697" cy="5059363"/>
          </a:xfrm>
          <a:prstGeom prst="rect">
            <a:avLst/>
          </a:prstGeom>
        </p:spPr>
      </p:pic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B755E5DF-9274-D599-0CB2-0D9CD3369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01453"/>
              </p:ext>
            </p:extLst>
          </p:nvPr>
        </p:nvGraphicFramePr>
        <p:xfrm>
          <a:off x="176589" y="2248512"/>
          <a:ext cx="3949098" cy="263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25">
                  <a:extLst>
                    <a:ext uri="{9D8B030D-6E8A-4147-A177-3AD203B41FA5}">
                      <a16:colId xmlns:a16="http://schemas.microsoft.com/office/drawing/2014/main" val="1740639673"/>
                    </a:ext>
                  </a:extLst>
                </a:gridCol>
                <a:gridCol w="1850573">
                  <a:extLst>
                    <a:ext uri="{9D8B030D-6E8A-4147-A177-3AD203B41FA5}">
                      <a16:colId xmlns:a16="http://schemas.microsoft.com/office/drawing/2014/main" val="3250567228"/>
                    </a:ext>
                  </a:extLst>
                </a:gridCol>
              </a:tblGrid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LFD coefficient, Hz/(MV/m)**2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388593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20777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05938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B61-EZ-001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2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72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sensitivity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76589" y="1053191"/>
            <a:ext cx="329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dp</a:t>
            </a:r>
            <a:endParaRPr lang="en-US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B755E5DF-9274-D599-0CB2-0D9CD3369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00004"/>
              </p:ext>
            </p:extLst>
          </p:nvPr>
        </p:nvGraphicFramePr>
        <p:xfrm>
          <a:off x="176589" y="2248512"/>
          <a:ext cx="3949098" cy="229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25">
                  <a:extLst>
                    <a:ext uri="{9D8B030D-6E8A-4147-A177-3AD203B41FA5}">
                      <a16:colId xmlns:a16="http://schemas.microsoft.com/office/drawing/2014/main" val="1740639673"/>
                    </a:ext>
                  </a:extLst>
                </a:gridCol>
                <a:gridCol w="1850573">
                  <a:extLst>
                    <a:ext uri="{9D8B030D-6E8A-4147-A177-3AD203B41FA5}">
                      <a16:colId xmlns:a16="http://schemas.microsoft.com/office/drawing/2014/main" val="3250567228"/>
                    </a:ext>
                  </a:extLst>
                </a:gridCol>
              </a:tblGrid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df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dp</a:t>
                      </a:r>
                      <a:r>
                        <a:rPr lang="en-US" sz="1800" dirty="0"/>
                        <a:t>, Hz/Torr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388593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20777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505938"/>
                  </a:ext>
                </a:extLst>
              </a:tr>
              <a:tr h="573632">
                <a:tc>
                  <a:txBody>
                    <a:bodyPr/>
                    <a:lstStyle/>
                    <a:p>
                      <a:r>
                        <a:rPr lang="en-US" sz="1800" dirty="0"/>
                        <a:t>B61-EZ-001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286866"/>
                  </a:ext>
                </a:extLst>
              </a:tr>
            </a:tbl>
          </a:graphicData>
        </a:graphic>
      </p:graphicFrame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FC91D6D-887E-91C9-D661-10DB99EAC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3" r="3842" b="2264"/>
          <a:stretch/>
        </p:blipFill>
        <p:spPr>
          <a:xfrm>
            <a:off x="4569582" y="1053191"/>
            <a:ext cx="7445829" cy="49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62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86AF985-945B-DFEC-8867-7A6DBA7F4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31630"/>
              </p:ext>
            </p:extLst>
          </p:nvPr>
        </p:nvGraphicFramePr>
        <p:xfrm>
          <a:off x="424542" y="1389380"/>
          <a:ext cx="1134291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59">
                  <a:extLst>
                    <a:ext uri="{9D8B030D-6E8A-4147-A177-3AD203B41FA5}">
                      <a16:colId xmlns:a16="http://schemas.microsoft.com/office/drawing/2014/main" val="530570976"/>
                    </a:ext>
                  </a:extLst>
                </a:gridCol>
                <a:gridCol w="2635525">
                  <a:extLst>
                    <a:ext uri="{9D8B030D-6E8A-4147-A177-3AD203B41FA5}">
                      <a16:colId xmlns:a16="http://schemas.microsoft.com/office/drawing/2014/main" val="1174590816"/>
                    </a:ext>
                  </a:extLst>
                </a:gridCol>
                <a:gridCol w="2546075">
                  <a:extLst>
                    <a:ext uri="{9D8B030D-6E8A-4147-A177-3AD203B41FA5}">
                      <a16:colId xmlns:a16="http://schemas.microsoft.com/office/drawing/2014/main" val="1627184279"/>
                    </a:ext>
                  </a:extLst>
                </a:gridCol>
                <a:gridCol w="2242456">
                  <a:extLst>
                    <a:ext uri="{9D8B030D-6E8A-4147-A177-3AD203B41FA5}">
                      <a16:colId xmlns:a16="http://schemas.microsoft.com/office/drawing/2014/main" val="637924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B61-EZ-001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6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MP conditioning time,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63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(CW)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60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Limited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RF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RF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Radiation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20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 (pulsed mode),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22.9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22.9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19.4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938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at 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mR</a:t>
                      </a:r>
                      <a:r>
                        <a:rPr lang="en-US" sz="1800" dirty="0"/>
                        <a:t>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96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onset field,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Q0 at 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1e10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380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Q0 at low field, 1e10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4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LFD coefficient, Hz/(MV/m)**2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44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df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fp</a:t>
                      </a:r>
                      <a:r>
                        <a:rPr lang="en-US" sz="1800" dirty="0"/>
                        <a:t>, Hz/Torr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4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0058FF-08E8-D320-4AF1-0AD5240FC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686" b="8910"/>
          <a:stretch/>
        </p:blipFill>
        <p:spPr>
          <a:xfrm>
            <a:off x="572558" y="2024742"/>
            <a:ext cx="4721982" cy="41367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55278-F6CE-4E0D-8F8A-C00C9563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74" y="2024742"/>
            <a:ext cx="5515655" cy="4136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STC – Spoke Test Cryostat - Fermilab horizontal test facility for testing jacketed SSR1 cavities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36 cold cycles between 2013 and 2018, characterized and qualified 10 SSR1 prototype cavities and selected 8 best performers for Fermilab SSR1 prototype cryomodule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Upgraded in 2019 for testing of HB/LB650 and SSR2 cavities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C2673-71A7-F7D1-6861-0EF71B16D55F}"/>
              </a:ext>
            </a:extLst>
          </p:cNvPr>
          <p:cNvSpPr txBox="1"/>
          <p:nvPr/>
        </p:nvSpPr>
        <p:spPr>
          <a:xfrm>
            <a:off x="3679828" y="2135604"/>
            <a:ext cx="1505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Original STC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3E0786-B67E-C279-357D-6066005D5830}"/>
              </a:ext>
            </a:extLst>
          </p:cNvPr>
          <p:cNvSpPr txBox="1"/>
          <p:nvPr/>
        </p:nvSpPr>
        <p:spPr>
          <a:xfrm>
            <a:off x="9895893" y="2135604"/>
            <a:ext cx="1723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Upgraded STC</a:t>
            </a:r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650 MHz cavities in 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tests of 650 MHz cavities (3</a:t>
            </a:r>
            <a:r>
              <a:rPr lang="en-US" baseline="30000" dirty="0"/>
              <a:t>rd</a:t>
            </a:r>
            <a:r>
              <a:rPr lang="en-US" dirty="0"/>
              <a:t> one ongoing now)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A4615CE-52DD-7418-0FF5-133F975FB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67" t="8122" r="4844"/>
          <a:stretch/>
        </p:blipFill>
        <p:spPr>
          <a:xfrm>
            <a:off x="187474" y="2397102"/>
            <a:ext cx="3648082" cy="37683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084A4B-1242-9BF2-569F-99FF87540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5238" r="11429"/>
          <a:stretch/>
        </p:blipFill>
        <p:spPr>
          <a:xfrm>
            <a:off x="4176119" y="2397101"/>
            <a:ext cx="3976688" cy="3768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A4DA6E-BAA0-C09E-DB72-AB5D34D86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r="15595"/>
          <a:stretch/>
        </p:blipFill>
        <p:spPr>
          <a:xfrm>
            <a:off x="8390849" y="2397102"/>
            <a:ext cx="3648751" cy="37683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4B5D3B-2B51-DCCD-833B-C756C7F7BCA2}"/>
              </a:ext>
            </a:extLst>
          </p:cNvPr>
          <p:cNvSpPr txBox="1"/>
          <p:nvPr/>
        </p:nvSpPr>
        <p:spPr>
          <a:xfrm>
            <a:off x="304800" y="5586375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HB650 B9A-AES-010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D027D-B9CB-AD2A-92E9-6292E014251A}"/>
              </a:ext>
            </a:extLst>
          </p:cNvPr>
          <p:cNvSpPr txBox="1"/>
          <p:nvPr/>
        </p:nvSpPr>
        <p:spPr>
          <a:xfrm>
            <a:off x="4321629" y="5586375"/>
            <a:ext cx="2835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HB650 B92D-RRCAT-502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EC48FA-BA47-6D1A-2C62-2AB93DFE13F1}"/>
              </a:ext>
            </a:extLst>
          </p:cNvPr>
          <p:cNvSpPr txBox="1"/>
          <p:nvPr/>
        </p:nvSpPr>
        <p:spPr>
          <a:xfrm>
            <a:off x="8577943" y="5586375"/>
            <a:ext cx="2159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LB650 B61-EZ-001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AC3DD0-4281-3CCE-7766-E8E484C30189}"/>
              </a:ext>
            </a:extLst>
          </p:cNvPr>
          <p:cNvSpPr txBox="1"/>
          <p:nvPr/>
        </p:nvSpPr>
        <p:spPr>
          <a:xfrm>
            <a:off x="304800" y="1220642"/>
            <a:ext cx="334172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HB650, beta=0.9, </a:t>
            </a:r>
            <a:r>
              <a:rPr lang="en-US" sz="1200" b="1" dirty="0"/>
              <a:t>B9A-AES-001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January-March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STC commissioning for 650 MHz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coupler/tuner validation/testing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85261-591A-F587-1E10-A86FCDE609F4}"/>
              </a:ext>
            </a:extLst>
          </p:cNvPr>
          <p:cNvSpPr txBox="1"/>
          <p:nvPr/>
        </p:nvSpPr>
        <p:spPr>
          <a:xfrm>
            <a:off x="4321629" y="1224575"/>
            <a:ext cx="370114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HB650, beta=0.92, </a:t>
            </a:r>
            <a:r>
              <a:rPr lang="en-US" sz="1200" b="1" dirty="0"/>
              <a:t>B92D-RRCAT-502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October-November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coupler/tuner validation/testing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characterization, qualification for prototype HB650 cryomodule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222DE6-95F6-8AEA-A648-D58D4C9894FB}"/>
              </a:ext>
            </a:extLst>
          </p:cNvPr>
          <p:cNvSpPr txBox="1"/>
          <p:nvPr/>
        </p:nvSpPr>
        <p:spPr>
          <a:xfrm>
            <a:off x="8569155" y="1220642"/>
            <a:ext cx="334172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LB650, beta=0.61, </a:t>
            </a:r>
            <a:r>
              <a:rPr lang="en-US" sz="1200" b="1" dirty="0"/>
              <a:t>B61-EZ-001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June-July 2022 (ongoing)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Preproduction coupler/tuner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62009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STC Test Sequence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Cavity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Transportation from cavity preparation facility to STC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Assembly of tuner, MLI, cavity magnetic shield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Alignment </a:t>
            </a:r>
            <a:r>
              <a:rPr lang="en-US" sz="2000" dirty="0" err="1"/>
              <a:t>w.r.t.</a:t>
            </a:r>
            <a:r>
              <a:rPr lang="en-US" sz="2000" dirty="0"/>
              <a:t> interfaces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Vacuum/cryogenic connections, instrumentation and thermal straps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Cooldown from room temperature to 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Tuner tests at 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Coupler conditioning at 2K with cavity off-resonance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Cavity on-resonance conditioning (</a:t>
            </a:r>
            <a:r>
              <a:rPr lang="en-US" sz="2000" dirty="0" err="1"/>
              <a:t>multipactor</a:t>
            </a:r>
            <a:r>
              <a:rPr lang="en-US" sz="2000" dirty="0"/>
              <a:t>, field emission)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Cavity characterization (max </a:t>
            </a:r>
            <a:r>
              <a:rPr lang="en-US" sz="2000" dirty="0" err="1"/>
              <a:t>Eacc</a:t>
            </a:r>
            <a:r>
              <a:rPr lang="en-US" sz="2000" dirty="0"/>
              <a:t>, Q0, </a:t>
            </a:r>
            <a:r>
              <a:rPr lang="en-US" sz="2000" dirty="0" err="1"/>
              <a:t>df</a:t>
            </a:r>
            <a:r>
              <a:rPr lang="en-US" sz="2000" dirty="0"/>
              <a:t>/</a:t>
            </a:r>
            <a:r>
              <a:rPr lang="en-US" sz="2000" dirty="0" err="1"/>
              <a:t>dp</a:t>
            </a:r>
            <a:r>
              <a:rPr lang="en-US" sz="2000" dirty="0"/>
              <a:t>, Lorentz force detuning)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Additional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LLRF/resonance control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Coupler/tuner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Etc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Warmup to 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Additional studies at 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Coupler conditioning w/o HV bias</a:t>
            </a:r>
          </a:p>
        </p:txBody>
      </p:sp>
    </p:spTree>
    <p:extLst>
      <p:ext uri="{BB962C8B-B14F-4D97-AF65-F5344CB8AC3E}">
        <p14:creationId xmlns:p14="http://schemas.microsoft.com/office/powerpoint/2010/main" val="211550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MP/FE conditioning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20-30 hours MP conditioning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AES-010 clean (no MP/FE) after 30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RRCAT-502 only mild FE radiation at maximum </a:t>
            </a:r>
            <a:r>
              <a:rPr lang="en-US" sz="1600" dirty="0" err="1"/>
              <a:t>Eacc</a:t>
            </a:r>
            <a:r>
              <a:rPr lang="en-US" sz="1600" dirty="0"/>
              <a:t> (RF power limited) after 34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EZ-001 strong FE radiation with onset at 11.5 MV/m after 20 hours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07A71B-DDD3-ED67-0527-001B6C0F19E8}"/>
              </a:ext>
            </a:extLst>
          </p:cNvPr>
          <p:cNvGrpSpPr/>
          <p:nvPr/>
        </p:nvGrpSpPr>
        <p:grpSpPr>
          <a:xfrm>
            <a:off x="327798" y="1778619"/>
            <a:ext cx="5555343" cy="4423194"/>
            <a:chOff x="320529" y="1744291"/>
            <a:chExt cx="5555343" cy="44231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74D686-0B0F-D034-ABB1-70FC51921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5"/>
            <a:stretch/>
          </p:blipFill>
          <p:spPr>
            <a:xfrm>
              <a:off x="320529" y="1744291"/>
              <a:ext cx="5555343" cy="442319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EF13B9-2BFD-B7B1-975A-9BF11C1C5AAA}"/>
                </a:ext>
              </a:extLst>
            </p:cNvPr>
            <p:cNvSpPr txBox="1"/>
            <p:nvPr/>
          </p:nvSpPr>
          <p:spPr>
            <a:xfrm>
              <a:off x="4097672" y="2004584"/>
              <a:ext cx="11592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Radiation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17DED71-19C4-9D43-DDDE-92F7BBF8505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4097672" y="2373916"/>
              <a:ext cx="579646" cy="5760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7705433-5462-3C23-55C7-86D7DA8B53A8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3951514" y="2373916"/>
              <a:ext cx="725804" cy="105508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70518B-04B4-BBA0-3554-4FF005BBEE28}"/>
              </a:ext>
            </a:extLst>
          </p:cNvPr>
          <p:cNvGrpSpPr/>
          <p:nvPr/>
        </p:nvGrpSpPr>
        <p:grpSpPr>
          <a:xfrm>
            <a:off x="6310984" y="1778619"/>
            <a:ext cx="5555344" cy="4430635"/>
            <a:chOff x="6316130" y="1744291"/>
            <a:chExt cx="5555344" cy="44306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84D55C-B8A5-CBCA-DCF2-74F9C579A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4"/>
            <a:stretch/>
          </p:blipFill>
          <p:spPr>
            <a:xfrm>
              <a:off x="6316130" y="1744291"/>
              <a:ext cx="5555344" cy="44306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B26FAA-436E-FD41-F6D2-89846873C2C8}"/>
                </a:ext>
              </a:extLst>
            </p:cNvPr>
            <p:cNvSpPr txBox="1"/>
            <p:nvPr/>
          </p:nvSpPr>
          <p:spPr>
            <a:xfrm>
              <a:off x="9180265" y="2004584"/>
              <a:ext cx="16979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LHe</a:t>
              </a:r>
              <a:r>
                <a:rPr lang="en-US" dirty="0"/>
                <a:t> mass flow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82DB774-29CD-B587-05DD-416B240EC56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392887" y="2373916"/>
              <a:ext cx="1636329" cy="85489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50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quenching in 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Quenching cavity at STC may be very violent and upsetting for cryogenic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Magnetic field changes around cavity as result of quenching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C0D35A-823A-327A-B59F-AECAE277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5" y="1473169"/>
            <a:ext cx="5908526" cy="4698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2785A-3771-1E8B-61A5-0B231D98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76" y="1473169"/>
            <a:ext cx="5908765" cy="46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Heater calibration for calorimetric Q0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98119" y="727347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 dynamic heat load by heater in </a:t>
            </a:r>
            <a:r>
              <a:rPr lang="en-US" dirty="0" err="1"/>
              <a:t>LHe</a:t>
            </a:r>
            <a:r>
              <a:rPr lang="en-US" dirty="0"/>
              <a:t> instrumentation canister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402C08-9F9E-6EF0-9B39-4BDBDD7B0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1144397"/>
            <a:ext cx="4597895" cy="3657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BA591-5458-E44D-8874-17318E7ED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" r="2105"/>
          <a:stretch/>
        </p:blipFill>
        <p:spPr>
          <a:xfrm>
            <a:off x="5128496" y="1006812"/>
            <a:ext cx="6860303" cy="4165163"/>
          </a:xfrm>
          <a:prstGeom prst="rect">
            <a:avLst/>
          </a:prstGeom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372CE8F-374D-723A-292A-A5CF4475E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41174"/>
              </p:ext>
            </p:extLst>
          </p:nvPr>
        </p:nvGraphicFramePr>
        <p:xfrm>
          <a:off x="671497" y="5317363"/>
          <a:ext cx="1063564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911">
                  <a:extLst>
                    <a:ext uri="{9D8B030D-6E8A-4147-A177-3AD203B41FA5}">
                      <a16:colId xmlns:a16="http://schemas.microsoft.com/office/drawing/2014/main" val="2109907447"/>
                    </a:ext>
                  </a:extLst>
                </a:gridCol>
                <a:gridCol w="2658911">
                  <a:extLst>
                    <a:ext uri="{9D8B030D-6E8A-4147-A177-3AD203B41FA5}">
                      <a16:colId xmlns:a16="http://schemas.microsoft.com/office/drawing/2014/main" val="1986458501"/>
                    </a:ext>
                  </a:extLst>
                </a:gridCol>
                <a:gridCol w="2781451">
                  <a:extLst>
                    <a:ext uri="{9D8B030D-6E8A-4147-A177-3AD203B41FA5}">
                      <a16:colId xmlns:a16="http://schemas.microsoft.com/office/drawing/2014/main" val="3775454896"/>
                    </a:ext>
                  </a:extLst>
                </a:gridCol>
                <a:gridCol w="2536371">
                  <a:extLst>
                    <a:ext uri="{9D8B030D-6E8A-4147-A177-3AD203B41FA5}">
                      <a16:colId xmlns:a16="http://schemas.microsoft.com/office/drawing/2014/main" val="4028404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B61-EZ-001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043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Sm</a:t>
                      </a:r>
                      <a:r>
                        <a:rPr lang="en-US" sz="2000" dirty="0"/>
                        <a:t>, (g/s)/W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41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918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HB650 B9A-AES-010 Q0 vs </a:t>
            </a:r>
            <a:r>
              <a:rPr lang="en-US" dirty="0" err="1"/>
              <a:t>Eacc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76589" y="1053191"/>
            <a:ext cx="3451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</a:t>
            </a:r>
            <a:r>
              <a:rPr lang="en-US" dirty="0" err="1"/>
              <a:t>Eacc</a:t>
            </a:r>
            <a:r>
              <a:rPr lang="en-US" dirty="0"/>
              <a:t>=18 MV/m limited by available RF power (CW).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22.9 (administrative limit) MV/m in pulsed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 = 1.9e10 at 18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 = 3.2e10 at low field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B4B03CC-C89D-6518-628C-607080D26E11}"/>
              </a:ext>
            </a:extLst>
          </p:cNvPr>
          <p:cNvGraphicFramePr>
            <a:graphicFrameLocks/>
          </p:cNvGraphicFramePr>
          <p:nvPr/>
        </p:nvGraphicFramePr>
        <p:xfrm>
          <a:off x="3627966" y="1087966"/>
          <a:ext cx="8136468" cy="4682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732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B92D-RRCAT-502 Q0 vs </a:t>
            </a:r>
            <a:r>
              <a:rPr lang="en-US" dirty="0" err="1"/>
              <a:t>Eacc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A. </a:t>
            </a:r>
            <a:r>
              <a:rPr lang="en-US" dirty="0" err="1"/>
              <a:t>Sukhanov</a:t>
            </a:r>
            <a:r>
              <a:rPr lang="en-US" dirty="0"/>
              <a:t>, STC 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54B70-FC4D-D434-8F1C-A889EE4BF071}"/>
              </a:ext>
            </a:extLst>
          </p:cNvPr>
          <p:cNvSpPr txBox="1"/>
          <p:nvPr/>
        </p:nvSpPr>
        <p:spPr>
          <a:xfrm>
            <a:off x="176589" y="1053191"/>
            <a:ext cx="32959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</a:t>
            </a:r>
            <a:r>
              <a:rPr lang="en-US" dirty="0" err="1"/>
              <a:t>Eacc</a:t>
            </a:r>
            <a:r>
              <a:rPr lang="en-US" dirty="0"/>
              <a:t>=19.2MV/m limited by available RF power (CW).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22.9 MV/m in pulsed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 is 36 </a:t>
            </a:r>
            <a:r>
              <a:rPr lang="en-US" dirty="0" err="1"/>
              <a:t>mR</a:t>
            </a:r>
            <a:r>
              <a:rPr lang="en-US" dirty="0"/>
              <a:t>/h at 19.2 MV/m, with onset at 18.5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cooldown at slow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fast cooldowns from 40 K to 4 K at 20K/minute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in Q0 after FCDs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Q0=3.5e10 at 19.2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Q0=4e10 at low field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B4B03CC-C89D-6518-628C-607080D26E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711061"/>
              </p:ext>
            </p:extLst>
          </p:nvPr>
        </p:nvGraphicFramePr>
        <p:xfrm>
          <a:off x="3472542" y="1087966"/>
          <a:ext cx="8136467" cy="4682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5978198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1036</Words>
  <Application>Microsoft Macintosh PowerPoint</Application>
  <PresentationFormat>Widescreen</PresentationFormat>
  <Paragraphs>205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1_Fermilab_PPT_090915</vt:lpstr>
      <vt:lpstr>PowerPoint Presentation</vt:lpstr>
      <vt:lpstr>Introduction</vt:lpstr>
      <vt:lpstr>Tests of 650 MHz cavities in STC</vt:lpstr>
      <vt:lpstr>STC Test Sequence</vt:lpstr>
      <vt:lpstr>Cavity MP/FE conditioning</vt:lpstr>
      <vt:lpstr>Cavity quenching in STC</vt:lpstr>
      <vt:lpstr>Heater calibration for calorimetric Q0 measurements</vt:lpstr>
      <vt:lpstr>HB650 B9A-AES-010 Q0 vs Eacc</vt:lpstr>
      <vt:lpstr>B92D-RRCAT-502 Q0 vs Eacc</vt:lpstr>
      <vt:lpstr>B61-EZ-001 Q0 vs Eacc</vt:lpstr>
      <vt:lpstr>Lorentz force detuning</vt:lpstr>
      <vt:lpstr>Pressure sensitivity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Alexander Sukhanov</cp:lastModifiedBy>
  <cp:revision>34</cp:revision>
  <dcterms:created xsi:type="dcterms:W3CDTF">2022-03-17T19:43:42Z</dcterms:created>
  <dcterms:modified xsi:type="dcterms:W3CDTF">2022-07-12T10:48:49Z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