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4136" r:id="rId5"/>
    <p:sldMasterId id="2147484123" r:id="rId6"/>
    <p:sldMasterId id="2147484148" r:id="rId7"/>
  </p:sldMasterIdLst>
  <p:notesMasterIdLst>
    <p:notesMasterId r:id="rId33"/>
  </p:notesMasterIdLst>
  <p:handoutMasterIdLst>
    <p:handoutMasterId r:id="rId34"/>
  </p:handoutMasterIdLst>
  <p:sldIdLst>
    <p:sldId id="294" r:id="rId8"/>
    <p:sldId id="2526" r:id="rId9"/>
    <p:sldId id="2529" r:id="rId10"/>
    <p:sldId id="2527" r:id="rId11"/>
    <p:sldId id="2478" r:id="rId12"/>
    <p:sldId id="2479" r:id="rId13"/>
    <p:sldId id="2480" r:id="rId14"/>
    <p:sldId id="2481" r:id="rId15"/>
    <p:sldId id="2485" r:id="rId16"/>
    <p:sldId id="2482" r:id="rId17"/>
    <p:sldId id="2487" r:id="rId18"/>
    <p:sldId id="2498" r:id="rId19"/>
    <p:sldId id="2484" r:id="rId20"/>
    <p:sldId id="2486" r:id="rId21"/>
    <p:sldId id="2488" r:id="rId22"/>
    <p:sldId id="2489" r:id="rId23"/>
    <p:sldId id="2490" r:id="rId24"/>
    <p:sldId id="2491" r:id="rId25"/>
    <p:sldId id="2494" r:id="rId26"/>
    <p:sldId id="2497" r:id="rId27"/>
    <p:sldId id="2492" r:id="rId28"/>
    <p:sldId id="2500" r:id="rId29"/>
    <p:sldId id="2528" r:id="rId30"/>
    <p:sldId id="2477" r:id="rId31"/>
    <p:sldId id="2496" r:id="rId32"/>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50"/>
    <a:srgbClr val="A7A8AA"/>
    <a:srgbClr val="004C97"/>
    <a:srgbClr val="50504E"/>
    <a:srgbClr val="4E4E4E"/>
    <a:srgbClr val="404040"/>
    <a:srgbClr val="63666A"/>
    <a:srgbClr val="99D6E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3" autoAdjust="0"/>
    <p:restoredTop sz="96357" autoAdjust="0"/>
  </p:normalViewPr>
  <p:slideViewPr>
    <p:cSldViewPr snapToGrid="0" snapToObjects="1" showGuides="1">
      <p:cViewPr varScale="1">
        <p:scale>
          <a:sx n="164" d="100"/>
          <a:sy n="164" d="100"/>
        </p:scale>
        <p:origin x="968" y="10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6/21/2022</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6/21/2022</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Helvetica" charset="0"/>
            </a:endParaRPr>
          </a:p>
        </p:txBody>
      </p:sp>
    </p:spTree>
    <p:extLst>
      <p:ext uri="{BB962C8B-B14F-4D97-AF65-F5344CB8AC3E}">
        <p14:creationId xmlns:p14="http://schemas.microsoft.com/office/powerpoint/2010/main" val="38223872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emf"/><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Master" Target="../slideMasters/slideMaster4.xml"/><Relationship Id="rId6" Type="http://schemas.openxmlformats.org/officeDocument/2006/relationships/image" Target="../media/image7.sv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951E3324-B190-3841-A93F-DE47A042CC38}"/>
              </a:ext>
            </a:extLst>
          </p:cNvPr>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Speaker Name [20pt Reg]</a:t>
            </a:r>
          </a:p>
          <a:p>
            <a:r>
              <a:rPr lang="en-US" dirty="0"/>
              <a:t>PIP-II DOE IPR CD-2/3a Review</a:t>
            </a:r>
          </a:p>
          <a:p>
            <a:r>
              <a:rPr lang="en-US" dirty="0"/>
              <a:t>28 - 30 January 2020</a:t>
            </a:r>
          </a:p>
        </p:txBody>
      </p:sp>
      <p:sp>
        <p:nvSpPr>
          <p:cNvPr id="15" name="Rectangle 14">
            <a:extLst>
              <a:ext uri="{FF2B5EF4-FFF2-40B4-BE49-F238E27FC236}">
                <a16:creationId xmlns:a16="http://schemas.microsoft.com/office/drawing/2014/main" id="{300B77DE-EA49-F14C-BB2B-DB97C27A998D}"/>
              </a:ext>
            </a:extLst>
          </p:cNvPr>
          <p:cNvSpPr/>
          <p:nvPr userDrawn="1"/>
        </p:nvSpPr>
        <p:spPr>
          <a:xfrm>
            <a:off x="-17762" y="-53011"/>
            <a:ext cx="9161762" cy="923441"/>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FermiLogoBar_DOE_KO_horiz.eps">
            <a:extLst>
              <a:ext uri="{FF2B5EF4-FFF2-40B4-BE49-F238E27FC236}">
                <a16:creationId xmlns:a16="http://schemas.microsoft.com/office/drawing/2014/main" id="{9EED839A-F47A-5140-81A9-35BAE477BA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18" name="Picture 17">
            <a:extLst>
              <a:ext uri="{FF2B5EF4-FFF2-40B4-BE49-F238E27FC236}">
                <a16:creationId xmlns:a16="http://schemas.microsoft.com/office/drawing/2014/main" id="{F99CDA1F-7AE3-9F4B-933F-1FAC95639D53}"/>
              </a:ext>
            </a:extLst>
          </p:cNvPr>
          <p:cNvPicPr>
            <a:picLocks noChangeAspect="1"/>
          </p:cNvPicPr>
          <p:nvPr userDrawn="1"/>
        </p:nvPicPr>
        <p:blipFill>
          <a:blip r:embed="rId3"/>
          <a:stretch>
            <a:fillRect/>
          </a:stretch>
        </p:blipFill>
        <p:spPr>
          <a:xfrm>
            <a:off x="-15188" y="870431"/>
            <a:ext cx="9159188" cy="2875985"/>
          </a:xfrm>
          <a:prstGeom prst="rect">
            <a:avLst/>
          </a:prstGeom>
        </p:spPr>
      </p:pic>
      <p:pic>
        <p:nvPicPr>
          <p:cNvPr id="19" name="Picture 18">
            <a:extLst>
              <a:ext uri="{FF2B5EF4-FFF2-40B4-BE49-F238E27FC236}">
                <a16:creationId xmlns:a16="http://schemas.microsoft.com/office/drawing/2014/main" id="{6DD13327-9754-6041-8DD1-933219419DF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20" name="TextBox 19">
            <a:extLst>
              <a:ext uri="{FF2B5EF4-FFF2-40B4-BE49-F238E27FC236}">
                <a16:creationId xmlns:a16="http://schemas.microsoft.com/office/drawing/2014/main" id="{9ED24C11-61C8-6848-BA1F-F5B3A43D4B6B}"/>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21" name="Picture 20">
            <a:extLst>
              <a:ext uri="{FF2B5EF4-FFF2-40B4-BE49-F238E27FC236}">
                <a16:creationId xmlns:a16="http://schemas.microsoft.com/office/drawing/2014/main" id="{CA2A345B-7BEB-994E-9D51-8C4EB6EEF7F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582784" y="6312189"/>
            <a:ext cx="274320" cy="207455"/>
          </a:xfrm>
          <a:prstGeom prst="rect">
            <a:avLst/>
          </a:prstGeom>
          <a:effectLst>
            <a:outerShdw blurRad="381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F3CAA6F3-FFCC-354A-A2C6-37D95284D01F}"/>
              </a:ext>
            </a:extLst>
          </p:cNvPr>
          <p:cNvSpPr/>
          <p:nvPr userDrawn="1"/>
        </p:nvSpPr>
        <p:spPr>
          <a:xfrm>
            <a:off x="8576931" y="5580509"/>
            <a:ext cx="274320" cy="182880"/>
          </a:xfrm>
          <a:prstGeom prst="rect">
            <a:avLst/>
          </a:prstGeom>
          <a: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7756E5-C406-2642-B9BD-638816F9F528}"/>
              </a:ext>
            </a:extLst>
          </p:cNvPr>
          <p:cNvSpPr/>
          <p:nvPr userDrawn="1"/>
        </p:nvSpPr>
        <p:spPr>
          <a:xfrm>
            <a:off x="8576929" y="5315187"/>
            <a:ext cx="274320" cy="182880"/>
          </a:xfrm>
          <a:prstGeom prst="rect">
            <a:avLst/>
          </a:prstGeom>
          <a:blipFill>
            <a:blip r:embed="rId8" cstate="hqprint">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B460601-041F-2C4B-BAA3-3C443534ECE4}"/>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8576325" y="5062166"/>
            <a:ext cx="274320" cy="186656"/>
          </a:xfrm>
          <a:prstGeom prst="rect">
            <a:avLst/>
          </a:prstGeom>
          <a:blipFill>
            <a:blip r:embed="rId10" cstate="hqprint">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51AAE328-C739-C849-85F1-5AA51655A279}"/>
              </a:ext>
            </a:extLst>
          </p:cNvPr>
          <p:cNvSpPr/>
          <p:nvPr userDrawn="1"/>
        </p:nvSpPr>
        <p:spPr>
          <a:xfrm>
            <a:off x="8576931" y="5813960"/>
            <a:ext cx="274320" cy="183733"/>
          </a:xfrm>
          <a:prstGeom prst="rect">
            <a:avLst/>
          </a:prstGeom>
          <a:blipFill>
            <a:blip r:embed="rId11" cstate="hqprint">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4BEAD8-2DA1-1F49-9F03-59311903D998}"/>
              </a:ext>
            </a:extLst>
          </p:cNvPr>
          <p:cNvSpPr/>
          <p:nvPr userDrawn="1"/>
        </p:nvSpPr>
        <p:spPr>
          <a:xfrm>
            <a:off x="8582784" y="6071826"/>
            <a:ext cx="274320" cy="182880"/>
          </a:xfrm>
          <a:prstGeom prst="rect">
            <a:avLst/>
          </a:prstGeom>
          <a:blipFill>
            <a:blip r:embed="rId12" cstate="hqprint">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D93A1C23-7746-B24F-B17F-6EE76878B4D6}"/>
              </a:ext>
            </a:extLst>
          </p:cNvPr>
          <p:cNvCxnSpPr>
            <a:cxnSpLocks/>
          </p:cNvCxnSpPr>
          <p:nvPr userDrawn="1"/>
        </p:nvCxnSpPr>
        <p:spPr>
          <a:xfrm>
            <a:off x="5841214"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4">
            <a:extLst>
              <a:ext uri="{FF2B5EF4-FFF2-40B4-BE49-F238E27FC236}">
                <a16:creationId xmlns:a16="http://schemas.microsoft.com/office/drawing/2014/main" id="{CE45FE05-EE3E-A447-A5C4-7D2E5F2B2110}"/>
              </a:ext>
            </a:extLst>
          </p:cNvPr>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C0FD-FA0F-4FED-AD9C-D00DB0FB1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D0291C-D0E5-4292-9045-9CED66C51E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FAFA6-D006-491F-AA79-A1880B9F4C5A}"/>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1B2542F0-99AC-4006-BAF6-96888304D26B}"/>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3A8AEC66-E456-4AD7-A38B-C3C496D65A1D}"/>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283074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62FB-5D19-494A-AC7D-3D92FFC7D5E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C7AEF6-18A4-4E27-8D02-C442549FA4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A3D20-BD30-48E4-9245-D8DFDEEFE25D}"/>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0352399F-B271-4A6F-80FF-F34A90CBD3D2}"/>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8FA1851F-D219-498D-AAD0-BFF6DEBB9DA1}"/>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62302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EE2D-B09A-446F-8E13-DE920917C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6142B-4075-4426-8D6D-24E6C78DD5B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369CF-E37A-4189-B749-17D8B0A2A86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F5A9C-F6A0-492F-8BFB-F85436162C99}"/>
              </a:ext>
            </a:extLst>
          </p:cNvPr>
          <p:cNvSpPr>
            <a:spLocks noGrp="1"/>
          </p:cNvSpPr>
          <p:nvPr>
            <p:ph type="dt" sz="half" idx="10"/>
          </p:nvPr>
        </p:nvSpPr>
        <p:spPr/>
        <p:txBody>
          <a:bodyPr/>
          <a:lstStyle/>
          <a:p>
            <a:r>
              <a:rPr lang="en-US" dirty="0"/>
              <a:t>July 13, 2022</a:t>
            </a:r>
          </a:p>
        </p:txBody>
      </p:sp>
      <p:sp>
        <p:nvSpPr>
          <p:cNvPr id="6" name="Footer Placeholder 5">
            <a:extLst>
              <a:ext uri="{FF2B5EF4-FFF2-40B4-BE49-F238E27FC236}">
                <a16:creationId xmlns:a16="http://schemas.microsoft.com/office/drawing/2014/main" id="{3F0C9AFF-16C5-4C8C-9CFF-F87EEBABB8B4}"/>
              </a:ext>
            </a:extLst>
          </p:cNvPr>
          <p:cNvSpPr>
            <a:spLocks noGrp="1"/>
          </p:cNvSpPr>
          <p:nvPr>
            <p:ph type="ftr" sz="quarter" idx="11"/>
          </p:nvPr>
        </p:nvSpPr>
        <p:spPr/>
        <p:txBody>
          <a:bodyPr/>
          <a:lstStyle/>
          <a:p>
            <a:r>
              <a:rPr lang="en-US" dirty="0"/>
              <a:t>C. Grimm | PIP-II 2nd Technical Workshop July 12-14, 2022</a:t>
            </a:r>
          </a:p>
        </p:txBody>
      </p:sp>
      <p:sp>
        <p:nvSpPr>
          <p:cNvPr id="7" name="Slide Number Placeholder 6">
            <a:extLst>
              <a:ext uri="{FF2B5EF4-FFF2-40B4-BE49-F238E27FC236}">
                <a16:creationId xmlns:a16="http://schemas.microsoft.com/office/drawing/2014/main" id="{59718C1F-CCC3-46C8-9C8B-811A82901F80}"/>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170501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A457-D24C-4A68-BCDA-106DE5A8554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B4E20A-9888-4E51-B96F-B83A5A7C83A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B09122-B73F-4F9B-8EC4-1BFE36B3A26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E9A65F-7885-429C-BFEA-D93ABCB9AED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93926-C99D-4793-B820-CA465EDCD8A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F740FE-6506-43BC-AAF7-C7EC977B7353}"/>
              </a:ext>
            </a:extLst>
          </p:cNvPr>
          <p:cNvSpPr>
            <a:spLocks noGrp="1"/>
          </p:cNvSpPr>
          <p:nvPr>
            <p:ph type="dt" sz="half" idx="10"/>
          </p:nvPr>
        </p:nvSpPr>
        <p:spPr/>
        <p:txBody>
          <a:bodyPr/>
          <a:lstStyle/>
          <a:p>
            <a:r>
              <a:rPr lang="en-US" dirty="0"/>
              <a:t>July 13, 2022</a:t>
            </a:r>
          </a:p>
        </p:txBody>
      </p:sp>
      <p:sp>
        <p:nvSpPr>
          <p:cNvPr id="8" name="Footer Placeholder 7">
            <a:extLst>
              <a:ext uri="{FF2B5EF4-FFF2-40B4-BE49-F238E27FC236}">
                <a16:creationId xmlns:a16="http://schemas.microsoft.com/office/drawing/2014/main" id="{445B43FE-1640-472B-B76E-0CFB25A4D9DD}"/>
              </a:ext>
            </a:extLst>
          </p:cNvPr>
          <p:cNvSpPr>
            <a:spLocks noGrp="1"/>
          </p:cNvSpPr>
          <p:nvPr>
            <p:ph type="ftr" sz="quarter" idx="11"/>
          </p:nvPr>
        </p:nvSpPr>
        <p:spPr/>
        <p:txBody>
          <a:bodyPr/>
          <a:lstStyle/>
          <a:p>
            <a:r>
              <a:rPr lang="en-US" dirty="0"/>
              <a:t>C. Grimm | PIP-II 2nd Technical Workshop July 12-14, 2022</a:t>
            </a:r>
          </a:p>
        </p:txBody>
      </p:sp>
      <p:sp>
        <p:nvSpPr>
          <p:cNvPr id="9" name="Slide Number Placeholder 8">
            <a:extLst>
              <a:ext uri="{FF2B5EF4-FFF2-40B4-BE49-F238E27FC236}">
                <a16:creationId xmlns:a16="http://schemas.microsoft.com/office/drawing/2014/main" id="{F565D43E-B6A1-466E-88AE-E0CA7EEC260B}"/>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149230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8A0C-449F-433A-BF78-6E3DB1F617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CC3A9-7048-4C47-AEAB-DADD721C1337}"/>
              </a:ext>
            </a:extLst>
          </p:cNvPr>
          <p:cNvSpPr>
            <a:spLocks noGrp="1"/>
          </p:cNvSpPr>
          <p:nvPr>
            <p:ph type="dt" sz="half" idx="10"/>
          </p:nvPr>
        </p:nvSpPr>
        <p:spPr/>
        <p:txBody>
          <a:bodyPr/>
          <a:lstStyle/>
          <a:p>
            <a:r>
              <a:rPr lang="en-US" dirty="0"/>
              <a:t>July 13, 2022</a:t>
            </a:r>
          </a:p>
        </p:txBody>
      </p:sp>
      <p:sp>
        <p:nvSpPr>
          <p:cNvPr id="4" name="Footer Placeholder 3">
            <a:extLst>
              <a:ext uri="{FF2B5EF4-FFF2-40B4-BE49-F238E27FC236}">
                <a16:creationId xmlns:a16="http://schemas.microsoft.com/office/drawing/2014/main" id="{4340D55B-0365-42C9-9843-8EF974C913E1}"/>
              </a:ext>
            </a:extLst>
          </p:cNvPr>
          <p:cNvSpPr>
            <a:spLocks noGrp="1"/>
          </p:cNvSpPr>
          <p:nvPr>
            <p:ph type="ftr" sz="quarter" idx="11"/>
          </p:nvPr>
        </p:nvSpPr>
        <p:spPr/>
        <p:txBody>
          <a:bodyPr/>
          <a:lstStyle/>
          <a:p>
            <a:r>
              <a:rPr lang="en-US" dirty="0"/>
              <a:t>C. Grimm | PIP-II 2nd Technical Workshop July 12-14, 2022</a:t>
            </a:r>
          </a:p>
        </p:txBody>
      </p:sp>
      <p:sp>
        <p:nvSpPr>
          <p:cNvPr id="5" name="Slide Number Placeholder 4">
            <a:extLst>
              <a:ext uri="{FF2B5EF4-FFF2-40B4-BE49-F238E27FC236}">
                <a16:creationId xmlns:a16="http://schemas.microsoft.com/office/drawing/2014/main" id="{EE0D12F6-ED7E-473B-AD11-7BB242CF98AF}"/>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118431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D8013-AD82-4DBB-8C40-83F36BB36BBC}"/>
              </a:ext>
            </a:extLst>
          </p:cNvPr>
          <p:cNvSpPr>
            <a:spLocks noGrp="1"/>
          </p:cNvSpPr>
          <p:nvPr>
            <p:ph type="dt" sz="half" idx="10"/>
          </p:nvPr>
        </p:nvSpPr>
        <p:spPr/>
        <p:txBody>
          <a:bodyPr/>
          <a:lstStyle/>
          <a:p>
            <a:r>
              <a:rPr lang="en-US" dirty="0"/>
              <a:t>July 13, 2022</a:t>
            </a:r>
          </a:p>
        </p:txBody>
      </p:sp>
      <p:sp>
        <p:nvSpPr>
          <p:cNvPr id="3" name="Footer Placeholder 2">
            <a:extLst>
              <a:ext uri="{FF2B5EF4-FFF2-40B4-BE49-F238E27FC236}">
                <a16:creationId xmlns:a16="http://schemas.microsoft.com/office/drawing/2014/main" id="{DDB2EF1E-4AE0-4836-B487-BE396E49849A}"/>
              </a:ext>
            </a:extLst>
          </p:cNvPr>
          <p:cNvSpPr>
            <a:spLocks noGrp="1"/>
          </p:cNvSpPr>
          <p:nvPr>
            <p:ph type="ftr" sz="quarter" idx="11"/>
          </p:nvPr>
        </p:nvSpPr>
        <p:spPr/>
        <p:txBody>
          <a:bodyPr/>
          <a:lstStyle/>
          <a:p>
            <a:r>
              <a:rPr lang="en-US" dirty="0"/>
              <a:t>C. Grimm | PIP-II 2nd Technical Workshop July 12-14, 2022</a:t>
            </a:r>
          </a:p>
        </p:txBody>
      </p:sp>
      <p:sp>
        <p:nvSpPr>
          <p:cNvPr id="4" name="Slide Number Placeholder 3">
            <a:extLst>
              <a:ext uri="{FF2B5EF4-FFF2-40B4-BE49-F238E27FC236}">
                <a16:creationId xmlns:a16="http://schemas.microsoft.com/office/drawing/2014/main" id="{E341DC4D-3E1E-4B8F-9B8B-D5AEC1FD5EB2}"/>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320815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02DD-50BB-42FC-A648-5589A18829D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5BD21D-4A7D-4FE8-9CBA-63CC5E67A90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5DD015-3B02-42AE-9621-DF046D000E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48B27-DDCF-4C89-AC19-A32108D7F079}"/>
              </a:ext>
            </a:extLst>
          </p:cNvPr>
          <p:cNvSpPr>
            <a:spLocks noGrp="1"/>
          </p:cNvSpPr>
          <p:nvPr>
            <p:ph type="dt" sz="half" idx="10"/>
          </p:nvPr>
        </p:nvSpPr>
        <p:spPr/>
        <p:txBody>
          <a:bodyPr/>
          <a:lstStyle/>
          <a:p>
            <a:r>
              <a:rPr lang="en-US" dirty="0"/>
              <a:t>July 13, 2022</a:t>
            </a:r>
          </a:p>
        </p:txBody>
      </p:sp>
      <p:sp>
        <p:nvSpPr>
          <p:cNvPr id="6" name="Footer Placeholder 5">
            <a:extLst>
              <a:ext uri="{FF2B5EF4-FFF2-40B4-BE49-F238E27FC236}">
                <a16:creationId xmlns:a16="http://schemas.microsoft.com/office/drawing/2014/main" id="{0036B173-783C-4ABD-AD51-AB0BB8F039DB}"/>
              </a:ext>
            </a:extLst>
          </p:cNvPr>
          <p:cNvSpPr>
            <a:spLocks noGrp="1"/>
          </p:cNvSpPr>
          <p:nvPr>
            <p:ph type="ftr" sz="quarter" idx="11"/>
          </p:nvPr>
        </p:nvSpPr>
        <p:spPr/>
        <p:txBody>
          <a:bodyPr/>
          <a:lstStyle/>
          <a:p>
            <a:r>
              <a:rPr lang="en-US" dirty="0"/>
              <a:t>C. Grimm | PIP-II 2nd Technical Workshop July 12-14, 2022</a:t>
            </a:r>
          </a:p>
        </p:txBody>
      </p:sp>
      <p:sp>
        <p:nvSpPr>
          <p:cNvPr id="7" name="Slide Number Placeholder 6">
            <a:extLst>
              <a:ext uri="{FF2B5EF4-FFF2-40B4-BE49-F238E27FC236}">
                <a16:creationId xmlns:a16="http://schemas.microsoft.com/office/drawing/2014/main" id="{B1CC4B18-0E70-4D96-B691-F9EA1CC928EF}"/>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1317963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4ABF-1305-4858-BD7B-A1F10D895F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41F18-8CE8-4429-8F9F-C062A6B2465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79F256-F6E6-4434-9AF2-39C68A7D8A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17EFE-0CBF-41E1-A23D-9A18B49DEA7B}"/>
              </a:ext>
            </a:extLst>
          </p:cNvPr>
          <p:cNvSpPr>
            <a:spLocks noGrp="1"/>
          </p:cNvSpPr>
          <p:nvPr>
            <p:ph type="dt" sz="half" idx="10"/>
          </p:nvPr>
        </p:nvSpPr>
        <p:spPr/>
        <p:txBody>
          <a:bodyPr/>
          <a:lstStyle/>
          <a:p>
            <a:r>
              <a:rPr lang="en-US" dirty="0"/>
              <a:t>July 13, 2022</a:t>
            </a:r>
          </a:p>
        </p:txBody>
      </p:sp>
      <p:sp>
        <p:nvSpPr>
          <p:cNvPr id="6" name="Footer Placeholder 5">
            <a:extLst>
              <a:ext uri="{FF2B5EF4-FFF2-40B4-BE49-F238E27FC236}">
                <a16:creationId xmlns:a16="http://schemas.microsoft.com/office/drawing/2014/main" id="{D8ABAC0D-B979-4176-A1D7-45A4DF6AD768}"/>
              </a:ext>
            </a:extLst>
          </p:cNvPr>
          <p:cNvSpPr>
            <a:spLocks noGrp="1"/>
          </p:cNvSpPr>
          <p:nvPr>
            <p:ph type="ftr" sz="quarter" idx="11"/>
          </p:nvPr>
        </p:nvSpPr>
        <p:spPr/>
        <p:txBody>
          <a:bodyPr/>
          <a:lstStyle/>
          <a:p>
            <a:r>
              <a:rPr lang="en-US" dirty="0"/>
              <a:t>C. Grimm | PIP-II 2nd Technical Workshop July 12-14, 2022</a:t>
            </a:r>
          </a:p>
        </p:txBody>
      </p:sp>
      <p:sp>
        <p:nvSpPr>
          <p:cNvPr id="7" name="Slide Number Placeholder 6">
            <a:extLst>
              <a:ext uri="{FF2B5EF4-FFF2-40B4-BE49-F238E27FC236}">
                <a16:creationId xmlns:a16="http://schemas.microsoft.com/office/drawing/2014/main" id="{FA691662-2B0E-4F3C-B9C7-B56C461B7C3C}"/>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393801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0095-921F-4E11-8F7B-20F11E0EFB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160D3A-2C3A-43BF-9ACC-AF60D78CC4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D2FB2-39B2-42C4-962C-92B035647C27}"/>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1A80500E-08A8-4D0D-A0F6-B489802CD259}"/>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CD616EEB-3DE0-4B3A-AA2C-ECA73F658DC1}"/>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855975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61036-E896-4839-9595-7B6B7D63E9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4F5E3C-DEE8-41FC-A624-5C35D8B416E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AF9BB-2790-4D73-B033-DB69043DF0A2}"/>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1B924FE4-841A-4A88-BF31-61959CF39800}"/>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84DEA126-8E53-4AC9-9339-191580D6DEC6}"/>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211440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1"/>
            <a:ext cx="8672513" cy="2457450"/>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July 13, 2022</a:t>
            </a:r>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dirty="0"/>
              <a:t>C. Grimm | PIP-II 2nd Technical Workshop July 12-14, 2022</a:t>
            </a:r>
            <a:endParaRPr lang="en-US" b="1"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3919-0C57-4952-9E63-A8FA49AD34A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80CD61-C23A-46EB-B45F-DDF1D9FC93C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220960-F59F-42D8-8CFC-89BFBAD252EB}"/>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2F65FD8B-214B-4DBF-93D5-40FFC79D7D95}"/>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FB56C1B5-6508-4DDE-989C-27A9C9191C1E}"/>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2753268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57AC-9F11-4D12-A7D8-435FB66EC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FCCA1-A5ED-44B0-A4B5-312A05BE33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C5E0D-1EF9-4071-A4D5-D304F38B58B7}"/>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23183B59-1A6F-4EFC-9F11-949D49F42AE1}"/>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CA3A36C4-CF66-4071-848D-85F14EF77CB6}"/>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171960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4406-32D3-4506-9258-07C3D41147D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4FD99-F327-4FE2-B925-28607E17834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064A1-7606-4814-B92F-1C300C893AC4}"/>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4969FB2B-0AF7-4E9D-B049-8F68EA95A4A2}"/>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853457B5-4C46-49A0-AA33-ECA6F2E0B1F3}"/>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1163566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F553-DF32-4BD5-B122-3DF08B4AB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57CC05-5959-4F8F-ACB7-6CED6E1C723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E12043-2382-423E-BBE2-C1BC63C6831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F93C30-B51E-456C-ACEC-2BF8C3FEB93B}"/>
              </a:ext>
            </a:extLst>
          </p:cNvPr>
          <p:cNvSpPr>
            <a:spLocks noGrp="1"/>
          </p:cNvSpPr>
          <p:nvPr>
            <p:ph type="dt" sz="half" idx="10"/>
          </p:nvPr>
        </p:nvSpPr>
        <p:spPr/>
        <p:txBody>
          <a:bodyPr/>
          <a:lstStyle/>
          <a:p>
            <a:r>
              <a:rPr lang="en-US" dirty="0"/>
              <a:t>July 13, 2022</a:t>
            </a:r>
          </a:p>
        </p:txBody>
      </p:sp>
      <p:sp>
        <p:nvSpPr>
          <p:cNvPr id="6" name="Footer Placeholder 5">
            <a:extLst>
              <a:ext uri="{FF2B5EF4-FFF2-40B4-BE49-F238E27FC236}">
                <a16:creationId xmlns:a16="http://schemas.microsoft.com/office/drawing/2014/main" id="{E50900CC-2D61-4712-ACD1-A179E59153B1}"/>
              </a:ext>
            </a:extLst>
          </p:cNvPr>
          <p:cNvSpPr>
            <a:spLocks noGrp="1"/>
          </p:cNvSpPr>
          <p:nvPr>
            <p:ph type="ftr" sz="quarter" idx="11"/>
          </p:nvPr>
        </p:nvSpPr>
        <p:spPr/>
        <p:txBody>
          <a:bodyPr/>
          <a:lstStyle/>
          <a:p>
            <a:r>
              <a:rPr lang="en-US" dirty="0"/>
              <a:t>C. Grimm | PIP-II 2nd Technical Workshop July 12-14, 2022</a:t>
            </a:r>
          </a:p>
        </p:txBody>
      </p:sp>
      <p:sp>
        <p:nvSpPr>
          <p:cNvPr id="7" name="Slide Number Placeholder 6">
            <a:extLst>
              <a:ext uri="{FF2B5EF4-FFF2-40B4-BE49-F238E27FC236}">
                <a16:creationId xmlns:a16="http://schemas.microsoft.com/office/drawing/2014/main" id="{DA11CC28-70FA-42BA-B36D-38F96FE19B0F}"/>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3290605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79E0-0FFA-4BF6-AADB-03791D051D7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86D0C-0DAA-48DF-9F5F-4D467968A2F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9E3953-3DB3-40A9-A01D-328DB56F66B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827018-6BD0-4AB8-8EE1-EBBDFA501A6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EDFD41-8B72-413A-A3F5-5489F04AD1D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2585C0-8275-4A0D-B482-B367BAC18EAC}"/>
              </a:ext>
            </a:extLst>
          </p:cNvPr>
          <p:cNvSpPr>
            <a:spLocks noGrp="1"/>
          </p:cNvSpPr>
          <p:nvPr>
            <p:ph type="dt" sz="half" idx="10"/>
          </p:nvPr>
        </p:nvSpPr>
        <p:spPr/>
        <p:txBody>
          <a:bodyPr/>
          <a:lstStyle/>
          <a:p>
            <a:r>
              <a:rPr lang="en-US" dirty="0"/>
              <a:t>July 13, 2022</a:t>
            </a:r>
          </a:p>
        </p:txBody>
      </p:sp>
      <p:sp>
        <p:nvSpPr>
          <p:cNvPr id="8" name="Footer Placeholder 7">
            <a:extLst>
              <a:ext uri="{FF2B5EF4-FFF2-40B4-BE49-F238E27FC236}">
                <a16:creationId xmlns:a16="http://schemas.microsoft.com/office/drawing/2014/main" id="{BEF5679A-95EC-4F92-AECB-9589622D2EED}"/>
              </a:ext>
            </a:extLst>
          </p:cNvPr>
          <p:cNvSpPr>
            <a:spLocks noGrp="1"/>
          </p:cNvSpPr>
          <p:nvPr>
            <p:ph type="ftr" sz="quarter" idx="11"/>
          </p:nvPr>
        </p:nvSpPr>
        <p:spPr/>
        <p:txBody>
          <a:bodyPr/>
          <a:lstStyle/>
          <a:p>
            <a:r>
              <a:rPr lang="en-US" dirty="0"/>
              <a:t>C. Grimm | PIP-II 2nd Technical Workshop July 12-14, 2022</a:t>
            </a:r>
          </a:p>
        </p:txBody>
      </p:sp>
      <p:sp>
        <p:nvSpPr>
          <p:cNvPr id="9" name="Slide Number Placeholder 8">
            <a:extLst>
              <a:ext uri="{FF2B5EF4-FFF2-40B4-BE49-F238E27FC236}">
                <a16:creationId xmlns:a16="http://schemas.microsoft.com/office/drawing/2014/main" id="{10008081-A680-46BC-BCC4-77358DEDDE8D}"/>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1074024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601F-01D3-46AA-8D36-8A928FC65E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314EA-5494-4BFE-A18B-399219A3F28C}"/>
              </a:ext>
            </a:extLst>
          </p:cNvPr>
          <p:cNvSpPr>
            <a:spLocks noGrp="1"/>
          </p:cNvSpPr>
          <p:nvPr>
            <p:ph type="dt" sz="half" idx="10"/>
          </p:nvPr>
        </p:nvSpPr>
        <p:spPr/>
        <p:txBody>
          <a:bodyPr/>
          <a:lstStyle/>
          <a:p>
            <a:r>
              <a:rPr lang="en-US" dirty="0"/>
              <a:t>July 13, 2022</a:t>
            </a:r>
          </a:p>
        </p:txBody>
      </p:sp>
      <p:sp>
        <p:nvSpPr>
          <p:cNvPr id="4" name="Footer Placeholder 3">
            <a:extLst>
              <a:ext uri="{FF2B5EF4-FFF2-40B4-BE49-F238E27FC236}">
                <a16:creationId xmlns:a16="http://schemas.microsoft.com/office/drawing/2014/main" id="{7AFA7E2B-E241-4434-B0AD-0181D9E19466}"/>
              </a:ext>
            </a:extLst>
          </p:cNvPr>
          <p:cNvSpPr>
            <a:spLocks noGrp="1"/>
          </p:cNvSpPr>
          <p:nvPr>
            <p:ph type="ftr" sz="quarter" idx="11"/>
          </p:nvPr>
        </p:nvSpPr>
        <p:spPr/>
        <p:txBody>
          <a:bodyPr/>
          <a:lstStyle/>
          <a:p>
            <a:r>
              <a:rPr lang="en-US" dirty="0"/>
              <a:t>C. Grimm | PIP-II 2nd Technical Workshop July 12-14, 2022</a:t>
            </a:r>
          </a:p>
        </p:txBody>
      </p:sp>
      <p:sp>
        <p:nvSpPr>
          <p:cNvPr id="5" name="Slide Number Placeholder 4">
            <a:extLst>
              <a:ext uri="{FF2B5EF4-FFF2-40B4-BE49-F238E27FC236}">
                <a16:creationId xmlns:a16="http://schemas.microsoft.com/office/drawing/2014/main" id="{DE1B7F6F-CFEC-455F-94EA-DAB9A8615C4D}"/>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609795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54DA2-EDD7-4F0A-975D-B6E63011753F}"/>
              </a:ext>
            </a:extLst>
          </p:cNvPr>
          <p:cNvSpPr>
            <a:spLocks noGrp="1"/>
          </p:cNvSpPr>
          <p:nvPr>
            <p:ph type="dt" sz="half" idx="10"/>
          </p:nvPr>
        </p:nvSpPr>
        <p:spPr/>
        <p:txBody>
          <a:bodyPr/>
          <a:lstStyle/>
          <a:p>
            <a:r>
              <a:rPr lang="en-US" dirty="0"/>
              <a:t>July 13, 2022</a:t>
            </a:r>
          </a:p>
        </p:txBody>
      </p:sp>
      <p:sp>
        <p:nvSpPr>
          <p:cNvPr id="3" name="Footer Placeholder 2">
            <a:extLst>
              <a:ext uri="{FF2B5EF4-FFF2-40B4-BE49-F238E27FC236}">
                <a16:creationId xmlns:a16="http://schemas.microsoft.com/office/drawing/2014/main" id="{71A36B07-68F1-4F8F-99C7-41107CCDBBB3}"/>
              </a:ext>
            </a:extLst>
          </p:cNvPr>
          <p:cNvSpPr>
            <a:spLocks noGrp="1"/>
          </p:cNvSpPr>
          <p:nvPr>
            <p:ph type="ftr" sz="quarter" idx="11"/>
          </p:nvPr>
        </p:nvSpPr>
        <p:spPr/>
        <p:txBody>
          <a:bodyPr/>
          <a:lstStyle/>
          <a:p>
            <a:r>
              <a:rPr lang="en-US" dirty="0"/>
              <a:t>C. Grimm | PIP-II 2nd Technical Workshop July 12-14, 2022</a:t>
            </a:r>
          </a:p>
        </p:txBody>
      </p:sp>
      <p:sp>
        <p:nvSpPr>
          <p:cNvPr id="4" name="Slide Number Placeholder 3">
            <a:extLst>
              <a:ext uri="{FF2B5EF4-FFF2-40B4-BE49-F238E27FC236}">
                <a16:creationId xmlns:a16="http://schemas.microsoft.com/office/drawing/2014/main" id="{EFC4D045-87B2-4846-B468-E03E9C7A3089}"/>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129261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1770-7CC1-4387-8CB9-32D6AE171C3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4588CC-FA51-45D5-A5E0-8093C1F083F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98F564-A75A-447B-BB5E-162F17B01C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B0206E-DA42-43AB-A64F-D7ADF92709E9}"/>
              </a:ext>
            </a:extLst>
          </p:cNvPr>
          <p:cNvSpPr>
            <a:spLocks noGrp="1"/>
          </p:cNvSpPr>
          <p:nvPr>
            <p:ph type="dt" sz="half" idx="10"/>
          </p:nvPr>
        </p:nvSpPr>
        <p:spPr/>
        <p:txBody>
          <a:bodyPr/>
          <a:lstStyle/>
          <a:p>
            <a:r>
              <a:rPr lang="en-US" dirty="0"/>
              <a:t>July 13, 2022</a:t>
            </a:r>
          </a:p>
        </p:txBody>
      </p:sp>
      <p:sp>
        <p:nvSpPr>
          <p:cNvPr id="6" name="Footer Placeholder 5">
            <a:extLst>
              <a:ext uri="{FF2B5EF4-FFF2-40B4-BE49-F238E27FC236}">
                <a16:creationId xmlns:a16="http://schemas.microsoft.com/office/drawing/2014/main" id="{BDF179B0-6884-443C-9534-4A0FAF1F65F8}"/>
              </a:ext>
            </a:extLst>
          </p:cNvPr>
          <p:cNvSpPr>
            <a:spLocks noGrp="1"/>
          </p:cNvSpPr>
          <p:nvPr>
            <p:ph type="ftr" sz="quarter" idx="11"/>
          </p:nvPr>
        </p:nvSpPr>
        <p:spPr/>
        <p:txBody>
          <a:bodyPr/>
          <a:lstStyle/>
          <a:p>
            <a:r>
              <a:rPr lang="en-US" dirty="0"/>
              <a:t>C. Grimm | PIP-II 2nd Technical Workshop July 12-14, 2022</a:t>
            </a:r>
          </a:p>
        </p:txBody>
      </p:sp>
      <p:sp>
        <p:nvSpPr>
          <p:cNvPr id="7" name="Slide Number Placeholder 6">
            <a:extLst>
              <a:ext uri="{FF2B5EF4-FFF2-40B4-BE49-F238E27FC236}">
                <a16:creationId xmlns:a16="http://schemas.microsoft.com/office/drawing/2014/main" id="{757018AA-47F4-498C-B997-DFB52CDFC35F}"/>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3649499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DDAB-4DDC-41A7-BAC1-5876B7A18FF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25515-B2FA-4F15-BFA7-44CA9F5E66C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DA05FF0-0707-4667-A13E-CFE3FE9853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19FB3E-4843-4A52-8BD6-5345336166EB}"/>
              </a:ext>
            </a:extLst>
          </p:cNvPr>
          <p:cNvSpPr>
            <a:spLocks noGrp="1"/>
          </p:cNvSpPr>
          <p:nvPr>
            <p:ph type="dt" sz="half" idx="10"/>
          </p:nvPr>
        </p:nvSpPr>
        <p:spPr/>
        <p:txBody>
          <a:bodyPr/>
          <a:lstStyle/>
          <a:p>
            <a:r>
              <a:rPr lang="en-US" dirty="0"/>
              <a:t>July 13, 2022</a:t>
            </a:r>
          </a:p>
        </p:txBody>
      </p:sp>
      <p:sp>
        <p:nvSpPr>
          <p:cNvPr id="6" name="Footer Placeholder 5">
            <a:extLst>
              <a:ext uri="{FF2B5EF4-FFF2-40B4-BE49-F238E27FC236}">
                <a16:creationId xmlns:a16="http://schemas.microsoft.com/office/drawing/2014/main" id="{65CC1EAC-6016-43ED-817B-5F2DD4D6453E}"/>
              </a:ext>
            </a:extLst>
          </p:cNvPr>
          <p:cNvSpPr>
            <a:spLocks noGrp="1"/>
          </p:cNvSpPr>
          <p:nvPr>
            <p:ph type="ftr" sz="quarter" idx="11"/>
          </p:nvPr>
        </p:nvSpPr>
        <p:spPr/>
        <p:txBody>
          <a:bodyPr/>
          <a:lstStyle/>
          <a:p>
            <a:r>
              <a:rPr lang="en-US" dirty="0"/>
              <a:t>C. Grimm | PIP-II 2nd Technical Workshop July 12-14, 2022</a:t>
            </a:r>
          </a:p>
        </p:txBody>
      </p:sp>
      <p:sp>
        <p:nvSpPr>
          <p:cNvPr id="7" name="Slide Number Placeholder 6">
            <a:extLst>
              <a:ext uri="{FF2B5EF4-FFF2-40B4-BE49-F238E27FC236}">
                <a16:creationId xmlns:a16="http://schemas.microsoft.com/office/drawing/2014/main" id="{10EE43A0-31A9-4E4B-A797-2ADC543C4C03}"/>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2316648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F194-A5E2-4CAD-AEF0-0B5D543096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76C70A-5839-43D1-94CC-A1547819C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92CEE-A59F-4FE5-A2A4-D3DC626D5F70}"/>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4AF8C294-2B89-42CF-9720-07D1C1A3C83E}"/>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5ED58FE4-1538-43D5-97CB-F3394D00A5C7}"/>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94168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C783-AB50-44E4-A60F-5103A4FD9E6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43A4531-1EEE-4C61-B9D4-D01D093BF6AB}"/>
              </a:ext>
            </a:extLst>
          </p:cNvPr>
          <p:cNvSpPr>
            <a:spLocks noGrp="1"/>
          </p:cNvSpPr>
          <p:nvPr>
            <p:ph type="dt" sz="half" idx="10"/>
          </p:nvPr>
        </p:nvSpPr>
        <p:spPr/>
        <p:txBody>
          <a:bodyPr/>
          <a:lstStyle/>
          <a:p>
            <a:pPr>
              <a:defRPr/>
            </a:pPr>
            <a:r>
              <a:rPr lang="en-US" dirty="0"/>
              <a:t>July 13, 2022</a:t>
            </a:r>
          </a:p>
        </p:txBody>
      </p:sp>
      <p:sp>
        <p:nvSpPr>
          <p:cNvPr id="4" name="Footer Placeholder 3">
            <a:extLst>
              <a:ext uri="{FF2B5EF4-FFF2-40B4-BE49-F238E27FC236}">
                <a16:creationId xmlns:a16="http://schemas.microsoft.com/office/drawing/2014/main" id="{97D416C8-979D-446E-9548-F910D21B61E2}"/>
              </a:ext>
            </a:extLst>
          </p:cNvPr>
          <p:cNvSpPr>
            <a:spLocks noGrp="1"/>
          </p:cNvSpPr>
          <p:nvPr>
            <p:ph type="ftr" sz="quarter" idx="11"/>
          </p:nvPr>
        </p:nvSpPr>
        <p:spPr/>
        <p:txBody>
          <a:bodyPr/>
          <a:lstStyle/>
          <a:p>
            <a:pPr algn="ctr">
              <a:defRPr/>
            </a:pPr>
            <a:r>
              <a:rPr lang="en-US" dirty="0"/>
              <a:t>C. Grimm | PIP-II 2nd Technical Workshop July 12-14, 2022</a:t>
            </a:r>
            <a:endParaRPr lang="en-US" b="1" dirty="0"/>
          </a:p>
        </p:txBody>
      </p:sp>
      <p:sp>
        <p:nvSpPr>
          <p:cNvPr id="5" name="Slide Number Placeholder 4">
            <a:extLst>
              <a:ext uri="{FF2B5EF4-FFF2-40B4-BE49-F238E27FC236}">
                <a16:creationId xmlns:a16="http://schemas.microsoft.com/office/drawing/2014/main" id="{0709F82D-A0B5-4BFB-8444-171360F8713D}"/>
              </a:ext>
            </a:extLst>
          </p:cNvPr>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147930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CF2B9-CF30-447E-ABEF-9401BCA2E47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90468C-B082-44A6-8765-727F9D968BFB}"/>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04A7D-16DC-4E2C-BA99-9DB2EE412D61}"/>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9388AC0F-E78E-4ADB-84CF-D208F5D49D0F}"/>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E6E1EAF4-1FF0-435D-AF2A-4B6557E468D3}"/>
              </a:ext>
            </a:extLst>
          </p:cNvPr>
          <p:cNvSpPr>
            <a:spLocks noGrp="1"/>
          </p:cNvSpPr>
          <p:nvPr>
            <p:ph type="sldNum" sz="quarter" idx="12"/>
          </p:nvPr>
        </p:nvSpPr>
        <p:spPr/>
        <p:txBody>
          <a:bodyPr/>
          <a:lstStyle/>
          <a:p>
            <a:fld id="{B6084CC0-9D8B-44DF-B5DC-40E03405A20B}" type="slidenum">
              <a:rPr lang="en-US" smtClean="0"/>
              <a:t>‹#›</a:t>
            </a:fld>
            <a:endParaRPr lang="en-US" dirty="0"/>
          </a:p>
        </p:txBody>
      </p:sp>
    </p:spTree>
    <p:extLst>
      <p:ext uri="{BB962C8B-B14F-4D97-AF65-F5344CB8AC3E}">
        <p14:creationId xmlns:p14="http://schemas.microsoft.com/office/powerpoint/2010/main" val="3395348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5328761"/>
            <a:ext cx="6080295" cy="1247725"/>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189" indent="0">
              <a:buFontTx/>
              <a:buNone/>
              <a:defRPr sz="1600">
                <a:solidFill>
                  <a:srgbClr val="2E5286"/>
                </a:solidFill>
                <a:latin typeface="Helvetica"/>
              </a:defRPr>
            </a:lvl2pPr>
            <a:lvl3pPr marL="914378" indent="0">
              <a:buFontTx/>
              <a:buNone/>
              <a:defRPr sz="1600">
                <a:solidFill>
                  <a:srgbClr val="2E5286"/>
                </a:solidFill>
                <a:latin typeface="Helvetica"/>
              </a:defRPr>
            </a:lvl3pPr>
            <a:lvl4pPr marL="1371566" indent="0">
              <a:buFontTx/>
              <a:buNone/>
              <a:defRPr sz="1600">
                <a:solidFill>
                  <a:srgbClr val="2E5286"/>
                </a:solidFill>
                <a:latin typeface="Helvetica"/>
              </a:defRPr>
            </a:lvl4pPr>
            <a:lvl5pPr marL="1828754"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9144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896935"/>
            <a:ext cx="9144001" cy="3336828"/>
          </a:xfrm>
          <a:prstGeom prst="rect">
            <a:avLst/>
          </a:prstGeom>
        </p:spPr>
      </p:pic>
      <p:sp>
        <p:nvSpPr>
          <p:cNvPr id="9" name="Text Placeholder 24"/>
          <p:cNvSpPr>
            <a:spLocks noGrp="1"/>
          </p:cNvSpPr>
          <p:nvPr>
            <p:ph type="body" sz="quarter" idx="11"/>
          </p:nvPr>
        </p:nvSpPr>
        <p:spPr>
          <a:xfrm>
            <a:off x="341924" y="4316830"/>
            <a:ext cx="6080296"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249846"/>
            <a:ext cx="9010786"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6422223" y="4817049"/>
            <a:ext cx="2570803" cy="1292662"/>
          </a:xfrm>
          <a:prstGeom prst="rect">
            <a:avLst/>
          </a:prstGeom>
          <a:noFill/>
        </p:spPr>
        <p:txBody>
          <a:bodyPr wrap="square" lIns="0" tIns="0" rIns="0" bIns="0" rtlCol="0">
            <a:spAutoFit/>
          </a:bodyPr>
          <a:lstStyle/>
          <a:p>
            <a:pPr marL="0" marR="0" indent="0" algn="l" defTabSz="3429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A Partnership of: </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US/DOE</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India/DAE</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Italy/INFN</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UK/UKRI-STFC</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France/CEA, CNRS/IN2P3</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Poland/WUST </a:t>
            </a:r>
            <a:endParaRPr lang="en-US" sz="12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8505165" y="6275566"/>
            <a:ext cx="253746"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8500775" y="5522386"/>
            <a:ext cx="240030" cy="210312"/>
          </a:xfrm>
          <a:prstGeom prst="rect">
            <a:avLst/>
          </a:pr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8500774" y="5263975"/>
            <a:ext cx="240030" cy="210312"/>
          </a:xfrm>
          <a:prstGeom prst="rect">
            <a:avLst/>
          </a:prstGeom>
          <a:blipFill>
            <a:blip r:embed="rId7" cstate="print">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cstate="print">
            <a:extLst>
              <a:ext uri="{28A0092B-C50C-407E-A947-70E740481C1C}">
                <a14:useLocalDpi xmlns:a14="http://schemas.microsoft.com/office/drawing/2010/main"/>
              </a:ext>
            </a:extLst>
          </a:blip>
          <a:stretch>
            <a:fillRect/>
          </a:stretch>
        </p:blipFill>
        <p:spPr>
          <a:xfrm>
            <a:off x="8500321" y="5025543"/>
            <a:ext cx="301752" cy="210312"/>
          </a:xfrm>
          <a:prstGeom prst="rect">
            <a:avLst/>
          </a:prstGeom>
          <a:blipFill>
            <a:blip r:embed="rId9" cstate="print">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8500775" y="5777336"/>
            <a:ext cx="315468" cy="210312"/>
          </a:xfrm>
          <a:prstGeom prst="rect">
            <a:avLst/>
          </a:prstGeom>
          <a:blipFill>
            <a:blip r:embed="rId10" cstate="print">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8500321" y="6024723"/>
            <a:ext cx="240030" cy="210312"/>
          </a:xfrm>
          <a:prstGeom prst="rect">
            <a:avLst/>
          </a:prstGeom>
          <a:blipFill>
            <a:blip r:embed="rId11" cstate="print">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38869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4" y="971553"/>
            <a:ext cx="8672513" cy="5059363"/>
          </a:xfrm>
          <a:prstGeom prst="rect">
            <a:avLst/>
          </a:prstGeom>
        </p:spPr>
        <p:txBody>
          <a:bodyPr lIns="0" tIns="0" rIns="0" bIns="0"/>
          <a:lstStyle>
            <a:lvl1pPr marL="230183" indent="-230183">
              <a:defRPr sz="1800">
                <a:solidFill>
                  <a:srgbClr val="505050"/>
                </a:solidFill>
              </a:defRPr>
            </a:lvl1pPr>
            <a:lvl2pPr marL="512750" indent="-230183">
              <a:defRPr sz="1600">
                <a:solidFill>
                  <a:srgbClr val="505050"/>
                </a:solidFill>
              </a:defRPr>
            </a:lvl2pPr>
            <a:lvl3pPr marL="803255" indent="-230183">
              <a:defRPr sz="1500">
                <a:solidFill>
                  <a:srgbClr val="505050"/>
                </a:solidFill>
              </a:defRPr>
            </a:lvl3pPr>
            <a:lvl4pPr marL="1085823" indent="-228594">
              <a:defRPr sz="1400">
                <a:solidFill>
                  <a:srgbClr val="505050"/>
                </a:solidFill>
              </a:defRPr>
            </a:lvl4pPr>
            <a:lvl5pPr marL="1369979" indent="-230183">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3"/>
            <a:ext cx="86868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736828" y="6547277"/>
            <a:ext cx="675368" cy="241300"/>
          </a:xfrm>
          <a:prstGeom prst="rect">
            <a:avLst/>
          </a:prstGeom>
        </p:spPr>
        <p:txBody>
          <a:bodyPr/>
          <a:lstStyle/>
          <a:p>
            <a:pPr>
              <a:defRPr/>
            </a:pPr>
            <a:r>
              <a:rPr lang="en-US" dirty="0"/>
              <a:t>July 13, 2022</a:t>
            </a:r>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dirty="0"/>
              <a:t>C. Grimm | PIP-II 2nd Technical Workshop July 12-14, 2022</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228604" y="6548498"/>
            <a:ext cx="414338"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674403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1"/>
            <a:ext cx="4206240" cy="3633788"/>
          </a:xfrm>
          <a:prstGeom prst="rect">
            <a:avLst/>
          </a:prstGeom>
        </p:spPr>
        <p:txBody>
          <a:bodyPr lIns="0" tIns="0" rIns="0" bIns="0"/>
          <a:lstStyle>
            <a:lvl1pPr marL="230183" indent="-230183">
              <a:defRPr sz="1800">
                <a:solidFill>
                  <a:srgbClr val="505050"/>
                </a:solidFill>
              </a:defRPr>
            </a:lvl1pPr>
            <a:lvl2pPr marL="512750" indent="-230183">
              <a:defRPr sz="1600">
                <a:solidFill>
                  <a:srgbClr val="505050"/>
                </a:solidFill>
              </a:defRPr>
            </a:lvl2pPr>
            <a:lvl3pPr marL="803255" indent="-230183">
              <a:defRPr sz="1500">
                <a:solidFill>
                  <a:srgbClr val="505050"/>
                </a:solidFill>
              </a:defRPr>
            </a:lvl3pPr>
            <a:lvl4pPr marL="1085823" indent="-228594">
              <a:defRPr sz="1400">
                <a:solidFill>
                  <a:srgbClr val="505050"/>
                </a:solidFill>
              </a:defRPr>
            </a:lvl4pPr>
            <a:lvl5pPr marL="1369979" indent="-230183">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6" y="971551"/>
            <a:ext cx="4215383" cy="3633788"/>
          </a:xfrm>
          <a:prstGeom prst="rect">
            <a:avLst/>
          </a:prstGeom>
        </p:spPr>
        <p:txBody>
          <a:bodyPr lIns="0" tIns="0" rIns="0" bIns="0"/>
          <a:lstStyle>
            <a:lvl1pPr marL="230183" indent="-230183">
              <a:defRPr sz="1800">
                <a:solidFill>
                  <a:srgbClr val="505050"/>
                </a:solidFill>
              </a:defRPr>
            </a:lvl1pPr>
            <a:lvl2pPr marL="512750" indent="-230183">
              <a:defRPr sz="1600">
                <a:solidFill>
                  <a:srgbClr val="505050"/>
                </a:solidFill>
              </a:defRPr>
            </a:lvl2pPr>
            <a:lvl3pPr marL="806430" indent="-228594">
              <a:defRPr sz="1500">
                <a:solidFill>
                  <a:srgbClr val="505050"/>
                </a:solidFill>
              </a:defRPr>
            </a:lvl3pPr>
            <a:lvl4pPr marL="1087411" indent="-228594">
              <a:defRPr sz="1400">
                <a:solidFill>
                  <a:srgbClr val="505050"/>
                </a:solidFill>
              </a:defRPr>
            </a:lvl4pPr>
            <a:lvl5pPr marL="1369979" indent="-228594">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3"/>
            <a:ext cx="4205476" cy="1265812"/>
          </a:xfrm>
          <a:prstGeom prst="rect">
            <a:avLst/>
          </a:prstGeom>
        </p:spPr>
        <p:txBody>
          <a:bodyPr lIns="0" tIns="0" rIns="0" bIns="0"/>
          <a:lstStyle>
            <a:lvl1pPr marL="0" indent="0">
              <a:buNone/>
              <a:defRPr sz="1300" b="1" i="0">
                <a:solidFill>
                  <a:srgbClr val="004C97"/>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3" y="4765103"/>
            <a:ext cx="4206239" cy="1265812"/>
          </a:xfrm>
          <a:prstGeom prst="rect">
            <a:avLst/>
          </a:prstGeom>
        </p:spPr>
        <p:txBody>
          <a:bodyPr lIns="0" tIns="0" rIns="0" bIns="0"/>
          <a:lstStyle>
            <a:lvl1pPr marL="0" indent="0">
              <a:buNone/>
              <a:defRPr sz="1300" b="1" i="0">
                <a:solidFill>
                  <a:srgbClr val="004C97"/>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8" y="6544190"/>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dirty="0"/>
              <a:t>July 13, 2022</a:t>
            </a:r>
          </a:p>
        </p:txBody>
      </p:sp>
      <p:sp>
        <p:nvSpPr>
          <p:cNvPr id="13" name="Slide Number Placeholder 5"/>
          <p:cNvSpPr>
            <a:spLocks noGrp="1"/>
          </p:cNvSpPr>
          <p:nvPr>
            <p:ph type="sldNum" sz="quarter" idx="4"/>
          </p:nvPr>
        </p:nvSpPr>
        <p:spPr>
          <a:xfrm>
            <a:off x="228601" y="6548206"/>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3"/>
            <a:ext cx="86868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1538936" y="6545705"/>
            <a:ext cx="6260399" cy="242873"/>
          </a:xfrm>
        </p:spPr>
        <p:txBody>
          <a:bodyPr/>
          <a:lstStyle/>
          <a:p>
            <a:pPr>
              <a:defRPr/>
            </a:pPr>
            <a:r>
              <a:rPr lang="en-US" dirty="0"/>
              <a:t>C. Grimm | PIP-II 2nd Technical Workshop July 12-14, 2022</a:t>
            </a:r>
            <a:endParaRPr lang="en-US" b="1" dirty="0"/>
          </a:p>
        </p:txBody>
      </p:sp>
    </p:spTree>
    <p:extLst>
      <p:ext uri="{BB962C8B-B14F-4D97-AF65-F5344CB8AC3E}">
        <p14:creationId xmlns:p14="http://schemas.microsoft.com/office/powerpoint/2010/main" val="2438986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51"/>
            <a:ext cx="3027894" cy="5022676"/>
          </a:xfrm>
          <a:prstGeom prst="rect">
            <a:avLst/>
          </a:prstGeom>
        </p:spPr>
        <p:txBody>
          <a:bodyPr lIns="0" tIns="0" rIns="0" bIns="0"/>
          <a:lstStyle>
            <a:lvl1pPr marL="0" indent="0">
              <a:buNone/>
              <a:defRPr sz="1300" b="1" i="0">
                <a:solidFill>
                  <a:srgbClr val="004C97"/>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Content Placeholder 2"/>
          <p:cNvSpPr>
            <a:spLocks noGrp="1"/>
          </p:cNvSpPr>
          <p:nvPr>
            <p:ph sz="half" idx="15"/>
          </p:nvPr>
        </p:nvSpPr>
        <p:spPr>
          <a:xfrm>
            <a:off x="3542716" y="958853"/>
            <a:ext cx="5347605" cy="5022675"/>
          </a:xfrm>
          <a:prstGeom prst="rect">
            <a:avLst/>
          </a:prstGeom>
        </p:spPr>
        <p:txBody>
          <a:bodyPr lIns="0" tIns="0" rIns="0" bIns="0"/>
          <a:lstStyle>
            <a:lvl1pPr marL="230183" indent="-230183">
              <a:defRPr sz="1800">
                <a:solidFill>
                  <a:srgbClr val="505050"/>
                </a:solidFill>
              </a:defRPr>
            </a:lvl1pPr>
            <a:lvl2pPr marL="514337" indent="-230183">
              <a:defRPr sz="1600">
                <a:solidFill>
                  <a:srgbClr val="505050"/>
                </a:solidFill>
              </a:defRPr>
            </a:lvl2pPr>
            <a:lvl3pPr marL="806430" indent="-228594">
              <a:defRPr sz="1500">
                <a:solidFill>
                  <a:srgbClr val="505050"/>
                </a:solidFill>
              </a:defRPr>
            </a:lvl3pPr>
            <a:lvl4pPr marL="1087411" indent="-228594">
              <a:defRPr sz="1400">
                <a:solidFill>
                  <a:srgbClr val="505050"/>
                </a:solidFill>
              </a:defRPr>
            </a:lvl4pPr>
            <a:lvl5pPr marL="1369979" indent="-228594">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8" y="6544190"/>
            <a:ext cx="675368" cy="241300"/>
          </a:xfrm>
          <a:prstGeom prst="rect">
            <a:avLst/>
          </a:prstGeom>
        </p:spPr>
        <p:txBody>
          <a:bodyPr/>
          <a:lstStyle>
            <a:lvl1pPr>
              <a:defRPr sz="900" smtClean="0"/>
            </a:lvl1pPr>
          </a:lstStyle>
          <a:p>
            <a:pPr>
              <a:defRPr/>
            </a:pPr>
            <a:r>
              <a:rPr lang="en-US" dirty="0"/>
              <a:t>July 13, 2022</a:t>
            </a:r>
          </a:p>
        </p:txBody>
      </p:sp>
      <p:sp>
        <p:nvSpPr>
          <p:cNvPr id="7" name="Slide Number Placeholder 5"/>
          <p:cNvSpPr>
            <a:spLocks noGrp="1"/>
          </p:cNvSpPr>
          <p:nvPr>
            <p:ph type="sldNum" sz="quarter" idx="18"/>
          </p:nvPr>
        </p:nvSpPr>
        <p:spPr>
          <a:xfrm>
            <a:off x="228601" y="6548206"/>
            <a:ext cx="414338" cy="237285"/>
          </a:xfrm>
          <a:prstGeom prst="rect">
            <a:avLst/>
          </a:prstGeom>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254027"/>
            <a:ext cx="86868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1538936" y="6545705"/>
            <a:ext cx="6260399" cy="242873"/>
          </a:xfrm>
        </p:spPr>
        <p:txBody>
          <a:bodyPr/>
          <a:lstStyle/>
          <a:p>
            <a:pPr>
              <a:defRPr/>
            </a:pPr>
            <a:r>
              <a:rPr lang="en-US" dirty="0"/>
              <a:t>C. Grimm | PIP-II 2nd Technical Workshop July 12-14, 2022</a:t>
            </a:r>
            <a:endParaRPr lang="en-US" b="1" dirty="0"/>
          </a:p>
        </p:txBody>
      </p:sp>
    </p:spTree>
    <p:extLst>
      <p:ext uri="{BB962C8B-B14F-4D97-AF65-F5344CB8AC3E}">
        <p14:creationId xmlns:p14="http://schemas.microsoft.com/office/powerpoint/2010/main" val="1186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3"/>
            <a:ext cx="8686800" cy="3726717"/>
          </a:xfrm>
          <a:prstGeom prst="rect">
            <a:avLst/>
          </a:prstGeom>
        </p:spPr>
        <p:txBody>
          <a:bodyPr lIns="0" tIns="0" rIns="0" bIns="0" rtlCol="0">
            <a:normAutofit/>
          </a:bodyPr>
          <a:lstStyle>
            <a:lvl1pPr marL="0" indent="0">
              <a:buNone/>
              <a:defRPr sz="1300">
                <a:solidFill>
                  <a:srgbClr val="505050"/>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6"/>
            <a:ext cx="8686800" cy="1091259"/>
          </a:xfrm>
          <a:prstGeom prst="rect">
            <a:avLst/>
          </a:prstGeom>
        </p:spPr>
        <p:txBody>
          <a:bodyPr lIns="0" tIns="0" rIns="0" bIns="0"/>
          <a:lstStyle>
            <a:lvl1pPr marL="0" indent="0">
              <a:buNone/>
              <a:defRPr sz="1300" b="1" i="0">
                <a:solidFill>
                  <a:srgbClr val="004C97"/>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8" y="6547277"/>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dirty="0"/>
              <a:t>July 13, 2022</a:t>
            </a:r>
          </a:p>
        </p:txBody>
      </p:sp>
      <p:sp>
        <p:nvSpPr>
          <p:cNvPr id="11" name="Slide Number Placeholder 5"/>
          <p:cNvSpPr>
            <a:spLocks noGrp="1"/>
          </p:cNvSpPr>
          <p:nvPr>
            <p:ph type="sldNum" sz="quarter" idx="4"/>
          </p:nvPr>
        </p:nvSpPr>
        <p:spPr>
          <a:xfrm>
            <a:off x="228601" y="6548498"/>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3"/>
            <a:ext cx="86868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1538936" y="6545705"/>
            <a:ext cx="6260399" cy="242873"/>
          </a:xfrm>
        </p:spPr>
        <p:txBody>
          <a:bodyPr/>
          <a:lstStyle/>
          <a:p>
            <a:pPr>
              <a:defRPr/>
            </a:pPr>
            <a:r>
              <a:rPr lang="en-US" dirty="0"/>
              <a:t>C. Grimm | PIP-II 2nd Technical Workshop July 12-14, 2022</a:t>
            </a:r>
            <a:endParaRPr lang="en-US" b="1" dirty="0"/>
          </a:p>
        </p:txBody>
      </p:sp>
    </p:spTree>
    <p:extLst>
      <p:ext uri="{BB962C8B-B14F-4D97-AF65-F5344CB8AC3E}">
        <p14:creationId xmlns:p14="http://schemas.microsoft.com/office/powerpoint/2010/main" val="3168499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8" y="6547277"/>
            <a:ext cx="675368" cy="241300"/>
          </a:xfrm>
          <a:prstGeom prst="rect">
            <a:avLst/>
          </a:prstGeom>
        </p:spPr>
        <p:txBody>
          <a:bodyPr/>
          <a:lstStyle>
            <a:lvl1pPr>
              <a:defRPr sz="900"/>
            </a:lvl1pPr>
          </a:lstStyle>
          <a:p>
            <a:pPr>
              <a:defRPr/>
            </a:pPr>
            <a:r>
              <a:rPr lang="en-US" dirty="0"/>
              <a:t>July 13, 2022</a:t>
            </a:r>
          </a:p>
        </p:txBody>
      </p:sp>
      <p:sp>
        <p:nvSpPr>
          <p:cNvPr id="5" name="Slide Number Placeholder 4"/>
          <p:cNvSpPr>
            <a:spLocks noGrp="1"/>
          </p:cNvSpPr>
          <p:nvPr>
            <p:ph type="sldNum" sz="quarter" idx="12"/>
          </p:nvPr>
        </p:nvSpPr>
        <p:spPr>
          <a:xfrm>
            <a:off x="222250" y="6551293"/>
            <a:ext cx="414338" cy="237285"/>
          </a:xfrm>
          <a:prstGeom prst="rect">
            <a:avLst/>
          </a:prstGeom>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2"/>
            <a:ext cx="8675688" cy="5802923"/>
          </a:xfrm>
          <a:prstGeom prst="rect">
            <a:avLst/>
          </a:prstGeom>
        </p:spPr>
        <p:txBody>
          <a:bodyPr vert="horz"/>
          <a:lstStyle>
            <a:lvl1pPr marL="230183" indent="-230183">
              <a:defRPr sz="1400">
                <a:solidFill>
                  <a:srgbClr val="505050"/>
                </a:solidFill>
              </a:defRPr>
            </a:lvl1pPr>
          </a:lstStyle>
          <a:p>
            <a:r>
              <a:rPr lang="en-US" dirty="0"/>
              <a:t>Click icon to add picture</a:t>
            </a:r>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1538936" y="6545705"/>
            <a:ext cx="6260399" cy="242873"/>
          </a:xfrm>
        </p:spPr>
        <p:txBody>
          <a:bodyPr/>
          <a:lstStyle/>
          <a:p>
            <a:pPr>
              <a:defRPr/>
            </a:pPr>
            <a:r>
              <a:rPr lang="en-US" dirty="0"/>
              <a:t>C. Grimm | PIP-II 2nd Technical Workshop July 12-14, 2022</a:t>
            </a:r>
            <a:endParaRPr lang="en-US" b="1" dirty="0"/>
          </a:p>
        </p:txBody>
      </p:sp>
    </p:spTree>
    <p:extLst>
      <p:ext uri="{BB962C8B-B14F-4D97-AF65-F5344CB8AC3E}">
        <p14:creationId xmlns:p14="http://schemas.microsoft.com/office/powerpoint/2010/main" val="1871614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8" y="6547277"/>
            <a:ext cx="675368" cy="241300"/>
          </a:xfrm>
          <a:prstGeom prst="rect">
            <a:avLst/>
          </a:prstGeom>
        </p:spPr>
        <p:txBody>
          <a:bodyPr/>
          <a:lstStyle/>
          <a:p>
            <a:pPr>
              <a:defRPr/>
            </a:pPr>
            <a:r>
              <a:rPr lang="en-US" dirty="0"/>
              <a:t>July 13, 2022</a:t>
            </a:r>
          </a:p>
        </p:txBody>
      </p:sp>
      <p:sp>
        <p:nvSpPr>
          <p:cNvPr id="5" name="Slide Number Placeholder 4"/>
          <p:cNvSpPr>
            <a:spLocks noGrp="1"/>
          </p:cNvSpPr>
          <p:nvPr>
            <p:ph type="sldNum" sz="quarter" idx="12"/>
          </p:nvPr>
        </p:nvSpPr>
        <p:spPr>
          <a:xfrm>
            <a:off x="228601" y="6545705"/>
            <a:ext cx="414338"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3"/>
            <a:ext cx="86868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1538936" y="6545705"/>
            <a:ext cx="6260399" cy="242873"/>
          </a:xfrm>
        </p:spPr>
        <p:txBody>
          <a:bodyPr/>
          <a:lstStyle/>
          <a:p>
            <a:pPr>
              <a:defRPr/>
            </a:pPr>
            <a:r>
              <a:rPr lang="en-US" dirty="0"/>
              <a:t>C. Grimm | PIP-II 2nd Technical Workshop July 12-14, 2022</a:t>
            </a:r>
            <a:endParaRPr lang="en-US" b="1" dirty="0"/>
          </a:p>
        </p:txBody>
      </p:sp>
    </p:spTree>
    <p:extLst>
      <p:ext uri="{BB962C8B-B14F-4D97-AF65-F5344CB8AC3E}">
        <p14:creationId xmlns:p14="http://schemas.microsoft.com/office/powerpoint/2010/main" val="2526398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08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July 13, 2022</a:t>
            </a:r>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dirty="0"/>
              <a:t>C. Grimm | PIP-II 2nd Technical Workshop July 12-14, 2022</a:t>
            </a:r>
            <a:endParaRPr lang="en-US" b="1" dirty="0"/>
          </a:p>
        </p:txBody>
      </p:sp>
    </p:spTree>
    <p:extLst>
      <p:ext uri="{BB962C8B-B14F-4D97-AF65-F5344CB8AC3E}">
        <p14:creationId xmlns:p14="http://schemas.microsoft.com/office/powerpoint/2010/main" val="41395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July 13, 2022</a:t>
            </a:r>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dirty="0"/>
              <a:t>C. Grimm | PIP-II 2nd Technical Workshop July 12-14, 2022</a:t>
            </a:r>
            <a:endParaRPr lang="en-US" b="1" dirty="0"/>
          </a:p>
        </p:txBody>
      </p:sp>
    </p:spTree>
    <p:extLst>
      <p:ext uri="{BB962C8B-B14F-4D97-AF65-F5344CB8AC3E}">
        <p14:creationId xmlns:p14="http://schemas.microsoft.com/office/powerpoint/2010/main" val="201183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July 13, 2022</a:t>
            </a:r>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dirty="0"/>
              <a:t>C. Grimm | PIP-II 2nd Technical Workshop July 12-14, 2022</a:t>
            </a:r>
            <a:endParaRPr lang="en-US" b="1" dirty="0"/>
          </a:p>
        </p:txBody>
      </p:sp>
    </p:spTree>
    <p:extLst>
      <p:ext uri="{BB962C8B-B14F-4D97-AF65-F5344CB8AC3E}">
        <p14:creationId xmlns:p14="http://schemas.microsoft.com/office/powerpoint/2010/main" val="28119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July 13, 2022</a:t>
            </a:r>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dirty="0"/>
              <a:t>C. Grimm | PIP-II 2nd Technical Workshop July 12-14, 2022</a:t>
            </a:r>
            <a:endParaRPr lang="en-US" b="1" dirty="0"/>
          </a:p>
        </p:txBody>
      </p:sp>
    </p:spTree>
    <p:extLst>
      <p:ext uri="{BB962C8B-B14F-4D97-AF65-F5344CB8AC3E}">
        <p14:creationId xmlns:p14="http://schemas.microsoft.com/office/powerpoint/2010/main" val="28822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44588" y="972176"/>
            <a:ext cx="1590067" cy="1588144"/>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July 13, 2022</a:t>
            </a:r>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dirty="0"/>
              <a:t>C. Grimm | PIP-II 2nd Technical Workshop July 12-14, 2022</a:t>
            </a:r>
            <a:endParaRPr lang="en-US" b="1" dirty="0"/>
          </a:p>
        </p:txBody>
      </p:sp>
    </p:spTree>
    <p:extLst>
      <p:ext uri="{BB962C8B-B14F-4D97-AF65-F5344CB8AC3E}">
        <p14:creationId xmlns:p14="http://schemas.microsoft.com/office/powerpoint/2010/main" val="83016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E986-23D3-4F17-8165-D9323500A89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D116C5-21E1-4A71-B830-D784E2B43C6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2E4F77-FEB2-4950-B127-3974184A2DDF}"/>
              </a:ext>
            </a:extLst>
          </p:cNvPr>
          <p:cNvSpPr>
            <a:spLocks noGrp="1"/>
          </p:cNvSpPr>
          <p:nvPr>
            <p:ph type="dt" sz="half" idx="10"/>
          </p:nvPr>
        </p:nvSpPr>
        <p:spPr/>
        <p:txBody>
          <a:bodyPr/>
          <a:lstStyle/>
          <a:p>
            <a:r>
              <a:rPr lang="en-US" dirty="0"/>
              <a:t>July 13, 2022</a:t>
            </a:r>
          </a:p>
        </p:txBody>
      </p:sp>
      <p:sp>
        <p:nvSpPr>
          <p:cNvPr id="5" name="Footer Placeholder 4">
            <a:extLst>
              <a:ext uri="{FF2B5EF4-FFF2-40B4-BE49-F238E27FC236}">
                <a16:creationId xmlns:a16="http://schemas.microsoft.com/office/drawing/2014/main" id="{78465B98-3F2D-4EBF-A56C-E2D8A883070C}"/>
              </a:ext>
            </a:extLst>
          </p:cNvPr>
          <p:cNvSpPr>
            <a:spLocks noGrp="1"/>
          </p:cNvSpPr>
          <p:nvPr>
            <p:ph type="ftr" sz="quarter" idx="11"/>
          </p:nvPr>
        </p:nvSpPr>
        <p:spPr/>
        <p:txBody>
          <a:body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F9517CE7-46C5-4312-8749-DCBF9B96ED79}"/>
              </a:ext>
            </a:extLst>
          </p:cNvPr>
          <p:cNvSpPr>
            <a:spLocks noGrp="1"/>
          </p:cNvSpPr>
          <p:nvPr>
            <p:ph type="sldNum" sz="quarter" idx="12"/>
          </p:nvPr>
        </p:nvSpPr>
        <p:spPr/>
        <p:txBody>
          <a:bodyPr/>
          <a:lstStyle/>
          <a:p>
            <a:fld id="{68CE54ED-21C7-44DD-9D02-405638CF551C}" type="slidenum">
              <a:rPr lang="en-US" smtClean="0"/>
              <a:t>‹#›</a:t>
            </a:fld>
            <a:endParaRPr lang="en-US" dirty="0"/>
          </a:p>
        </p:txBody>
      </p:sp>
    </p:spTree>
    <p:extLst>
      <p:ext uri="{BB962C8B-B14F-4D97-AF65-F5344CB8AC3E}">
        <p14:creationId xmlns:p14="http://schemas.microsoft.com/office/powerpoint/2010/main" val="32760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3.pn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July 13, 2022</a:t>
            </a:r>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dirty="0"/>
              <a:t>C. Grimm | PIP-II 2nd Technical Workshop July 12-14, 2022</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35" r:id="rId3"/>
    <p:sldLayoutId id="2147484105" r:id="rId4"/>
    <p:sldLayoutId id="2147484120" r:id="rId5"/>
    <p:sldLayoutId id="2147484103" r:id="rId6"/>
    <p:sldLayoutId id="2147484122" r:id="rId7"/>
    <p:sldLayoutId id="2147484116"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7C403-040B-4D81-9EE8-190154F7313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9A8BC5-4A64-4B47-B956-C259B7B2308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3C7EB-68BD-490A-835B-A8DB713E18A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July 13, 2022</a:t>
            </a:r>
          </a:p>
        </p:txBody>
      </p:sp>
      <p:sp>
        <p:nvSpPr>
          <p:cNvPr id="5" name="Footer Placeholder 4">
            <a:extLst>
              <a:ext uri="{FF2B5EF4-FFF2-40B4-BE49-F238E27FC236}">
                <a16:creationId xmlns:a16="http://schemas.microsoft.com/office/drawing/2014/main" id="{CA5184D5-F4E0-42D8-9192-58CFF8AAE07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4AEAEEEE-F482-4B23-8AA0-165AEE0BFEB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E54ED-21C7-44DD-9D02-405638CF551C}" type="slidenum">
              <a:rPr lang="en-US" smtClean="0"/>
              <a:t>‹#›</a:t>
            </a:fld>
            <a:endParaRPr lang="en-US" dirty="0"/>
          </a:p>
        </p:txBody>
      </p:sp>
    </p:spTree>
    <p:extLst>
      <p:ext uri="{BB962C8B-B14F-4D97-AF65-F5344CB8AC3E}">
        <p14:creationId xmlns:p14="http://schemas.microsoft.com/office/powerpoint/2010/main" val="302632077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DF8B3-6413-46E4-AA35-A5DAD3DCC77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F12F67-8077-4400-B2D7-85C9440556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10875-30F4-4842-9637-346964630CE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July 13, 2022</a:t>
            </a:r>
          </a:p>
        </p:txBody>
      </p:sp>
      <p:sp>
        <p:nvSpPr>
          <p:cNvPr id="5" name="Footer Placeholder 4">
            <a:extLst>
              <a:ext uri="{FF2B5EF4-FFF2-40B4-BE49-F238E27FC236}">
                <a16:creationId xmlns:a16="http://schemas.microsoft.com/office/drawing/2014/main" id="{3A9BBA7D-5380-4DB7-89E7-02FAE698756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 Grimm | PIP-II 2nd Technical Workshop July 12-14, 2022</a:t>
            </a:r>
          </a:p>
        </p:txBody>
      </p:sp>
      <p:sp>
        <p:nvSpPr>
          <p:cNvPr id="6" name="Slide Number Placeholder 5">
            <a:extLst>
              <a:ext uri="{FF2B5EF4-FFF2-40B4-BE49-F238E27FC236}">
                <a16:creationId xmlns:a16="http://schemas.microsoft.com/office/drawing/2014/main" id="{88AA5C40-C1E5-4B9E-A717-4582F3FAA2E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84CC0-9D8B-44DF-B5DC-40E03405A20B}" type="slidenum">
              <a:rPr lang="en-US" smtClean="0"/>
              <a:t>‹#›</a:t>
            </a:fld>
            <a:endParaRPr lang="en-US" dirty="0"/>
          </a:p>
        </p:txBody>
      </p:sp>
    </p:spTree>
    <p:extLst>
      <p:ext uri="{BB962C8B-B14F-4D97-AF65-F5344CB8AC3E}">
        <p14:creationId xmlns:p14="http://schemas.microsoft.com/office/powerpoint/2010/main" val="8409267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1538936" y="6545705"/>
            <a:ext cx="6260399" cy="242873"/>
          </a:xfrm>
          <a:prstGeom prst="rect">
            <a:avLst/>
          </a:prstGeom>
        </p:spPr>
        <p:txBody>
          <a:bodyPr lIns="0" tIns="0" rIns="0" bIns="0" anchor="t" anchorCtr="0"/>
          <a:lstStyle>
            <a:lvl1pPr marL="0" algn="ctr">
              <a:defRPr sz="900">
                <a:solidFill>
                  <a:srgbClr val="004C97"/>
                </a:solidFill>
                <a:latin typeface="Helvetica"/>
                <a:ea typeface="ＭＳ Ｐゴシック" charset="0"/>
                <a:cs typeface="ＭＳ Ｐゴシック" charset="0"/>
              </a:defRPr>
            </a:lvl1pPr>
          </a:lstStyle>
          <a:p>
            <a:pPr>
              <a:defRPr/>
            </a:pPr>
            <a:r>
              <a:rPr lang="en-US" dirty="0"/>
              <a:t>C. Grimm | PIP-II 2nd Technical Workshop July 12-14, 2022</a:t>
            </a:r>
            <a:endParaRPr lang="en-US" b="1" dirty="0"/>
          </a:p>
        </p:txBody>
      </p:sp>
      <p:sp>
        <p:nvSpPr>
          <p:cNvPr id="20" name="Date Placeholder 3"/>
          <p:cNvSpPr txBox="1">
            <a:spLocks/>
          </p:cNvSpPr>
          <p:nvPr/>
        </p:nvSpPr>
        <p:spPr>
          <a:xfrm>
            <a:off x="6450017" y="4477486"/>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cxnSp>
        <p:nvCxnSpPr>
          <p:cNvPr id="26" name="Straight Connector 25"/>
          <p:cNvCxnSpPr>
            <a:cxnSpLocks/>
          </p:cNvCxnSpPr>
          <p:nvPr userDrawn="1"/>
        </p:nvCxnSpPr>
        <p:spPr>
          <a:xfrm>
            <a:off x="222250" y="6466933"/>
            <a:ext cx="7954085"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303075" y="6229548"/>
            <a:ext cx="683042"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736827" y="6545704"/>
            <a:ext cx="68138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dirty="0"/>
              <a:t>July 13, 2022</a:t>
            </a:r>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228602" y="6549720"/>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7477739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Lst>
  <p:hf hdr="0"/>
  <p:txStyles>
    <p:titleStyle>
      <a:lvl1pPr algn="l" defTabSz="457189"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189"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189"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378"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566"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754" algn="l" defTabSz="457189"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892" indent="-342892" algn="l" defTabSz="457189"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31" indent="-285743" algn="l" defTabSz="457189"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2972" indent="-228594" algn="l" defTabSz="457189"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160" indent="-228594" algn="l" defTabSz="457189"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348" indent="-228594" algn="l" defTabSz="457189"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4">
            <a:extLst>
              <a:ext uri="{FF2B5EF4-FFF2-40B4-BE49-F238E27FC236}">
                <a16:creationId xmlns:a16="http://schemas.microsoft.com/office/drawing/2014/main" id="{A1EB35AA-ADA6-AE40-B284-41DA09DE90EB}"/>
              </a:ext>
            </a:extLst>
          </p:cNvPr>
          <p:cNvSpPr txBox="1">
            <a:spLocks/>
          </p:cNvSpPr>
          <p:nvPr/>
        </p:nvSpPr>
        <p:spPr>
          <a:xfrm>
            <a:off x="341924" y="3951841"/>
            <a:ext cx="8499232" cy="821495"/>
          </a:xfrm>
          <a:prstGeom prst="rect">
            <a:avLst/>
          </a:prstGeom>
        </p:spPr>
        <p:txBody>
          <a:bodyPr vert="horz" wrap="square" lIns="0" tIns="45720" anchor="ctr" anchorCtr="0">
            <a:normAutofit fontScale="92500" lnSpcReduction="20000"/>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PIP-II 2</a:t>
            </a:r>
            <a:r>
              <a:rPr lang="en-US" sz="2600" baseline="30000" dirty="0"/>
              <a:t>nd</a:t>
            </a:r>
            <a:r>
              <a:rPr lang="en-US" sz="2600" dirty="0"/>
              <a:t> Technical Workshop, WG#2</a:t>
            </a:r>
          </a:p>
          <a:p>
            <a:r>
              <a:rPr lang="en-US" sz="2600" dirty="0"/>
              <a:t>Cavity Jacketing Experience at FNAL</a:t>
            </a:r>
          </a:p>
        </p:txBody>
      </p:sp>
      <p:sp>
        <p:nvSpPr>
          <p:cNvPr id="5" name="Text Placeholder 23">
            <a:extLst>
              <a:ext uri="{FF2B5EF4-FFF2-40B4-BE49-F238E27FC236}">
                <a16:creationId xmlns:a16="http://schemas.microsoft.com/office/drawing/2014/main" id="{EC675E64-17BE-1748-8649-D90036B071A0}"/>
              </a:ext>
            </a:extLst>
          </p:cNvPr>
          <p:cNvSpPr>
            <a:spLocks noGrp="1"/>
          </p:cNvSpPr>
          <p:nvPr>
            <p:ph type="body" sz="quarter" idx="10" hasCustomPrompt="1"/>
          </p:nvPr>
        </p:nvSpPr>
        <p:spPr>
          <a:xfrm>
            <a:off x="341925" y="5218826"/>
            <a:ext cx="1893705" cy="1131605"/>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600" dirty="0"/>
              <a:t>Chuck Grimm</a:t>
            </a:r>
          </a:p>
          <a:p>
            <a:pPr lvl="0" defTabSz="609585"/>
            <a:r>
              <a:rPr lang="en-US" sz="1600" dirty="0"/>
              <a:t>Fermilab</a:t>
            </a:r>
          </a:p>
          <a:p>
            <a:pPr lvl="0" defTabSz="609585"/>
            <a:r>
              <a:rPr lang="en-US" sz="1600" dirty="0"/>
              <a:t>12-14 July 2022</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88798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Tack Welding</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Assembly and Tack Welds</a:t>
            </a:r>
          </a:p>
        </p:txBody>
      </p:sp>
      <p:sp>
        <p:nvSpPr>
          <p:cNvPr id="14" name="TextBox 13">
            <a:extLst>
              <a:ext uri="{FF2B5EF4-FFF2-40B4-BE49-F238E27FC236}">
                <a16:creationId xmlns:a16="http://schemas.microsoft.com/office/drawing/2014/main" id="{B40258B6-3661-4002-BB2E-6AAB8B31F2CD}"/>
              </a:ext>
            </a:extLst>
          </p:cNvPr>
          <p:cNvSpPr txBox="1"/>
          <p:nvPr/>
        </p:nvSpPr>
        <p:spPr>
          <a:xfrm>
            <a:off x="556822" y="2578575"/>
            <a:ext cx="1526083" cy="369332"/>
          </a:xfrm>
          <a:prstGeom prst="rect">
            <a:avLst/>
          </a:prstGeom>
          <a:noFill/>
        </p:spPr>
        <p:txBody>
          <a:bodyPr wrap="square" rtlCol="0">
            <a:spAutoFit/>
          </a:bodyPr>
          <a:lstStyle/>
          <a:p>
            <a:pPr algn="ctr"/>
            <a:r>
              <a:rPr lang="en-US" sz="1800" dirty="0"/>
              <a:t>Tack Location</a:t>
            </a:r>
          </a:p>
        </p:txBody>
      </p:sp>
      <p:sp>
        <p:nvSpPr>
          <p:cNvPr id="15" name="TextBox 14">
            <a:extLst>
              <a:ext uri="{FF2B5EF4-FFF2-40B4-BE49-F238E27FC236}">
                <a16:creationId xmlns:a16="http://schemas.microsoft.com/office/drawing/2014/main" id="{6924AF70-24D0-4C2C-9809-C83DD1967315}"/>
              </a:ext>
            </a:extLst>
          </p:cNvPr>
          <p:cNvSpPr txBox="1"/>
          <p:nvPr/>
        </p:nvSpPr>
        <p:spPr>
          <a:xfrm>
            <a:off x="2787579" y="2319157"/>
            <a:ext cx="2080469" cy="923330"/>
          </a:xfrm>
          <a:prstGeom prst="rect">
            <a:avLst/>
          </a:prstGeom>
          <a:noFill/>
        </p:spPr>
        <p:txBody>
          <a:bodyPr wrap="square" rtlCol="0">
            <a:spAutoFit/>
          </a:bodyPr>
          <a:lstStyle/>
          <a:p>
            <a:pPr algn="ctr"/>
            <a:r>
              <a:rPr lang="en-US" sz="1800" dirty="0"/>
              <a:t>Shielded Cup used for “Open Air” Tack Welding</a:t>
            </a:r>
          </a:p>
        </p:txBody>
      </p:sp>
      <p:sp>
        <p:nvSpPr>
          <p:cNvPr id="17" name="TextBox 16">
            <a:extLst>
              <a:ext uri="{FF2B5EF4-FFF2-40B4-BE49-F238E27FC236}">
                <a16:creationId xmlns:a16="http://schemas.microsoft.com/office/drawing/2014/main" id="{173C42ED-28D2-420D-9A28-ACA470FFE0BD}"/>
              </a:ext>
            </a:extLst>
          </p:cNvPr>
          <p:cNvSpPr txBox="1"/>
          <p:nvPr/>
        </p:nvSpPr>
        <p:spPr>
          <a:xfrm>
            <a:off x="6300468" y="3092576"/>
            <a:ext cx="1744909" cy="646331"/>
          </a:xfrm>
          <a:prstGeom prst="rect">
            <a:avLst/>
          </a:prstGeom>
          <a:noFill/>
        </p:spPr>
        <p:txBody>
          <a:bodyPr wrap="square" rtlCol="0">
            <a:spAutoFit/>
          </a:bodyPr>
          <a:lstStyle/>
          <a:p>
            <a:pPr algn="ctr"/>
            <a:r>
              <a:rPr lang="en-US" sz="1800" dirty="0"/>
              <a:t>FPC End Fully Tacked</a:t>
            </a:r>
          </a:p>
        </p:txBody>
      </p:sp>
      <p:pic>
        <p:nvPicPr>
          <p:cNvPr id="7" name="Picture 6" descr="A picture containing indoor&#10;&#10;Description automatically generated">
            <a:extLst>
              <a:ext uri="{FF2B5EF4-FFF2-40B4-BE49-F238E27FC236}">
                <a16:creationId xmlns:a16="http://schemas.microsoft.com/office/drawing/2014/main" id="{FCDC3806-BF90-46A3-8323-AB2A3D8D8431}"/>
              </a:ext>
            </a:extLst>
          </p:cNvPr>
          <p:cNvPicPr>
            <a:picLocks noChangeAspect="1"/>
          </p:cNvPicPr>
          <p:nvPr/>
        </p:nvPicPr>
        <p:blipFill>
          <a:blip r:embed="rId2"/>
          <a:stretch>
            <a:fillRect/>
          </a:stretch>
        </p:blipFill>
        <p:spPr>
          <a:xfrm>
            <a:off x="2719613" y="1003157"/>
            <a:ext cx="2216403" cy="1373327"/>
          </a:xfrm>
          <a:prstGeom prst="rect">
            <a:avLst/>
          </a:prstGeom>
        </p:spPr>
      </p:pic>
      <p:pic>
        <p:nvPicPr>
          <p:cNvPr id="13" name="Picture 12" descr="A picture containing indoor, engine&#10;&#10;Description automatically generated">
            <a:extLst>
              <a:ext uri="{FF2B5EF4-FFF2-40B4-BE49-F238E27FC236}">
                <a16:creationId xmlns:a16="http://schemas.microsoft.com/office/drawing/2014/main" id="{2BEE97F3-40C7-4809-B2EB-1D5DACEDB670}"/>
              </a:ext>
            </a:extLst>
          </p:cNvPr>
          <p:cNvPicPr>
            <a:picLocks noChangeAspect="1"/>
          </p:cNvPicPr>
          <p:nvPr/>
        </p:nvPicPr>
        <p:blipFill>
          <a:blip r:embed="rId3"/>
          <a:stretch>
            <a:fillRect/>
          </a:stretch>
        </p:blipFill>
        <p:spPr>
          <a:xfrm>
            <a:off x="5502490" y="251752"/>
            <a:ext cx="3212091" cy="2854463"/>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5D13D339-D5B3-4BEE-B247-3EF0BEE6EA00}"/>
              </a:ext>
            </a:extLst>
          </p:cNvPr>
          <p:cNvPicPr>
            <a:picLocks noChangeAspect="1"/>
          </p:cNvPicPr>
          <p:nvPr/>
        </p:nvPicPr>
        <p:blipFill>
          <a:blip r:embed="rId4"/>
          <a:stretch>
            <a:fillRect/>
          </a:stretch>
        </p:blipFill>
        <p:spPr>
          <a:xfrm>
            <a:off x="723426" y="3758744"/>
            <a:ext cx="3240555" cy="2243461"/>
          </a:xfrm>
          <a:prstGeom prst="rect">
            <a:avLst/>
          </a:prstGeom>
        </p:spPr>
      </p:pic>
      <p:pic>
        <p:nvPicPr>
          <p:cNvPr id="22" name="Picture 21" descr="Diagram, engineering drawing&#10;&#10;Description automatically generated">
            <a:extLst>
              <a:ext uri="{FF2B5EF4-FFF2-40B4-BE49-F238E27FC236}">
                <a16:creationId xmlns:a16="http://schemas.microsoft.com/office/drawing/2014/main" id="{31B3BA0E-2F0C-4F1C-A0C1-99DA51F5DC91}"/>
              </a:ext>
            </a:extLst>
          </p:cNvPr>
          <p:cNvPicPr>
            <a:picLocks noChangeAspect="1"/>
          </p:cNvPicPr>
          <p:nvPr/>
        </p:nvPicPr>
        <p:blipFill>
          <a:blip r:embed="rId5"/>
          <a:stretch>
            <a:fillRect/>
          </a:stretch>
        </p:blipFill>
        <p:spPr>
          <a:xfrm>
            <a:off x="4467319" y="3836628"/>
            <a:ext cx="3217869" cy="2348809"/>
          </a:xfrm>
          <a:prstGeom prst="rect">
            <a:avLst/>
          </a:prstGeom>
        </p:spPr>
      </p:pic>
      <p:cxnSp>
        <p:nvCxnSpPr>
          <p:cNvPr id="24" name="Straight Arrow Connector 23">
            <a:extLst>
              <a:ext uri="{FF2B5EF4-FFF2-40B4-BE49-F238E27FC236}">
                <a16:creationId xmlns:a16="http://schemas.microsoft.com/office/drawing/2014/main" id="{16A0919B-D414-4EBF-BC44-4F6646DD59B9}"/>
              </a:ext>
            </a:extLst>
          </p:cNvPr>
          <p:cNvCxnSpPr>
            <a:cxnSpLocks/>
          </p:cNvCxnSpPr>
          <p:nvPr/>
        </p:nvCxnSpPr>
        <p:spPr>
          <a:xfrm flipV="1">
            <a:off x="5563742" y="1904301"/>
            <a:ext cx="1021616" cy="2167637"/>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F96E5F1A-0311-4498-89BB-F20536EE8704}"/>
              </a:ext>
            </a:extLst>
          </p:cNvPr>
          <p:cNvCxnSpPr>
            <a:cxnSpLocks/>
            <a:stCxn id="14" idx="3"/>
          </p:cNvCxnSpPr>
          <p:nvPr/>
        </p:nvCxnSpPr>
        <p:spPr>
          <a:xfrm>
            <a:off x="2082905" y="2763241"/>
            <a:ext cx="1351614" cy="133631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642960C2-EA8E-49C5-998E-3805F7AF9359}"/>
              </a:ext>
            </a:extLst>
          </p:cNvPr>
          <p:cNvSpPr txBox="1"/>
          <p:nvPr/>
        </p:nvSpPr>
        <p:spPr>
          <a:xfrm>
            <a:off x="204131" y="4779641"/>
            <a:ext cx="1526083" cy="369332"/>
          </a:xfrm>
          <a:prstGeom prst="rect">
            <a:avLst/>
          </a:prstGeom>
          <a:noFill/>
        </p:spPr>
        <p:txBody>
          <a:bodyPr wrap="square" rtlCol="0">
            <a:spAutoFit/>
          </a:bodyPr>
          <a:lstStyle/>
          <a:p>
            <a:pPr algn="ctr"/>
            <a:r>
              <a:rPr lang="en-US" sz="1800" dirty="0"/>
              <a:t>Tack Location</a:t>
            </a:r>
          </a:p>
        </p:txBody>
      </p:sp>
      <p:cxnSp>
        <p:nvCxnSpPr>
          <p:cNvPr id="34" name="Straight Arrow Connector 33">
            <a:extLst>
              <a:ext uri="{FF2B5EF4-FFF2-40B4-BE49-F238E27FC236}">
                <a16:creationId xmlns:a16="http://schemas.microsoft.com/office/drawing/2014/main" id="{9AE5E2B5-844D-4D7E-83EB-932726F8E830}"/>
              </a:ext>
            </a:extLst>
          </p:cNvPr>
          <p:cNvCxnSpPr>
            <a:cxnSpLocks/>
            <a:stCxn id="33" idx="3"/>
          </p:cNvCxnSpPr>
          <p:nvPr/>
        </p:nvCxnSpPr>
        <p:spPr>
          <a:xfrm>
            <a:off x="1730214" y="4964307"/>
            <a:ext cx="610314" cy="24396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B800B040-56BD-4BD4-8194-9C397BFD3413}"/>
              </a:ext>
            </a:extLst>
          </p:cNvPr>
          <p:cNvSpPr txBox="1"/>
          <p:nvPr/>
        </p:nvSpPr>
        <p:spPr>
          <a:xfrm>
            <a:off x="111499" y="3358559"/>
            <a:ext cx="1526083" cy="1200329"/>
          </a:xfrm>
          <a:prstGeom prst="rect">
            <a:avLst/>
          </a:prstGeom>
          <a:noFill/>
        </p:spPr>
        <p:txBody>
          <a:bodyPr wrap="square" rtlCol="0">
            <a:spAutoFit/>
          </a:bodyPr>
          <a:lstStyle/>
          <a:p>
            <a:pPr algn="ctr"/>
            <a:r>
              <a:rPr lang="en-US" sz="1800" dirty="0"/>
              <a:t>No Tacks,</a:t>
            </a:r>
          </a:p>
          <a:p>
            <a:pPr algn="ctr"/>
            <a:r>
              <a:rPr lang="en-US" sz="1800" dirty="0"/>
              <a:t>Float Location During Welding</a:t>
            </a:r>
          </a:p>
        </p:txBody>
      </p:sp>
      <p:cxnSp>
        <p:nvCxnSpPr>
          <p:cNvPr id="39" name="Straight Arrow Connector 38">
            <a:extLst>
              <a:ext uri="{FF2B5EF4-FFF2-40B4-BE49-F238E27FC236}">
                <a16:creationId xmlns:a16="http://schemas.microsoft.com/office/drawing/2014/main" id="{81BDA739-0293-4C1C-A86C-F9412942257F}"/>
              </a:ext>
            </a:extLst>
          </p:cNvPr>
          <p:cNvCxnSpPr>
            <a:cxnSpLocks/>
            <a:stCxn id="38" idx="3"/>
          </p:cNvCxnSpPr>
          <p:nvPr/>
        </p:nvCxnSpPr>
        <p:spPr>
          <a:xfrm>
            <a:off x="1637582" y="3958724"/>
            <a:ext cx="964648" cy="103999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43CEDD9A-7763-4F6A-8A4A-C2DBDA3A617A}"/>
              </a:ext>
            </a:extLst>
          </p:cNvPr>
          <p:cNvSpPr txBox="1"/>
          <p:nvPr/>
        </p:nvSpPr>
        <p:spPr>
          <a:xfrm>
            <a:off x="6432985" y="5826411"/>
            <a:ext cx="941812" cy="307777"/>
          </a:xfrm>
          <a:prstGeom prst="rect">
            <a:avLst/>
          </a:prstGeom>
          <a:noFill/>
        </p:spPr>
        <p:txBody>
          <a:bodyPr wrap="square" rtlCol="0">
            <a:spAutoFit/>
          </a:bodyPr>
          <a:lstStyle/>
          <a:p>
            <a:pPr algn="ctr"/>
            <a:r>
              <a:rPr lang="en-US" sz="1400" dirty="0"/>
              <a:t>FPC End</a:t>
            </a:r>
          </a:p>
        </p:txBody>
      </p:sp>
      <p:sp>
        <p:nvSpPr>
          <p:cNvPr id="43" name="TextBox 42">
            <a:extLst>
              <a:ext uri="{FF2B5EF4-FFF2-40B4-BE49-F238E27FC236}">
                <a16:creationId xmlns:a16="http://schemas.microsoft.com/office/drawing/2014/main" id="{9010E542-EFF0-4670-AE36-A9EB19AA5A1F}"/>
              </a:ext>
            </a:extLst>
          </p:cNvPr>
          <p:cNvSpPr txBox="1"/>
          <p:nvPr/>
        </p:nvSpPr>
        <p:spPr>
          <a:xfrm>
            <a:off x="1027932" y="5900921"/>
            <a:ext cx="1091974" cy="307777"/>
          </a:xfrm>
          <a:prstGeom prst="rect">
            <a:avLst/>
          </a:prstGeom>
          <a:noFill/>
        </p:spPr>
        <p:txBody>
          <a:bodyPr wrap="square" rtlCol="0">
            <a:spAutoFit/>
          </a:bodyPr>
          <a:lstStyle/>
          <a:p>
            <a:pPr algn="ctr"/>
            <a:r>
              <a:rPr lang="en-US" sz="1400" dirty="0"/>
              <a:t>Pickup End</a:t>
            </a:r>
          </a:p>
        </p:txBody>
      </p:sp>
    </p:spTree>
    <p:extLst>
      <p:ext uri="{BB962C8B-B14F-4D97-AF65-F5344CB8AC3E}">
        <p14:creationId xmlns:p14="http://schemas.microsoft.com/office/powerpoint/2010/main" val="315392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88798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Weld Map</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Glovebox Welding</a:t>
            </a:r>
          </a:p>
        </p:txBody>
      </p:sp>
      <p:pic>
        <p:nvPicPr>
          <p:cNvPr id="7" name="Picture 6" descr="Diagram, engineering drawing&#10;&#10;Description automatically generated">
            <a:extLst>
              <a:ext uri="{FF2B5EF4-FFF2-40B4-BE49-F238E27FC236}">
                <a16:creationId xmlns:a16="http://schemas.microsoft.com/office/drawing/2014/main" id="{BDA578F0-37F1-4D1C-BAF1-EF589EF165E0}"/>
              </a:ext>
            </a:extLst>
          </p:cNvPr>
          <p:cNvPicPr>
            <a:picLocks noChangeAspect="1"/>
          </p:cNvPicPr>
          <p:nvPr/>
        </p:nvPicPr>
        <p:blipFill>
          <a:blip r:embed="rId2"/>
          <a:stretch>
            <a:fillRect/>
          </a:stretch>
        </p:blipFill>
        <p:spPr>
          <a:xfrm>
            <a:off x="525102" y="1776321"/>
            <a:ext cx="8093796" cy="4351323"/>
          </a:xfrm>
          <a:prstGeom prst="rect">
            <a:avLst/>
          </a:prstGeom>
        </p:spPr>
      </p:pic>
    </p:spTree>
    <p:extLst>
      <p:ext uri="{BB962C8B-B14F-4D97-AF65-F5344CB8AC3E}">
        <p14:creationId xmlns:p14="http://schemas.microsoft.com/office/powerpoint/2010/main" val="115312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88798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In-Process Weld Examination Forms (J2-J5)</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Glovebox Welding</a:t>
            </a:r>
          </a:p>
        </p:txBody>
      </p:sp>
      <p:pic>
        <p:nvPicPr>
          <p:cNvPr id="3" name="Picture 2" descr="Table&#10;&#10;Description automatically generated">
            <a:extLst>
              <a:ext uri="{FF2B5EF4-FFF2-40B4-BE49-F238E27FC236}">
                <a16:creationId xmlns:a16="http://schemas.microsoft.com/office/drawing/2014/main" id="{02A3D9B4-4EE9-4D0F-A724-4A311F94094C}"/>
              </a:ext>
            </a:extLst>
          </p:cNvPr>
          <p:cNvPicPr>
            <a:picLocks noChangeAspect="1"/>
          </p:cNvPicPr>
          <p:nvPr/>
        </p:nvPicPr>
        <p:blipFill>
          <a:blip r:embed="rId2"/>
          <a:stretch>
            <a:fillRect/>
          </a:stretch>
        </p:blipFill>
        <p:spPr>
          <a:xfrm>
            <a:off x="110391" y="2516696"/>
            <a:ext cx="2109393" cy="2743201"/>
          </a:xfrm>
          <a:prstGeom prst="rect">
            <a:avLst/>
          </a:prstGeom>
        </p:spPr>
      </p:pic>
      <p:pic>
        <p:nvPicPr>
          <p:cNvPr id="9" name="Picture 8" descr="Table&#10;&#10;Description automatically generated">
            <a:extLst>
              <a:ext uri="{FF2B5EF4-FFF2-40B4-BE49-F238E27FC236}">
                <a16:creationId xmlns:a16="http://schemas.microsoft.com/office/drawing/2014/main" id="{A374A254-DA4B-43EF-B2D6-1370DCED9BE6}"/>
              </a:ext>
            </a:extLst>
          </p:cNvPr>
          <p:cNvPicPr>
            <a:picLocks noChangeAspect="1"/>
          </p:cNvPicPr>
          <p:nvPr/>
        </p:nvPicPr>
        <p:blipFill>
          <a:blip r:embed="rId3"/>
          <a:stretch>
            <a:fillRect/>
          </a:stretch>
        </p:blipFill>
        <p:spPr>
          <a:xfrm>
            <a:off x="2335847" y="2516696"/>
            <a:ext cx="2120654" cy="2743201"/>
          </a:xfrm>
          <a:prstGeom prst="rect">
            <a:avLst/>
          </a:prstGeom>
        </p:spPr>
      </p:pic>
      <p:pic>
        <p:nvPicPr>
          <p:cNvPr id="13" name="Picture 12" descr="Table&#10;&#10;Description automatically generated">
            <a:extLst>
              <a:ext uri="{FF2B5EF4-FFF2-40B4-BE49-F238E27FC236}">
                <a16:creationId xmlns:a16="http://schemas.microsoft.com/office/drawing/2014/main" id="{15524787-13EE-40D0-AF63-ABDEB7244695}"/>
              </a:ext>
            </a:extLst>
          </p:cNvPr>
          <p:cNvPicPr>
            <a:picLocks noChangeAspect="1"/>
          </p:cNvPicPr>
          <p:nvPr/>
        </p:nvPicPr>
        <p:blipFill>
          <a:blip r:embed="rId4"/>
          <a:stretch>
            <a:fillRect/>
          </a:stretch>
        </p:blipFill>
        <p:spPr>
          <a:xfrm>
            <a:off x="4572000" y="2516696"/>
            <a:ext cx="2098133" cy="2743201"/>
          </a:xfrm>
          <a:prstGeom prst="rect">
            <a:avLst/>
          </a:prstGeom>
        </p:spPr>
      </p:pic>
      <p:pic>
        <p:nvPicPr>
          <p:cNvPr id="15" name="Picture 14" descr="Table&#10;&#10;Description automatically generated">
            <a:extLst>
              <a:ext uri="{FF2B5EF4-FFF2-40B4-BE49-F238E27FC236}">
                <a16:creationId xmlns:a16="http://schemas.microsoft.com/office/drawing/2014/main" id="{65257034-E231-4802-BD40-3A481932508B}"/>
              </a:ext>
            </a:extLst>
          </p:cNvPr>
          <p:cNvPicPr>
            <a:picLocks noChangeAspect="1"/>
          </p:cNvPicPr>
          <p:nvPr/>
        </p:nvPicPr>
        <p:blipFill>
          <a:blip r:embed="rId5"/>
          <a:stretch>
            <a:fillRect/>
          </a:stretch>
        </p:blipFill>
        <p:spPr>
          <a:xfrm>
            <a:off x="6785631" y="2516696"/>
            <a:ext cx="2103455" cy="2743201"/>
          </a:xfrm>
          <a:prstGeom prst="rect">
            <a:avLst/>
          </a:prstGeom>
        </p:spPr>
      </p:pic>
      <p:sp>
        <p:nvSpPr>
          <p:cNvPr id="16" name="Oval 15">
            <a:extLst>
              <a:ext uri="{FF2B5EF4-FFF2-40B4-BE49-F238E27FC236}">
                <a16:creationId xmlns:a16="http://schemas.microsoft.com/office/drawing/2014/main" id="{9E3C9F71-1660-4248-A516-A75529A9DEA0}"/>
              </a:ext>
            </a:extLst>
          </p:cNvPr>
          <p:cNvSpPr/>
          <p:nvPr/>
        </p:nvSpPr>
        <p:spPr>
          <a:xfrm>
            <a:off x="228600" y="3011648"/>
            <a:ext cx="407988" cy="1677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B57B08E-8A73-47F2-8147-6D8351136DDE}"/>
              </a:ext>
            </a:extLst>
          </p:cNvPr>
          <p:cNvSpPr/>
          <p:nvPr/>
        </p:nvSpPr>
        <p:spPr>
          <a:xfrm>
            <a:off x="2527194" y="3011648"/>
            <a:ext cx="407988" cy="1677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D491776-0223-4379-8E54-51A747F97C1D}"/>
              </a:ext>
            </a:extLst>
          </p:cNvPr>
          <p:cNvSpPr/>
          <p:nvPr/>
        </p:nvSpPr>
        <p:spPr>
          <a:xfrm>
            <a:off x="4761755" y="3011648"/>
            <a:ext cx="407988" cy="15933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A23259C-4E22-4BC4-B3C5-73DAB2C6178B}"/>
              </a:ext>
            </a:extLst>
          </p:cNvPr>
          <p:cNvSpPr/>
          <p:nvPr/>
        </p:nvSpPr>
        <p:spPr>
          <a:xfrm>
            <a:off x="6952376" y="2999004"/>
            <a:ext cx="407988" cy="1677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27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41F12-C51A-4CD3-8742-FC83CCA731D3}"/>
              </a:ext>
            </a:extLst>
          </p:cNvPr>
          <p:cNvPicPr>
            <a:picLocks noChangeAspect="1"/>
          </p:cNvPicPr>
          <p:nvPr/>
        </p:nvPicPr>
        <p:blipFill>
          <a:blip r:embed="rId2"/>
          <a:stretch>
            <a:fillRect/>
          </a:stretch>
        </p:blipFill>
        <p:spPr>
          <a:xfrm>
            <a:off x="446714" y="1940754"/>
            <a:ext cx="3311554" cy="3105326"/>
          </a:xfrm>
          <a:prstGeom prst="rect">
            <a:avLst/>
          </a:prstGeom>
        </p:spPr>
      </p:pic>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88798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Bellow Welding – Weld (J2)</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Glovebox Welding</a:t>
            </a:r>
          </a:p>
        </p:txBody>
      </p:sp>
      <p:sp>
        <p:nvSpPr>
          <p:cNvPr id="14" name="TextBox 13">
            <a:extLst>
              <a:ext uri="{FF2B5EF4-FFF2-40B4-BE49-F238E27FC236}">
                <a16:creationId xmlns:a16="http://schemas.microsoft.com/office/drawing/2014/main" id="{B40258B6-3661-4002-BB2E-6AAB8B31F2CD}"/>
              </a:ext>
            </a:extLst>
          </p:cNvPr>
          <p:cNvSpPr txBox="1"/>
          <p:nvPr/>
        </p:nvSpPr>
        <p:spPr>
          <a:xfrm>
            <a:off x="2888961" y="5801716"/>
            <a:ext cx="1526083" cy="369332"/>
          </a:xfrm>
          <a:prstGeom prst="rect">
            <a:avLst/>
          </a:prstGeom>
          <a:noFill/>
        </p:spPr>
        <p:txBody>
          <a:bodyPr wrap="square" rtlCol="0">
            <a:spAutoFit/>
          </a:bodyPr>
          <a:lstStyle/>
          <a:p>
            <a:pPr algn="ctr"/>
            <a:r>
              <a:rPr lang="en-US" sz="1800" dirty="0"/>
              <a:t>Bellow Tack</a:t>
            </a:r>
          </a:p>
        </p:txBody>
      </p:sp>
      <p:cxnSp>
        <p:nvCxnSpPr>
          <p:cNvPr id="31" name="Straight Arrow Connector 30">
            <a:extLst>
              <a:ext uri="{FF2B5EF4-FFF2-40B4-BE49-F238E27FC236}">
                <a16:creationId xmlns:a16="http://schemas.microsoft.com/office/drawing/2014/main" id="{F96E5F1A-0311-4498-89BB-F20536EE8704}"/>
              </a:ext>
            </a:extLst>
          </p:cNvPr>
          <p:cNvCxnSpPr>
            <a:cxnSpLocks/>
            <a:stCxn id="14" idx="1"/>
          </p:cNvCxnSpPr>
          <p:nvPr/>
        </p:nvCxnSpPr>
        <p:spPr>
          <a:xfrm flipH="1" flipV="1">
            <a:off x="1997885" y="3196206"/>
            <a:ext cx="891076" cy="27901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B800B040-56BD-4BD4-8194-9C397BFD3413}"/>
              </a:ext>
            </a:extLst>
          </p:cNvPr>
          <p:cNvSpPr txBox="1"/>
          <p:nvPr/>
        </p:nvSpPr>
        <p:spPr>
          <a:xfrm>
            <a:off x="5365189" y="5700818"/>
            <a:ext cx="1738242" cy="369332"/>
          </a:xfrm>
          <a:prstGeom prst="rect">
            <a:avLst/>
          </a:prstGeom>
          <a:noFill/>
        </p:spPr>
        <p:txBody>
          <a:bodyPr wrap="square" rtlCol="0">
            <a:spAutoFit/>
          </a:bodyPr>
          <a:lstStyle/>
          <a:p>
            <a:pPr algn="ctr"/>
            <a:r>
              <a:rPr lang="en-US" sz="1800" dirty="0"/>
              <a:t>Bellow Welding</a:t>
            </a:r>
          </a:p>
        </p:txBody>
      </p:sp>
      <p:pic>
        <p:nvPicPr>
          <p:cNvPr id="20" name="Picture 19" descr="A picture containing indoor, silver&#10;&#10;Description automatically generated">
            <a:extLst>
              <a:ext uri="{FF2B5EF4-FFF2-40B4-BE49-F238E27FC236}">
                <a16:creationId xmlns:a16="http://schemas.microsoft.com/office/drawing/2014/main" id="{212D16F4-4FBE-4B22-952B-8AA2F9ED7074}"/>
              </a:ext>
            </a:extLst>
          </p:cNvPr>
          <p:cNvPicPr>
            <a:picLocks noChangeAspect="1"/>
          </p:cNvPicPr>
          <p:nvPr/>
        </p:nvPicPr>
        <p:blipFill>
          <a:blip r:embed="rId3"/>
          <a:stretch>
            <a:fillRect/>
          </a:stretch>
        </p:blipFill>
        <p:spPr>
          <a:xfrm>
            <a:off x="4175899" y="1946246"/>
            <a:ext cx="4116823" cy="3682767"/>
          </a:xfrm>
          <a:prstGeom prst="rect">
            <a:avLst/>
          </a:prstGeom>
        </p:spPr>
      </p:pic>
    </p:spTree>
    <p:extLst>
      <p:ext uri="{BB962C8B-B14F-4D97-AF65-F5344CB8AC3E}">
        <p14:creationId xmlns:p14="http://schemas.microsoft.com/office/powerpoint/2010/main" val="334297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5013821"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Tank Integration Welding – Weld (J3) </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Glovebox Welding</a:t>
            </a:r>
          </a:p>
        </p:txBody>
      </p:sp>
      <p:pic>
        <p:nvPicPr>
          <p:cNvPr id="7" name="Picture 6">
            <a:extLst>
              <a:ext uri="{FF2B5EF4-FFF2-40B4-BE49-F238E27FC236}">
                <a16:creationId xmlns:a16="http://schemas.microsoft.com/office/drawing/2014/main" id="{0F29BBAB-B122-45E5-8723-9A3D5C035202}"/>
              </a:ext>
            </a:extLst>
          </p:cNvPr>
          <p:cNvPicPr>
            <a:picLocks noChangeAspect="1"/>
          </p:cNvPicPr>
          <p:nvPr/>
        </p:nvPicPr>
        <p:blipFill>
          <a:blip r:embed="rId2"/>
          <a:stretch>
            <a:fillRect/>
          </a:stretch>
        </p:blipFill>
        <p:spPr>
          <a:xfrm>
            <a:off x="2226669" y="1985450"/>
            <a:ext cx="4690661" cy="3618395"/>
          </a:xfrm>
          <a:prstGeom prst="rect">
            <a:avLst/>
          </a:prstGeom>
        </p:spPr>
      </p:pic>
      <p:sp>
        <p:nvSpPr>
          <p:cNvPr id="15" name="TextBox 14">
            <a:extLst>
              <a:ext uri="{FF2B5EF4-FFF2-40B4-BE49-F238E27FC236}">
                <a16:creationId xmlns:a16="http://schemas.microsoft.com/office/drawing/2014/main" id="{4ADC7FCE-43F9-4EDC-B221-6D17584E3BC9}"/>
              </a:ext>
            </a:extLst>
          </p:cNvPr>
          <p:cNvSpPr txBox="1"/>
          <p:nvPr/>
        </p:nvSpPr>
        <p:spPr>
          <a:xfrm>
            <a:off x="7304796" y="2825020"/>
            <a:ext cx="1526083" cy="369332"/>
          </a:xfrm>
          <a:prstGeom prst="rect">
            <a:avLst/>
          </a:prstGeom>
          <a:noFill/>
        </p:spPr>
        <p:txBody>
          <a:bodyPr wrap="square" rtlCol="0">
            <a:spAutoFit/>
          </a:bodyPr>
          <a:lstStyle/>
          <a:p>
            <a:pPr algn="ctr"/>
            <a:r>
              <a:rPr lang="en-US" sz="1800" dirty="0"/>
              <a:t>RF Cable</a:t>
            </a:r>
          </a:p>
        </p:txBody>
      </p:sp>
      <p:cxnSp>
        <p:nvCxnSpPr>
          <p:cNvPr id="16" name="Straight Arrow Connector 15">
            <a:extLst>
              <a:ext uri="{FF2B5EF4-FFF2-40B4-BE49-F238E27FC236}">
                <a16:creationId xmlns:a16="http://schemas.microsoft.com/office/drawing/2014/main" id="{CA8D9420-CC5C-4EE0-9E52-2BA1737216DC}"/>
              </a:ext>
            </a:extLst>
          </p:cNvPr>
          <p:cNvCxnSpPr>
            <a:cxnSpLocks/>
          </p:cNvCxnSpPr>
          <p:nvPr/>
        </p:nvCxnSpPr>
        <p:spPr>
          <a:xfrm flipH="1">
            <a:off x="6073630" y="3009686"/>
            <a:ext cx="1501629" cy="126869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8FDE006-642C-489C-AA55-849ED8E51BCA}"/>
              </a:ext>
            </a:extLst>
          </p:cNvPr>
          <p:cNvSpPr txBox="1"/>
          <p:nvPr/>
        </p:nvSpPr>
        <p:spPr>
          <a:xfrm>
            <a:off x="6409189" y="1090670"/>
            <a:ext cx="2013357" cy="369332"/>
          </a:xfrm>
          <a:prstGeom prst="rect">
            <a:avLst/>
          </a:prstGeom>
          <a:noFill/>
        </p:spPr>
        <p:txBody>
          <a:bodyPr wrap="square" rtlCol="0">
            <a:spAutoFit/>
          </a:bodyPr>
          <a:lstStyle/>
          <a:p>
            <a:pPr algn="ctr"/>
            <a:r>
              <a:rPr lang="en-US" sz="1800" dirty="0"/>
              <a:t>Completed J3 Weld</a:t>
            </a:r>
          </a:p>
        </p:txBody>
      </p:sp>
      <p:cxnSp>
        <p:nvCxnSpPr>
          <p:cNvPr id="22" name="Straight Arrow Connector 21">
            <a:extLst>
              <a:ext uri="{FF2B5EF4-FFF2-40B4-BE49-F238E27FC236}">
                <a16:creationId xmlns:a16="http://schemas.microsoft.com/office/drawing/2014/main" id="{BC67E42C-7ABA-44E8-A263-A8BEAC1A2E3D}"/>
              </a:ext>
            </a:extLst>
          </p:cNvPr>
          <p:cNvCxnSpPr>
            <a:cxnSpLocks/>
            <a:stCxn id="21" idx="1"/>
          </p:cNvCxnSpPr>
          <p:nvPr/>
        </p:nvCxnSpPr>
        <p:spPr>
          <a:xfrm flipH="1">
            <a:off x="4571999" y="1275336"/>
            <a:ext cx="1837190" cy="120890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CA79952-426E-4473-B0B3-C673E27DDBCC}"/>
              </a:ext>
            </a:extLst>
          </p:cNvPr>
          <p:cNvSpPr txBox="1"/>
          <p:nvPr/>
        </p:nvSpPr>
        <p:spPr>
          <a:xfrm>
            <a:off x="228600" y="5664677"/>
            <a:ext cx="2550610" cy="646331"/>
          </a:xfrm>
          <a:prstGeom prst="rect">
            <a:avLst/>
          </a:prstGeom>
          <a:noFill/>
        </p:spPr>
        <p:txBody>
          <a:bodyPr wrap="square" rtlCol="0">
            <a:spAutoFit/>
          </a:bodyPr>
          <a:lstStyle/>
          <a:p>
            <a:pPr algn="ctr"/>
            <a:r>
              <a:rPr lang="en-US" sz="1800" dirty="0"/>
              <a:t>Internal Cavity Purge Line</a:t>
            </a:r>
          </a:p>
          <a:p>
            <a:pPr algn="ctr"/>
            <a:r>
              <a:rPr lang="en-US" sz="1800" dirty="0"/>
              <a:t>Running 20 CFH Argon</a:t>
            </a:r>
          </a:p>
        </p:txBody>
      </p:sp>
      <p:cxnSp>
        <p:nvCxnSpPr>
          <p:cNvPr id="26" name="Straight Arrow Connector 25">
            <a:extLst>
              <a:ext uri="{FF2B5EF4-FFF2-40B4-BE49-F238E27FC236}">
                <a16:creationId xmlns:a16="http://schemas.microsoft.com/office/drawing/2014/main" id="{B4DD74BF-3B02-4B9B-8C22-D697908DC030}"/>
              </a:ext>
            </a:extLst>
          </p:cNvPr>
          <p:cNvCxnSpPr>
            <a:cxnSpLocks/>
            <a:stCxn id="25" idx="3"/>
          </p:cNvCxnSpPr>
          <p:nvPr/>
        </p:nvCxnSpPr>
        <p:spPr>
          <a:xfrm flipV="1">
            <a:off x="2779210" y="4957895"/>
            <a:ext cx="1952181" cy="102994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D9EE9AB-9C2F-4F0A-9F66-4F759DE0C839}"/>
              </a:ext>
            </a:extLst>
          </p:cNvPr>
          <p:cNvSpPr txBox="1"/>
          <p:nvPr/>
        </p:nvSpPr>
        <p:spPr>
          <a:xfrm>
            <a:off x="313120" y="3462148"/>
            <a:ext cx="1012341" cy="646331"/>
          </a:xfrm>
          <a:prstGeom prst="rect">
            <a:avLst/>
          </a:prstGeom>
          <a:noFill/>
        </p:spPr>
        <p:txBody>
          <a:bodyPr wrap="square" rtlCol="0">
            <a:spAutoFit/>
          </a:bodyPr>
          <a:lstStyle/>
          <a:p>
            <a:pPr algn="ctr"/>
            <a:r>
              <a:rPr lang="en-US" sz="1800" dirty="0"/>
              <a:t>Rotation Fixture</a:t>
            </a:r>
          </a:p>
        </p:txBody>
      </p:sp>
      <p:cxnSp>
        <p:nvCxnSpPr>
          <p:cNvPr id="32" name="Straight Arrow Connector 31">
            <a:extLst>
              <a:ext uri="{FF2B5EF4-FFF2-40B4-BE49-F238E27FC236}">
                <a16:creationId xmlns:a16="http://schemas.microsoft.com/office/drawing/2014/main" id="{A2C69BBE-1B69-4957-8BF8-602B7F6A2108}"/>
              </a:ext>
            </a:extLst>
          </p:cNvPr>
          <p:cNvCxnSpPr>
            <a:cxnSpLocks/>
            <a:stCxn id="30" idx="3"/>
          </p:cNvCxnSpPr>
          <p:nvPr/>
        </p:nvCxnSpPr>
        <p:spPr>
          <a:xfrm>
            <a:off x="1325461" y="3785314"/>
            <a:ext cx="1551963" cy="99053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26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indoor, steel, engine, silver&#10;&#10;Description automatically generated">
            <a:extLst>
              <a:ext uri="{FF2B5EF4-FFF2-40B4-BE49-F238E27FC236}">
                <a16:creationId xmlns:a16="http://schemas.microsoft.com/office/drawing/2014/main" id="{D237AEED-CCEF-4C14-BA4E-7792D2F57F6E}"/>
              </a:ext>
            </a:extLst>
          </p:cNvPr>
          <p:cNvPicPr>
            <a:picLocks noChangeAspect="1"/>
          </p:cNvPicPr>
          <p:nvPr/>
        </p:nvPicPr>
        <p:blipFill>
          <a:blip r:embed="rId2"/>
          <a:stretch>
            <a:fillRect/>
          </a:stretch>
        </p:blipFill>
        <p:spPr>
          <a:xfrm>
            <a:off x="4999305" y="2341346"/>
            <a:ext cx="3503927" cy="3161524"/>
          </a:xfrm>
          <a:prstGeom prst="rect">
            <a:avLst/>
          </a:prstGeom>
        </p:spPr>
      </p:pic>
      <p:pic>
        <p:nvPicPr>
          <p:cNvPr id="3" name="Picture 2">
            <a:extLst>
              <a:ext uri="{FF2B5EF4-FFF2-40B4-BE49-F238E27FC236}">
                <a16:creationId xmlns:a16="http://schemas.microsoft.com/office/drawing/2014/main" id="{BB5E6C7D-355A-4F6B-86EC-07C869DC605D}"/>
              </a:ext>
            </a:extLst>
          </p:cNvPr>
          <p:cNvPicPr>
            <a:picLocks noChangeAspect="1"/>
          </p:cNvPicPr>
          <p:nvPr/>
        </p:nvPicPr>
        <p:blipFill>
          <a:blip r:embed="rId3"/>
          <a:stretch>
            <a:fillRect/>
          </a:stretch>
        </p:blipFill>
        <p:spPr>
          <a:xfrm>
            <a:off x="866850" y="2341347"/>
            <a:ext cx="3864541" cy="3161523"/>
          </a:xfrm>
          <a:prstGeom prst="rect">
            <a:avLst/>
          </a:prstGeom>
        </p:spPr>
      </p:pic>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98026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Tank Integration Welding – Weld (J4) </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Glovebox Welding</a:t>
            </a:r>
          </a:p>
        </p:txBody>
      </p:sp>
      <p:sp>
        <p:nvSpPr>
          <p:cNvPr id="21" name="TextBox 20">
            <a:extLst>
              <a:ext uri="{FF2B5EF4-FFF2-40B4-BE49-F238E27FC236}">
                <a16:creationId xmlns:a16="http://schemas.microsoft.com/office/drawing/2014/main" id="{B8FDE006-642C-489C-AA55-849ED8E51BCA}"/>
              </a:ext>
            </a:extLst>
          </p:cNvPr>
          <p:cNvSpPr txBox="1"/>
          <p:nvPr/>
        </p:nvSpPr>
        <p:spPr>
          <a:xfrm>
            <a:off x="6926512" y="1330301"/>
            <a:ext cx="2013357" cy="369332"/>
          </a:xfrm>
          <a:prstGeom prst="rect">
            <a:avLst/>
          </a:prstGeom>
          <a:noFill/>
        </p:spPr>
        <p:txBody>
          <a:bodyPr wrap="square" rtlCol="0">
            <a:spAutoFit/>
          </a:bodyPr>
          <a:lstStyle/>
          <a:p>
            <a:pPr algn="ctr"/>
            <a:r>
              <a:rPr lang="en-US" sz="1800" dirty="0"/>
              <a:t>Completed J4 Weld</a:t>
            </a:r>
          </a:p>
        </p:txBody>
      </p:sp>
      <p:cxnSp>
        <p:nvCxnSpPr>
          <p:cNvPr id="22" name="Straight Arrow Connector 21">
            <a:extLst>
              <a:ext uri="{FF2B5EF4-FFF2-40B4-BE49-F238E27FC236}">
                <a16:creationId xmlns:a16="http://schemas.microsoft.com/office/drawing/2014/main" id="{BC67E42C-7ABA-44E8-A263-A8BEAC1A2E3D}"/>
              </a:ext>
            </a:extLst>
          </p:cNvPr>
          <p:cNvCxnSpPr>
            <a:cxnSpLocks/>
            <a:stCxn id="21" idx="1"/>
          </p:cNvCxnSpPr>
          <p:nvPr/>
        </p:nvCxnSpPr>
        <p:spPr>
          <a:xfrm flipH="1">
            <a:off x="6409189" y="1514967"/>
            <a:ext cx="517323" cy="13714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CA79952-426E-4473-B0B3-C673E27DDBCC}"/>
              </a:ext>
            </a:extLst>
          </p:cNvPr>
          <p:cNvSpPr txBox="1"/>
          <p:nvPr/>
        </p:nvSpPr>
        <p:spPr>
          <a:xfrm>
            <a:off x="228600" y="5664677"/>
            <a:ext cx="1709257" cy="646331"/>
          </a:xfrm>
          <a:prstGeom prst="rect">
            <a:avLst/>
          </a:prstGeom>
          <a:noFill/>
        </p:spPr>
        <p:txBody>
          <a:bodyPr wrap="square" rtlCol="0">
            <a:spAutoFit/>
          </a:bodyPr>
          <a:lstStyle/>
          <a:p>
            <a:pPr algn="ctr"/>
            <a:r>
              <a:rPr lang="en-US" sz="1800" dirty="0"/>
              <a:t>Weld Segments </a:t>
            </a:r>
          </a:p>
          <a:p>
            <a:pPr algn="ctr"/>
            <a:r>
              <a:rPr lang="en-US" sz="1800" dirty="0"/>
              <a:t>~50mm long</a:t>
            </a:r>
          </a:p>
        </p:txBody>
      </p:sp>
      <p:cxnSp>
        <p:nvCxnSpPr>
          <p:cNvPr id="26" name="Straight Arrow Connector 25">
            <a:extLst>
              <a:ext uri="{FF2B5EF4-FFF2-40B4-BE49-F238E27FC236}">
                <a16:creationId xmlns:a16="http://schemas.microsoft.com/office/drawing/2014/main" id="{B4DD74BF-3B02-4B9B-8C22-D697908DC030}"/>
              </a:ext>
            </a:extLst>
          </p:cNvPr>
          <p:cNvCxnSpPr>
            <a:cxnSpLocks/>
          </p:cNvCxnSpPr>
          <p:nvPr/>
        </p:nvCxnSpPr>
        <p:spPr>
          <a:xfrm flipV="1">
            <a:off x="1937857" y="3976457"/>
            <a:ext cx="1560352" cy="199147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14942EC-971C-4070-AE41-3EE9ECD94F27}"/>
              </a:ext>
            </a:extLst>
          </p:cNvPr>
          <p:cNvSpPr txBox="1"/>
          <p:nvPr/>
        </p:nvSpPr>
        <p:spPr>
          <a:xfrm>
            <a:off x="2795980" y="5644761"/>
            <a:ext cx="1709257" cy="646331"/>
          </a:xfrm>
          <a:prstGeom prst="rect">
            <a:avLst/>
          </a:prstGeom>
          <a:noFill/>
        </p:spPr>
        <p:txBody>
          <a:bodyPr wrap="square" rtlCol="0">
            <a:spAutoFit/>
          </a:bodyPr>
          <a:lstStyle/>
          <a:p>
            <a:pPr algn="ctr"/>
            <a:r>
              <a:rPr lang="en-US" sz="1800" dirty="0"/>
              <a:t>Cavity Internal Purge Vent</a:t>
            </a:r>
          </a:p>
        </p:txBody>
      </p:sp>
      <p:cxnSp>
        <p:nvCxnSpPr>
          <p:cNvPr id="24" name="Straight Arrow Connector 23">
            <a:extLst>
              <a:ext uri="{FF2B5EF4-FFF2-40B4-BE49-F238E27FC236}">
                <a16:creationId xmlns:a16="http://schemas.microsoft.com/office/drawing/2014/main" id="{CB5CB7BF-B157-4A8A-A834-3B445A087EA2}"/>
              </a:ext>
            </a:extLst>
          </p:cNvPr>
          <p:cNvCxnSpPr>
            <a:cxnSpLocks/>
          </p:cNvCxnSpPr>
          <p:nvPr/>
        </p:nvCxnSpPr>
        <p:spPr>
          <a:xfrm flipV="1">
            <a:off x="4505237" y="3743872"/>
            <a:ext cx="939218" cy="220413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01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disk brake, metal, silver&#10;&#10;Description automatically generated">
            <a:extLst>
              <a:ext uri="{FF2B5EF4-FFF2-40B4-BE49-F238E27FC236}">
                <a16:creationId xmlns:a16="http://schemas.microsoft.com/office/drawing/2014/main" id="{F600B9D5-771A-4CFF-BC3F-AD5F744A74DB}"/>
              </a:ext>
            </a:extLst>
          </p:cNvPr>
          <p:cNvPicPr>
            <a:picLocks noChangeAspect="1"/>
          </p:cNvPicPr>
          <p:nvPr/>
        </p:nvPicPr>
        <p:blipFill>
          <a:blip r:embed="rId2"/>
          <a:stretch>
            <a:fillRect/>
          </a:stretch>
        </p:blipFill>
        <p:spPr>
          <a:xfrm>
            <a:off x="4306356" y="2317140"/>
            <a:ext cx="4451750" cy="2872787"/>
          </a:xfrm>
          <a:prstGeom prst="rect">
            <a:avLst/>
          </a:prstGeom>
        </p:spPr>
      </p:pic>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98026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Tank Integration Welding – Weld (J5) </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Glovebox Welding</a:t>
            </a:r>
          </a:p>
        </p:txBody>
      </p:sp>
      <p:sp>
        <p:nvSpPr>
          <p:cNvPr id="21" name="TextBox 20">
            <a:extLst>
              <a:ext uri="{FF2B5EF4-FFF2-40B4-BE49-F238E27FC236}">
                <a16:creationId xmlns:a16="http://schemas.microsoft.com/office/drawing/2014/main" id="{B8FDE006-642C-489C-AA55-849ED8E51BCA}"/>
              </a:ext>
            </a:extLst>
          </p:cNvPr>
          <p:cNvSpPr txBox="1"/>
          <p:nvPr/>
        </p:nvSpPr>
        <p:spPr>
          <a:xfrm>
            <a:off x="6926512" y="1330301"/>
            <a:ext cx="2013357" cy="369332"/>
          </a:xfrm>
          <a:prstGeom prst="rect">
            <a:avLst/>
          </a:prstGeom>
          <a:noFill/>
        </p:spPr>
        <p:txBody>
          <a:bodyPr wrap="square" rtlCol="0">
            <a:spAutoFit/>
          </a:bodyPr>
          <a:lstStyle/>
          <a:p>
            <a:pPr algn="ctr"/>
            <a:r>
              <a:rPr lang="en-US" sz="1800" dirty="0"/>
              <a:t>Completed J5 Weld</a:t>
            </a:r>
          </a:p>
        </p:txBody>
      </p:sp>
      <p:cxnSp>
        <p:nvCxnSpPr>
          <p:cNvPr id="22" name="Straight Arrow Connector 21">
            <a:extLst>
              <a:ext uri="{FF2B5EF4-FFF2-40B4-BE49-F238E27FC236}">
                <a16:creationId xmlns:a16="http://schemas.microsoft.com/office/drawing/2014/main" id="{BC67E42C-7ABA-44E8-A263-A8BEAC1A2E3D}"/>
              </a:ext>
            </a:extLst>
          </p:cNvPr>
          <p:cNvCxnSpPr>
            <a:cxnSpLocks/>
            <a:stCxn id="21" idx="1"/>
          </p:cNvCxnSpPr>
          <p:nvPr/>
        </p:nvCxnSpPr>
        <p:spPr>
          <a:xfrm flipH="1">
            <a:off x="6174297" y="1514967"/>
            <a:ext cx="752215" cy="13714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CA79952-426E-4473-B0B3-C673E27DDBCC}"/>
              </a:ext>
            </a:extLst>
          </p:cNvPr>
          <p:cNvSpPr txBox="1"/>
          <p:nvPr/>
        </p:nvSpPr>
        <p:spPr>
          <a:xfrm>
            <a:off x="1498519" y="5675865"/>
            <a:ext cx="1709257" cy="646331"/>
          </a:xfrm>
          <a:prstGeom prst="rect">
            <a:avLst/>
          </a:prstGeom>
          <a:noFill/>
        </p:spPr>
        <p:txBody>
          <a:bodyPr wrap="square" rtlCol="0">
            <a:spAutoFit/>
          </a:bodyPr>
          <a:lstStyle/>
          <a:p>
            <a:pPr algn="ctr"/>
            <a:r>
              <a:rPr lang="en-US" sz="1800" dirty="0"/>
              <a:t>Weld J5 Location</a:t>
            </a:r>
          </a:p>
        </p:txBody>
      </p:sp>
      <p:pic>
        <p:nvPicPr>
          <p:cNvPr id="11" name="Picture 10" descr="A picture containing close&#10;&#10;Description automatically generated">
            <a:extLst>
              <a:ext uri="{FF2B5EF4-FFF2-40B4-BE49-F238E27FC236}">
                <a16:creationId xmlns:a16="http://schemas.microsoft.com/office/drawing/2014/main" id="{70F93441-3BF6-4ADC-98E5-57FB8FD3B936}"/>
              </a:ext>
            </a:extLst>
          </p:cNvPr>
          <p:cNvPicPr>
            <a:picLocks noChangeAspect="1"/>
          </p:cNvPicPr>
          <p:nvPr/>
        </p:nvPicPr>
        <p:blipFill>
          <a:blip r:embed="rId3"/>
          <a:stretch>
            <a:fillRect/>
          </a:stretch>
        </p:blipFill>
        <p:spPr>
          <a:xfrm>
            <a:off x="962084" y="2060079"/>
            <a:ext cx="2782128" cy="3604598"/>
          </a:xfrm>
          <a:prstGeom prst="rect">
            <a:avLst/>
          </a:prstGeom>
        </p:spPr>
      </p:pic>
    </p:spTree>
    <p:extLst>
      <p:ext uri="{BB962C8B-B14F-4D97-AF65-F5344CB8AC3E}">
        <p14:creationId xmlns:p14="http://schemas.microsoft.com/office/powerpoint/2010/main" val="356500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94E31D5-9645-4596-BEF3-841EFA93032A}"/>
              </a:ext>
            </a:extLst>
          </p:cNvPr>
          <p:cNvPicPr>
            <a:picLocks noChangeAspect="1"/>
          </p:cNvPicPr>
          <p:nvPr/>
        </p:nvPicPr>
        <p:blipFill>
          <a:blip r:embed="rId2"/>
          <a:stretch>
            <a:fillRect/>
          </a:stretch>
        </p:blipFill>
        <p:spPr>
          <a:xfrm>
            <a:off x="912616" y="1948603"/>
            <a:ext cx="2406324" cy="3727262"/>
          </a:xfrm>
          <a:prstGeom prst="rect">
            <a:avLst/>
          </a:prstGeom>
        </p:spPr>
      </p:pic>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98026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RF and O2 Monitoring</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Glovebox Welding</a:t>
            </a:r>
          </a:p>
        </p:txBody>
      </p:sp>
      <p:sp>
        <p:nvSpPr>
          <p:cNvPr id="21" name="TextBox 20">
            <a:extLst>
              <a:ext uri="{FF2B5EF4-FFF2-40B4-BE49-F238E27FC236}">
                <a16:creationId xmlns:a16="http://schemas.microsoft.com/office/drawing/2014/main" id="{B8FDE006-642C-489C-AA55-849ED8E51BCA}"/>
              </a:ext>
            </a:extLst>
          </p:cNvPr>
          <p:cNvSpPr txBox="1"/>
          <p:nvPr/>
        </p:nvSpPr>
        <p:spPr>
          <a:xfrm>
            <a:off x="4103767" y="1587962"/>
            <a:ext cx="2013357" cy="1200329"/>
          </a:xfrm>
          <a:prstGeom prst="rect">
            <a:avLst/>
          </a:prstGeom>
          <a:noFill/>
        </p:spPr>
        <p:txBody>
          <a:bodyPr wrap="square" rtlCol="0">
            <a:spAutoFit/>
          </a:bodyPr>
          <a:lstStyle/>
          <a:p>
            <a:pPr algn="ctr"/>
            <a:r>
              <a:rPr lang="en-US" sz="1800" dirty="0"/>
              <a:t>Program set to take RF measurements every minute during welding</a:t>
            </a:r>
          </a:p>
        </p:txBody>
      </p:sp>
      <p:cxnSp>
        <p:nvCxnSpPr>
          <p:cNvPr id="22" name="Straight Arrow Connector 21">
            <a:extLst>
              <a:ext uri="{FF2B5EF4-FFF2-40B4-BE49-F238E27FC236}">
                <a16:creationId xmlns:a16="http://schemas.microsoft.com/office/drawing/2014/main" id="{BC67E42C-7ABA-44E8-A263-A8BEAC1A2E3D}"/>
              </a:ext>
            </a:extLst>
          </p:cNvPr>
          <p:cNvCxnSpPr>
            <a:cxnSpLocks/>
            <a:stCxn id="21" idx="1"/>
          </p:cNvCxnSpPr>
          <p:nvPr/>
        </p:nvCxnSpPr>
        <p:spPr>
          <a:xfrm flipH="1">
            <a:off x="2694263" y="2188127"/>
            <a:ext cx="1409504" cy="35686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CA79952-426E-4473-B0B3-C673E27DDBCC}"/>
              </a:ext>
            </a:extLst>
          </p:cNvPr>
          <p:cNvSpPr txBox="1"/>
          <p:nvPr/>
        </p:nvSpPr>
        <p:spPr>
          <a:xfrm>
            <a:off x="1027848" y="5692549"/>
            <a:ext cx="2175859" cy="646331"/>
          </a:xfrm>
          <a:prstGeom prst="rect">
            <a:avLst/>
          </a:prstGeom>
          <a:noFill/>
        </p:spPr>
        <p:txBody>
          <a:bodyPr wrap="square" rtlCol="0">
            <a:spAutoFit/>
          </a:bodyPr>
          <a:lstStyle/>
          <a:p>
            <a:pPr algn="ctr"/>
            <a:r>
              <a:rPr lang="en-US" sz="1800" dirty="0"/>
              <a:t>Cavity RF Monitoring Station</a:t>
            </a:r>
          </a:p>
        </p:txBody>
      </p:sp>
      <p:pic>
        <p:nvPicPr>
          <p:cNvPr id="14" name="Picture 13" descr="A picture containing text, indoor&#10;&#10;Description automatically generated">
            <a:extLst>
              <a:ext uri="{FF2B5EF4-FFF2-40B4-BE49-F238E27FC236}">
                <a16:creationId xmlns:a16="http://schemas.microsoft.com/office/drawing/2014/main" id="{64A518C7-2E7F-4CDB-9A20-FE054CF486A9}"/>
              </a:ext>
            </a:extLst>
          </p:cNvPr>
          <p:cNvPicPr>
            <a:picLocks noChangeAspect="1"/>
          </p:cNvPicPr>
          <p:nvPr/>
        </p:nvPicPr>
        <p:blipFill>
          <a:blip r:embed="rId3"/>
          <a:stretch>
            <a:fillRect/>
          </a:stretch>
        </p:blipFill>
        <p:spPr>
          <a:xfrm>
            <a:off x="6267664" y="2263549"/>
            <a:ext cx="2549165" cy="3429000"/>
          </a:xfrm>
          <a:prstGeom prst="rect">
            <a:avLst/>
          </a:prstGeom>
        </p:spPr>
      </p:pic>
      <p:sp>
        <p:nvSpPr>
          <p:cNvPr id="18" name="TextBox 17">
            <a:extLst>
              <a:ext uri="{FF2B5EF4-FFF2-40B4-BE49-F238E27FC236}">
                <a16:creationId xmlns:a16="http://schemas.microsoft.com/office/drawing/2014/main" id="{DAA7DF7D-C1EA-48A3-AC8B-A082CF854DF8}"/>
              </a:ext>
            </a:extLst>
          </p:cNvPr>
          <p:cNvSpPr txBox="1"/>
          <p:nvPr/>
        </p:nvSpPr>
        <p:spPr>
          <a:xfrm>
            <a:off x="3811705" y="3510265"/>
            <a:ext cx="2013357" cy="923330"/>
          </a:xfrm>
          <a:prstGeom prst="rect">
            <a:avLst/>
          </a:prstGeom>
          <a:noFill/>
        </p:spPr>
        <p:txBody>
          <a:bodyPr wrap="square" rtlCol="0">
            <a:spAutoFit/>
          </a:bodyPr>
          <a:lstStyle/>
          <a:p>
            <a:pPr algn="ctr"/>
            <a:r>
              <a:rPr lang="en-US" sz="1800" dirty="0"/>
              <a:t>O2 monitor actively displays ppm of O2 during welding</a:t>
            </a:r>
          </a:p>
        </p:txBody>
      </p:sp>
      <p:cxnSp>
        <p:nvCxnSpPr>
          <p:cNvPr id="19" name="Straight Arrow Connector 18">
            <a:extLst>
              <a:ext uri="{FF2B5EF4-FFF2-40B4-BE49-F238E27FC236}">
                <a16:creationId xmlns:a16="http://schemas.microsoft.com/office/drawing/2014/main" id="{BAAF649D-30AB-4459-96EB-30107A7D42BD}"/>
              </a:ext>
            </a:extLst>
          </p:cNvPr>
          <p:cNvCxnSpPr>
            <a:cxnSpLocks/>
            <a:stCxn id="18" idx="3"/>
          </p:cNvCxnSpPr>
          <p:nvPr/>
        </p:nvCxnSpPr>
        <p:spPr>
          <a:xfrm flipV="1">
            <a:off x="5825062" y="3658949"/>
            <a:ext cx="919687" cy="31298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F70339F-44FC-4AD8-970C-0A5321D9327E}"/>
              </a:ext>
            </a:extLst>
          </p:cNvPr>
          <p:cNvSpPr txBox="1"/>
          <p:nvPr/>
        </p:nvSpPr>
        <p:spPr>
          <a:xfrm>
            <a:off x="6220980" y="5668865"/>
            <a:ext cx="2642531" cy="646331"/>
          </a:xfrm>
          <a:prstGeom prst="rect">
            <a:avLst/>
          </a:prstGeom>
          <a:noFill/>
        </p:spPr>
        <p:txBody>
          <a:bodyPr wrap="square" rtlCol="0">
            <a:spAutoFit/>
          </a:bodyPr>
          <a:lstStyle/>
          <a:p>
            <a:pPr algn="ctr"/>
            <a:r>
              <a:rPr lang="en-US" sz="1800" dirty="0"/>
              <a:t>Actual O2 Reading During RRCAT-502 Welding</a:t>
            </a:r>
          </a:p>
        </p:txBody>
      </p:sp>
    </p:spTree>
    <p:extLst>
      <p:ext uri="{BB962C8B-B14F-4D97-AF65-F5344CB8AC3E}">
        <p14:creationId xmlns:p14="http://schemas.microsoft.com/office/powerpoint/2010/main" val="292436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6104390" cy="923330"/>
          </a:xfrm>
          <a:prstGeom prst="rect">
            <a:avLst/>
          </a:prstGeom>
          <a:noFill/>
        </p:spPr>
        <p:txBody>
          <a:bodyPr wrap="square" rtlCol="0">
            <a:spAutoFit/>
          </a:bodyPr>
          <a:lstStyle/>
          <a:p>
            <a:pPr marL="285750" indent="-285750">
              <a:buFont typeface="Arial" panose="020B0604020202020204" pitchFamily="34" charset="0"/>
              <a:buChar char="•"/>
            </a:pPr>
            <a:r>
              <a:rPr lang="en-US" sz="2000" dirty="0"/>
              <a:t>Final Frequency Shift and Field Flatness (RRCAT-502)</a:t>
            </a:r>
          </a:p>
          <a:p>
            <a:pPr marL="800100" lvl="1" indent="-342900">
              <a:buFont typeface="Wingdings" panose="05000000000000000000" pitchFamily="2" charset="2"/>
              <a:buChar char="ü"/>
            </a:pPr>
            <a:r>
              <a:rPr lang="en-US" sz="1600" dirty="0"/>
              <a:t>All within specifications</a:t>
            </a:r>
            <a:endParaRPr lang="en-US" sz="2000" dirty="0"/>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Glovebox Welding</a:t>
            </a:r>
          </a:p>
        </p:txBody>
      </p:sp>
      <p:sp>
        <p:nvSpPr>
          <p:cNvPr id="25" name="TextBox 24">
            <a:extLst>
              <a:ext uri="{FF2B5EF4-FFF2-40B4-BE49-F238E27FC236}">
                <a16:creationId xmlns:a16="http://schemas.microsoft.com/office/drawing/2014/main" id="{BCA79952-426E-4473-B0B3-C673E27DDBCC}"/>
              </a:ext>
            </a:extLst>
          </p:cNvPr>
          <p:cNvSpPr txBox="1"/>
          <p:nvPr/>
        </p:nvSpPr>
        <p:spPr>
          <a:xfrm>
            <a:off x="1143270" y="4284563"/>
            <a:ext cx="2175859" cy="369332"/>
          </a:xfrm>
          <a:prstGeom prst="rect">
            <a:avLst/>
          </a:prstGeom>
          <a:noFill/>
        </p:spPr>
        <p:txBody>
          <a:bodyPr wrap="square" rtlCol="0">
            <a:spAutoFit/>
          </a:bodyPr>
          <a:lstStyle/>
          <a:p>
            <a:pPr algn="ctr"/>
            <a:r>
              <a:rPr lang="en-US" sz="1800" dirty="0"/>
              <a:t>Final RF Spectrum</a:t>
            </a:r>
          </a:p>
        </p:txBody>
      </p:sp>
      <p:sp>
        <p:nvSpPr>
          <p:cNvPr id="23" name="TextBox 22">
            <a:extLst>
              <a:ext uri="{FF2B5EF4-FFF2-40B4-BE49-F238E27FC236}">
                <a16:creationId xmlns:a16="http://schemas.microsoft.com/office/drawing/2014/main" id="{2F70339F-44FC-4AD8-970C-0A5321D9327E}"/>
              </a:ext>
            </a:extLst>
          </p:cNvPr>
          <p:cNvSpPr txBox="1"/>
          <p:nvPr/>
        </p:nvSpPr>
        <p:spPr>
          <a:xfrm>
            <a:off x="4940155" y="4247796"/>
            <a:ext cx="2898939" cy="369332"/>
          </a:xfrm>
          <a:prstGeom prst="rect">
            <a:avLst/>
          </a:prstGeom>
          <a:noFill/>
        </p:spPr>
        <p:txBody>
          <a:bodyPr wrap="square" rtlCol="0">
            <a:spAutoFit/>
          </a:bodyPr>
          <a:lstStyle/>
          <a:p>
            <a:pPr algn="ctr"/>
            <a:r>
              <a:rPr lang="en-US" sz="1800" dirty="0"/>
              <a:t>Field Flatness Measurements</a:t>
            </a:r>
          </a:p>
        </p:txBody>
      </p:sp>
      <p:pic>
        <p:nvPicPr>
          <p:cNvPr id="7" name="Picture 6" descr="Chart, line chart&#10;&#10;Description automatically generated">
            <a:extLst>
              <a:ext uri="{FF2B5EF4-FFF2-40B4-BE49-F238E27FC236}">
                <a16:creationId xmlns:a16="http://schemas.microsoft.com/office/drawing/2014/main" id="{9A3AD629-E8AE-4242-AB78-F94D4E453970}"/>
              </a:ext>
            </a:extLst>
          </p:cNvPr>
          <p:cNvPicPr>
            <a:picLocks noChangeAspect="1"/>
          </p:cNvPicPr>
          <p:nvPr/>
        </p:nvPicPr>
        <p:blipFill>
          <a:blip r:embed="rId2"/>
          <a:stretch>
            <a:fillRect/>
          </a:stretch>
        </p:blipFill>
        <p:spPr>
          <a:xfrm>
            <a:off x="983680" y="2348270"/>
            <a:ext cx="2495041" cy="1911475"/>
          </a:xfrm>
          <a:prstGeom prst="rect">
            <a:avLst/>
          </a:prstGeom>
        </p:spPr>
      </p:pic>
      <p:sp>
        <p:nvSpPr>
          <p:cNvPr id="17" name="TextBox 16">
            <a:extLst>
              <a:ext uri="{FF2B5EF4-FFF2-40B4-BE49-F238E27FC236}">
                <a16:creationId xmlns:a16="http://schemas.microsoft.com/office/drawing/2014/main" id="{40B36969-AB16-424D-9260-0B569BE836F6}"/>
              </a:ext>
            </a:extLst>
          </p:cNvPr>
          <p:cNvSpPr txBox="1"/>
          <p:nvPr/>
        </p:nvSpPr>
        <p:spPr>
          <a:xfrm>
            <a:off x="3058705" y="6066199"/>
            <a:ext cx="2830443" cy="246221"/>
          </a:xfrm>
          <a:prstGeom prst="rect">
            <a:avLst/>
          </a:prstGeom>
          <a:noFill/>
        </p:spPr>
        <p:txBody>
          <a:bodyPr wrap="square" rtlCol="0">
            <a:spAutoFit/>
          </a:bodyPr>
          <a:lstStyle/>
          <a:p>
            <a:pPr algn="ctr"/>
            <a:r>
              <a:rPr lang="en-US" sz="1000" dirty="0"/>
              <a:t>Both Graphs Courtesy of Timergali Khabiboulline</a:t>
            </a:r>
          </a:p>
        </p:txBody>
      </p:sp>
      <p:sp>
        <p:nvSpPr>
          <p:cNvPr id="20" name="TextBox 19">
            <a:extLst>
              <a:ext uri="{FF2B5EF4-FFF2-40B4-BE49-F238E27FC236}">
                <a16:creationId xmlns:a16="http://schemas.microsoft.com/office/drawing/2014/main" id="{D3338CDB-3D93-4D02-B3E8-0AEEDC4F13DB}"/>
              </a:ext>
            </a:extLst>
          </p:cNvPr>
          <p:cNvSpPr txBox="1"/>
          <p:nvPr/>
        </p:nvSpPr>
        <p:spPr>
          <a:xfrm>
            <a:off x="5143758" y="4868756"/>
            <a:ext cx="2491731" cy="738664"/>
          </a:xfrm>
          <a:prstGeom prst="rect">
            <a:avLst/>
          </a:prstGeom>
          <a:noFill/>
        </p:spPr>
        <p:txBody>
          <a:bodyPr wrap="square" rtlCol="0">
            <a:spAutoFit/>
          </a:bodyPr>
          <a:lstStyle/>
          <a:p>
            <a:pPr marL="285750" indent="-285750">
              <a:buFont typeface="Wingdings" panose="05000000000000000000" pitchFamily="2" charset="2"/>
              <a:buChar char="v"/>
            </a:pPr>
            <a:r>
              <a:rPr lang="en-US" sz="1400" dirty="0"/>
              <a:t>Beginning Average: 99.7%</a:t>
            </a:r>
          </a:p>
          <a:p>
            <a:pPr marL="285750" indent="-285750">
              <a:buFont typeface="Wingdings" panose="05000000000000000000" pitchFamily="2" charset="2"/>
              <a:buChar char="v"/>
            </a:pPr>
            <a:r>
              <a:rPr lang="en-US" sz="1400" dirty="0"/>
              <a:t>Ending Average: 98.4%</a:t>
            </a:r>
          </a:p>
          <a:p>
            <a:pPr marL="285750" indent="-285750">
              <a:buFont typeface="Wingdings" panose="05000000000000000000" pitchFamily="2" charset="2"/>
              <a:buChar char="v"/>
            </a:pPr>
            <a:r>
              <a:rPr lang="en-US" sz="1400" dirty="0"/>
              <a:t>Small loss of  only ~1.3%</a:t>
            </a:r>
          </a:p>
        </p:txBody>
      </p:sp>
      <p:pic>
        <p:nvPicPr>
          <p:cNvPr id="9" name="Picture 8" descr="Chart, line chart&#10;&#10;Description automatically generated">
            <a:extLst>
              <a:ext uri="{FF2B5EF4-FFF2-40B4-BE49-F238E27FC236}">
                <a16:creationId xmlns:a16="http://schemas.microsoft.com/office/drawing/2014/main" id="{81C77A84-0996-4CED-BA4B-116A0DE5080B}"/>
              </a:ext>
            </a:extLst>
          </p:cNvPr>
          <p:cNvPicPr>
            <a:picLocks noChangeAspect="1"/>
          </p:cNvPicPr>
          <p:nvPr/>
        </p:nvPicPr>
        <p:blipFill>
          <a:blip r:embed="rId3"/>
          <a:stretch>
            <a:fillRect/>
          </a:stretch>
        </p:blipFill>
        <p:spPr>
          <a:xfrm>
            <a:off x="5012433" y="2336320"/>
            <a:ext cx="2754384" cy="1911476"/>
          </a:xfrm>
          <a:prstGeom prst="rect">
            <a:avLst/>
          </a:prstGeom>
        </p:spPr>
      </p:pic>
      <p:sp>
        <p:nvSpPr>
          <p:cNvPr id="24" name="TextBox 23">
            <a:extLst>
              <a:ext uri="{FF2B5EF4-FFF2-40B4-BE49-F238E27FC236}">
                <a16:creationId xmlns:a16="http://schemas.microsoft.com/office/drawing/2014/main" id="{974F6F64-D11E-4034-B5C2-DD1A46412D38}"/>
              </a:ext>
            </a:extLst>
          </p:cNvPr>
          <p:cNvSpPr txBox="1"/>
          <p:nvPr/>
        </p:nvSpPr>
        <p:spPr>
          <a:xfrm>
            <a:off x="788988" y="4868756"/>
            <a:ext cx="3336648" cy="1384995"/>
          </a:xfrm>
          <a:prstGeom prst="rect">
            <a:avLst/>
          </a:prstGeom>
          <a:noFill/>
        </p:spPr>
        <p:txBody>
          <a:bodyPr wrap="square" rtlCol="0">
            <a:spAutoFit/>
          </a:bodyPr>
          <a:lstStyle/>
          <a:p>
            <a:pPr marL="285750" indent="-285750">
              <a:buFont typeface="Wingdings" panose="05000000000000000000" pitchFamily="2" charset="2"/>
              <a:buChar char="v"/>
            </a:pPr>
            <a:r>
              <a:rPr lang="en-US" sz="1400" dirty="0"/>
              <a:t>Beginning Measurement: 649.064 MHz</a:t>
            </a:r>
          </a:p>
          <a:p>
            <a:pPr marL="285750" indent="-285750">
              <a:buFont typeface="Wingdings" panose="05000000000000000000" pitchFamily="2" charset="2"/>
              <a:buChar char="v"/>
            </a:pPr>
            <a:r>
              <a:rPr lang="en-US" sz="1400" dirty="0"/>
              <a:t>Ending Measurement: 649.013 MHz</a:t>
            </a:r>
          </a:p>
          <a:p>
            <a:pPr marL="285750" indent="-285750">
              <a:buFont typeface="Wingdings" panose="05000000000000000000" pitchFamily="2" charset="2"/>
              <a:buChar char="v"/>
            </a:pPr>
            <a:r>
              <a:rPr lang="en-US" sz="1400" dirty="0"/>
              <a:t>~-50kHz Shift</a:t>
            </a:r>
          </a:p>
          <a:p>
            <a:pPr marL="285750" indent="-285750">
              <a:buFont typeface="Wingdings" panose="05000000000000000000" pitchFamily="2" charset="2"/>
              <a:buChar char="v"/>
            </a:pPr>
            <a:r>
              <a:rPr lang="en-US" sz="1400" dirty="0"/>
              <a:t>Modes Separated by only 10 kHz</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endParaRPr lang="en-US" sz="1400" dirty="0"/>
          </a:p>
        </p:txBody>
      </p:sp>
    </p:spTree>
    <p:extLst>
      <p:ext uri="{BB962C8B-B14F-4D97-AF65-F5344CB8AC3E}">
        <p14:creationId xmlns:p14="http://schemas.microsoft.com/office/powerpoint/2010/main" val="280557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110790"/>
            <a:ext cx="8067414" cy="1723549"/>
          </a:xfrm>
          <a:prstGeom prst="rect">
            <a:avLst/>
          </a:prstGeom>
          <a:noFill/>
        </p:spPr>
        <p:txBody>
          <a:bodyPr wrap="square" rtlCol="0">
            <a:spAutoFit/>
          </a:bodyPr>
          <a:lstStyle/>
          <a:p>
            <a:pPr marL="285750" indent="-285750">
              <a:buFont typeface="Arial" panose="020B0604020202020204" pitchFamily="34" charset="0"/>
              <a:buChar char="•"/>
            </a:pPr>
            <a:r>
              <a:rPr lang="en-US" sz="2000" dirty="0"/>
              <a:t>Helium Vacuum Leak Check Performed Before and After Pressure Test</a:t>
            </a:r>
          </a:p>
          <a:p>
            <a:pPr marL="800100" lvl="1" indent="-342900">
              <a:buFont typeface="Wingdings" panose="05000000000000000000" pitchFamily="2" charset="2"/>
              <a:buChar char="ü"/>
            </a:pPr>
            <a:r>
              <a:rPr lang="en-US" sz="1600" dirty="0"/>
              <a:t>Within specification</a:t>
            </a:r>
          </a:p>
          <a:p>
            <a:pPr marL="342900" indent="-342900">
              <a:buFont typeface="Arial" panose="020B0604020202020204" pitchFamily="34" charset="0"/>
              <a:buChar char="•"/>
            </a:pPr>
            <a:r>
              <a:rPr lang="en-US" sz="2000" dirty="0"/>
              <a:t>Performed Pressure Test Stepping up Pressure to 34.5 psig (2.3 bar)</a:t>
            </a:r>
          </a:p>
          <a:p>
            <a:pPr marL="800100" lvl="1" indent="-342900">
              <a:buFont typeface="Wingdings" panose="05000000000000000000" pitchFamily="2" charset="2"/>
              <a:buChar char="ü"/>
            </a:pPr>
            <a:r>
              <a:rPr lang="en-US" sz="1600" dirty="0"/>
              <a:t>Passed, maximum pressure held for 10 minutes without loss</a:t>
            </a:r>
          </a:p>
          <a:p>
            <a:pPr marL="800100" lvl="1" indent="-342900">
              <a:buFont typeface="Wingdings" panose="05000000000000000000" pitchFamily="2" charset="2"/>
              <a:buChar char="ü"/>
            </a:pPr>
            <a:r>
              <a:rPr lang="en-US" sz="1600" dirty="0"/>
              <a:t>Frequency shift from start to finish was +1 kHz</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Pressure Test and Leak Checks</a:t>
            </a:r>
          </a:p>
        </p:txBody>
      </p:sp>
      <p:pic>
        <p:nvPicPr>
          <p:cNvPr id="3" name="Picture 2" descr="Table&#10;&#10;Description automatically generated">
            <a:extLst>
              <a:ext uri="{FF2B5EF4-FFF2-40B4-BE49-F238E27FC236}">
                <a16:creationId xmlns:a16="http://schemas.microsoft.com/office/drawing/2014/main" id="{4FA66141-AC8F-458D-AE5B-ACA13CBC68BE}"/>
              </a:ext>
            </a:extLst>
          </p:cNvPr>
          <p:cNvPicPr>
            <a:picLocks noChangeAspect="1"/>
          </p:cNvPicPr>
          <p:nvPr/>
        </p:nvPicPr>
        <p:blipFill>
          <a:blip r:embed="rId2"/>
          <a:stretch>
            <a:fillRect/>
          </a:stretch>
        </p:blipFill>
        <p:spPr>
          <a:xfrm>
            <a:off x="1554065" y="2536638"/>
            <a:ext cx="2778191" cy="3678985"/>
          </a:xfrm>
          <a:prstGeom prst="rect">
            <a:avLst/>
          </a:prstGeom>
        </p:spPr>
      </p:pic>
      <p:pic>
        <p:nvPicPr>
          <p:cNvPr id="11" name="Picture 10" descr="A picture containing text, receipt, screenshot&#10;&#10;Description automatically generated">
            <a:extLst>
              <a:ext uri="{FF2B5EF4-FFF2-40B4-BE49-F238E27FC236}">
                <a16:creationId xmlns:a16="http://schemas.microsoft.com/office/drawing/2014/main" id="{DF6FC600-B430-48DD-B795-29F6F4BBBE98}"/>
              </a:ext>
            </a:extLst>
          </p:cNvPr>
          <p:cNvPicPr>
            <a:picLocks noChangeAspect="1"/>
          </p:cNvPicPr>
          <p:nvPr/>
        </p:nvPicPr>
        <p:blipFill>
          <a:blip r:embed="rId3"/>
          <a:stretch>
            <a:fillRect/>
          </a:stretch>
        </p:blipFill>
        <p:spPr>
          <a:xfrm>
            <a:off x="4665677" y="2491354"/>
            <a:ext cx="2934269" cy="3761076"/>
          </a:xfrm>
          <a:prstGeom prst="rect">
            <a:avLst/>
          </a:prstGeom>
        </p:spPr>
      </p:pic>
    </p:spTree>
    <p:extLst>
      <p:ext uri="{BB962C8B-B14F-4D97-AF65-F5344CB8AC3E}">
        <p14:creationId xmlns:p14="http://schemas.microsoft.com/office/powerpoint/2010/main" val="2815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44240-4125-8C46-9606-AC0E6CF4E058}"/>
              </a:ext>
            </a:extLst>
          </p:cNvPr>
          <p:cNvSpPr>
            <a:spLocks noGrp="1"/>
          </p:cNvSpPr>
          <p:nvPr>
            <p:ph idx="1"/>
          </p:nvPr>
        </p:nvSpPr>
        <p:spPr>
          <a:xfrm>
            <a:off x="235743" y="921863"/>
            <a:ext cx="8672513" cy="5336971"/>
          </a:xfrm>
        </p:spPr>
        <p:txBody>
          <a:bodyPr/>
          <a:lstStyle/>
          <a:p>
            <a:r>
              <a:rPr lang="en-US" sz="1400" dirty="0">
                <a:solidFill>
                  <a:schemeClr val="tx1"/>
                </a:solidFill>
              </a:rPr>
              <a:t>Background Information</a:t>
            </a:r>
          </a:p>
          <a:p>
            <a:r>
              <a:rPr lang="en-US" sz="1400" dirty="0">
                <a:solidFill>
                  <a:schemeClr val="tx1"/>
                </a:solidFill>
              </a:rPr>
              <a:t>Tooling and Equipment</a:t>
            </a:r>
          </a:p>
          <a:p>
            <a:pPr lvl="1"/>
            <a:r>
              <a:rPr lang="en-US" sz="1400" dirty="0">
                <a:solidFill>
                  <a:schemeClr val="tx1"/>
                </a:solidFill>
              </a:rPr>
              <a:t>Cantilever and Rotation Fixtures</a:t>
            </a:r>
          </a:p>
          <a:p>
            <a:pPr lvl="1"/>
            <a:r>
              <a:rPr lang="en-US" sz="1400" dirty="0">
                <a:solidFill>
                  <a:schemeClr val="tx1"/>
                </a:solidFill>
              </a:rPr>
              <a:t>Glovebox – Gas Distribution System</a:t>
            </a:r>
          </a:p>
          <a:p>
            <a:r>
              <a:rPr lang="en-US" sz="1400" dirty="0">
                <a:solidFill>
                  <a:schemeClr val="tx1"/>
                </a:solidFill>
              </a:rPr>
              <a:t>Cavity and Helium Tank Configurations</a:t>
            </a:r>
          </a:p>
          <a:p>
            <a:pPr lvl="1"/>
            <a:r>
              <a:rPr lang="en-US" sz="1400" dirty="0">
                <a:solidFill>
                  <a:schemeClr val="tx1"/>
                </a:solidFill>
              </a:rPr>
              <a:t>Cavity Beam Flanges</a:t>
            </a:r>
          </a:p>
          <a:p>
            <a:pPr lvl="1"/>
            <a:r>
              <a:rPr lang="en-US" sz="1400" dirty="0">
                <a:solidFill>
                  <a:schemeClr val="tx1"/>
                </a:solidFill>
              </a:rPr>
              <a:t>Fundamental Power Coupler and Field Pickup Flanges</a:t>
            </a:r>
          </a:p>
          <a:p>
            <a:pPr lvl="1"/>
            <a:r>
              <a:rPr lang="en-US" sz="1400" dirty="0">
                <a:solidFill>
                  <a:schemeClr val="tx1"/>
                </a:solidFill>
              </a:rPr>
              <a:t>Helium Tank, Bellow, and Titanium End Caps</a:t>
            </a:r>
          </a:p>
          <a:p>
            <a:r>
              <a:rPr lang="en-US" sz="1400" dirty="0">
                <a:solidFill>
                  <a:schemeClr val="tx1"/>
                </a:solidFill>
              </a:rPr>
              <a:t>Assembly and Tack Welds</a:t>
            </a:r>
          </a:p>
          <a:p>
            <a:pPr lvl="1"/>
            <a:r>
              <a:rPr lang="en-US" sz="1400" dirty="0">
                <a:solidFill>
                  <a:schemeClr val="tx1"/>
                </a:solidFill>
              </a:rPr>
              <a:t>Assembly Setup on Cantilever Fixture</a:t>
            </a:r>
          </a:p>
          <a:p>
            <a:pPr lvl="1"/>
            <a:r>
              <a:rPr lang="en-US" sz="1400" dirty="0">
                <a:solidFill>
                  <a:schemeClr val="tx1"/>
                </a:solidFill>
              </a:rPr>
              <a:t>Tack Welding</a:t>
            </a:r>
          </a:p>
          <a:p>
            <a:r>
              <a:rPr lang="en-US" sz="1400" dirty="0">
                <a:solidFill>
                  <a:schemeClr val="tx1"/>
                </a:solidFill>
              </a:rPr>
              <a:t>Glovebox Welding</a:t>
            </a:r>
          </a:p>
          <a:p>
            <a:pPr lvl="1"/>
            <a:r>
              <a:rPr lang="en-US" sz="1400" dirty="0">
                <a:solidFill>
                  <a:schemeClr val="tx1"/>
                </a:solidFill>
              </a:rPr>
              <a:t>Weld Map and In-Process Weld Examination Forms</a:t>
            </a:r>
          </a:p>
          <a:p>
            <a:pPr lvl="1"/>
            <a:r>
              <a:rPr lang="en-US" sz="1400" dirty="0">
                <a:solidFill>
                  <a:schemeClr val="tx1"/>
                </a:solidFill>
              </a:rPr>
              <a:t>Welding Sequence</a:t>
            </a:r>
          </a:p>
          <a:p>
            <a:pPr lvl="1"/>
            <a:r>
              <a:rPr lang="en-US" sz="1400" dirty="0">
                <a:solidFill>
                  <a:schemeClr val="tx1"/>
                </a:solidFill>
              </a:rPr>
              <a:t>Gas Flows and Internal Cavity Purging</a:t>
            </a:r>
          </a:p>
          <a:p>
            <a:pPr lvl="1"/>
            <a:r>
              <a:rPr lang="en-US" sz="1400" dirty="0">
                <a:solidFill>
                  <a:schemeClr val="tx1"/>
                </a:solidFill>
              </a:rPr>
              <a:t>RF and O2 Monitoring </a:t>
            </a:r>
          </a:p>
          <a:p>
            <a:pPr lvl="1"/>
            <a:r>
              <a:rPr lang="en-US" sz="1400" dirty="0">
                <a:solidFill>
                  <a:schemeClr val="tx1"/>
                </a:solidFill>
              </a:rPr>
              <a:t>Final Frequency Shift and Field Flatness</a:t>
            </a:r>
          </a:p>
          <a:p>
            <a:r>
              <a:rPr lang="en-US" sz="1400" dirty="0">
                <a:solidFill>
                  <a:schemeClr val="tx1"/>
                </a:solidFill>
              </a:rPr>
              <a:t>Pressure Test, Leak Checks, and Traveler</a:t>
            </a:r>
          </a:p>
          <a:p>
            <a:r>
              <a:rPr lang="en-US" sz="1400" dirty="0">
                <a:solidFill>
                  <a:schemeClr val="tx1"/>
                </a:solidFill>
              </a:rPr>
              <a:t>Lessons Learned</a:t>
            </a:r>
          </a:p>
          <a:p>
            <a:r>
              <a:rPr lang="en-US" sz="1400" dirty="0">
                <a:solidFill>
                  <a:schemeClr val="tx1"/>
                </a:solidFill>
              </a:rPr>
              <a:t>Summary</a:t>
            </a:r>
          </a:p>
        </p:txBody>
      </p:sp>
      <p:sp>
        <p:nvSpPr>
          <p:cNvPr id="3" name="Title 2">
            <a:extLst>
              <a:ext uri="{FF2B5EF4-FFF2-40B4-BE49-F238E27FC236}">
                <a16:creationId xmlns:a16="http://schemas.microsoft.com/office/drawing/2014/main" id="{96D4358D-891B-7144-91CE-6CE5A0337F53}"/>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F8A8C193-5B01-B646-8FE0-10CD646AB82E}"/>
              </a:ext>
            </a:extLst>
          </p:cNvPr>
          <p:cNvSpPr>
            <a:spLocks noGrp="1"/>
          </p:cNvSpPr>
          <p:nvPr>
            <p:ph type="dt" sz="half" idx="2"/>
          </p:nvPr>
        </p:nvSpPr>
        <p:spPr>
          <a:xfrm>
            <a:off x="736825" y="6502640"/>
            <a:ext cx="1469479"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30B70060-0DE6-8B41-9DDD-459D7B6ED034}"/>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6" name="Footer Placeholder 5">
            <a:extLst>
              <a:ext uri="{FF2B5EF4-FFF2-40B4-BE49-F238E27FC236}">
                <a16:creationId xmlns:a16="http://schemas.microsoft.com/office/drawing/2014/main" id="{EF7AB8B3-29F4-0445-A324-2F7D35CEBE20}"/>
              </a:ext>
            </a:extLst>
          </p:cNvPr>
          <p:cNvSpPr>
            <a:spLocks noGrp="1"/>
          </p:cNvSpPr>
          <p:nvPr>
            <p:ph type="ftr" sz="quarter" idx="3"/>
          </p:nvPr>
        </p:nvSpPr>
        <p:spPr>
          <a:xfrm>
            <a:off x="2039830" y="6504213"/>
            <a:ext cx="6002841" cy="242873"/>
          </a:xfrm>
        </p:spPr>
        <p:txBody>
          <a:bodyPr/>
          <a:lstStyle/>
          <a:p>
            <a:pPr algn="ctr">
              <a:defRPr/>
            </a:pPr>
            <a:r>
              <a:rPr lang="en-US" dirty="0"/>
              <a:t>C. Grimm | PIP-II 2nd Technical Workshop July 12-14, 2022</a:t>
            </a:r>
            <a:endParaRPr lang="en-US" b="1" dirty="0"/>
          </a:p>
        </p:txBody>
      </p:sp>
    </p:spTree>
    <p:extLst>
      <p:ext uri="{BB962C8B-B14F-4D97-AF65-F5344CB8AC3E}">
        <p14:creationId xmlns:p14="http://schemas.microsoft.com/office/powerpoint/2010/main" val="1993754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110790"/>
            <a:ext cx="8067414" cy="1231106"/>
          </a:xfrm>
          <a:prstGeom prst="rect">
            <a:avLst/>
          </a:prstGeom>
          <a:noFill/>
        </p:spPr>
        <p:txBody>
          <a:bodyPr wrap="square" rtlCol="0">
            <a:spAutoFit/>
          </a:bodyPr>
          <a:lstStyle/>
          <a:p>
            <a:pPr marL="285750" indent="-285750">
              <a:buFont typeface="Arial" panose="020B0604020202020204" pitchFamily="34" charset="0"/>
              <a:buChar char="•"/>
            </a:pPr>
            <a:r>
              <a:rPr lang="en-US" sz="2000" dirty="0"/>
              <a:t>Assembly, Welding, Leak Checks, and Pressure Test Data Included</a:t>
            </a:r>
          </a:p>
          <a:p>
            <a:pPr marL="742950" lvl="1" indent="-285750">
              <a:buFont typeface="Arial" panose="020B0604020202020204" pitchFamily="34" charset="0"/>
              <a:buChar char="•"/>
            </a:pPr>
            <a:r>
              <a:rPr lang="en-US" sz="1800" dirty="0"/>
              <a:t>This traveler and any other information regarding cavity jacketing can be shared with the collaboration partners/vendors - </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Traveler</a:t>
            </a:r>
          </a:p>
        </p:txBody>
      </p:sp>
      <p:sp>
        <p:nvSpPr>
          <p:cNvPr id="8" name="Rectangle 7">
            <a:extLst>
              <a:ext uri="{FF2B5EF4-FFF2-40B4-BE49-F238E27FC236}">
                <a16:creationId xmlns:a16="http://schemas.microsoft.com/office/drawing/2014/main" id="{7075A10D-0E8A-4D13-86A7-7B91047ABB61}"/>
              </a:ext>
            </a:extLst>
          </p:cNvPr>
          <p:cNvSpPr/>
          <p:nvPr/>
        </p:nvSpPr>
        <p:spPr>
          <a:xfrm>
            <a:off x="4211273" y="2399251"/>
            <a:ext cx="1786855" cy="142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Graphical user interface, text, application&#10;&#10;Description automatically generated">
            <a:extLst>
              <a:ext uri="{FF2B5EF4-FFF2-40B4-BE49-F238E27FC236}">
                <a16:creationId xmlns:a16="http://schemas.microsoft.com/office/drawing/2014/main" id="{C07C0C79-6B8F-4169-8691-B2A7233E70D0}"/>
              </a:ext>
            </a:extLst>
          </p:cNvPr>
          <p:cNvPicPr>
            <a:picLocks noChangeAspect="1"/>
          </p:cNvPicPr>
          <p:nvPr/>
        </p:nvPicPr>
        <p:blipFill>
          <a:blip r:embed="rId2"/>
          <a:stretch>
            <a:fillRect/>
          </a:stretch>
        </p:blipFill>
        <p:spPr>
          <a:xfrm>
            <a:off x="0" y="2138825"/>
            <a:ext cx="9144000" cy="4087164"/>
          </a:xfrm>
          <a:prstGeom prst="rect">
            <a:avLst/>
          </a:prstGeom>
        </p:spPr>
      </p:pic>
      <p:sp>
        <p:nvSpPr>
          <p:cNvPr id="14" name="Oval 13">
            <a:extLst>
              <a:ext uri="{FF2B5EF4-FFF2-40B4-BE49-F238E27FC236}">
                <a16:creationId xmlns:a16="http://schemas.microsoft.com/office/drawing/2014/main" id="{200C29CF-070B-4B6F-97E2-2E8EE5798AF9}"/>
              </a:ext>
            </a:extLst>
          </p:cNvPr>
          <p:cNvSpPr/>
          <p:nvPr/>
        </p:nvSpPr>
        <p:spPr>
          <a:xfrm>
            <a:off x="1392572" y="2816604"/>
            <a:ext cx="1283516" cy="453005"/>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701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0" y="1405047"/>
            <a:ext cx="7228515"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Visited RRCAT in February 2019 to help dress RRCAT-501</a:t>
            </a:r>
          </a:p>
          <a:p>
            <a:pPr marL="742950" lvl="1" indent="-285750">
              <a:buFont typeface="Arial" panose="020B0604020202020204" pitchFamily="34" charset="0"/>
              <a:buChar char="•"/>
            </a:pPr>
            <a:r>
              <a:rPr lang="en-US" sz="1800" dirty="0"/>
              <a:t>Needed better active cavity cooling during welding to decrease wait times between weld segments – RRCAT wait times were several hours.</a:t>
            </a:r>
          </a:p>
          <a:p>
            <a:pPr marL="742950" lvl="1" indent="-285750">
              <a:buFont typeface="Arial" panose="020B0604020202020204" pitchFamily="34" charset="0"/>
              <a:buChar char="•"/>
            </a:pPr>
            <a:r>
              <a:rPr lang="en-US" sz="1800" dirty="0"/>
              <a:t>Developed more efficient flow path of Argon on outside surface of cavity within the helium space of the tank.</a:t>
            </a:r>
          </a:p>
          <a:p>
            <a:pPr marL="742950" lvl="1" indent="-285750">
              <a:buFont typeface="Arial" panose="020B0604020202020204" pitchFamily="34" charset="0"/>
              <a:buChar char="•"/>
            </a:pPr>
            <a:r>
              <a:rPr lang="en-US" sz="1800" dirty="0"/>
              <a:t>Introduced a method to flow cool Argon gas inside of the cavity during welding.</a:t>
            </a:r>
          </a:p>
          <a:p>
            <a:pPr marL="742950" lvl="1" indent="-285750">
              <a:buFont typeface="Arial" panose="020B0604020202020204" pitchFamily="34" charset="0"/>
              <a:buChar char="•"/>
            </a:pPr>
            <a:r>
              <a:rPr lang="en-US" sz="1800" dirty="0"/>
              <a:t>These steps reduced wait times to 1 hour or less and helped minimize large frequency shifts, especially mode separation which influences the field flatness. </a:t>
            </a:r>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Lessons Learned</a:t>
            </a:r>
          </a:p>
        </p:txBody>
      </p:sp>
      <p:pic>
        <p:nvPicPr>
          <p:cNvPr id="3" name="Picture 2" descr="A picture containing indoor, kitchen, kitchen appliance, stove&#10;&#10;Description automatically generated">
            <a:extLst>
              <a:ext uri="{FF2B5EF4-FFF2-40B4-BE49-F238E27FC236}">
                <a16:creationId xmlns:a16="http://schemas.microsoft.com/office/drawing/2014/main" id="{43E8EBF3-D0DC-4B6C-9EA3-91AB4EC8B07C}"/>
              </a:ext>
            </a:extLst>
          </p:cNvPr>
          <p:cNvPicPr>
            <a:picLocks noChangeAspect="1"/>
          </p:cNvPicPr>
          <p:nvPr/>
        </p:nvPicPr>
        <p:blipFill>
          <a:blip r:embed="rId2"/>
          <a:stretch>
            <a:fillRect/>
          </a:stretch>
        </p:blipFill>
        <p:spPr>
          <a:xfrm>
            <a:off x="960839" y="4523275"/>
            <a:ext cx="2807214" cy="1688802"/>
          </a:xfrm>
          <a:prstGeom prst="rect">
            <a:avLst/>
          </a:prstGeom>
        </p:spPr>
      </p:pic>
      <p:pic>
        <p:nvPicPr>
          <p:cNvPr id="11" name="Picture 10" descr="A picture containing text, military vehicle&#10;&#10;Description automatically generated">
            <a:extLst>
              <a:ext uri="{FF2B5EF4-FFF2-40B4-BE49-F238E27FC236}">
                <a16:creationId xmlns:a16="http://schemas.microsoft.com/office/drawing/2014/main" id="{3E92F8CF-BC6A-422D-8BB7-E0BFF3BC50EE}"/>
              </a:ext>
            </a:extLst>
          </p:cNvPr>
          <p:cNvPicPr>
            <a:picLocks noChangeAspect="1"/>
          </p:cNvPicPr>
          <p:nvPr/>
        </p:nvPicPr>
        <p:blipFill>
          <a:blip r:embed="rId3"/>
          <a:stretch>
            <a:fillRect/>
          </a:stretch>
        </p:blipFill>
        <p:spPr>
          <a:xfrm>
            <a:off x="5292059" y="4409300"/>
            <a:ext cx="3104364" cy="1916751"/>
          </a:xfrm>
          <a:prstGeom prst="rect">
            <a:avLst/>
          </a:prstGeom>
        </p:spPr>
      </p:pic>
      <p:sp>
        <p:nvSpPr>
          <p:cNvPr id="18" name="TextBox 17">
            <a:extLst>
              <a:ext uri="{FF2B5EF4-FFF2-40B4-BE49-F238E27FC236}">
                <a16:creationId xmlns:a16="http://schemas.microsoft.com/office/drawing/2014/main" id="{744DF259-A29D-42D6-BF30-06DFB2C7AABA}"/>
              </a:ext>
            </a:extLst>
          </p:cNvPr>
          <p:cNvSpPr txBox="1"/>
          <p:nvPr/>
        </p:nvSpPr>
        <p:spPr>
          <a:xfrm>
            <a:off x="3058705" y="6138430"/>
            <a:ext cx="2830443" cy="246221"/>
          </a:xfrm>
          <a:prstGeom prst="rect">
            <a:avLst/>
          </a:prstGeom>
          <a:noFill/>
        </p:spPr>
        <p:txBody>
          <a:bodyPr wrap="square" rtlCol="0">
            <a:spAutoFit/>
          </a:bodyPr>
          <a:lstStyle/>
          <a:p>
            <a:pPr algn="ctr"/>
            <a:r>
              <a:rPr lang="en-US" sz="1000" dirty="0"/>
              <a:t>Pictures courtesy of RRCAT </a:t>
            </a:r>
          </a:p>
        </p:txBody>
      </p:sp>
      <p:pic>
        <p:nvPicPr>
          <p:cNvPr id="14" name="Picture 13" descr="Logo&#10;&#10;Description automatically generated">
            <a:extLst>
              <a:ext uri="{FF2B5EF4-FFF2-40B4-BE49-F238E27FC236}">
                <a16:creationId xmlns:a16="http://schemas.microsoft.com/office/drawing/2014/main" id="{B54E193F-A06E-4E26-9778-A887433588E9}"/>
              </a:ext>
            </a:extLst>
          </p:cNvPr>
          <p:cNvPicPr>
            <a:picLocks noChangeAspect="1"/>
          </p:cNvPicPr>
          <p:nvPr/>
        </p:nvPicPr>
        <p:blipFill>
          <a:blip r:embed="rId4"/>
          <a:stretch>
            <a:fillRect/>
          </a:stretch>
        </p:blipFill>
        <p:spPr>
          <a:xfrm>
            <a:off x="4181032" y="5569376"/>
            <a:ext cx="585787" cy="561975"/>
          </a:xfrm>
          <a:prstGeom prst="rect">
            <a:avLst/>
          </a:prstGeom>
        </p:spPr>
      </p:pic>
    </p:spTree>
    <p:extLst>
      <p:ext uri="{BB962C8B-B14F-4D97-AF65-F5344CB8AC3E}">
        <p14:creationId xmlns:p14="http://schemas.microsoft.com/office/powerpoint/2010/main" val="131511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0" y="1405047"/>
            <a:ext cx="7228515"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t>For RRCAT-502 there was a decision to weld the bellow onto the bare cavity first so that we can have the field flatness checked to see the impact of welding so close to the end cell stiffening ring.</a:t>
            </a:r>
          </a:p>
          <a:p>
            <a:pPr marL="742950" lvl="1" indent="-285750">
              <a:buFont typeface="Arial" panose="020B0604020202020204" pitchFamily="34" charset="0"/>
              <a:buChar char="•"/>
            </a:pPr>
            <a:r>
              <a:rPr lang="en-US" sz="1800" dirty="0"/>
              <a:t>Bead pull measurements indicated that the weld J2 had no impact on frequency or field flatness. </a:t>
            </a:r>
          </a:p>
          <a:p>
            <a:pPr marL="742950" lvl="1" indent="-285750">
              <a:buFont typeface="Arial" panose="020B0604020202020204" pitchFamily="34" charset="0"/>
              <a:buChar char="•"/>
            </a:pPr>
            <a:r>
              <a:rPr lang="en-US" sz="1800" dirty="0"/>
              <a:t>Future 650 cavities will have all welds performed at the same time</a:t>
            </a:r>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Lessons Learned</a:t>
            </a:r>
          </a:p>
        </p:txBody>
      </p:sp>
    </p:spTree>
    <p:extLst>
      <p:ext uri="{BB962C8B-B14F-4D97-AF65-F5344CB8AC3E}">
        <p14:creationId xmlns:p14="http://schemas.microsoft.com/office/powerpoint/2010/main" val="420963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0" y="1405047"/>
            <a:ext cx="8025470"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t>Fermilab has a well-established team that has jacketed over 60 cavities of many frequencies and beta versions.</a:t>
            </a:r>
          </a:p>
          <a:p>
            <a:pPr marL="285750" indent="-285750">
              <a:buFont typeface="Arial" panose="020B0604020202020204" pitchFamily="34" charset="0"/>
              <a:buChar char="•"/>
            </a:pPr>
            <a:r>
              <a:rPr lang="en-US" sz="2000" dirty="0"/>
              <a:t>RRCAT-502 cavity jacketing was successful with very minimal frequency and field flatness changes from start to finish. This was true for all seven 650 cavities jacketed at FNAL.</a:t>
            </a:r>
          </a:p>
          <a:p>
            <a:pPr marL="285750" indent="-285750">
              <a:buFont typeface="Arial" panose="020B0604020202020204" pitchFamily="34" charset="0"/>
              <a:buChar char="•"/>
            </a:pPr>
            <a:r>
              <a:rPr lang="en-US" sz="2000" dirty="0"/>
              <a:t>Decision to use an Argon gas flow through the internal cavity surface helped to reduce time between weld segments and helped eliminate further RF drift changes after welding stopped.</a:t>
            </a:r>
          </a:p>
          <a:p>
            <a:pPr marL="285750" indent="-285750">
              <a:buFont typeface="Arial" panose="020B0604020202020204" pitchFamily="34" charset="0"/>
              <a:buChar char="•"/>
            </a:pPr>
            <a:r>
              <a:rPr lang="en-US" sz="2000" dirty="0"/>
              <a:t>All tooling, equipment, and infrastructure developed and validated to jacket 650 MHz cavities. Ready to transfer to industry.</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Summary</a:t>
            </a:r>
          </a:p>
        </p:txBody>
      </p:sp>
    </p:spTree>
    <p:extLst>
      <p:ext uri="{BB962C8B-B14F-4D97-AF65-F5344CB8AC3E}">
        <p14:creationId xmlns:p14="http://schemas.microsoft.com/office/powerpoint/2010/main" val="99484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3999FF-BC1E-4AC1-8AE1-68CC83AAE91C}"/>
              </a:ext>
            </a:extLst>
          </p:cNvPr>
          <p:cNvSpPr>
            <a:spLocks noGrp="1"/>
          </p:cNvSpPr>
          <p:nvPr>
            <p:ph type="sldNum" sz="quarter" idx="4294967295"/>
          </p:nvPr>
        </p:nvSpPr>
        <p:spPr>
          <a:xfrm>
            <a:off x="0" y="5768579"/>
            <a:ext cx="414338" cy="178594"/>
          </a:xfrm>
        </p:spPr>
        <p:txBody>
          <a:bodyPr/>
          <a:lstStyle/>
          <a:p>
            <a:pPr defTabSz="342900">
              <a:defRPr/>
            </a:pPr>
            <a:fld id="{148C009B-CB69-E04A-B9B3-34B26D69E9CF}" type="slidenum">
              <a:rPr lang="en-US"/>
              <a:pPr defTabSz="342900">
                <a:defRPr/>
              </a:pPr>
              <a:t>24</a:t>
            </a:fld>
            <a:endParaRPr lang="en-US" dirty="0"/>
          </a:p>
        </p:txBody>
      </p:sp>
      <p:sp>
        <p:nvSpPr>
          <p:cNvPr id="7" name="Title 1">
            <a:extLst>
              <a:ext uri="{FF2B5EF4-FFF2-40B4-BE49-F238E27FC236}">
                <a16:creationId xmlns:a16="http://schemas.microsoft.com/office/drawing/2014/main" id="{19212A51-0F6B-4708-9A34-78F224DDB024}"/>
              </a:ext>
            </a:extLst>
          </p:cNvPr>
          <p:cNvSpPr txBox="1">
            <a:spLocks/>
          </p:cNvSpPr>
          <p:nvPr/>
        </p:nvSpPr>
        <p:spPr>
          <a:xfrm>
            <a:off x="855280" y="1130614"/>
            <a:ext cx="7433441" cy="608699"/>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algn="ctr" defTabSz="342892">
              <a:defRPr/>
            </a:pPr>
            <a:r>
              <a:rPr lang="en-US" sz="3000" dirty="0">
                <a:latin typeface="Helvetica" panose="020B0604020202020204" pitchFamily="34" charset="0"/>
                <a:cs typeface="Helvetica" panose="020B0604020202020204" pitchFamily="34" charset="0"/>
              </a:rPr>
              <a:t>Thank you!</a:t>
            </a:r>
            <a:endParaRPr lang="en-US" sz="3000" dirty="0"/>
          </a:p>
        </p:txBody>
      </p:sp>
    </p:spTree>
    <p:extLst>
      <p:ext uri="{BB962C8B-B14F-4D97-AF65-F5344CB8AC3E}">
        <p14:creationId xmlns:p14="http://schemas.microsoft.com/office/powerpoint/2010/main" val="363166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61363"/>
            <a:ext cx="1051334" cy="242873"/>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25</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788160" y="6562936"/>
            <a:ext cx="6002841"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29" y="1052709"/>
            <a:ext cx="8419753"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Tee Welding on Helium Vessels</a:t>
            </a:r>
          </a:p>
          <a:p>
            <a:pPr marL="742950" lvl="1" indent="-285750">
              <a:buFont typeface="Arial" panose="020B0604020202020204" pitchFamily="34" charset="0"/>
              <a:buChar char="•"/>
            </a:pPr>
            <a:r>
              <a:rPr lang="en-US" sz="2000" dirty="0"/>
              <a:t>Some helium tanks will arrive without tee’s welded on</a:t>
            </a:r>
          </a:p>
          <a:p>
            <a:pPr marL="742950" lvl="1" indent="-285750">
              <a:buFont typeface="Arial" panose="020B0604020202020204" pitchFamily="34" charset="0"/>
              <a:buChar char="•"/>
            </a:pPr>
            <a:r>
              <a:rPr lang="en-US" sz="2000" dirty="0"/>
              <a:t>Tooling was designed to accurately place and weld tee’s</a:t>
            </a:r>
          </a:p>
          <a:p>
            <a:pPr marL="742950" lvl="1" indent="-285750">
              <a:buFont typeface="Arial" panose="020B0604020202020204" pitchFamily="34" charset="0"/>
              <a:buChar char="•"/>
            </a:pPr>
            <a:r>
              <a:rPr lang="en-US" sz="2000" dirty="0"/>
              <a:t>The precision machined tank bearing lugs are used as a reference point</a:t>
            </a:r>
          </a:p>
          <a:p>
            <a:pPr marL="742950" lvl="1" indent="-285750">
              <a:buFont typeface="Arial" panose="020B0604020202020204" pitchFamily="34" charset="0"/>
              <a:buChar char="•"/>
            </a:pPr>
            <a:r>
              <a:rPr lang="en-US" sz="2000" dirty="0"/>
              <a:t>The same fixture is used for both HB and LB helium vessels</a:t>
            </a:r>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Backup Slides</a:t>
            </a:r>
          </a:p>
        </p:txBody>
      </p:sp>
      <p:pic>
        <p:nvPicPr>
          <p:cNvPr id="3" name="Picture 2" descr="A picture containing sewing machine, appliance, indoor&#10;&#10;Description automatically generated">
            <a:extLst>
              <a:ext uri="{FF2B5EF4-FFF2-40B4-BE49-F238E27FC236}">
                <a16:creationId xmlns:a16="http://schemas.microsoft.com/office/drawing/2014/main" id="{512B0ED0-E4FA-496B-B4D9-7E5D0E4D2187}"/>
              </a:ext>
            </a:extLst>
          </p:cNvPr>
          <p:cNvPicPr>
            <a:picLocks noChangeAspect="1"/>
          </p:cNvPicPr>
          <p:nvPr/>
        </p:nvPicPr>
        <p:blipFill>
          <a:blip r:embed="rId2"/>
          <a:stretch>
            <a:fillRect/>
          </a:stretch>
        </p:blipFill>
        <p:spPr>
          <a:xfrm>
            <a:off x="204130" y="3057005"/>
            <a:ext cx="4299354" cy="2864904"/>
          </a:xfrm>
          <a:prstGeom prst="rect">
            <a:avLst/>
          </a:prstGeom>
        </p:spPr>
      </p:pic>
      <p:pic>
        <p:nvPicPr>
          <p:cNvPr id="8" name="Picture 7" descr="A picture containing text, indoor, cluttered&#10;&#10;Description automatically generated">
            <a:extLst>
              <a:ext uri="{FF2B5EF4-FFF2-40B4-BE49-F238E27FC236}">
                <a16:creationId xmlns:a16="http://schemas.microsoft.com/office/drawing/2014/main" id="{04FE8671-3517-4F9C-A66A-E046C051F0CE}"/>
              </a:ext>
            </a:extLst>
          </p:cNvPr>
          <p:cNvPicPr>
            <a:picLocks noChangeAspect="1"/>
          </p:cNvPicPr>
          <p:nvPr/>
        </p:nvPicPr>
        <p:blipFill>
          <a:blip r:embed="rId3"/>
          <a:stretch>
            <a:fillRect/>
          </a:stretch>
        </p:blipFill>
        <p:spPr>
          <a:xfrm>
            <a:off x="4572000" y="3057005"/>
            <a:ext cx="4289263" cy="2864904"/>
          </a:xfrm>
          <a:prstGeom prst="rect">
            <a:avLst/>
          </a:prstGeom>
        </p:spPr>
      </p:pic>
    </p:spTree>
    <p:extLst>
      <p:ext uri="{BB962C8B-B14F-4D97-AF65-F5344CB8AC3E}">
        <p14:creationId xmlns:p14="http://schemas.microsoft.com/office/powerpoint/2010/main" val="341954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0" y="970450"/>
            <a:ext cx="8133957"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t>Experienced cavity jacketing teams</a:t>
            </a:r>
          </a:p>
          <a:p>
            <a:pPr marL="742950" lvl="1" indent="-285750">
              <a:buFont typeface="Arial" panose="020B0604020202020204" pitchFamily="34" charset="0"/>
              <a:buChar char="•"/>
            </a:pPr>
            <a:r>
              <a:rPr lang="en-US" sz="2000" dirty="0"/>
              <a:t>Lead Engineer</a:t>
            </a:r>
          </a:p>
          <a:p>
            <a:pPr marL="742950" lvl="1" indent="-285750">
              <a:buFont typeface="Arial" panose="020B0604020202020204" pitchFamily="34" charset="0"/>
              <a:buChar char="•"/>
            </a:pPr>
            <a:r>
              <a:rPr lang="en-US" sz="2000" dirty="0"/>
              <a:t>RF Engineer</a:t>
            </a:r>
          </a:p>
          <a:p>
            <a:pPr marL="742950" lvl="1" indent="-285750">
              <a:buFont typeface="Arial" panose="020B0604020202020204" pitchFamily="34" charset="0"/>
              <a:buChar char="•"/>
            </a:pPr>
            <a:r>
              <a:rPr lang="en-US" sz="2000" dirty="0"/>
              <a:t>Welder</a:t>
            </a:r>
          </a:p>
          <a:p>
            <a:pPr marL="742950" lvl="1" indent="-285750">
              <a:buFont typeface="Arial" panose="020B0604020202020204" pitchFamily="34" charset="0"/>
              <a:buChar char="•"/>
            </a:pPr>
            <a:r>
              <a:rPr lang="en-US" sz="2000" dirty="0"/>
              <a:t>Support Technicians</a:t>
            </a:r>
          </a:p>
          <a:p>
            <a:pPr marL="285750" indent="-285750">
              <a:buFont typeface="Arial" panose="020B0604020202020204" pitchFamily="34" charset="0"/>
              <a:buChar char="•"/>
            </a:pPr>
            <a:r>
              <a:rPr lang="en-US" sz="2000" dirty="0"/>
              <a:t>Over 60 cavities of various frequencies and beta versions dressed to date</a:t>
            </a:r>
          </a:p>
          <a:p>
            <a:pPr marL="742950" lvl="1" indent="-285750">
              <a:buFont typeface="Arial" panose="020B0604020202020204" pitchFamily="34" charset="0"/>
              <a:buChar char="•"/>
            </a:pPr>
            <a:r>
              <a:rPr lang="en-US" sz="2000" dirty="0"/>
              <a:t>3.9 GHz</a:t>
            </a:r>
          </a:p>
          <a:p>
            <a:pPr marL="742950" lvl="1" indent="-285750">
              <a:buFont typeface="Arial" panose="020B0604020202020204" pitchFamily="34" charset="0"/>
              <a:buChar char="•"/>
            </a:pPr>
            <a:r>
              <a:rPr lang="en-US" sz="2000" dirty="0"/>
              <a:t>1.3 GHz</a:t>
            </a:r>
          </a:p>
          <a:p>
            <a:pPr marL="742950" lvl="1" indent="-285750">
              <a:buFont typeface="Arial" panose="020B0604020202020204" pitchFamily="34" charset="0"/>
              <a:buChar char="•"/>
            </a:pPr>
            <a:r>
              <a:rPr lang="en-US" sz="2000" dirty="0"/>
              <a:t>HB650</a:t>
            </a:r>
          </a:p>
          <a:p>
            <a:pPr marL="742950" lvl="1" indent="-285750">
              <a:buFont typeface="Arial" panose="020B0604020202020204" pitchFamily="34" charset="0"/>
              <a:buChar char="•"/>
            </a:pPr>
            <a:r>
              <a:rPr lang="en-US" sz="2000" dirty="0"/>
              <a:t>LB650</a:t>
            </a:r>
          </a:p>
          <a:p>
            <a:pPr marL="285750" indent="-285750">
              <a:buFont typeface="Arial" panose="020B0604020202020204" pitchFamily="34" charset="0"/>
              <a:buChar char="•"/>
            </a:pPr>
            <a:r>
              <a:rPr lang="en-US" sz="2000" dirty="0"/>
              <a:t>FNAL jacketed all 6 cavities for the prototype HB650 cryomodule</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Background Information</a:t>
            </a:r>
          </a:p>
        </p:txBody>
      </p:sp>
      <p:pic>
        <p:nvPicPr>
          <p:cNvPr id="14" name="Picture 1" descr="image001">
            <a:extLst>
              <a:ext uri="{FF2B5EF4-FFF2-40B4-BE49-F238E27FC236}">
                <a16:creationId xmlns:a16="http://schemas.microsoft.com/office/drawing/2014/main" id="{DEE99E33-0C72-436A-B097-8EC060A8FB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6605" y="4439149"/>
            <a:ext cx="5302805" cy="179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86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2" y="1396658"/>
            <a:ext cx="3931640"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Main Tooling</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Tooling and Equipment</a:t>
            </a:r>
          </a:p>
        </p:txBody>
      </p:sp>
      <p:sp>
        <p:nvSpPr>
          <p:cNvPr id="13" name="TextBox 12">
            <a:extLst>
              <a:ext uri="{FF2B5EF4-FFF2-40B4-BE49-F238E27FC236}">
                <a16:creationId xmlns:a16="http://schemas.microsoft.com/office/drawing/2014/main" id="{5A732EAF-7254-46FE-BBAF-DE952D396157}"/>
              </a:ext>
            </a:extLst>
          </p:cNvPr>
          <p:cNvSpPr txBox="1"/>
          <p:nvPr/>
        </p:nvSpPr>
        <p:spPr>
          <a:xfrm>
            <a:off x="6121377" y="5295901"/>
            <a:ext cx="1756490" cy="369332"/>
          </a:xfrm>
          <a:prstGeom prst="rect">
            <a:avLst/>
          </a:prstGeom>
          <a:noFill/>
        </p:spPr>
        <p:txBody>
          <a:bodyPr wrap="square" rtlCol="0">
            <a:spAutoFit/>
          </a:bodyPr>
          <a:lstStyle/>
          <a:p>
            <a:r>
              <a:rPr lang="en-US" sz="1800" dirty="0"/>
              <a:t>Rotation Fixture</a:t>
            </a:r>
          </a:p>
        </p:txBody>
      </p:sp>
      <p:sp>
        <p:nvSpPr>
          <p:cNvPr id="16" name="TextBox 15">
            <a:extLst>
              <a:ext uri="{FF2B5EF4-FFF2-40B4-BE49-F238E27FC236}">
                <a16:creationId xmlns:a16="http://schemas.microsoft.com/office/drawing/2014/main" id="{B05B5565-1046-4A68-9669-B093C017A952}"/>
              </a:ext>
            </a:extLst>
          </p:cNvPr>
          <p:cNvSpPr txBox="1"/>
          <p:nvPr/>
        </p:nvSpPr>
        <p:spPr>
          <a:xfrm>
            <a:off x="1911987" y="5955424"/>
            <a:ext cx="1870943" cy="369332"/>
          </a:xfrm>
          <a:prstGeom prst="rect">
            <a:avLst/>
          </a:prstGeom>
          <a:noFill/>
        </p:spPr>
        <p:txBody>
          <a:bodyPr wrap="square" rtlCol="0">
            <a:spAutoFit/>
          </a:bodyPr>
          <a:lstStyle/>
          <a:p>
            <a:r>
              <a:rPr lang="en-US" sz="1800" dirty="0"/>
              <a:t>Cantilever Fixture</a:t>
            </a:r>
          </a:p>
        </p:txBody>
      </p:sp>
      <p:pic>
        <p:nvPicPr>
          <p:cNvPr id="3" name="Picture 2" descr="A picture containing indoor&#10;&#10;Description automatically generated">
            <a:extLst>
              <a:ext uri="{FF2B5EF4-FFF2-40B4-BE49-F238E27FC236}">
                <a16:creationId xmlns:a16="http://schemas.microsoft.com/office/drawing/2014/main" id="{1ED6A7BD-9BC1-4C67-B138-E8D420A9269E}"/>
              </a:ext>
            </a:extLst>
          </p:cNvPr>
          <p:cNvPicPr>
            <a:picLocks noChangeAspect="1"/>
          </p:cNvPicPr>
          <p:nvPr/>
        </p:nvPicPr>
        <p:blipFill>
          <a:blip r:embed="rId2"/>
          <a:stretch>
            <a:fillRect/>
          </a:stretch>
        </p:blipFill>
        <p:spPr>
          <a:xfrm>
            <a:off x="5202553" y="2059371"/>
            <a:ext cx="3594138" cy="3141803"/>
          </a:xfrm>
          <a:prstGeom prst="rect">
            <a:avLst/>
          </a:prstGeom>
        </p:spPr>
      </p:pic>
      <p:pic>
        <p:nvPicPr>
          <p:cNvPr id="11" name="Picture 10">
            <a:extLst>
              <a:ext uri="{FF2B5EF4-FFF2-40B4-BE49-F238E27FC236}">
                <a16:creationId xmlns:a16="http://schemas.microsoft.com/office/drawing/2014/main" id="{93BD09AF-84BB-4956-8006-0CD8FEC6559F}"/>
              </a:ext>
            </a:extLst>
          </p:cNvPr>
          <p:cNvPicPr>
            <a:picLocks noChangeAspect="1"/>
          </p:cNvPicPr>
          <p:nvPr/>
        </p:nvPicPr>
        <p:blipFill>
          <a:blip r:embed="rId3"/>
          <a:stretch>
            <a:fillRect/>
          </a:stretch>
        </p:blipFill>
        <p:spPr>
          <a:xfrm>
            <a:off x="636588" y="2059371"/>
            <a:ext cx="4244829" cy="1801165"/>
          </a:xfrm>
          <a:prstGeom prst="rect">
            <a:avLst/>
          </a:prstGeom>
        </p:spPr>
      </p:pic>
      <p:pic>
        <p:nvPicPr>
          <p:cNvPr id="18" name="Picture 17" descr="A picture containing indoor, miller&#10;&#10;Description automatically generated">
            <a:extLst>
              <a:ext uri="{FF2B5EF4-FFF2-40B4-BE49-F238E27FC236}">
                <a16:creationId xmlns:a16="http://schemas.microsoft.com/office/drawing/2014/main" id="{0ABD7175-E245-4418-AACF-4AF8E112293C}"/>
              </a:ext>
            </a:extLst>
          </p:cNvPr>
          <p:cNvPicPr>
            <a:picLocks noChangeAspect="1"/>
          </p:cNvPicPr>
          <p:nvPr/>
        </p:nvPicPr>
        <p:blipFill>
          <a:blip r:embed="rId4"/>
          <a:stretch>
            <a:fillRect/>
          </a:stretch>
        </p:blipFill>
        <p:spPr>
          <a:xfrm>
            <a:off x="636588" y="4034405"/>
            <a:ext cx="4257602" cy="1939771"/>
          </a:xfrm>
          <a:prstGeom prst="rect">
            <a:avLst/>
          </a:prstGeom>
        </p:spPr>
      </p:pic>
    </p:spTree>
    <p:extLst>
      <p:ext uri="{BB962C8B-B14F-4D97-AF65-F5344CB8AC3E}">
        <p14:creationId xmlns:p14="http://schemas.microsoft.com/office/powerpoint/2010/main" val="351094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2" y="1413436"/>
            <a:ext cx="3931640"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Glovebox</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Tooling and Equipment</a:t>
            </a:r>
          </a:p>
        </p:txBody>
      </p:sp>
      <p:pic>
        <p:nvPicPr>
          <p:cNvPr id="7" name="Picture 6" descr="A picture containing indoor&#10;&#10;Description automatically generated">
            <a:extLst>
              <a:ext uri="{FF2B5EF4-FFF2-40B4-BE49-F238E27FC236}">
                <a16:creationId xmlns:a16="http://schemas.microsoft.com/office/drawing/2014/main" id="{67CA740E-8F17-4847-BC69-79B6345E4F82}"/>
              </a:ext>
            </a:extLst>
          </p:cNvPr>
          <p:cNvPicPr>
            <a:picLocks noChangeAspect="1"/>
          </p:cNvPicPr>
          <p:nvPr/>
        </p:nvPicPr>
        <p:blipFill>
          <a:blip r:embed="rId2"/>
          <a:stretch>
            <a:fillRect/>
          </a:stretch>
        </p:blipFill>
        <p:spPr>
          <a:xfrm>
            <a:off x="329469" y="2206305"/>
            <a:ext cx="4447771" cy="3733101"/>
          </a:xfrm>
          <a:prstGeom prst="rect">
            <a:avLst/>
          </a:prstGeom>
        </p:spPr>
      </p:pic>
      <p:sp>
        <p:nvSpPr>
          <p:cNvPr id="14" name="TextBox 13">
            <a:extLst>
              <a:ext uri="{FF2B5EF4-FFF2-40B4-BE49-F238E27FC236}">
                <a16:creationId xmlns:a16="http://schemas.microsoft.com/office/drawing/2014/main" id="{B40258B6-3661-4002-BB2E-6AAB8B31F2CD}"/>
              </a:ext>
            </a:extLst>
          </p:cNvPr>
          <p:cNvSpPr txBox="1"/>
          <p:nvPr/>
        </p:nvSpPr>
        <p:spPr>
          <a:xfrm>
            <a:off x="6121376" y="5369845"/>
            <a:ext cx="1879350" cy="646331"/>
          </a:xfrm>
          <a:prstGeom prst="rect">
            <a:avLst/>
          </a:prstGeom>
          <a:noFill/>
        </p:spPr>
        <p:txBody>
          <a:bodyPr wrap="square" rtlCol="0">
            <a:spAutoFit/>
          </a:bodyPr>
          <a:lstStyle/>
          <a:p>
            <a:pPr algn="ctr"/>
            <a:r>
              <a:rPr lang="en-US" sz="1800" dirty="0"/>
              <a:t>Gas Distribution System</a:t>
            </a:r>
          </a:p>
        </p:txBody>
      </p:sp>
      <p:pic>
        <p:nvPicPr>
          <p:cNvPr id="9" name="Picture 8" descr="A picture containing floor, indoor&#10;&#10;Description automatically generated">
            <a:extLst>
              <a:ext uri="{FF2B5EF4-FFF2-40B4-BE49-F238E27FC236}">
                <a16:creationId xmlns:a16="http://schemas.microsoft.com/office/drawing/2014/main" id="{5774E697-1D17-4960-8C37-2C1290B8356A}"/>
              </a:ext>
            </a:extLst>
          </p:cNvPr>
          <p:cNvPicPr>
            <a:picLocks noChangeAspect="1"/>
          </p:cNvPicPr>
          <p:nvPr/>
        </p:nvPicPr>
        <p:blipFill>
          <a:blip r:embed="rId3"/>
          <a:stretch>
            <a:fillRect/>
          </a:stretch>
        </p:blipFill>
        <p:spPr>
          <a:xfrm>
            <a:off x="4983760" y="1840875"/>
            <a:ext cx="3931640" cy="3496503"/>
          </a:xfrm>
          <a:prstGeom prst="rect">
            <a:avLst/>
          </a:prstGeom>
        </p:spPr>
      </p:pic>
    </p:spTree>
    <p:extLst>
      <p:ext uri="{BB962C8B-B14F-4D97-AF65-F5344CB8AC3E}">
        <p14:creationId xmlns:p14="http://schemas.microsoft.com/office/powerpoint/2010/main" val="56211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2" y="1413436"/>
            <a:ext cx="3931640"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Cavity Flange Configurations</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Cavity and Helium Tank Configurations </a:t>
            </a:r>
          </a:p>
        </p:txBody>
      </p:sp>
      <p:sp>
        <p:nvSpPr>
          <p:cNvPr id="14" name="TextBox 13">
            <a:extLst>
              <a:ext uri="{FF2B5EF4-FFF2-40B4-BE49-F238E27FC236}">
                <a16:creationId xmlns:a16="http://schemas.microsoft.com/office/drawing/2014/main" id="{B40258B6-3661-4002-BB2E-6AAB8B31F2CD}"/>
              </a:ext>
            </a:extLst>
          </p:cNvPr>
          <p:cNvSpPr txBox="1"/>
          <p:nvPr/>
        </p:nvSpPr>
        <p:spPr>
          <a:xfrm>
            <a:off x="596680" y="5609612"/>
            <a:ext cx="2088133" cy="646331"/>
          </a:xfrm>
          <a:prstGeom prst="rect">
            <a:avLst/>
          </a:prstGeom>
          <a:noFill/>
        </p:spPr>
        <p:txBody>
          <a:bodyPr wrap="square" rtlCol="0">
            <a:spAutoFit/>
          </a:bodyPr>
          <a:lstStyle/>
          <a:p>
            <a:pPr algn="ctr"/>
            <a:r>
              <a:rPr lang="en-US" sz="1800" dirty="0"/>
              <a:t>Beam Flanges with RF Feedthroughs</a:t>
            </a:r>
          </a:p>
        </p:txBody>
      </p:sp>
      <p:pic>
        <p:nvPicPr>
          <p:cNvPr id="3" name="Picture 2">
            <a:extLst>
              <a:ext uri="{FF2B5EF4-FFF2-40B4-BE49-F238E27FC236}">
                <a16:creationId xmlns:a16="http://schemas.microsoft.com/office/drawing/2014/main" id="{B5C0FC35-F232-40F9-910D-1840DDB9FC5B}"/>
              </a:ext>
            </a:extLst>
          </p:cNvPr>
          <p:cNvPicPr>
            <a:picLocks noChangeAspect="1"/>
          </p:cNvPicPr>
          <p:nvPr/>
        </p:nvPicPr>
        <p:blipFill>
          <a:blip r:embed="rId2"/>
          <a:stretch>
            <a:fillRect/>
          </a:stretch>
        </p:blipFill>
        <p:spPr>
          <a:xfrm>
            <a:off x="228600" y="2395648"/>
            <a:ext cx="2824294" cy="3101807"/>
          </a:xfrm>
          <a:prstGeom prst="rect">
            <a:avLst/>
          </a:prstGeom>
        </p:spPr>
      </p:pic>
      <p:pic>
        <p:nvPicPr>
          <p:cNvPr id="11" name="Picture 10">
            <a:extLst>
              <a:ext uri="{FF2B5EF4-FFF2-40B4-BE49-F238E27FC236}">
                <a16:creationId xmlns:a16="http://schemas.microsoft.com/office/drawing/2014/main" id="{6D6FAE01-45A9-4765-A496-F85B150DA757}"/>
              </a:ext>
            </a:extLst>
          </p:cNvPr>
          <p:cNvPicPr>
            <a:picLocks noChangeAspect="1"/>
          </p:cNvPicPr>
          <p:nvPr/>
        </p:nvPicPr>
        <p:blipFill>
          <a:blip r:embed="rId3"/>
          <a:stretch>
            <a:fillRect/>
          </a:stretch>
        </p:blipFill>
        <p:spPr>
          <a:xfrm>
            <a:off x="3284584" y="2395645"/>
            <a:ext cx="3477672" cy="3101806"/>
          </a:xfrm>
          <a:prstGeom prst="rect">
            <a:avLst/>
          </a:prstGeom>
        </p:spPr>
      </p:pic>
      <p:sp>
        <p:nvSpPr>
          <p:cNvPr id="15" name="TextBox 14">
            <a:extLst>
              <a:ext uri="{FF2B5EF4-FFF2-40B4-BE49-F238E27FC236}">
                <a16:creationId xmlns:a16="http://schemas.microsoft.com/office/drawing/2014/main" id="{6924AF70-24D0-4C2C-9809-C83DD1967315}"/>
              </a:ext>
            </a:extLst>
          </p:cNvPr>
          <p:cNvSpPr txBox="1"/>
          <p:nvPr/>
        </p:nvSpPr>
        <p:spPr>
          <a:xfrm>
            <a:off x="3955238" y="5609605"/>
            <a:ext cx="2088133" cy="646331"/>
          </a:xfrm>
          <a:prstGeom prst="rect">
            <a:avLst/>
          </a:prstGeom>
          <a:noFill/>
        </p:spPr>
        <p:txBody>
          <a:bodyPr wrap="square" rtlCol="0">
            <a:spAutoFit/>
          </a:bodyPr>
          <a:lstStyle/>
          <a:p>
            <a:pPr algn="ctr"/>
            <a:r>
              <a:rPr lang="en-US" sz="1800" dirty="0"/>
              <a:t>Coupler Flange with VCR Fitting</a:t>
            </a:r>
          </a:p>
        </p:txBody>
      </p:sp>
      <p:pic>
        <p:nvPicPr>
          <p:cNvPr id="16" name="Picture 15" descr="A picture containing indoor, kitchen, preparing, metal&#10;&#10;Description automatically generated">
            <a:extLst>
              <a:ext uri="{FF2B5EF4-FFF2-40B4-BE49-F238E27FC236}">
                <a16:creationId xmlns:a16="http://schemas.microsoft.com/office/drawing/2014/main" id="{36CB25B3-000E-4701-ADF5-8BAE000A0C4E}"/>
              </a:ext>
            </a:extLst>
          </p:cNvPr>
          <p:cNvPicPr>
            <a:picLocks noChangeAspect="1"/>
          </p:cNvPicPr>
          <p:nvPr/>
        </p:nvPicPr>
        <p:blipFill>
          <a:blip r:embed="rId4"/>
          <a:stretch>
            <a:fillRect/>
          </a:stretch>
        </p:blipFill>
        <p:spPr>
          <a:xfrm rot="16200000">
            <a:off x="6449822" y="2906307"/>
            <a:ext cx="3101807" cy="2080481"/>
          </a:xfrm>
          <a:prstGeom prst="rect">
            <a:avLst/>
          </a:prstGeom>
        </p:spPr>
      </p:pic>
      <p:sp>
        <p:nvSpPr>
          <p:cNvPr id="17" name="TextBox 16">
            <a:extLst>
              <a:ext uri="{FF2B5EF4-FFF2-40B4-BE49-F238E27FC236}">
                <a16:creationId xmlns:a16="http://schemas.microsoft.com/office/drawing/2014/main" id="{173C42ED-28D2-420D-9A28-ACA470FFE0BD}"/>
              </a:ext>
            </a:extLst>
          </p:cNvPr>
          <p:cNvSpPr txBox="1"/>
          <p:nvPr/>
        </p:nvSpPr>
        <p:spPr>
          <a:xfrm>
            <a:off x="7055867" y="5609604"/>
            <a:ext cx="2088133" cy="646331"/>
          </a:xfrm>
          <a:prstGeom prst="rect">
            <a:avLst/>
          </a:prstGeom>
          <a:noFill/>
        </p:spPr>
        <p:txBody>
          <a:bodyPr wrap="square" rtlCol="0">
            <a:spAutoFit/>
          </a:bodyPr>
          <a:lstStyle/>
          <a:p>
            <a:pPr algn="ctr"/>
            <a:r>
              <a:rPr lang="en-US" sz="1800" dirty="0"/>
              <a:t>FP Flange with  Valve</a:t>
            </a:r>
          </a:p>
        </p:txBody>
      </p:sp>
    </p:spTree>
    <p:extLst>
      <p:ext uri="{BB962C8B-B14F-4D97-AF65-F5344CB8AC3E}">
        <p14:creationId xmlns:p14="http://schemas.microsoft.com/office/powerpoint/2010/main" val="171090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2" y="1405047"/>
            <a:ext cx="3931640"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Helium Tank Configuration</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Cavity and Helium Tank Configurations </a:t>
            </a:r>
          </a:p>
        </p:txBody>
      </p:sp>
      <p:sp>
        <p:nvSpPr>
          <p:cNvPr id="14" name="TextBox 13">
            <a:extLst>
              <a:ext uri="{FF2B5EF4-FFF2-40B4-BE49-F238E27FC236}">
                <a16:creationId xmlns:a16="http://schemas.microsoft.com/office/drawing/2014/main" id="{B40258B6-3661-4002-BB2E-6AAB8B31F2CD}"/>
              </a:ext>
            </a:extLst>
          </p:cNvPr>
          <p:cNvSpPr txBox="1"/>
          <p:nvPr/>
        </p:nvSpPr>
        <p:spPr>
          <a:xfrm>
            <a:off x="6048462" y="5648786"/>
            <a:ext cx="1124461" cy="369332"/>
          </a:xfrm>
          <a:prstGeom prst="rect">
            <a:avLst/>
          </a:prstGeom>
          <a:noFill/>
        </p:spPr>
        <p:txBody>
          <a:bodyPr wrap="square" rtlCol="0">
            <a:spAutoFit/>
          </a:bodyPr>
          <a:lstStyle/>
          <a:p>
            <a:pPr algn="ctr"/>
            <a:r>
              <a:rPr lang="en-US" sz="1800" dirty="0"/>
              <a:t>VCR Cap</a:t>
            </a:r>
          </a:p>
        </p:txBody>
      </p:sp>
      <p:sp>
        <p:nvSpPr>
          <p:cNvPr id="15" name="TextBox 14">
            <a:extLst>
              <a:ext uri="{FF2B5EF4-FFF2-40B4-BE49-F238E27FC236}">
                <a16:creationId xmlns:a16="http://schemas.microsoft.com/office/drawing/2014/main" id="{6924AF70-24D0-4C2C-9809-C83DD1967315}"/>
              </a:ext>
            </a:extLst>
          </p:cNvPr>
          <p:cNvSpPr txBox="1"/>
          <p:nvPr/>
        </p:nvSpPr>
        <p:spPr>
          <a:xfrm>
            <a:off x="784733" y="5569792"/>
            <a:ext cx="1673241" cy="646331"/>
          </a:xfrm>
          <a:prstGeom prst="rect">
            <a:avLst/>
          </a:prstGeom>
          <a:noFill/>
        </p:spPr>
        <p:txBody>
          <a:bodyPr wrap="square" rtlCol="0">
            <a:spAutoFit/>
          </a:bodyPr>
          <a:lstStyle/>
          <a:p>
            <a:pPr algn="ctr"/>
            <a:r>
              <a:rPr lang="en-US" sz="1800" dirty="0"/>
              <a:t>VCR Purge Line Connection</a:t>
            </a:r>
          </a:p>
        </p:txBody>
      </p:sp>
      <p:sp>
        <p:nvSpPr>
          <p:cNvPr id="17" name="TextBox 16">
            <a:extLst>
              <a:ext uri="{FF2B5EF4-FFF2-40B4-BE49-F238E27FC236}">
                <a16:creationId xmlns:a16="http://schemas.microsoft.com/office/drawing/2014/main" id="{173C42ED-28D2-420D-9A28-ACA470FFE0BD}"/>
              </a:ext>
            </a:extLst>
          </p:cNvPr>
          <p:cNvSpPr txBox="1"/>
          <p:nvPr/>
        </p:nvSpPr>
        <p:spPr>
          <a:xfrm>
            <a:off x="6214207" y="1190913"/>
            <a:ext cx="1744909" cy="646331"/>
          </a:xfrm>
          <a:prstGeom prst="rect">
            <a:avLst/>
          </a:prstGeom>
          <a:noFill/>
        </p:spPr>
        <p:txBody>
          <a:bodyPr wrap="square" rtlCol="0">
            <a:spAutoFit/>
          </a:bodyPr>
          <a:lstStyle/>
          <a:p>
            <a:pPr algn="ctr"/>
            <a:r>
              <a:rPr lang="en-US" sz="1800" dirty="0"/>
              <a:t>Foam Plug in Tee Ends (*)</a:t>
            </a:r>
          </a:p>
        </p:txBody>
      </p:sp>
      <p:pic>
        <p:nvPicPr>
          <p:cNvPr id="7" name="Picture 6" descr="A picture containing indoor, appliance&#10;&#10;Description automatically generated">
            <a:extLst>
              <a:ext uri="{FF2B5EF4-FFF2-40B4-BE49-F238E27FC236}">
                <a16:creationId xmlns:a16="http://schemas.microsoft.com/office/drawing/2014/main" id="{76C8DF53-BBF3-44D9-9510-F481EED03289}"/>
              </a:ext>
            </a:extLst>
          </p:cNvPr>
          <p:cNvPicPr>
            <a:picLocks noChangeAspect="1"/>
          </p:cNvPicPr>
          <p:nvPr/>
        </p:nvPicPr>
        <p:blipFill>
          <a:blip r:embed="rId2"/>
          <a:stretch>
            <a:fillRect/>
          </a:stretch>
        </p:blipFill>
        <p:spPr>
          <a:xfrm>
            <a:off x="2768367" y="2082155"/>
            <a:ext cx="3428726" cy="3258855"/>
          </a:xfrm>
          <a:prstGeom prst="rect">
            <a:avLst/>
          </a:prstGeom>
        </p:spPr>
      </p:pic>
      <p:cxnSp>
        <p:nvCxnSpPr>
          <p:cNvPr id="9" name="Straight Arrow Connector 8">
            <a:extLst>
              <a:ext uri="{FF2B5EF4-FFF2-40B4-BE49-F238E27FC236}">
                <a16:creationId xmlns:a16="http://schemas.microsoft.com/office/drawing/2014/main" id="{9B540342-3B78-4AE7-A620-73F55332B5FD}"/>
              </a:ext>
            </a:extLst>
          </p:cNvPr>
          <p:cNvCxnSpPr>
            <a:stCxn id="17" idx="1"/>
          </p:cNvCxnSpPr>
          <p:nvPr/>
        </p:nvCxnSpPr>
        <p:spPr>
          <a:xfrm flipH="1">
            <a:off x="4739780" y="1514079"/>
            <a:ext cx="1474427" cy="78450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9B99286-B5A0-447C-837D-F66FDD4D7218}"/>
              </a:ext>
            </a:extLst>
          </p:cNvPr>
          <p:cNvCxnSpPr>
            <a:cxnSpLocks/>
            <a:stCxn id="14" idx="1"/>
          </p:cNvCxnSpPr>
          <p:nvPr/>
        </p:nvCxnSpPr>
        <p:spPr>
          <a:xfrm flipH="1" flipV="1">
            <a:off x="4932727" y="4398838"/>
            <a:ext cx="1115735" cy="143461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A5B1D3F-3D92-4C48-BF80-44014229CDFA}"/>
              </a:ext>
            </a:extLst>
          </p:cNvPr>
          <p:cNvCxnSpPr>
            <a:cxnSpLocks/>
            <a:stCxn id="15" idx="3"/>
          </p:cNvCxnSpPr>
          <p:nvPr/>
        </p:nvCxnSpPr>
        <p:spPr>
          <a:xfrm flipV="1">
            <a:off x="2457974" y="4398838"/>
            <a:ext cx="1677798" cy="149412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607D270-A4C3-46B1-B132-282677DCFC0D}"/>
              </a:ext>
            </a:extLst>
          </p:cNvPr>
          <p:cNvSpPr txBox="1"/>
          <p:nvPr/>
        </p:nvSpPr>
        <p:spPr>
          <a:xfrm>
            <a:off x="6702166" y="2696996"/>
            <a:ext cx="1744909" cy="646331"/>
          </a:xfrm>
          <a:prstGeom prst="rect">
            <a:avLst/>
          </a:prstGeom>
          <a:noFill/>
        </p:spPr>
        <p:txBody>
          <a:bodyPr wrap="square" rtlCol="0">
            <a:spAutoFit/>
          </a:bodyPr>
          <a:lstStyle/>
          <a:p>
            <a:pPr algn="ctr"/>
            <a:r>
              <a:rPr lang="en-US" sz="1800" dirty="0"/>
              <a:t>* Foam in Bi-Metal Transition</a:t>
            </a:r>
          </a:p>
        </p:txBody>
      </p:sp>
      <p:pic>
        <p:nvPicPr>
          <p:cNvPr id="26" name="Picture 25" descr="A picture containing indoor&#10;&#10;Description automatically generated">
            <a:extLst>
              <a:ext uri="{FF2B5EF4-FFF2-40B4-BE49-F238E27FC236}">
                <a16:creationId xmlns:a16="http://schemas.microsoft.com/office/drawing/2014/main" id="{10FE3092-0F64-4796-96E7-EB20325287DB}"/>
              </a:ext>
            </a:extLst>
          </p:cNvPr>
          <p:cNvPicPr>
            <a:picLocks noChangeAspect="1"/>
          </p:cNvPicPr>
          <p:nvPr/>
        </p:nvPicPr>
        <p:blipFill>
          <a:blip r:embed="rId3"/>
          <a:stretch>
            <a:fillRect/>
          </a:stretch>
        </p:blipFill>
        <p:spPr>
          <a:xfrm>
            <a:off x="6464112" y="3343327"/>
            <a:ext cx="2221015" cy="1046868"/>
          </a:xfrm>
          <a:prstGeom prst="rect">
            <a:avLst/>
          </a:prstGeom>
        </p:spPr>
      </p:pic>
    </p:spTree>
    <p:extLst>
      <p:ext uri="{BB962C8B-B14F-4D97-AF65-F5344CB8AC3E}">
        <p14:creationId xmlns:p14="http://schemas.microsoft.com/office/powerpoint/2010/main" val="344877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A1CDC1-7A44-440B-925A-AD2CB4673CEB}"/>
              </a:ext>
            </a:extLst>
          </p:cNvPr>
          <p:cNvPicPr>
            <a:picLocks noChangeAspect="1"/>
          </p:cNvPicPr>
          <p:nvPr/>
        </p:nvPicPr>
        <p:blipFill>
          <a:blip r:embed="rId2"/>
          <a:stretch>
            <a:fillRect/>
          </a:stretch>
        </p:blipFill>
        <p:spPr>
          <a:xfrm>
            <a:off x="736826" y="2146800"/>
            <a:ext cx="7617204" cy="3272719"/>
          </a:xfrm>
          <a:prstGeom prst="rect">
            <a:avLst/>
          </a:prstGeom>
        </p:spPr>
      </p:pic>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88798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Cantilever Fixture Assembly Setup</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Assembly and Tack Welds</a:t>
            </a:r>
          </a:p>
        </p:txBody>
      </p:sp>
      <p:sp>
        <p:nvSpPr>
          <p:cNvPr id="14" name="TextBox 13">
            <a:extLst>
              <a:ext uri="{FF2B5EF4-FFF2-40B4-BE49-F238E27FC236}">
                <a16:creationId xmlns:a16="http://schemas.microsoft.com/office/drawing/2014/main" id="{B40258B6-3661-4002-BB2E-6AAB8B31F2CD}"/>
              </a:ext>
            </a:extLst>
          </p:cNvPr>
          <p:cNvSpPr txBox="1"/>
          <p:nvPr/>
        </p:nvSpPr>
        <p:spPr>
          <a:xfrm>
            <a:off x="7392524" y="5682908"/>
            <a:ext cx="1216404" cy="369332"/>
          </a:xfrm>
          <a:prstGeom prst="rect">
            <a:avLst/>
          </a:prstGeom>
          <a:noFill/>
        </p:spPr>
        <p:txBody>
          <a:bodyPr wrap="square" rtlCol="0">
            <a:spAutoFit/>
          </a:bodyPr>
          <a:lstStyle/>
          <a:p>
            <a:pPr algn="ctr"/>
            <a:r>
              <a:rPr lang="en-US" sz="1800" dirty="0"/>
              <a:t>RRCAT-502</a:t>
            </a:r>
          </a:p>
        </p:txBody>
      </p:sp>
      <p:sp>
        <p:nvSpPr>
          <p:cNvPr id="15" name="TextBox 14">
            <a:extLst>
              <a:ext uri="{FF2B5EF4-FFF2-40B4-BE49-F238E27FC236}">
                <a16:creationId xmlns:a16="http://schemas.microsoft.com/office/drawing/2014/main" id="{6924AF70-24D0-4C2C-9809-C83DD1967315}"/>
              </a:ext>
            </a:extLst>
          </p:cNvPr>
          <p:cNvSpPr txBox="1"/>
          <p:nvPr/>
        </p:nvSpPr>
        <p:spPr>
          <a:xfrm>
            <a:off x="2511045" y="5585834"/>
            <a:ext cx="1673241" cy="646331"/>
          </a:xfrm>
          <a:prstGeom prst="rect">
            <a:avLst/>
          </a:prstGeom>
          <a:noFill/>
        </p:spPr>
        <p:txBody>
          <a:bodyPr wrap="square" rtlCol="0">
            <a:spAutoFit/>
          </a:bodyPr>
          <a:lstStyle/>
          <a:p>
            <a:pPr algn="ctr"/>
            <a:r>
              <a:rPr lang="en-US" sz="1800" dirty="0"/>
              <a:t>Bellow and Ti Endcap</a:t>
            </a:r>
          </a:p>
        </p:txBody>
      </p:sp>
      <p:cxnSp>
        <p:nvCxnSpPr>
          <p:cNvPr id="18" name="Straight Arrow Connector 17">
            <a:extLst>
              <a:ext uri="{FF2B5EF4-FFF2-40B4-BE49-F238E27FC236}">
                <a16:creationId xmlns:a16="http://schemas.microsoft.com/office/drawing/2014/main" id="{59B99286-B5A0-447C-837D-F66FDD4D7218}"/>
              </a:ext>
            </a:extLst>
          </p:cNvPr>
          <p:cNvCxnSpPr>
            <a:cxnSpLocks/>
            <a:stCxn id="14" idx="1"/>
          </p:cNvCxnSpPr>
          <p:nvPr/>
        </p:nvCxnSpPr>
        <p:spPr>
          <a:xfrm flipH="1" flipV="1">
            <a:off x="6031684" y="3582099"/>
            <a:ext cx="1360840" cy="22854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A5B1D3F-3D92-4C48-BF80-44014229CDFA}"/>
              </a:ext>
            </a:extLst>
          </p:cNvPr>
          <p:cNvCxnSpPr>
            <a:cxnSpLocks/>
            <a:stCxn id="15" idx="1"/>
          </p:cNvCxnSpPr>
          <p:nvPr/>
        </p:nvCxnSpPr>
        <p:spPr>
          <a:xfrm flipH="1" flipV="1">
            <a:off x="1586901" y="3867325"/>
            <a:ext cx="924144" cy="20416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34B8390-C3C3-4E40-90BD-26F2A6B424BA}"/>
              </a:ext>
            </a:extLst>
          </p:cNvPr>
          <p:cNvSpPr txBox="1"/>
          <p:nvPr/>
        </p:nvSpPr>
        <p:spPr>
          <a:xfrm>
            <a:off x="4959715" y="5682908"/>
            <a:ext cx="1332027" cy="369332"/>
          </a:xfrm>
          <a:prstGeom prst="rect">
            <a:avLst/>
          </a:prstGeom>
          <a:noFill/>
        </p:spPr>
        <p:txBody>
          <a:bodyPr wrap="square" rtlCol="0">
            <a:spAutoFit/>
          </a:bodyPr>
          <a:lstStyle/>
          <a:p>
            <a:pPr algn="ctr"/>
            <a:r>
              <a:rPr lang="en-US" sz="1800" dirty="0"/>
              <a:t>Helium Tank</a:t>
            </a:r>
          </a:p>
        </p:txBody>
      </p:sp>
      <p:cxnSp>
        <p:nvCxnSpPr>
          <p:cNvPr id="27" name="Straight Arrow Connector 26">
            <a:extLst>
              <a:ext uri="{FF2B5EF4-FFF2-40B4-BE49-F238E27FC236}">
                <a16:creationId xmlns:a16="http://schemas.microsoft.com/office/drawing/2014/main" id="{0A889498-8298-43C4-B6B6-D5B262ABD9D4}"/>
              </a:ext>
            </a:extLst>
          </p:cNvPr>
          <p:cNvCxnSpPr>
            <a:cxnSpLocks/>
            <a:stCxn id="25" idx="1"/>
          </p:cNvCxnSpPr>
          <p:nvPr/>
        </p:nvCxnSpPr>
        <p:spPr>
          <a:xfrm flipH="1" flipV="1">
            <a:off x="3112317" y="3347207"/>
            <a:ext cx="1847398" cy="252036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70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metal, steel, silver&#10;&#10;Description automatically generated">
            <a:extLst>
              <a:ext uri="{FF2B5EF4-FFF2-40B4-BE49-F238E27FC236}">
                <a16:creationId xmlns:a16="http://schemas.microsoft.com/office/drawing/2014/main" id="{66A571BD-FFDD-4691-9AB3-0764F57B4719}"/>
              </a:ext>
            </a:extLst>
          </p:cNvPr>
          <p:cNvPicPr>
            <a:picLocks noChangeAspect="1"/>
          </p:cNvPicPr>
          <p:nvPr/>
        </p:nvPicPr>
        <p:blipFill>
          <a:blip r:embed="rId2"/>
          <a:stretch>
            <a:fillRect/>
          </a:stretch>
        </p:blipFill>
        <p:spPr>
          <a:xfrm>
            <a:off x="3571454" y="2082155"/>
            <a:ext cx="3947338" cy="3773875"/>
          </a:xfrm>
          <a:prstGeom prst="rect">
            <a:avLst/>
          </a:prstGeom>
        </p:spPr>
      </p:pic>
      <p:sp>
        <p:nvSpPr>
          <p:cNvPr id="4" name="Date Placeholder 3">
            <a:extLst>
              <a:ext uri="{FF2B5EF4-FFF2-40B4-BE49-F238E27FC236}">
                <a16:creationId xmlns:a16="http://schemas.microsoft.com/office/drawing/2014/main" id="{F5751696-D6C6-F94D-9BD3-CF070F6EB0D4}"/>
              </a:ext>
            </a:extLst>
          </p:cNvPr>
          <p:cNvSpPr>
            <a:spLocks noGrp="1"/>
          </p:cNvSpPr>
          <p:nvPr>
            <p:ph type="dt" sz="half" idx="2"/>
          </p:nvPr>
        </p:nvSpPr>
        <p:spPr>
          <a:xfrm>
            <a:off x="736826" y="6502640"/>
            <a:ext cx="1091974" cy="242873"/>
          </a:xfrm>
        </p:spPr>
        <p:txBody>
          <a:bodyPr/>
          <a:lstStyle/>
          <a:p>
            <a:pPr>
              <a:defRPr/>
            </a:pPr>
            <a:r>
              <a:rPr lang="en-US" dirty="0"/>
              <a:t>July 13, 2022</a:t>
            </a:r>
          </a:p>
        </p:txBody>
      </p:sp>
      <p:sp>
        <p:nvSpPr>
          <p:cNvPr id="5" name="Slide Number Placeholder 4">
            <a:extLst>
              <a:ext uri="{FF2B5EF4-FFF2-40B4-BE49-F238E27FC236}">
                <a16:creationId xmlns:a16="http://schemas.microsoft.com/office/drawing/2014/main" id="{651A8A72-9EF6-0441-A91C-31E7F294E03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6" name="Footer Placeholder 5">
            <a:extLst>
              <a:ext uri="{FF2B5EF4-FFF2-40B4-BE49-F238E27FC236}">
                <a16:creationId xmlns:a16="http://schemas.microsoft.com/office/drawing/2014/main" id="{529A594A-1766-E545-8C59-68751BDAF9A3}"/>
              </a:ext>
            </a:extLst>
          </p:cNvPr>
          <p:cNvSpPr>
            <a:spLocks noGrp="1"/>
          </p:cNvSpPr>
          <p:nvPr>
            <p:ph type="ftr" sz="quarter" idx="3"/>
          </p:nvPr>
        </p:nvSpPr>
        <p:spPr>
          <a:xfrm>
            <a:off x="1997885" y="6498625"/>
            <a:ext cx="6002841" cy="242873"/>
          </a:xfrm>
        </p:spPr>
        <p:txBody>
          <a:bodyPr/>
          <a:lstStyle/>
          <a:p>
            <a:pPr algn="ctr">
              <a:defRPr/>
            </a:pPr>
            <a:r>
              <a:rPr lang="en-US" dirty="0"/>
              <a:t>C. Grimm | PIP-II 2nd Technical Workshop July 12-14, 2022</a:t>
            </a:r>
            <a:endParaRPr lang="en-US" b="1" dirty="0"/>
          </a:p>
        </p:txBody>
      </p:sp>
      <p:sp>
        <p:nvSpPr>
          <p:cNvPr id="10" name="TextBox 9">
            <a:extLst>
              <a:ext uri="{FF2B5EF4-FFF2-40B4-BE49-F238E27FC236}">
                <a16:creationId xmlns:a16="http://schemas.microsoft.com/office/drawing/2014/main" id="{7A75EA15-4D8E-44D0-B390-E6EAB0452D0D}"/>
              </a:ext>
            </a:extLst>
          </p:cNvPr>
          <p:cNvSpPr txBox="1"/>
          <p:nvPr/>
        </p:nvSpPr>
        <p:spPr>
          <a:xfrm>
            <a:off x="204131" y="1405047"/>
            <a:ext cx="4887985"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Critical FPC Flange Alignment</a:t>
            </a:r>
          </a:p>
          <a:p>
            <a:pPr marL="285750" indent="-285750">
              <a:buFont typeface="Arial" panose="020B0604020202020204" pitchFamily="34" charset="0"/>
              <a:buChar char="•"/>
            </a:pPr>
            <a:endParaRPr lang="en-US" sz="1800" dirty="0"/>
          </a:p>
        </p:txBody>
      </p:sp>
      <p:sp>
        <p:nvSpPr>
          <p:cNvPr id="12" name="Title 2">
            <a:extLst>
              <a:ext uri="{FF2B5EF4-FFF2-40B4-BE49-F238E27FC236}">
                <a16:creationId xmlns:a16="http://schemas.microsoft.com/office/drawing/2014/main" id="{C17D9494-534F-42BE-91CA-C86D1CABC0E8}"/>
              </a:ext>
            </a:extLst>
          </p:cNvPr>
          <p:cNvSpPr>
            <a:spLocks noGrp="1"/>
          </p:cNvSpPr>
          <p:nvPr>
            <p:ph type="title"/>
          </p:nvPr>
        </p:nvSpPr>
        <p:spPr>
          <a:xfrm>
            <a:off x="228600" y="251752"/>
            <a:ext cx="8686800" cy="427877"/>
          </a:xfrm>
        </p:spPr>
        <p:txBody>
          <a:bodyPr/>
          <a:lstStyle/>
          <a:p>
            <a:r>
              <a:rPr lang="en-US" dirty="0"/>
              <a:t>Assembly and Tack Welds</a:t>
            </a:r>
          </a:p>
        </p:txBody>
      </p:sp>
      <p:sp>
        <p:nvSpPr>
          <p:cNvPr id="17" name="TextBox 16">
            <a:extLst>
              <a:ext uri="{FF2B5EF4-FFF2-40B4-BE49-F238E27FC236}">
                <a16:creationId xmlns:a16="http://schemas.microsoft.com/office/drawing/2014/main" id="{173C42ED-28D2-420D-9A28-ACA470FFE0BD}"/>
              </a:ext>
            </a:extLst>
          </p:cNvPr>
          <p:cNvSpPr txBox="1"/>
          <p:nvPr/>
        </p:nvSpPr>
        <p:spPr>
          <a:xfrm>
            <a:off x="427892" y="4991288"/>
            <a:ext cx="2394632" cy="923330"/>
          </a:xfrm>
          <a:prstGeom prst="rect">
            <a:avLst/>
          </a:prstGeom>
          <a:noFill/>
        </p:spPr>
        <p:txBody>
          <a:bodyPr wrap="square" rtlCol="0">
            <a:spAutoFit/>
          </a:bodyPr>
          <a:lstStyle/>
          <a:p>
            <a:pPr algn="ctr"/>
            <a:r>
              <a:rPr lang="en-US" sz="1800" dirty="0"/>
              <a:t>FPC Flange Must Rest on Machined Ledge for Proper Cavity Clocking</a:t>
            </a:r>
          </a:p>
        </p:txBody>
      </p:sp>
      <p:cxnSp>
        <p:nvCxnSpPr>
          <p:cNvPr id="9" name="Straight Arrow Connector 8">
            <a:extLst>
              <a:ext uri="{FF2B5EF4-FFF2-40B4-BE49-F238E27FC236}">
                <a16:creationId xmlns:a16="http://schemas.microsoft.com/office/drawing/2014/main" id="{9B540342-3B78-4AE7-A620-73F55332B5FD}"/>
              </a:ext>
            </a:extLst>
          </p:cNvPr>
          <p:cNvCxnSpPr>
            <a:cxnSpLocks/>
            <a:stCxn id="17" idx="3"/>
          </p:cNvCxnSpPr>
          <p:nvPr/>
        </p:nvCxnSpPr>
        <p:spPr>
          <a:xfrm flipV="1">
            <a:off x="2822524" y="4401693"/>
            <a:ext cx="1908867" cy="105126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22913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af097bf-c6cc-4829-adcd-4351e0b3f2c1">
      <UserInfo>
        <DisplayName>Peter A. Mcintosh</DisplayName>
        <AccountId>322</AccountId>
        <AccountType/>
      </UserInfo>
      <UserInfo>
        <DisplayName>Jonathan P. Lewis</DisplayName>
        <AccountId>323</AccountId>
        <AccountType/>
      </UserInfo>
      <UserInfo>
        <DisplayName>Alan E. Wheelhouse</DisplayName>
        <AccountId>324</AccountId>
        <AccountType/>
      </UserInfo>
      <UserInfo>
        <DisplayName>Carlo Pagani</DisplayName>
        <AccountId>325</AccountId>
        <AccountType/>
      </UserInfo>
      <UserInfo>
        <DisplayName>Hassen Jenhani</DisplayName>
        <AccountId>326</AccountId>
        <AccountType/>
      </UserInfo>
      <UserInfo>
        <DisplayName>Nicolas Bazin</DisplayName>
        <AccountId>55</AccountId>
        <AccountType/>
      </UserInfo>
      <UserInfo>
        <DisplayName>Claire S. Simon</DisplayName>
        <AccountId>327</AccountId>
        <AccountType/>
      </UserInfo>
      <UserInfo>
        <DisplayName>Grigory V. Eremeev</DisplayName>
        <AccountId>177</AccountId>
        <AccountType/>
      </UserInfo>
      <UserInfo>
        <DisplayName>Nikolay A Solyak</DisplayName>
        <AccountId>64</AccountId>
        <AccountType/>
      </UserInfo>
      <UserInfo>
        <DisplayName>Martina Martinello</DisplayName>
        <AccountId>72</AccountId>
        <AccountType/>
      </UserInfo>
      <UserInfo>
        <DisplayName>Vincent Roger</DisplayName>
        <AccountId>91</AccountId>
        <AccountType/>
      </UserInfo>
      <UserInfo>
        <DisplayName>Kenneth S. Premo</DisplayName>
        <AccountId>68</AccountId>
        <AccountType/>
      </UserInfo>
      <UserInfo>
        <DisplayName>Fumio Furuta</DisplayName>
        <AccountId>75</AccountId>
        <AccountType/>
      </UserInfo>
    </SharedWithUsers>
    <notes0 xmlns="f6a2da77-3c8f-4527-b83a-becbfea2a5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E50E69879554438E56C400D8247E15" ma:contentTypeVersion="15" ma:contentTypeDescription="Create a new document." ma:contentTypeScope="" ma:versionID="d753e307d38aa58a1c13e48ac44d134c">
  <xsd:schema xmlns:xsd="http://www.w3.org/2001/XMLSchema" xmlns:xs="http://www.w3.org/2001/XMLSchema" xmlns:p="http://schemas.microsoft.com/office/2006/metadata/properties" xmlns:ns2="f6a2da77-3c8f-4527-b83a-becbfea2a58c" xmlns:ns3="6af097bf-c6cc-4829-adcd-4351e0b3f2c1" targetNamespace="http://schemas.microsoft.com/office/2006/metadata/properties" ma:root="true" ma:fieldsID="08b7d9d9a71472dcad34e86c3407a081" ns2:_="" ns3:_="">
    <xsd:import namespace="f6a2da77-3c8f-4527-b83a-becbfea2a58c"/>
    <xsd:import namespace="6af097bf-c6cc-4829-adcd-4351e0b3f2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notes0"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2da77-3c8f-4527-b83a-becbfea2a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notes0" ma:index="17" nillable="true" ma:displayName="notes" ma:internalName="notes0">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f097bf-c6cc-4829-adcd-4351e0b3f2c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F245F-DB62-428D-A566-B113377E9116}">
  <ds:schemaRefs>
    <ds:schemaRef ds:uri="http://purl.org/dc/dcmitype/"/>
    <ds:schemaRef ds:uri="f6a2da77-3c8f-4527-b83a-becbfea2a58c"/>
    <ds:schemaRef ds:uri="http://purl.org/dc/elements/1.1/"/>
    <ds:schemaRef ds:uri="http://schemas.microsoft.com/office/2006/documentManagement/types"/>
    <ds:schemaRef ds:uri="http://schemas.microsoft.com/office/infopath/2007/PartnerControls"/>
    <ds:schemaRef ds:uri="http://purl.org/dc/terms/"/>
    <ds:schemaRef ds:uri="6af097bf-c6cc-4829-adcd-4351e0b3f2c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26DA78C-E12A-4412-AE87-DAAFFEBAA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2da77-3c8f-4527-b83a-becbfea2a58c"/>
    <ds:schemaRef ds:uri="6af097bf-c6cc-4829-adcd-4351e0b3f2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73E239-737B-4DF5-B0F4-23AFC3CA1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Fermilab_PPT_090815</Template>
  <TotalTime>54705</TotalTime>
  <Words>1262</Words>
  <Application>Microsoft Office PowerPoint</Application>
  <PresentationFormat>On-screen Show (4:3)</PresentationFormat>
  <Paragraphs>221</Paragraphs>
  <Slides>25</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Arial</vt:lpstr>
      <vt:lpstr>Calibri</vt:lpstr>
      <vt:lpstr>Calibri Light</vt:lpstr>
      <vt:lpstr>Helvetica</vt:lpstr>
      <vt:lpstr>Wingdings</vt:lpstr>
      <vt:lpstr>Fermilab_PPT_090815</vt:lpstr>
      <vt:lpstr>1_Custom Design</vt:lpstr>
      <vt:lpstr>Custom Design</vt:lpstr>
      <vt:lpstr>1_Fermilab_PPT_090915</vt:lpstr>
      <vt:lpstr>PowerPoint Presentation</vt:lpstr>
      <vt:lpstr>Outline</vt:lpstr>
      <vt:lpstr>Background Information</vt:lpstr>
      <vt:lpstr>Tooling and Equipment</vt:lpstr>
      <vt:lpstr>Tooling and Equipment</vt:lpstr>
      <vt:lpstr>Cavity and Helium Tank Configurations </vt:lpstr>
      <vt:lpstr>Cavity and Helium Tank Configurations </vt:lpstr>
      <vt:lpstr>Assembly and Tack Welds</vt:lpstr>
      <vt:lpstr>Assembly and Tack Welds</vt:lpstr>
      <vt:lpstr>Assembly and Tack Welds</vt:lpstr>
      <vt:lpstr>Glovebox Welding</vt:lpstr>
      <vt:lpstr>Glovebox Welding</vt:lpstr>
      <vt:lpstr>Glovebox Welding</vt:lpstr>
      <vt:lpstr>Glovebox Welding</vt:lpstr>
      <vt:lpstr>Glovebox Welding</vt:lpstr>
      <vt:lpstr>Glovebox Welding</vt:lpstr>
      <vt:lpstr>Glovebox Welding</vt:lpstr>
      <vt:lpstr>Glovebox Welding</vt:lpstr>
      <vt:lpstr>Pressure Test and Leak Checks</vt:lpstr>
      <vt:lpstr>Traveler</vt:lpstr>
      <vt:lpstr>Lessons Learned</vt:lpstr>
      <vt:lpstr>Lessons Learned</vt:lpstr>
      <vt:lpstr>Summary</vt:lpstr>
      <vt:lpstr>PowerPoint Presentation</vt:lpstr>
      <vt:lpstr>Backup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Charles J Grimm</cp:lastModifiedBy>
  <cp:revision>242</cp:revision>
  <cp:lastPrinted>2020-06-30T18:51:12Z</cp:lastPrinted>
  <dcterms:created xsi:type="dcterms:W3CDTF">2019-12-16T19:54:36Z</dcterms:created>
  <dcterms:modified xsi:type="dcterms:W3CDTF">2022-07-11T11:23:48Z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0x01010002E50E69879554438E56C400D8247E15</vt:lpwstr>
  </property>
</Properties>
</file>