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81" r:id="rId1"/>
    <p:sldMasterId id="2147483700" r:id="rId2"/>
    <p:sldMasterId id="2147483718" r:id="rId3"/>
    <p:sldMasterId id="2147483734" r:id="rId4"/>
    <p:sldMasterId id="2147483738" r:id="rId5"/>
    <p:sldMasterId id="2147483743" r:id="rId6"/>
    <p:sldMasterId id="2147483746" r:id="rId7"/>
    <p:sldMasterId id="2147483664" r:id="rId8"/>
  </p:sldMasterIdLst>
  <p:notesMasterIdLst>
    <p:notesMasterId r:id="rId28"/>
  </p:notesMasterIdLst>
  <p:sldIdLst>
    <p:sldId id="308" r:id="rId9"/>
    <p:sldId id="334" r:id="rId10"/>
    <p:sldId id="331" r:id="rId11"/>
    <p:sldId id="397" r:id="rId12"/>
    <p:sldId id="406" r:id="rId13"/>
    <p:sldId id="402" r:id="rId14"/>
    <p:sldId id="404" r:id="rId15"/>
    <p:sldId id="407" r:id="rId16"/>
    <p:sldId id="403" r:id="rId17"/>
    <p:sldId id="395" r:id="rId18"/>
    <p:sldId id="399" r:id="rId19"/>
    <p:sldId id="364" r:id="rId20"/>
    <p:sldId id="394" r:id="rId21"/>
    <p:sldId id="401" r:id="rId22"/>
    <p:sldId id="405" r:id="rId23"/>
    <p:sldId id="408" r:id="rId24"/>
    <p:sldId id="381" r:id="rId25"/>
    <p:sldId id="383" r:id="rId26"/>
    <p:sldId id="34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86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88"/>
    <a:srgbClr val="626262"/>
    <a:srgbClr val="F08900"/>
    <a:srgbClr val="FFFFFF"/>
    <a:srgbClr val="1E5DF8"/>
    <a:srgbClr val="FF6900"/>
    <a:srgbClr val="00BED5"/>
    <a:srgbClr val="C13D33"/>
    <a:srgbClr val="E94D36"/>
    <a:srgbClr val="BE2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70975" autoAdjust="0"/>
  </p:normalViewPr>
  <p:slideViewPr>
    <p:cSldViewPr snapToGrid="0" snapToObjects="1">
      <p:cViewPr varScale="1">
        <p:scale>
          <a:sx n="81" d="100"/>
          <a:sy n="81" d="100"/>
        </p:scale>
        <p:origin x="1722" y="78"/>
      </p:cViewPr>
      <p:guideLst>
        <p:guide orient="horz" pos="323"/>
        <p:guide pos="325"/>
        <p:guide orient="horz" pos="3974"/>
        <p:guide pos="7355"/>
        <p:guide pos="3840"/>
        <p:guide orient="horz" pos="867"/>
        <p:guide orient="horz" pos="3634"/>
        <p:guide pos="86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48FE9A4A-3203-D544-A0F2-9B4A7A1B021E}" type="datetimeFigureOut">
              <a:rPr lang="en-US" smtClean="0"/>
              <a:pPr/>
              <a:t>7/13/2022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C0F3BA1D-A00F-DB41-84DA-BE26C4853B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74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325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216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723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957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241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135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799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6194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079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509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606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53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09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19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955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549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48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7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7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719403" y="1557338"/>
            <a:ext cx="11041227" cy="4968006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000">
                <a:solidFill>
                  <a:schemeClr val="accent2"/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 marL="1714500" indent="-342900">
              <a:buNone/>
              <a:defRPr lang="en-GB" altLang="en-US" sz="2000" baseline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altLang="en-US" dirty="0"/>
              <a:t>Fourth level</a:t>
            </a:r>
            <a:endParaRPr lang="en-GB" altLang="en-US" dirty="0"/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56"/>
            <a:ext cx="121920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018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434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70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91" y="95049"/>
            <a:ext cx="10515600" cy="1325563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13,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4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99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13,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61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13, 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9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13,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58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9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13,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84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13,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13, 2022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14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692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6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2286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067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5486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245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04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87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51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13,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324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13, 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864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13,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92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13,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940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13,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495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13,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921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030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187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971551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36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DD1A452-4B3B-1245-BE47-0EA6AC6FF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5" y="6502641"/>
            <a:ext cx="1253367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July 13, 2022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A627D44-EEC2-3341-A6F3-B343A5732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39A3C7E-A5B8-4D43-BC94-380C999D2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4214" y="6504214"/>
            <a:ext cx="800378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30758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13,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729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13,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559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90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13,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18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10" y="97212"/>
            <a:ext cx="10515600" cy="1325563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13,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18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719403" y="1557338"/>
            <a:ext cx="11041227" cy="4968006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000">
                <a:solidFill>
                  <a:schemeClr val="accent2"/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 marL="1714500" indent="-342900">
              <a:buNone/>
              <a:defRPr lang="en-GB" altLang="en-US" sz="2000" baseline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altLang="en-US" dirty="0"/>
              <a:t>Fourth level</a:t>
            </a:r>
            <a:endParaRPr lang="en-GB" altLang="en-US" dirty="0"/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56"/>
            <a:ext cx="121920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0186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90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719403" y="1557338"/>
            <a:ext cx="11041227" cy="4968006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000">
                <a:solidFill>
                  <a:schemeClr val="accent2"/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 marL="1714500" indent="-342900">
              <a:buNone/>
              <a:defRPr lang="en-GB" altLang="en-US" sz="2000" baseline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altLang="en-US" dirty="0"/>
              <a:t>Fourth level</a:t>
            </a:r>
            <a:endParaRPr lang="en-GB" altLang="en-US" dirty="0"/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56"/>
            <a:ext cx="121920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0186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13,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729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57338"/>
            <a:ext cx="10363200" cy="38004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79440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13, 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10" y="97212"/>
            <a:ext cx="10515600" cy="1325563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13,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13,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5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13,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13,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July 13,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716" r:id="rId12"/>
    <p:sldLayoutId id="2147483717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July 13,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8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July 13,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6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37" r:id="rId8"/>
    <p:sldLayoutId id="2147483742" r:id="rId9"/>
    <p:sldLayoutId id="2147483728" r:id="rId10"/>
    <p:sldLayoutId id="2147483729" r:id="rId11"/>
    <p:sldLayoutId id="2147483731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July 13,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36" r:id="rId2"/>
    <p:sldLayoutId id="2147483735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July 13,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9" r:id="rId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July 13,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4" r:id="rId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41" y="345181"/>
            <a:ext cx="116845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341" y="1213503"/>
            <a:ext cx="11466767" cy="4588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July 13,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69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fontAlgn="base" latinLnBrk="0" hangingPunct="1">
        <a:lnSpc>
          <a:spcPct val="90000"/>
        </a:lnSpc>
        <a:spcBef>
          <a:spcPts val="1000"/>
        </a:spcBef>
        <a:spcAft>
          <a:spcPts val="1000"/>
        </a:spcAft>
        <a:buClr>
          <a:schemeClr val="tx1"/>
        </a:buClr>
        <a:buFont typeface="Wingdings" pitchFamily="2" charset="2"/>
        <a:buNone/>
        <a:defRPr lang="en-US" sz="3200" b="1" kern="1200" spc="-100" dirty="0" smtClean="0">
          <a:solidFill>
            <a:srgbClr val="1E5DF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2900" indent="-342900" algn="l" defTabSz="914400" rtl="0" eaLnBrk="1" fontAlgn="base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lang="en-US" sz="2400" kern="1200" dirty="0" smtClean="0">
          <a:solidFill>
            <a:srgbClr val="6262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3275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−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6205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tabLst>
          <a:tab pos="1076325" algn="l"/>
        </a:tabLst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20825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189"/>
          <a:stretch>
            <a:fillRect/>
          </a:stretch>
        </p:blipFill>
        <p:spPr bwMode="auto">
          <a:xfrm>
            <a:off x="1634067" y="5570538"/>
            <a:ext cx="10674351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1219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57338"/>
            <a:ext cx="103632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July 13, 2022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B2D1319C-710D-498E-85FD-67FA832BA8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3C8C9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10.jp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cid:3d932535-b3a1-460b-b04d-677bae46ff3c" TargetMode="Externa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4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460467-1FF7-C745-9E17-03FC0ADFFE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7340" y="0"/>
            <a:ext cx="299465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182880" y="2160730"/>
            <a:ext cx="9250680" cy="18774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5800" b="1" spc="-15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STFC HB650 cavity and Nb procurement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515938" y="4083328"/>
            <a:ext cx="57456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Anna Shabalina</a:t>
            </a:r>
          </a:p>
          <a:p>
            <a:r>
              <a:rPr lang="en-US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aseline="30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PIP-II Technical workshop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70729" y="6096783"/>
            <a:ext cx="1539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July, 2022</a:t>
            </a:r>
          </a:p>
        </p:txBody>
      </p:sp>
    </p:spTree>
    <p:extLst>
      <p:ext uri="{BB962C8B-B14F-4D97-AF65-F5344CB8AC3E}">
        <p14:creationId xmlns:p14="http://schemas.microsoft.com/office/powerpoint/2010/main" val="4120576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59E290-8EE8-468E-B26A-B1CB0C3B98A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543390" y="945356"/>
            <a:ext cx="8843962" cy="4967287"/>
          </a:xfrm>
          <a:ln w="19050"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88DD4AB-B568-4A9A-9AF0-058E4A7D8608}"/>
              </a:ext>
            </a:extLst>
          </p:cNvPr>
          <p:cNvSpPr txBox="1">
            <a:spLocks/>
          </p:cNvSpPr>
          <p:nvPr/>
        </p:nvSpPr>
        <p:spPr>
          <a:xfrm>
            <a:off x="359701" y="13342"/>
            <a:ext cx="1176063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HB650 cavity procurement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F99567-1516-4AD4-A003-ABAA00EB8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13,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B5E53-B72E-4F4B-8BEA-F00D033DB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74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575386" y="884199"/>
            <a:ext cx="11041227" cy="53587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Market survey</a:t>
            </a:r>
          </a:p>
          <a:p>
            <a:pPr lvl="1"/>
            <a:r>
              <a:rPr lang="en-US" dirty="0">
                <a:latin typeface="Calibri"/>
                <a:cs typeface="Arial"/>
              </a:rPr>
              <a:t>Specifications overview </a:t>
            </a:r>
            <a:endParaRPr lang="en-US" dirty="0"/>
          </a:p>
          <a:p>
            <a:pPr lvl="1"/>
            <a:r>
              <a:rPr lang="en-US" dirty="0"/>
              <a:t>Sets expectations and “brackets”</a:t>
            </a:r>
          </a:p>
          <a:p>
            <a:pPr lvl="1"/>
            <a:r>
              <a:rPr lang="en-US" dirty="0"/>
              <a:t>Requests vendors input</a:t>
            </a:r>
          </a:p>
          <a:p>
            <a:r>
              <a:rPr lang="en-US" dirty="0"/>
              <a:t>Manufacturing specifications</a:t>
            </a:r>
          </a:p>
          <a:p>
            <a:pPr lvl="1"/>
            <a:r>
              <a:rPr lang="en-US" dirty="0">
                <a:latin typeface="Calibri"/>
                <a:cs typeface="Arial"/>
              </a:rPr>
              <a:t>Highlight Key Characteristics</a:t>
            </a:r>
            <a:endParaRPr lang="en-US" dirty="0"/>
          </a:p>
          <a:p>
            <a:pPr lvl="1"/>
            <a:r>
              <a:rPr lang="en-US" dirty="0"/>
              <a:t>Incorporated information and lessons learned from other projects (ESS, LCLS-II, SNS PPU, CEBAF upgrades)</a:t>
            </a:r>
          </a:p>
          <a:p>
            <a:pPr lvl="1"/>
            <a:r>
              <a:rPr lang="en-US" dirty="0">
                <a:latin typeface="Calibri"/>
                <a:cs typeface="Arial"/>
              </a:rPr>
              <a:t>Use the LB650, SSR1 and HB650 prototype experience</a:t>
            </a:r>
          </a:p>
          <a:p>
            <a:pPr lvl="1"/>
            <a:r>
              <a:rPr lang="en-US" dirty="0">
                <a:latin typeface="Calibri"/>
                <a:cs typeface="Arial"/>
              </a:rPr>
              <a:t>Award questionnaire designed to draw out the level of vendor’s interest in the project</a:t>
            </a:r>
          </a:p>
          <a:p>
            <a:r>
              <a:rPr lang="en-US" dirty="0"/>
              <a:t>Cavity manufacturing</a:t>
            </a:r>
          </a:p>
          <a:p>
            <a:pPr lvl="1"/>
            <a:r>
              <a:rPr lang="en-US" dirty="0"/>
              <a:t>FNAL experts will be involved with the STFC’s chosen vendor from the start</a:t>
            </a:r>
          </a:p>
          <a:p>
            <a:pPr lvl="1"/>
            <a:r>
              <a:rPr lang="en-US" dirty="0"/>
              <a:t>QC, MIP, and NCR processes will be developed in close collaboration with the vendor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9701" y="13342"/>
            <a:ext cx="11760630" cy="1143000"/>
          </a:xfrm>
        </p:spPr>
        <p:txBody>
          <a:bodyPr/>
          <a:lstStyle/>
          <a:p>
            <a:r>
              <a:rPr lang="en-US" dirty="0"/>
              <a:t>HB650 cavity procurement</a:t>
            </a:r>
            <a:endParaRPr lang="en-GB" dirty="0"/>
          </a:p>
        </p:txBody>
      </p:sp>
      <p:sp>
        <p:nvSpPr>
          <p:cNvPr id="4" name="Slide Number Placeholder 6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BAAB195-B577-5546-8349-9DDA93B6129E}" type="slidenum">
              <a:rPr lang="en-US" sz="1200" smtClean="0">
                <a:solidFill>
                  <a:schemeClr val="bg2">
                    <a:lumMod val="50000"/>
                  </a:schemeClr>
                </a:solidFill>
              </a:rPr>
              <a:pPr algn="r"/>
              <a:t>11</a:t>
            </a:fld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Date Placeholder 7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200" kern="1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000" kern="120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None/>
              <a:defRPr lang="en-GB" altLang="en-US" sz="2000" kern="1200" baseline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September 29, 2021</a:t>
            </a:r>
          </a:p>
        </p:txBody>
      </p:sp>
    </p:spTree>
    <p:extLst>
      <p:ext uri="{BB962C8B-B14F-4D97-AF65-F5344CB8AC3E}">
        <p14:creationId xmlns:p14="http://schemas.microsoft.com/office/powerpoint/2010/main" val="3014943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0255" y="29911"/>
            <a:ext cx="11472597" cy="1143000"/>
          </a:xfrm>
        </p:spPr>
        <p:txBody>
          <a:bodyPr/>
          <a:lstStyle/>
          <a:p>
            <a:r>
              <a:rPr lang="en-GB" dirty="0"/>
              <a:t>HB650 Cavity: QA/QC 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30255" y="1172911"/>
            <a:ext cx="9407165" cy="45922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200" kern="1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000" kern="120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None/>
              <a:defRPr lang="en-GB" altLang="en-US" sz="2000" kern="1200" baseline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Technical Specifications and Vendor Qualification: APQP-inspired.</a:t>
            </a:r>
          </a:p>
          <a:p>
            <a:pPr lvl="1"/>
            <a:r>
              <a:rPr lang="en-US" dirty="0"/>
              <a:t>Early engagement: setting QC expectations</a:t>
            </a:r>
          </a:p>
          <a:p>
            <a:pPr lvl="1"/>
            <a:r>
              <a:rPr lang="en-US" dirty="0"/>
              <a:t>Product and process Key Characteristics</a:t>
            </a:r>
          </a:p>
          <a:p>
            <a:pPr lvl="1"/>
            <a:r>
              <a:rPr lang="en-US" dirty="0"/>
              <a:t>Process flow (PF) development</a:t>
            </a:r>
          </a:p>
          <a:p>
            <a:pPr lvl="1"/>
            <a:r>
              <a:rPr lang="en-US" dirty="0"/>
              <a:t>Control plans (CP) development</a:t>
            </a:r>
          </a:p>
          <a:p>
            <a:pPr lvl="1"/>
            <a:r>
              <a:rPr lang="en-US" dirty="0"/>
              <a:t>Reaction plans development</a:t>
            </a:r>
          </a:p>
          <a:p>
            <a:r>
              <a:rPr lang="en-US" dirty="0"/>
              <a:t>Pre-series cavities</a:t>
            </a:r>
          </a:p>
          <a:p>
            <a:pPr lvl="1"/>
            <a:r>
              <a:rPr lang="en-US" dirty="0"/>
              <a:t>Very detailed and involved QC </a:t>
            </a:r>
          </a:p>
          <a:p>
            <a:pPr lvl="1"/>
            <a:r>
              <a:rPr lang="en-US" dirty="0"/>
              <a:t>Fine-tuning PF and CP</a:t>
            </a:r>
          </a:p>
          <a:p>
            <a:pPr lvl="1"/>
            <a:r>
              <a:rPr lang="en-US" dirty="0"/>
              <a:t>Verifying recipes and techniques</a:t>
            </a:r>
          </a:p>
          <a:p>
            <a:r>
              <a:rPr lang="en-US" dirty="0"/>
              <a:t>Series cavities</a:t>
            </a:r>
          </a:p>
          <a:p>
            <a:pPr lvl="1"/>
            <a:r>
              <a:rPr lang="en-US" dirty="0"/>
              <a:t>Benefit from vendor qualification activities</a:t>
            </a:r>
          </a:p>
          <a:p>
            <a:pPr lvl="1"/>
            <a:r>
              <a:rPr lang="en-US" dirty="0"/>
              <a:t>Minimize start/stop of the production </a:t>
            </a:r>
          </a:p>
          <a:p>
            <a:pPr lvl="1"/>
            <a:r>
              <a:rPr lang="en-US" dirty="0"/>
              <a:t>Optimize data review</a:t>
            </a:r>
          </a:p>
          <a:p>
            <a:endParaRPr lang="en-US" dirty="0"/>
          </a:p>
          <a:p>
            <a:pPr lvl="1"/>
            <a:endParaRPr lang="en-GB" dirty="0"/>
          </a:p>
        </p:txBody>
      </p:sp>
      <p:pic>
        <p:nvPicPr>
          <p:cNvPr id="1026" name="Picture 2" descr="Control Plan Template Excel | Implement Controls to Minimize Vari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089" y="1553304"/>
            <a:ext cx="5107256" cy="346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18955"/>
          <a:stretch/>
        </p:blipFill>
        <p:spPr>
          <a:xfrm>
            <a:off x="6069542" y="3819760"/>
            <a:ext cx="5180673" cy="28174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9380793">
            <a:off x="8991495" y="3580426"/>
            <a:ext cx="259397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EX</a:t>
            </a:r>
            <a:r>
              <a:rPr lang="en-US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AMPLE</a:t>
            </a:r>
          </a:p>
        </p:txBody>
      </p:sp>
      <p:sp>
        <p:nvSpPr>
          <p:cNvPr id="2" name="Rectangle 1"/>
          <p:cNvSpPr/>
          <p:nvPr/>
        </p:nvSpPr>
        <p:spPr>
          <a:xfrm>
            <a:off x="7922367" y="165036"/>
            <a:ext cx="41915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APQP – Advanced Product Quality Planning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268" y="1785384"/>
            <a:ext cx="315087" cy="155385"/>
          </a:xfrm>
          <a:prstGeom prst="rect">
            <a:avLst/>
          </a:prstGeom>
        </p:spPr>
      </p:pic>
      <p:sp>
        <p:nvSpPr>
          <p:cNvPr id="10" name="Slide Number Placeholder 6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BAAB195-B577-5546-8349-9DDA93B6129E}" type="slidenum">
              <a:rPr lang="en-US" sz="1200" smtClean="0">
                <a:solidFill>
                  <a:schemeClr val="bg2">
                    <a:lumMod val="50000"/>
                  </a:schemeClr>
                </a:solidFill>
              </a:rPr>
              <a:pPr algn="r"/>
              <a:t>12</a:t>
            </a:fld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74752" y="2047856"/>
            <a:ext cx="985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Fermilab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input</a:t>
            </a:r>
            <a:endParaRPr lang="en-GB" sz="1600" dirty="0">
              <a:solidFill>
                <a:srgbClr val="FF0000"/>
              </a:solidFill>
            </a:endParaRPr>
          </a:p>
          <a:p>
            <a:pPr algn="ctr"/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6" name="Left Brace 15"/>
          <p:cNvSpPr/>
          <p:nvPr/>
        </p:nvSpPr>
        <p:spPr>
          <a:xfrm>
            <a:off x="728505" y="1952432"/>
            <a:ext cx="241161" cy="926421"/>
          </a:xfrm>
          <a:prstGeom prst="leftBrace">
            <a:avLst>
              <a:gd name="adj1" fmla="val 39583"/>
              <a:gd name="adj2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094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714C2CD-8116-41D6-B334-B43EE5740E72}"/>
              </a:ext>
            </a:extLst>
          </p:cNvPr>
          <p:cNvSpPr/>
          <p:nvPr/>
        </p:nvSpPr>
        <p:spPr>
          <a:xfrm>
            <a:off x="403340" y="341047"/>
            <a:ext cx="68134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Cavity procurement strategy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13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EF682850-DC52-4895-9A76-FFF4121F44F1}"/>
              </a:ext>
            </a:extLst>
          </p:cNvPr>
          <p:cNvSpPr txBox="1"/>
          <p:nvPr/>
        </p:nvSpPr>
        <p:spPr>
          <a:xfrm>
            <a:off x="403340" y="1212826"/>
            <a:ext cx="11046183" cy="4216539"/>
          </a:xfrm>
          <a:prstGeom prst="rect">
            <a:avLst/>
          </a:prstGeom>
          <a:noFill/>
          <a:ln w="22225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Specifications development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E2C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APQP approach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Key characteristics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E2C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“what”, not the “how”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E2C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Document readability and flow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Award questionnaire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E2C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“how”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E2C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Strategy depends on the potential bidders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E2C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generic boiler plate submissions – prove they’ve read </a:t>
            </a:r>
            <a:r>
              <a:rPr lang="en-GB" sz="2000" b="1" dirty="0">
                <a:solidFill>
                  <a:srgbClr val="2E2C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en-GB" sz="2000" dirty="0">
                <a:solidFill>
                  <a:srgbClr val="2E2C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requirements.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E2C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“Show and tell”: bind them to a commitment to meet the specs with a yes/no question, ask to prove it in the next one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E2C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limit for answers – it is harder to summarize, vendors need to think of what’s important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25F4E7-E660-4616-8F5E-670AADA80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July 13, 2022</a:t>
            </a:r>
          </a:p>
        </p:txBody>
      </p:sp>
    </p:spTree>
    <p:extLst>
      <p:ext uri="{BB962C8B-B14F-4D97-AF65-F5344CB8AC3E}">
        <p14:creationId xmlns:p14="http://schemas.microsoft.com/office/powerpoint/2010/main" val="2967865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714C2CD-8116-41D6-B334-B43EE5740E72}"/>
              </a:ext>
            </a:extLst>
          </p:cNvPr>
          <p:cNvSpPr/>
          <p:nvPr/>
        </p:nvSpPr>
        <p:spPr>
          <a:xfrm>
            <a:off x="403340" y="341047"/>
            <a:ext cx="68134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Cavity procurement strategy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B224F1-A527-4B48-827D-85A70EEF0701}"/>
              </a:ext>
            </a:extLst>
          </p:cNvPr>
          <p:cNvSpPr txBox="1"/>
          <p:nvPr/>
        </p:nvSpPr>
        <p:spPr>
          <a:xfrm>
            <a:off x="502150" y="1110488"/>
            <a:ext cx="11187699" cy="4447371"/>
          </a:xfrm>
          <a:prstGeom prst="rect">
            <a:avLst/>
          </a:prstGeom>
          <a:noFill/>
          <a:ln w="22225">
            <a:noFill/>
          </a:ln>
        </p:spPr>
        <p:txBody>
          <a:bodyPr wrap="square" tIns="91440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sz="2000" dirty="0">
                <a:solidFill>
                  <a:srgbClr val="6262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Confirm your </a:t>
            </a:r>
            <a:r>
              <a:rPr lang="en-US" sz="2000" b="1" dirty="0">
                <a:solidFill>
                  <a:srgbClr val="6262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ability</a:t>
            </a:r>
            <a:r>
              <a:rPr lang="en-US" sz="2000" dirty="0">
                <a:solidFill>
                  <a:srgbClr val="6262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meet the specs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flexibility for the vendor to suggest changes and relax some requirements, freedom for me to reject and still be sure they can make it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000" dirty="0">
                <a:solidFill>
                  <a:srgbClr val="6262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a statement outlining the technical challenges of this project, and opportunities for improvement –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vendors need to analyze the specs and show me they know which parameters are critical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sz="2000" dirty="0">
                <a:solidFill>
                  <a:srgbClr val="6262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you meet the schedule – 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pre-series focuses on quality, series focuses on the delivery rate, vendors need to prove it with a </a:t>
            </a:r>
            <a:r>
              <a:rPr lang="en-US" sz="2000" dirty="0">
                <a:solidFill>
                  <a:srgbClr val="6262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schedule management plan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sz="2000" dirty="0">
                <a:solidFill>
                  <a:srgbClr val="6262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Capacity for performing work – 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they have the machinery, how busy is the plant going to be, equipment redundancy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sz="2000" dirty="0">
                <a:solidFill>
                  <a:srgbClr val="6262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Necessary skillset –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staff availability through the life of the project, understanding of the necessary skillset, plan for unexpected loss of expertise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sz="1800" dirty="0">
                <a:solidFill>
                  <a:srgbClr val="6262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 Assurance and Control plan example and statement –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equires distilling the QA/QC manual to a couple of lines per topic from our specs, assesses vendor’s attention to details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376B44-A670-4D20-B33F-13C309AE1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13, 2022</a:t>
            </a:r>
          </a:p>
        </p:txBody>
      </p:sp>
    </p:spTree>
    <p:extLst>
      <p:ext uri="{BB962C8B-B14F-4D97-AF65-F5344CB8AC3E}">
        <p14:creationId xmlns:p14="http://schemas.microsoft.com/office/powerpoint/2010/main" val="480008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714C2CD-8116-41D6-B334-B43EE5740E72}"/>
              </a:ext>
            </a:extLst>
          </p:cNvPr>
          <p:cNvSpPr/>
          <p:nvPr/>
        </p:nvSpPr>
        <p:spPr>
          <a:xfrm>
            <a:off x="403340" y="341047"/>
            <a:ext cx="98026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/>
              </a:rPr>
              <a:t>Cavity procurement strategy: current status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15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376B44-A670-4D20-B33F-13C309AE1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13,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376270-EEC8-4D95-B1F8-17217A3DE877}"/>
              </a:ext>
            </a:extLst>
          </p:cNvPr>
          <p:cNvSpPr txBox="1"/>
          <p:nvPr/>
        </p:nvSpPr>
        <p:spPr>
          <a:xfrm>
            <a:off x="403340" y="1401515"/>
            <a:ext cx="1104843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Tender is closed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E2C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Winner identified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E2C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Award letter will going out today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Next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E2C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out pricing schedule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E2C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Refine delivery schedule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E2C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proposed design changes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E2C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with the vendor to develop QC tools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E2C6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Expecting Manufacturing Readiness Review in September</a:t>
            </a:r>
          </a:p>
          <a:p>
            <a:pPr lvl="1"/>
            <a:endParaRPr lang="en-GB" sz="2000" dirty="0">
              <a:solidFill>
                <a:srgbClr val="2E2C6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235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86234-3603-4FA1-B53C-2724BB73F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7" y="2597686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088"/>
                </a:solidFill>
              </a:rPr>
              <a:t>Thank you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42C864-C510-4679-9284-47A66B9FD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13,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0B2A5-BBAE-47D3-9852-6AE25C391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44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7796" y="2456"/>
            <a:ext cx="1305128" cy="1143000"/>
          </a:xfrm>
          <a:prstGeom prst="rect">
            <a:avLst/>
          </a:prstGeom>
        </p:spPr>
      </p:pic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0" y="2456"/>
            <a:ext cx="12192000" cy="1143000"/>
          </a:xfrm>
        </p:spPr>
        <p:txBody>
          <a:bodyPr/>
          <a:lstStyle/>
          <a:p>
            <a:r>
              <a:rPr lang="en-GB" dirty="0"/>
              <a:t>Test Facilities</a:t>
            </a:r>
          </a:p>
        </p:txBody>
      </p:sp>
      <p:pic>
        <p:nvPicPr>
          <p:cNvPr id="24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767" y="1161075"/>
            <a:ext cx="4498553" cy="4434128"/>
          </a:xfrm>
        </p:spPr>
      </p:pic>
      <p:grpSp>
        <p:nvGrpSpPr>
          <p:cNvPr id="5" name="Group 4"/>
          <p:cNvGrpSpPr/>
          <p:nvPr/>
        </p:nvGrpSpPr>
        <p:grpSpPr>
          <a:xfrm>
            <a:off x="25609" y="1230969"/>
            <a:ext cx="5696927" cy="3639033"/>
            <a:chOff x="25609" y="2064615"/>
            <a:chExt cx="5696927" cy="3639033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0762" y="2198886"/>
              <a:ext cx="3085714" cy="3504762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5609" y="2064615"/>
              <a:ext cx="16577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rgbClr val="FF0000"/>
                  </a:solidFill>
                </a:rPr>
                <a:t>Dose Rate </a:t>
              </a:r>
              <a:r>
                <a:rPr lang="en-GB" sz="1600" dirty="0"/>
                <a:t>&amp; Energy Spectrum Detectors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86476" y="2211250"/>
              <a:ext cx="10360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Dose Rate Detectors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609" y="3115862"/>
              <a:ext cx="16577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rgbClr val="FF0000"/>
                  </a:solidFill>
                </a:rPr>
                <a:t>Dose Rate </a:t>
              </a:r>
              <a:r>
                <a:rPr lang="en-GB" sz="1600" dirty="0"/>
                <a:t>&amp; Energy Spectrum Detectors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609" y="4174346"/>
              <a:ext cx="16577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rgbClr val="FF0000"/>
                  </a:solidFill>
                </a:rPr>
                <a:t>Dose Rate </a:t>
              </a:r>
              <a:r>
                <a:rPr lang="en-GB" sz="1600" dirty="0"/>
                <a:t>&amp; Energy Spectrum Detectors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86476" y="3218126"/>
              <a:ext cx="10360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Dose Rate Detectors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86476" y="4334720"/>
              <a:ext cx="10360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Dose Rate Detectors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554592" y="776588"/>
            <a:ext cx="2491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1E5DF8"/>
                </a:solidFill>
              </a:rPr>
              <a:t>STFC Test Stand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74633" y="773789"/>
            <a:ext cx="2540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1E5DF8"/>
                </a:solidFill>
              </a:rPr>
              <a:t>DESY Test Stand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10569" y="4835578"/>
            <a:ext cx="31551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3088"/>
                </a:solidFill>
              </a:rPr>
              <a:t>Wall thickness 10-25mm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3088"/>
                </a:solidFill>
              </a:rPr>
              <a:t>End of cavity to outer wall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3088"/>
                </a:solidFill>
              </a:rPr>
              <a:t>Left (Coupler) 19.1cm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3088"/>
                </a:solidFill>
              </a:rPr>
              <a:t>Right (Pick-up) 24.8cm</a:t>
            </a:r>
          </a:p>
          <a:p>
            <a:pPr marL="285750" indent="-285750">
              <a:buFont typeface="Wingdings" panose="05000000000000000000" pitchFamily="2" charset="2"/>
              <a:buChar char="ð"/>
            </a:pPr>
            <a:r>
              <a:rPr lang="en-GB" sz="1600" dirty="0">
                <a:solidFill>
                  <a:srgbClr val="003088"/>
                </a:solidFill>
              </a:rPr>
              <a:t>Coupler (left) detector ~ 25 cm</a:t>
            </a:r>
          </a:p>
          <a:p>
            <a:pPr marL="285750" indent="-285750">
              <a:buFont typeface="Wingdings" panose="05000000000000000000" pitchFamily="2" charset="2"/>
              <a:buChar char="ð"/>
            </a:pPr>
            <a:r>
              <a:rPr lang="en-GB" sz="1600" dirty="0">
                <a:solidFill>
                  <a:srgbClr val="003088"/>
                </a:solidFill>
              </a:rPr>
              <a:t>Pick-up (right) detector ~30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3088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2323" y="5437365"/>
            <a:ext cx="50407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GB" sz="1600" dirty="0">
                <a:solidFill>
                  <a:srgbClr val="003088"/>
                </a:solidFill>
                <a:cs typeface="Arial" panose="020B0604020202020204" pitchFamily="34" charset="0"/>
              </a:rPr>
              <a:t>Distance from end of cavity to Lid about 1740mm </a:t>
            </a:r>
          </a:p>
          <a:p>
            <a:pPr marL="342900" indent="-342900">
              <a:buFont typeface="Arial" charset="0"/>
              <a:buChar char="•"/>
            </a:pPr>
            <a:r>
              <a:rPr lang="en-GB" sz="1600" dirty="0">
                <a:solidFill>
                  <a:srgbClr val="003088"/>
                </a:solidFill>
                <a:cs typeface="Arial" panose="020B0604020202020204" pitchFamily="34" charset="0"/>
              </a:rPr>
              <a:t>Distance from end of cavity to radiation detector ~2m </a:t>
            </a:r>
          </a:p>
          <a:p>
            <a:pPr marL="342900" indent="-342900">
              <a:buFont typeface="Arial" charset="0"/>
              <a:buChar char="•"/>
            </a:pPr>
            <a:r>
              <a:rPr lang="en-GB" sz="1600" dirty="0">
                <a:solidFill>
                  <a:srgbClr val="003088"/>
                </a:solidFill>
                <a:cs typeface="Arial" panose="020B0604020202020204" pitchFamily="34" charset="0"/>
              </a:rPr>
              <a:t>Several cm of metal for lid, radiation baffles </a:t>
            </a:r>
            <a:r>
              <a:rPr lang="en-GB" sz="1600" dirty="0" err="1">
                <a:solidFill>
                  <a:srgbClr val="003088"/>
                </a:solidFill>
                <a:cs typeface="Arial" panose="020B0604020202020204" pitchFamily="34" charset="0"/>
              </a:rPr>
              <a:t>etc</a:t>
            </a:r>
            <a:endParaRPr lang="en-GB" sz="1600" dirty="0">
              <a:solidFill>
                <a:srgbClr val="003088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sz="1600" dirty="0">
                <a:solidFill>
                  <a:srgbClr val="003088"/>
                </a:solidFill>
                <a:cs typeface="Arial" panose="020B0604020202020204" pitchFamily="34" charset="0"/>
              </a:rPr>
              <a:t>DESY measurements from the top detector</a:t>
            </a:r>
          </a:p>
          <a:p>
            <a:endParaRPr lang="en-GB" sz="1600" dirty="0">
              <a:solidFill>
                <a:srgbClr val="00308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54847" y="4566672"/>
            <a:ext cx="2142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*Installed January 2021</a:t>
            </a:r>
          </a:p>
        </p:txBody>
      </p:sp>
      <p:sp>
        <p:nvSpPr>
          <p:cNvPr id="4" name="Rectangle 3"/>
          <p:cNvSpPr/>
          <p:nvPr/>
        </p:nvSpPr>
        <p:spPr>
          <a:xfrm>
            <a:off x="4686476" y="1524000"/>
            <a:ext cx="88724" cy="247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686476" y="2521379"/>
            <a:ext cx="88724" cy="247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4686476" y="3632373"/>
            <a:ext cx="88724" cy="247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1554592" y="1400175"/>
            <a:ext cx="88724" cy="247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1554592" y="2397554"/>
            <a:ext cx="88724" cy="247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1554592" y="3508548"/>
            <a:ext cx="88724" cy="247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1554592" y="1636454"/>
            <a:ext cx="88724" cy="2476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1554592" y="2633833"/>
            <a:ext cx="88724" cy="2476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1554592" y="3744827"/>
            <a:ext cx="88724" cy="2476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821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338565" y="1165497"/>
            <a:ext cx="7124700" cy="45910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VTS configuration (FNAL)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801709" y="1066573"/>
            <a:ext cx="43902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Blank flange FP 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Connector flange coupler 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Burst disk</a:t>
            </a:r>
            <a:endParaRPr lang="en-GB" sz="2800" dirty="0">
              <a:solidFill>
                <a:schemeClr val="accent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131" y="2945422"/>
            <a:ext cx="1011115" cy="15210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6216163" y="2974729"/>
            <a:ext cx="1585546" cy="15210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504011" y="5635842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(1619)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822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345956" y="139191"/>
            <a:ext cx="1176733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chemeClr val="accent2"/>
                </a:solidFill>
                <a:cs typeface="Arial" panose="020B0604020202020204" pitchFamily="34" charset="0"/>
              </a:rPr>
              <a:t>STFC Design Change: Two-phase Pipe Interface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814"/>
          <a:stretch/>
        </p:blipFill>
        <p:spPr>
          <a:xfrm>
            <a:off x="6465909" y="1001578"/>
            <a:ext cx="1652624" cy="1898457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5400000">
            <a:off x="7098544" y="2960641"/>
            <a:ext cx="387354" cy="551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2471"/>
          <a:stretch/>
        </p:blipFill>
        <p:spPr>
          <a:xfrm>
            <a:off x="5889320" y="3438979"/>
            <a:ext cx="2805802" cy="2917371"/>
          </a:xfrm>
          <a:prstGeom prst="rect">
            <a:avLst/>
          </a:prstGeom>
        </p:spPr>
      </p:pic>
      <p:sp>
        <p:nvSpPr>
          <p:cNvPr id="8" name="Slide Number Placeholder 6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BAAB195-B577-5546-8349-9DDA93B6129E}" type="slidenum">
              <a:rPr lang="en-US" sz="1200" smtClean="0">
                <a:solidFill>
                  <a:schemeClr val="bg2">
                    <a:lumMod val="50000"/>
                  </a:schemeClr>
                </a:solidFill>
              </a:rPr>
              <a:pPr algn="r"/>
              <a:t>19</a:t>
            </a:fld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Date Placeholder 7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September 29, 2021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52506" y="772332"/>
            <a:ext cx="2999981" cy="4045808"/>
          </a:xfrm>
          <a:prstGeom prst="rect">
            <a:avLst/>
          </a:prstGeom>
        </p:spPr>
      </p:pic>
      <p:sp>
        <p:nvSpPr>
          <p:cNvPr id="15" name="Content Placeholder 1"/>
          <p:cNvSpPr txBox="1">
            <a:spLocks/>
          </p:cNvSpPr>
          <p:nvPr/>
        </p:nvSpPr>
        <p:spPr>
          <a:xfrm>
            <a:off x="345956" y="1032072"/>
            <a:ext cx="6039771" cy="4795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200" kern="1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000" kern="120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None/>
              <a:defRPr lang="en-GB" altLang="en-US" sz="2000" kern="1200" baseline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Background</a:t>
            </a:r>
          </a:p>
          <a:p>
            <a:pPr lvl="1"/>
            <a:r>
              <a:rPr lang="en-US" dirty="0"/>
              <a:t>STFC’s vertical test setup requires a flanged connection to the 2-phase pipe</a:t>
            </a:r>
          </a:p>
          <a:p>
            <a:pPr lvl="1"/>
            <a:r>
              <a:rPr lang="en-US" dirty="0"/>
              <a:t>Max radius to the Helium Tee is 572 mm</a:t>
            </a:r>
          </a:p>
          <a:p>
            <a:pPr lvl="1"/>
            <a:r>
              <a:rPr lang="en-US" dirty="0"/>
              <a:t>STFC’s and leading cavity suppliers HPR can accommodate up to 325 mm radius</a:t>
            </a:r>
          </a:p>
          <a:p>
            <a:r>
              <a:rPr lang="en-US" dirty="0"/>
              <a:t>Design optimization</a:t>
            </a:r>
          </a:p>
          <a:p>
            <a:pPr lvl="1"/>
            <a:r>
              <a:rPr lang="en-US" dirty="0"/>
              <a:t>Weld the Tee after the cold test</a:t>
            </a:r>
          </a:p>
          <a:p>
            <a:pPr lvl="1"/>
            <a:r>
              <a:rPr lang="en-US" dirty="0"/>
              <a:t>Simplify joint</a:t>
            </a:r>
          </a:p>
          <a:p>
            <a:pPr lvl="1"/>
            <a:r>
              <a:rPr lang="en-US" dirty="0"/>
              <a:t>Fit into the HPR</a:t>
            </a:r>
          </a:p>
          <a:p>
            <a:pPr lvl="1"/>
            <a:r>
              <a:rPr lang="en-US" dirty="0"/>
              <a:t>Minimize handling after test</a:t>
            </a:r>
          </a:p>
          <a:p>
            <a:endParaRPr lang="en-US" dirty="0"/>
          </a:p>
          <a:p>
            <a:pPr lvl="1"/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8952506" y="5217913"/>
            <a:ext cx="1544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Split CF flange</a:t>
            </a:r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flipH="1" flipV="1">
            <a:off x="7897432" y="5293069"/>
            <a:ext cx="1055074" cy="1095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660" y="4757481"/>
            <a:ext cx="1559347" cy="118068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853026" y="6014575"/>
            <a:ext cx="2340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Longer transition joint</a:t>
            </a:r>
          </a:p>
        </p:txBody>
      </p:sp>
      <p:cxnSp>
        <p:nvCxnSpPr>
          <p:cNvPr id="27" name="Straight Arrow Connector 26"/>
          <p:cNvCxnSpPr>
            <a:stCxn id="26" idx="1"/>
          </p:cNvCxnSpPr>
          <p:nvPr/>
        </p:nvCxnSpPr>
        <p:spPr>
          <a:xfrm flipH="1" flipV="1">
            <a:off x="7837714" y="5610643"/>
            <a:ext cx="1015312" cy="6123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81E417AA-B11D-4E71-98C8-A753CCAD3E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559" y="2840138"/>
            <a:ext cx="11654882" cy="2113967"/>
          </a:xfrm>
          <a:prstGeom prst="rect">
            <a:avLst/>
          </a:prstGeom>
          <a:effectLst>
            <a:outerShdw blurRad="50800" dist="50800" dir="5400000" sx="136000" sy="136000" algn="ctr" rotWithShape="0">
              <a:schemeClr val="tx2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377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36" y="69611"/>
            <a:ext cx="10515600" cy="1325563"/>
          </a:xfrm>
        </p:spPr>
        <p:txBody>
          <a:bodyPr/>
          <a:lstStyle/>
          <a:p>
            <a:r>
              <a:rPr lang="en-GB" dirty="0"/>
              <a:t>HB650 Cavity scope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2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13, 2022</a:t>
            </a:r>
            <a:endParaRPr lang="en-US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27087" y="1315649"/>
            <a:ext cx="6626327" cy="409379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200" kern="1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000" kern="120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None/>
              <a:defRPr lang="en-GB" altLang="en-US" sz="2000" kern="1200" baseline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libri"/>
                <a:cs typeface="Arial"/>
              </a:rPr>
              <a:t>Procurement of the production Niobium</a:t>
            </a:r>
            <a:endParaRPr lang="en-US" dirty="0"/>
          </a:p>
          <a:p>
            <a:r>
              <a:rPr lang="en-US" dirty="0">
                <a:latin typeface="Calibri"/>
                <a:cs typeface="Arial"/>
              </a:rPr>
              <a:t>2 pre-series cavities: </a:t>
            </a:r>
            <a:r>
              <a:rPr lang="en-US" dirty="0">
                <a:latin typeface="Calibri"/>
                <a:cs typeface="Calibri"/>
              </a:rPr>
              <a:t>Vendor validation</a:t>
            </a:r>
            <a:endParaRPr lang="en-US" dirty="0"/>
          </a:p>
          <a:p>
            <a:pPr lvl="1"/>
            <a:r>
              <a:rPr lang="en-US" dirty="0">
                <a:latin typeface="Calibri"/>
                <a:cs typeface="Arial"/>
              </a:rPr>
              <a:t>Bare cavities will be tested at FNAL</a:t>
            </a:r>
            <a:endParaRPr lang="en-US" dirty="0"/>
          </a:p>
          <a:p>
            <a:pPr lvl="1"/>
            <a:r>
              <a:rPr lang="en-US" dirty="0"/>
              <a:t>Tested at STFC after jacketing</a:t>
            </a:r>
          </a:p>
          <a:p>
            <a:r>
              <a:rPr lang="en-US" dirty="0"/>
              <a:t>18 series cavities</a:t>
            </a:r>
          </a:p>
          <a:p>
            <a:pPr lvl="1"/>
            <a:r>
              <a:rPr lang="en-US" dirty="0"/>
              <a:t>Tested jacketed at STFC one cavity at a time</a:t>
            </a:r>
          </a:p>
          <a:p>
            <a:pPr lvl="1"/>
            <a:r>
              <a:rPr lang="en-US" dirty="0">
                <a:latin typeface="Calibri"/>
                <a:cs typeface="Arial"/>
              </a:rPr>
              <a:t>Cryomodule integration at STFC</a:t>
            </a:r>
          </a:p>
          <a:p>
            <a:r>
              <a:rPr lang="en-US" dirty="0">
                <a:latin typeface="Calibri"/>
                <a:cs typeface="Arial"/>
              </a:rPr>
              <a:t>Supporting high Qo</a:t>
            </a:r>
          </a:p>
          <a:p>
            <a:pPr lvl="1"/>
            <a:r>
              <a:rPr lang="en-US" dirty="0"/>
              <a:t>Fast </a:t>
            </a:r>
            <a:r>
              <a:rPr lang="en-US" dirty="0" err="1"/>
              <a:t>CoolDown</a:t>
            </a:r>
            <a:endParaRPr lang="en-US" dirty="0"/>
          </a:p>
          <a:p>
            <a:pPr lvl="1"/>
            <a:r>
              <a:rPr lang="en-US" dirty="0"/>
              <a:t>Enhanced magnetic hygiene</a:t>
            </a:r>
          </a:p>
          <a:p>
            <a:r>
              <a:rPr lang="en-US" dirty="0"/>
              <a:t>Documentation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555249" y="2670201"/>
            <a:ext cx="5058898" cy="190163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9153846" y="487680"/>
            <a:ext cx="2638076" cy="4930140"/>
            <a:chOff x="9489440" y="1174628"/>
            <a:chExt cx="2062480" cy="4047619"/>
          </a:xfrm>
        </p:grpSpPr>
        <p:pic>
          <p:nvPicPr>
            <p:cNvPr id="12" name="ymail_attachmentId3d932535-b3a1-460b-b04d-677bae46ff3c" descr="cid:3d932535-b3a1-460b-b04d-677bae46ff3c"/>
            <p:cNvPicPr>
              <a:picLocks noChangeAspect="1" noChangeArrowheads="1"/>
            </p:cNvPicPr>
            <p:nvPr/>
          </p:nvPicPr>
          <p:blipFill rotWithShape="1">
            <a:blip r:embed="rId4" r:link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496870" y="2167198"/>
              <a:ext cx="4047619" cy="2062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Oval 12"/>
            <p:cNvSpPr/>
            <p:nvPr/>
          </p:nvSpPr>
          <p:spPr>
            <a:xfrm>
              <a:off x="10099040" y="4185920"/>
              <a:ext cx="843280" cy="853440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10077879" y="3148798"/>
              <a:ext cx="772160" cy="77216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10034563" y="2075046"/>
              <a:ext cx="772160" cy="77216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0183529" y="4013735"/>
              <a:ext cx="423511" cy="16362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9914020" y="3984859"/>
              <a:ext cx="404261" cy="394636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Connector 17"/>
            <p:cNvCxnSpPr>
              <a:endCxn id="17" idx="3"/>
            </p:cNvCxnSpPr>
            <p:nvPr/>
          </p:nvCxnSpPr>
          <p:spPr>
            <a:xfrm flipH="1" flipV="1">
              <a:off x="9973223" y="4321702"/>
              <a:ext cx="162179" cy="50055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107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575386" y="884199"/>
            <a:ext cx="11041227" cy="53587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Market survey</a:t>
            </a:r>
          </a:p>
          <a:p>
            <a:pPr lvl="1"/>
            <a:r>
              <a:rPr lang="en-US" dirty="0">
                <a:latin typeface="Calibri"/>
                <a:cs typeface="Arial"/>
              </a:rPr>
              <a:t>Tokyo </a:t>
            </a:r>
            <a:r>
              <a:rPr lang="en-US" dirty="0" err="1">
                <a:latin typeface="Calibri"/>
                <a:cs typeface="Arial"/>
              </a:rPr>
              <a:t>Denkai</a:t>
            </a:r>
            <a:r>
              <a:rPr lang="en-US" dirty="0">
                <a:latin typeface="Calibri"/>
                <a:cs typeface="Arial"/>
              </a:rPr>
              <a:t> (Japan) – </a:t>
            </a:r>
            <a:r>
              <a:rPr lang="en-US" dirty="0">
                <a:solidFill>
                  <a:srgbClr val="626262"/>
                </a:solidFill>
                <a:latin typeface="Calibri"/>
                <a:cs typeface="Arial"/>
              </a:rPr>
              <a:t>some technical limitations</a:t>
            </a:r>
            <a:endParaRPr lang="en-US" dirty="0">
              <a:latin typeface="Calibri"/>
              <a:cs typeface="Arial"/>
            </a:endParaRPr>
          </a:p>
          <a:p>
            <a:pPr lvl="1"/>
            <a:r>
              <a:rPr lang="en-US" dirty="0">
                <a:latin typeface="Calibri"/>
                <a:cs typeface="Arial"/>
              </a:rPr>
              <a:t>ATI Metals (USA)</a:t>
            </a:r>
            <a:r>
              <a:rPr lang="en-US" dirty="0">
                <a:solidFill>
                  <a:srgbClr val="626262"/>
                </a:solidFill>
                <a:latin typeface="Calibri"/>
                <a:cs typeface="Arial"/>
              </a:rPr>
              <a:t> – at full capacity</a:t>
            </a:r>
            <a:endParaRPr lang="en-US" dirty="0">
              <a:latin typeface="Calibri"/>
              <a:cs typeface="Arial"/>
            </a:endParaRPr>
          </a:p>
          <a:p>
            <a:pPr lvl="1"/>
            <a:r>
              <a:rPr lang="en-US" dirty="0">
                <a:latin typeface="Calibri"/>
                <a:cs typeface="Arial"/>
              </a:rPr>
              <a:t>OTIC Ningxia (China)</a:t>
            </a:r>
            <a:r>
              <a:rPr lang="en-US" dirty="0">
                <a:solidFill>
                  <a:srgbClr val="626262"/>
                </a:solidFill>
                <a:latin typeface="Calibri"/>
                <a:cs typeface="Arial"/>
              </a:rPr>
              <a:t> – some technical limitations </a:t>
            </a:r>
            <a:endParaRPr lang="en-US" dirty="0">
              <a:latin typeface="Calibri"/>
              <a:cs typeface="Arial"/>
            </a:endParaRPr>
          </a:p>
          <a:p>
            <a:pPr lvl="1"/>
            <a:r>
              <a:rPr lang="en-US" dirty="0">
                <a:latin typeface="Calibri"/>
                <a:cs typeface="Arial"/>
              </a:rPr>
              <a:t>Heraeus (Germany) – </a:t>
            </a:r>
            <a:r>
              <a:rPr lang="en-US" dirty="0">
                <a:solidFill>
                  <a:srgbClr val="626262"/>
                </a:solidFill>
                <a:latin typeface="Calibri"/>
                <a:cs typeface="Arial"/>
              </a:rPr>
              <a:t>not on the market </a:t>
            </a:r>
          </a:p>
          <a:p>
            <a:r>
              <a:rPr lang="en-US" dirty="0"/>
              <a:t>Manufacturing specifications adjustments</a:t>
            </a:r>
          </a:p>
          <a:p>
            <a:pPr lvl="1"/>
            <a:r>
              <a:rPr lang="en-US" dirty="0">
                <a:latin typeface="Calibri"/>
                <a:cs typeface="Arial"/>
              </a:rPr>
              <a:t>Hardness</a:t>
            </a:r>
          </a:p>
          <a:p>
            <a:pPr lvl="1"/>
            <a:r>
              <a:rPr lang="en-US" dirty="0">
                <a:latin typeface="Calibri"/>
                <a:cs typeface="Arial"/>
              </a:rPr>
              <a:t>Elongation</a:t>
            </a:r>
          </a:p>
          <a:p>
            <a:pPr lvl="1"/>
            <a:r>
              <a:rPr lang="en-US" dirty="0">
                <a:latin typeface="Calibri"/>
                <a:cs typeface="Arial"/>
              </a:rPr>
              <a:t>Strain Hardening Coefficient </a:t>
            </a:r>
          </a:p>
          <a:p>
            <a:r>
              <a:rPr lang="en-US" dirty="0"/>
              <a:t>Tender exercise </a:t>
            </a:r>
          </a:p>
          <a:p>
            <a:pPr lvl="1"/>
            <a:r>
              <a:rPr lang="en-US" b="1" dirty="0"/>
              <a:t>OTIC – cheap and fast</a:t>
            </a:r>
          </a:p>
          <a:p>
            <a:pPr lvl="1"/>
            <a:r>
              <a:rPr lang="en-US" dirty="0"/>
              <a:t>ATI – cheap and slow</a:t>
            </a:r>
          </a:p>
          <a:p>
            <a:pPr lvl="1"/>
            <a:r>
              <a:rPr lang="en-US" dirty="0"/>
              <a:t>TD – expensive and very slow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9701" y="13342"/>
            <a:ext cx="11760630" cy="1143000"/>
          </a:xfrm>
        </p:spPr>
        <p:txBody>
          <a:bodyPr/>
          <a:lstStyle/>
          <a:p>
            <a:r>
              <a:rPr lang="en-US" sz="4400" b="1" dirty="0">
                <a:latin typeface="+mn-lt"/>
              </a:rPr>
              <a:t>Production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Niobium p</a:t>
            </a:r>
            <a:r>
              <a:rPr lang="en-US" sz="4400" b="1" dirty="0" err="1">
                <a:latin typeface="+mn-lt"/>
              </a:rPr>
              <a:t>rocurement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lang="en-US" sz="4400" b="1" dirty="0">
              <a:latin typeface="+mn-lt"/>
            </a:endParaRPr>
          </a:p>
        </p:txBody>
      </p:sp>
      <p:sp>
        <p:nvSpPr>
          <p:cNvPr id="4" name="Slide Number Placeholder 6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BAAB195-B577-5546-8349-9DDA93B6129E}" type="slidenum">
              <a:rPr lang="en-US" sz="1200" smtClean="0">
                <a:solidFill>
                  <a:schemeClr val="bg2">
                    <a:lumMod val="50000"/>
                  </a:schemeClr>
                </a:solidFill>
              </a:rPr>
              <a:pPr algn="r"/>
              <a:t>3</a:t>
            </a:fld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654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5">
            <a:extLst>
              <a:ext uri="{FF2B5EF4-FFF2-40B4-BE49-F238E27FC236}">
                <a16:creationId xmlns:a16="http://schemas.microsoft.com/office/drawing/2014/main" id="{EF682850-DC52-4895-9A76-FFF4121F44F1}"/>
              </a:ext>
            </a:extLst>
          </p:cNvPr>
          <p:cNvSpPr txBox="1"/>
          <p:nvPr/>
        </p:nvSpPr>
        <p:spPr>
          <a:xfrm>
            <a:off x="198760" y="1648932"/>
            <a:ext cx="11329212" cy="317009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Surface quality issues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dentified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during Eddy Current </a:t>
            </a: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canning (ECS) at DESY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late September 2021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At least 10-30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m by 40-70 m  surface defects on all sheets (225 disks)</a:t>
            </a:r>
            <a:endParaRPr lang="en-GB" sz="2000" dirty="0">
              <a:solidFill>
                <a:srgbClr val="2E2C61"/>
              </a:solidFill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Uniformly distributed on the entire surface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2E2C6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Definition of a defect c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aused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some friction with the vendor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62626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Widespread problem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2E2C6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All orders since May 2021 were affected, including PIP-II and SHINE projects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2E2C6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At least 500 sheets checked by November’21</a:t>
            </a:r>
          </a:p>
          <a:p>
            <a:pPr marL="342900" marR="0" lvl="0" indent="-34290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>
              <a:solidFill>
                <a:srgbClr val="2E2C61"/>
              </a:solidFill>
              <a:latin typeface="Arial" panose="020B0604020202020204"/>
              <a:sym typeface="Symbol" panose="05050102010706020507" pitchFamily="18" charset="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14C2CD-8116-41D6-B334-B43EE5740E72}"/>
              </a:ext>
            </a:extLst>
          </p:cNvPr>
          <p:cNvSpPr/>
          <p:nvPr/>
        </p:nvSpPr>
        <p:spPr>
          <a:xfrm>
            <a:off x="403340" y="198198"/>
            <a:ext cx="82096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Production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Niobium P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ocurement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45722E-5F56-4645-9A58-66C4B65FA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400" y="932949"/>
            <a:ext cx="9482666" cy="5334000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2074"/>
          <a:stretch/>
        </p:blipFill>
        <p:spPr>
          <a:xfrm>
            <a:off x="2020537" y="1722579"/>
            <a:ext cx="7533257" cy="3714186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3950B2-CB90-443A-9AF9-F1DA121456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39" b="17315"/>
          <a:stretch/>
        </p:blipFill>
        <p:spPr>
          <a:xfrm>
            <a:off x="1783310" y="1400958"/>
            <a:ext cx="8440846" cy="4396435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55ED451C-4896-4B0E-BBE5-81916822DE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3636" y="102508"/>
            <a:ext cx="1335024" cy="658368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2103AF-450F-4EE7-9AA5-20751C6EF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13, 2022</a:t>
            </a:r>
          </a:p>
        </p:txBody>
      </p:sp>
    </p:spTree>
    <p:extLst>
      <p:ext uri="{BB962C8B-B14F-4D97-AF65-F5344CB8AC3E}">
        <p14:creationId xmlns:p14="http://schemas.microsoft.com/office/powerpoint/2010/main" val="134448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B5465A-1A6A-4A26-9C8B-0955682E1A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96889" y="944997"/>
            <a:ext cx="11041227" cy="4968006"/>
          </a:xfrm>
        </p:spPr>
        <p:txBody>
          <a:bodyPr/>
          <a:lstStyle/>
          <a:p>
            <a:pPr marL="342900" lvl="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62626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Resolution hindered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2E2C6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Miscommunication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2E2C6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Travel restrictions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Proprietary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information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000" baseline="0" dirty="0">
                <a:solidFill>
                  <a:srgbClr val="2E2C6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Lack</a:t>
            </a:r>
            <a:r>
              <a:rPr lang="en-GB" sz="2000" dirty="0">
                <a:solidFill>
                  <a:srgbClr val="2E2C6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of transparency </a:t>
            </a:r>
          </a:p>
          <a:p>
            <a:pPr marL="342900" marR="0" lvl="0" indent="-34290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rgbClr val="62626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Proposed repair methods verified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by ECS at DESY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Samples of PIP-II and SHINE material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2E2C6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Various etching and polishing combinations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Acceptable recipe found ~January 2022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2E2C6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Final adjustments made in May 2022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DD97E1-A165-4001-9BB7-FC586A840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latin typeface="+mn-lt"/>
              </a:rPr>
              <a:t>Production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Niobium p</a:t>
            </a:r>
            <a:r>
              <a:rPr lang="en-US" sz="4400" b="1" dirty="0" err="1">
                <a:latin typeface="+mn-lt"/>
              </a:rPr>
              <a:t>rocurement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52552A-661B-403A-9CD5-2A2322AB9C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1110" t="-942" r="12475" b="942"/>
          <a:stretch/>
        </p:blipFill>
        <p:spPr>
          <a:xfrm>
            <a:off x="6607629" y="890995"/>
            <a:ext cx="5508171" cy="573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75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575386" y="1169684"/>
            <a:ext cx="11041227" cy="24661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>
                <a:solidFill>
                  <a:srgbClr val="626262"/>
                </a:solidFill>
                <a:latin typeface="+mn-lt"/>
                <a:sym typeface="Symbol" panose="05050102010706020507" pitchFamily="18" charset="2"/>
              </a:rPr>
              <a:t>Current status: 45 disks tested, 35 accepted.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+mn-lt"/>
              <a:ea typeface="+mn-ea"/>
              <a:cs typeface="+mn-cs"/>
              <a:sym typeface="Symbol" panose="05050102010706020507" pitchFamily="18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anose="05050102010706020507" pitchFamily="18" charset="2"/>
              </a:rPr>
              <a:t>90% success rate for reworked sheets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2E2C61"/>
                </a:solidFill>
                <a:latin typeface="+mn-lt"/>
                <a:sym typeface="Symbol" panose="05050102010706020507" pitchFamily="18" charset="2"/>
              </a:rPr>
              <a:t>75% success rate for the first batch of new disks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2E2C61"/>
                </a:solidFill>
                <a:latin typeface="+mn-lt"/>
                <a:sym typeface="Symbol" panose="05050102010706020507" pitchFamily="18" charset="2"/>
              </a:rPr>
              <a:t>Only 3/187 of reworked sheets are expected to be unrecoverable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2E2C61"/>
                </a:solidFill>
                <a:latin typeface="+mn-lt"/>
                <a:sym typeface="Symbol" panose="05050102010706020507" pitchFamily="18" charset="2"/>
              </a:rPr>
              <a:t>First batch of 88 reworked disks arrived at DESY last week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+mn-lt"/>
              <a:ea typeface="+mn-ea"/>
              <a:cs typeface="+mn-cs"/>
              <a:sym typeface="Symbol" panose="05050102010706020507" pitchFamily="18" charset="2"/>
            </a:endParaRPr>
          </a:p>
          <a:p>
            <a:pPr marL="800100" lvl="1" indent="-342900">
              <a:buClrTx/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rgbClr val="2E2C61"/>
              </a:solidFill>
              <a:latin typeface="Arial" panose="020B0604020202020204"/>
              <a:cs typeface="+mn-cs"/>
              <a:sym typeface="Symbol" panose="05050102010706020507" pitchFamily="18" charset="2"/>
            </a:endParaRPr>
          </a:p>
          <a:p>
            <a:pPr marL="800100" lvl="1" indent="-342900">
              <a:buClrTx/>
              <a:buFont typeface="Arial" panose="020B0604020202020204" pitchFamily="34" charset="0"/>
              <a:buChar char="•"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Symbol" panose="05050102010706020507" pitchFamily="18" charset="2"/>
            </a:endParaRPr>
          </a:p>
          <a:p>
            <a:pPr marL="800100" lvl="1" indent="-342900">
              <a:buClrTx/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rgbClr val="2E2C61"/>
              </a:solidFill>
              <a:latin typeface="Arial" panose="020B0604020202020204"/>
              <a:cs typeface="+mn-cs"/>
              <a:sym typeface="Symbol" panose="05050102010706020507" pitchFamily="18" charset="2"/>
            </a:endParaRPr>
          </a:p>
          <a:p>
            <a:pPr marL="800100" lvl="1" indent="-342900">
              <a:buClrTx/>
              <a:buFont typeface="Arial" panose="020B0604020202020204" pitchFamily="34" charset="0"/>
              <a:buChar char="•"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Symbol" panose="05050102010706020507" pitchFamily="18" charset="2"/>
            </a:endParaRPr>
          </a:p>
          <a:p>
            <a:pPr marL="457200" lvl="1" indent="0">
              <a:buClrTx/>
              <a:buNone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Symbol" panose="05050102010706020507" pitchFamily="18" charset="2"/>
            </a:endParaRPr>
          </a:p>
          <a:p>
            <a:pPr marL="0" indent="0">
              <a:buClrTx/>
              <a:buNone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9701" y="13342"/>
            <a:ext cx="11760630" cy="1143000"/>
          </a:xfrm>
        </p:spPr>
        <p:txBody>
          <a:bodyPr/>
          <a:lstStyle/>
          <a:p>
            <a:r>
              <a:rPr lang="en-US" sz="4400" b="1" dirty="0">
                <a:latin typeface="+mn-lt"/>
              </a:rPr>
              <a:t>Production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Niobium p</a:t>
            </a:r>
            <a:r>
              <a:rPr lang="en-US" sz="4400" b="1" dirty="0" err="1">
                <a:latin typeface="+mn-lt"/>
              </a:rPr>
              <a:t>rocurement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lang="en-US" sz="4400" b="1" dirty="0">
              <a:latin typeface="+mn-lt"/>
            </a:endParaRPr>
          </a:p>
        </p:txBody>
      </p:sp>
      <p:sp>
        <p:nvSpPr>
          <p:cNvPr id="4" name="Slide Number Placeholder 6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BAAB195-B577-5546-8349-9DDA93B6129E}" type="slidenum">
              <a:rPr lang="en-US" sz="1200" smtClean="0">
                <a:solidFill>
                  <a:schemeClr val="bg2">
                    <a:lumMod val="50000"/>
                  </a:schemeClr>
                </a:solidFill>
              </a:rPr>
              <a:pPr algn="r"/>
              <a:t>6</a:t>
            </a:fld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0EE93358-78A6-4C30-B140-59DF53B9DD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673165"/>
              </p:ext>
            </p:extLst>
          </p:nvPr>
        </p:nvGraphicFramePr>
        <p:xfrm>
          <a:off x="7931021" y="1169684"/>
          <a:ext cx="4102357" cy="1925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0935">
                  <a:extLst>
                    <a:ext uri="{9D8B030D-6E8A-4147-A177-3AD203B41FA5}">
                      <a16:colId xmlns:a16="http://schemas.microsoft.com/office/drawing/2014/main" val="3407434543"/>
                    </a:ext>
                  </a:extLst>
                </a:gridCol>
                <a:gridCol w="1049893">
                  <a:extLst>
                    <a:ext uri="{9D8B030D-6E8A-4147-A177-3AD203B41FA5}">
                      <a16:colId xmlns:a16="http://schemas.microsoft.com/office/drawing/2014/main" val="2129853470"/>
                    </a:ext>
                  </a:extLst>
                </a:gridCol>
                <a:gridCol w="1341529">
                  <a:extLst>
                    <a:ext uri="{9D8B030D-6E8A-4147-A177-3AD203B41FA5}">
                      <a16:colId xmlns:a16="http://schemas.microsoft.com/office/drawing/2014/main" val="37559804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Surface investigation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new disks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reworked disks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118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Areas inspected by 3D microscopy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669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713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 analysis performed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244080"/>
                  </a:ext>
                </a:extLst>
              </a:tr>
            </a:tbl>
          </a:graphicData>
        </a:graphic>
      </p:graphicFrame>
      <p:pic>
        <p:nvPicPr>
          <p:cNvPr id="97" name="Picture 96">
            <a:extLst>
              <a:ext uri="{FF2B5EF4-FFF2-40B4-BE49-F238E27FC236}">
                <a16:creationId xmlns:a16="http://schemas.microsoft.com/office/drawing/2014/main" id="{CCEF821F-CEE1-43BD-9881-1F4849AE8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113" y="4083126"/>
            <a:ext cx="8494687" cy="19704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3A9B08-2B59-4806-95B7-52006F1BDC3A}"/>
              </a:ext>
            </a:extLst>
          </p:cNvPr>
          <p:cNvSpPr txBox="1"/>
          <p:nvPr/>
        </p:nvSpPr>
        <p:spPr>
          <a:xfrm>
            <a:off x="575386" y="3226348"/>
            <a:ext cx="42414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>
                <a:solidFill>
                  <a:srgbClr val="626262"/>
                </a:solidFill>
                <a:latin typeface="+mn-lt"/>
                <a:sym typeface="Symbol" panose="05050102010706020507" pitchFamily="18" charset="2"/>
              </a:rPr>
              <a:t>Root cause 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anose="05050102010706020507" pitchFamily="18" charset="2"/>
              </a:rPr>
              <a:t>Excessive BCP of a dirty surface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92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9E7174-AEE8-4760-9736-73F0BA731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68" y="2456"/>
            <a:ext cx="11538857" cy="1143000"/>
          </a:xfrm>
        </p:spPr>
        <p:txBody>
          <a:bodyPr>
            <a:normAutofit/>
          </a:bodyPr>
          <a:lstStyle/>
          <a:p>
            <a:r>
              <a:rPr lang="en-US" sz="4400" dirty="0"/>
              <a:t>Production Niobium: QC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5D53E0-A639-4662-B108-6A6078370AD7}"/>
              </a:ext>
            </a:extLst>
          </p:cNvPr>
          <p:cNvSpPr txBox="1"/>
          <p:nvPr/>
        </p:nvSpPr>
        <p:spPr>
          <a:xfrm>
            <a:off x="324468" y="1557338"/>
            <a:ext cx="549097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626262"/>
                </a:solidFill>
              </a:rPr>
              <a:t>Extra measures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3D scans of randomly selected areas on both sides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Local thickness measurements after local grinding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076BD4-735E-43B8-BAF2-82BB8B258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944" y="1557338"/>
            <a:ext cx="6030686" cy="48022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9977C8-599C-4B5A-8ED6-C95FDC381828}"/>
              </a:ext>
            </a:extLst>
          </p:cNvPr>
          <p:cNvSpPr txBox="1"/>
          <p:nvPr/>
        </p:nvSpPr>
        <p:spPr>
          <a:xfrm>
            <a:off x="324468" y="3661991"/>
            <a:ext cx="6096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626262"/>
                </a:solidFill>
              </a:rPr>
              <a:t>Improvements at OTIC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New 3D microscope being commissioned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New ultrasonic thickness measurement device</a:t>
            </a:r>
          </a:p>
          <a:p>
            <a:endParaRPr lang="en-US" sz="2400" dirty="0">
              <a:solidFill>
                <a:srgbClr val="6262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516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E2D4784-F50C-4B7B-BB76-C48BC868E186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5950281" y="2182914"/>
          <a:ext cx="5913044" cy="29451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6814">
                  <a:extLst>
                    <a:ext uri="{9D8B030D-6E8A-4147-A177-3AD203B41FA5}">
                      <a16:colId xmlns:a16="http://schemas.microsoft.com/office/drawing/2014/main" val="3960387434"/>
                    </a:ext>
                  </a:extLst>
                </a:gridCol>
                <a:gridCol w="1512942">
                  <a:extLst>
                    <a:ext uri="{9D8B030D-6E8A-4147-A177-3AD203B41FA5}">
                      <a16:colId xmlns:a16="http://schemas.microsoft.com/office/drawing/2014/main" val="3822247768"/>
                    </a:ext>
                  </a:extLst>
                </a:gridCol>
                <a:gridCol w="1286793">
                  <a:extLst>
                    <a:ext uri="{9D8B030D-6E8A-4147-A177-3AD203B41FA5}">
                      <a16:colId xmlns:a16="http://schemas.microsoft.com/office/drawing/2014/main" val="1082832661"/>
                    </a:ext>
                  </a:extLst>
                </a:gridCol>
                <a:gridCol w="1026495">
                  <a:extLst>
                    <a:ext uri="{9D8B030D-6E8A-4147-A177-3AD203B41FA5}">
                      <a16:colId xmlns:a16="http://schemas.microsoft.com/office/drawing/2014/main" val="3053879992"/>
                    </a:ext>
                  </a:extLst>
                </a:gridCol>
              </a:tblGrid>
              <a:tr h="449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Surface treatment process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Process before 2021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new disks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Remaining new disks 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2688988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Polishing with 180 mesh abrasive belt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50μm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50μm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50μm</a:t>
                      </a:r>
                      <a:endParaRPr lang="en-US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7544355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 mesh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25μm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25μm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25μm</a:t>
                      </a:r>
                      <a:endParaRPr lang="en-US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0302278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 mesh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15μm</a:t>
                      </a:r>
                      <a:endParaRPr lang="en-US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15μm</a:t>
                      </a:r>
                      <a:endParaRPr lang="en-US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15μm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434359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BCP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10μm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25μm</a:t>
                      </a:r>
                      <a:endParaRPr lang="en-US" sz="14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10μm</a:t>
                      </a:r>
                      <a:endParaRPr lang="en-US" sz="140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1000259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 mesh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10μm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10μm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6070449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BCP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10μm</a:t>
                      </a:r>
                      <a:endParaRPr lang="en-US" sz="1400" kern="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10μm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7698413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BD9E7174-AEE8-4760-9736-73F0BA731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68" y="2456"/>
            <a:ext cx="11538857" cy="1143000"/>
          </a:xfrm>
        </p:spPr>
        <p:txBody>
          <a:bodyPr>
            <a:normAutofit/>
          </a:bodyPr>
          <a:lstStyle/>
          <a:p>
            <a:r>
              <a:rPr lang="en-US" sz="4400" dirty="0"/>
              <a:t>Production Niobium: Final recipe</a:t>
            </a: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ADCB491-34B1-4A6C-B71E-86F691D98399}"/>
              </a:ext>
            </a:extLst>
          </p:cNvPr>
          <p:cNvGraphicFramePr>
            <a:graphicFrameLocks noGrp="1"/>
          </p:cNvGraphicFramePr>
          <p:nvPr/>
        </p:nvGraphicFramePr>
        <p:xfrm>
          <a:off x="324468" y="2182914"/>
          <a:ext cx="5373338" cy="12682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2188">
                  <a:extLst>
                    <a:ext uri="{9D8B030D-6E8A-4147-A177-3AD203B41FA5}">
                      <a16:colId xmlns:a16="http://schemas.microsoft.com/office/drawing/2014/main" val="3138929746"/>
                    </a:ext>
                  </a:extLst>
                </a:gridCol>
                <a:gridCol w="1445850">
                  <a:extLst>
                    <a:ext uri="{9D8B030D-6E8A-4147-A177-3AD203B41FA5}">
                      <a16:colId xmlns:a16="http://schemas.microsoft.com/office/drawing/2014/main" val="3188829173"/>
                    </a:ext>
                  </a:extLst>
                </a:gridCol>
                <a:gridCol w="1515300">
                  <a:extLst>
                    <a:ext uri="{9D8B030D-6E8A-4147-A177-3AD203B41FA5}">
                      <a16:colId xmlns:a16="http://schemas.microsoft.com/office/drawing/2014/main" val="31512358"/>
                    </a:ext>
                  </a:extLst>
                </a:gridCol>
              </a:tblGrid>
              <a:tr h="4572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Surface treatment process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reworked disks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Remaining disks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extLst>
                  <a:ext uri="{0D108BD9-81ED-4DB2-BD59-A6C34878D82A}">
                    <a16:rowId xmlns:a16="http://schemas.microsoft.com/office/drawing/2014/main" val="2289286766"/>
                  </a:ext>
                </a:extLst>
              </a:tr>
              <a:tr h="4200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Polishing with 400 mesh abrasive belt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15μm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25μm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extLst>
                  <a:ext uri="{0D108BD9-81ED-4DB2-BD59-A6C34878D82A}">
                    <a16:rowId xmlns:a16="http://schemas.microsoft.com/office/drawing/2014/main" val="2142837678"/>
                  </a:ext>
                </a:extLst>
              </a:tr>
              <a:tr h="2928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BCP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10μm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10μm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extLst>
                  <a:ext uri="{0D108BD9-81ED-4DB2-BD59-A6C34878D82A}">
                    <a16:rowId xmlns:a16="http://schemas.microsoft.com/office/drawing/2014/main" val="1216964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149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714C2CD-8116-41D6-B334-B43EE5740E72}"/>
              </a:ext>
            </a:extLst>
          </p:cNvPr>
          <p:cNvSpPr/>
          <p:nvPr/>
        </p:nvSpPr>
        <p:spPr>
          <a:xfrm>
            <a:off x="403340" y="198198"/>
            <a:ext cx="82096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Production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Niobium P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ocurement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45722E-5F56-4645-9A58-66C4B65FA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400" y="932949"/>
            <a:ext cx="9482666" cy="5334000"/>
          </a:xfrm>
          <a:prstGeom prst="rect">
            <a:avLst/>
          </a:prstGeom>
          <a:solidFill>
            <a:schemeClr val="bg1"/>
          </a:solidFill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55ED451C-4896-4B0E-BBE5-81916822D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3636" y="102508"/>
            <a:ext cx="1335024" cy="658368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2103AF-450F-4EE7-9AA5-20751C6EF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13, 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F09E29-9915-47E0-BC62-9BDACCE73D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21547"/>
            <a:ext cx="12192000" cy="361490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0870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nt WITHOUT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KRI_STFC_master_template_Nov19" id="{C9FAEF9E-AD80-4F4A-8096-C34B4118809A}" vid="{524020A1-F3B2-4788-B71D-1AD9467E0C92}"/>
    </a:ext>
  </a:extLst>
</a:theme>
</file>

<file path=ppt/theme/theme8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1195</Words>
  <Application>Microsoft Office PowerPoint</Application>
  <PresentationFormat>Widescreen</PresentationFormat>
  <Paragraphs>262</Paragraphs>
  <Slides>19</Slides>
  <Notes>18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</vt:lpstr>
      <vt:lpstr>Arial Regular</vt:lpstr>
      <vt:lpstr>Calibri</vt:lpstr>
      <vt:lpstr>Helvetica</vt:lpstr>
      <vt:lpstr>Lucida Grande</vt:lpstr>
      <vt:lpstr>Wingdings</vt:lpstr>
      <vt:lpstr>Font and logo master</vt:lpstr>
      <vt:lpstr>Font WITHOUT logo master</vt:lpstr>
      <vt:lpstr>1_Font and logo master</vt:lpstr>
      <vt:lpstr>Font and logo master</vt:lpstr>
      <vt:lpstr>Font and logo master</vt:lpstr>
      <vt:lpstr>Font and logo master</vt:lpstr>
      <vt:lpstr>Font and logo master</vt:lpstr>
      <vt:lpstr>1_Blank Presentation</vt:lpstr>
      <vt:lpstr>PowerPoint Presentation</vt:lpstr>
      <vt:lpstr>HB650 Cavity scope</vt:lpstr>
      <vt:lpstr>Production Niobium procurement </vt:lpstr>
      <vt:lpstr>PowerPoint Presentation</vt:lpstr>
      <vt:lpstr>Production Niobium procurement </vt:lpstr>
      <vt:lpstr>Production Niobium procurement </vt:lpstr>
      <vt:lpstr>Production Niobium: QC</vt:lpstr>
      <vt:lpstr>Production Niobium: Final recipe</vt:lpstr>
      <vt:lpstr>PowerPoint Presentation</vt:lpstr>
      <vt:lpstr>PowerPoint Presentation</vt:lpstr>
      <vt:lpstr>HB650 cavity procurement</vt:lpstr>
      <vt:lpstr>HB650 Cavity: QA/QC </vt:lpstr>
      <vt:lpstr>PowerPoint Presentation</vt:lpstr>
      <vt:lpstr>PowerPoint Presentation</vt:lpstr>
      <vt:lpstr>PowerPoint Presentation</vt:lpstr>
      <vt:lpstr>Thank you</vt:lpstr>
      <vt:lpstr>Test Facilities</vt:lpstr>
      <vt:lpstr>VTS configuration (FNAL)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2022-07-13T14:28:53Z</dcterms:created>
  <dcterms:modified xsi:type="dcterms:W3CDTF">2022-07-13T14:39:57Z</dcterms:modified>
</cp:coreProperties>
</file>