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  <p:sldMasterId id="2147484123" r:id="rId2"/>
  </p:sldMasterIdLst>
  <p:notesMasterIdLst>
    <p:notesMasterId r:id="rId14"/>
  </p:notesMasterIdLst>
  <p:handoutMasterIdLst>
    <p:handoutMasterId r:id="rId15"/>
  </p:handoutMasterIdLst>
  <p:sldIdLst>
    <p:sldId id="294" r:id="rId3"/>
    <p:sldId id="297" r:id="rId4"/>
    <p:sldId id="298" r:id="rId5"/>
    <p:sldId id="299" r:id="rId6"/>
    <p:sldId id="300" r:id="rId7"/>
    <p:sldId id="301" r:id="rId8"/>
    <p:sldId id="257" r:id="rId9"/>
    <p:sldId id="258" r:id="rId10"/>
    <p:sldId id="302" r:id="rId11"/>
    <p:sldId id="304" r:id="rId12"/>
    <p:sldId id="303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A344D-7A55-7942-87F9-7C7DA00D7559}" v="2" dt="2022-07-15T19:58:45.9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95918"/>
  </p:normalViewPr>
  <p:slideViewPr>
    <p:cSldViewPr snapToGrid="0" snapToObjects="1" showGuides="1">
      <p:cViewPr varScale="1">
        <p:scale>
          <a:sx n="164" d="100"/>
          <a:sy n="164" d="100"/>
        </p:scale>
        <p:origin x="640" y="16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C975-A92A-44AD-A5FE-C70D579D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6C68E-840E-4D71-8F19-27B538859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0B009-170C-4477-980A-53374FB6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 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62F97-8C57-4329-9C15-3CD32068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PIP-II 2nd Technical Workshop | WG2 | G. Wu, Roadmap to determine 800C vs 900C 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8E20B-9AFB-4EB4-9D3E-FDDAD2F9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FCE-2B4E-4950-926C-562D7487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3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CBC7-3F71-452B-9123-D8BB4975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C21D4-6BDC-4EC8-8C60-8A6A1DA72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0D1CD-D238-4E42-80F0-CF41FC39C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607CB-B819-4321-9B65-CD5E08C6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 July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7B6D0-E1EF-466F-959B-6C73B8B3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PIP-II 2nd Technical Workshop | WG2 | G. Wu, Roadmap to determine 800C vs 900C HT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B8F10-332E-4118-881C-81834CFC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FCE-2B4E-4950-926C-562D7487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6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2671-4CD0-42BF-A6B8-40C4CEB0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E4C5F-5353-4DD0-B58C-EB7017213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362BA-F1C5-4B31-BE72-5995345B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BE724-C8B4-4974-A8DD-479B817E1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2BD02-0DAA-4D8F-916C-FB4F84B6D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4F842D-E491-4D90-8FEF-CD2B991C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 July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6ECD0E-0E65-4415-AA59-39DD0BBA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PIP-II 2nd Technical Workshop | WG2 | G. Wu, Roadmap to determine 800C vs 900C HT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69C07-C47E-43D9-A4E3-1E5E2050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FCE-2B4E-4950-926C-562D7487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15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93DC-4460-4FFB-BDA4-A9B408FC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AD442-628C-40D8-904B-E044965D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 July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D9FFC-7A85-40E9-9568-97E6F42E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PIP-II 2nd Technical Workshop | WG2 | G. Wu, Roadmap to determine 800C vs 900C HT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CD234-1DC7-4DEF-A2EC-ECEFDF32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FCE-2B4E-4950-926C-562D7487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82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E43F9-4739-49C1-B0B9-3C4756F2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 July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8CCD1-06BE-4BF0-8EEF-2A073A4F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PIP-II 2nd Technical Workshop | WG2 | G. Wu, Roadmap to determine 800C vs 900C 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558AD-8E71-4E88-9BF2-4BBA3381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FCE-2B4E-4950-926C-562D7487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82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6198-D685-48C7-ADEC-ABBE9B38F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F4DB2-FFB8-4DB5-A8A3-F9E73504B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44D66-0543-4CE9-B2FE-E614F9219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84AF-16F5-4AEF-ABDD-0D2EC6F6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 July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E3C92-E246-4A13-A6A7-C69B07E7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PIP-II 2nd Technical Workshop | WG2 | G. Wu, Roadmap to determine 800C vs 900C HT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C7EBE-B0DC-490D-8387-E58DF300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FCE-2B4E-4950-926C-562D7487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5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41F6-E1E2-41B3-ACB3-301ADAF3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E42325-1739-488C-B07E-42E997817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027EA-D568-447D-9406-D708C5682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155C3-2A8E-4675-A2E0-A3099725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 July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3FCB7-4A4F-4698-AFC1-51491C40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PIP-II 2nd Technical Workshop | WG2 | G. Wu, Roadmap to determine 800C vs 900C HT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503F5-00D7-449A-985B-001D0DA6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FCE-2B4E-4950-926C-562D7487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8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6D10-94CC-4DD7-9CB6-AC548883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B59BB-B543-4CE8-9855-128327B8E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83352-6F8C-4EC3-8F76-B09C1991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 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2E9AB-15CF-479E-91DB-E40DD6E1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PIP-II 2nd Technical Workshop | WG2 | G. Wu, Roadmap to determine 800C vs 900C 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C17E4-0FAF-4758-8AEB-C292673B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FCE-2B4E-4950-926C-562D7487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5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E7867-7FAC-41CA-BD80-F43F58C5B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D442A-EE34-419C-B92D-923D5E781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DFCBB-56EA-478C-BEAD-AFAF81D2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 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3469C-424C-448F-A3F6-ED53A1F4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PIP-II 2nd Technical Workshop | WG2 | G. Wu, Roadmap to determine 800C vs 900C 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122EB-8B22-46FC-B3A8-C10A1342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FCE-2B4E-4950-926C-562D7487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1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chemeClr val="accent6">
                    <a:lumMod val="50000"/>
                  </a:schemeClr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chemeClr val="accent6">
                    <a:lumMod val="50000"/>
                  </a:schemeClr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64995" y="4878161"/>
            <a:ext cx="847200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4234" y="4878161"/>
            <a:ext cx="6328487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290706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2nd Technical Workshop | WG2 | G. Wu, Roadmap to determine 800C vs 900C HT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540D-5A9B-4D3A-9C1E-E587F8B5B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EC7D6-787F-4DC7-AF71-9369AF9FD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B33DF-C6A6-4B3E-8247-F4289244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 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01F31-2D4F-475E-A870-1EF8160E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PIP-II 2nd Technical Workshop | WG2 | G. Wu, Roadmap to determine 800C vs 900C 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18CEC-C032-498F-B976-5DCEAA90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FCE-2B4E-4950-926C-562D7487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9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4768-A635-4205-A79C-A4162DBC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E684-44ED-44A9-BBC2-CB2046506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003E8-277C-4EA5-908D-34DFBEA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 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7FB3F-1ED6-4B6F-9DCB-5FC7E81F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PIP-II 2nd Technical Workshop | WG2 | G. Wu, Roadmap to determine 800C vs 900C 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CD2F1-BBED-400D-B6CA-732C8B69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BFCE-2B4E-4950-926C-562D7487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3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41602" y="4873244"/>
            <a:ext cx="811394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8815" y="4878161"/>
            <a:ext cx="6372190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49" y="4873244"/>
            <a:ext cx="253535" cy="18288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C4BC1-329C-4DBF-8C86-40FA7ABB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7ABC1-FF5A-4762-B673-B95A7722F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BBA1C-7989-469E-BE64-91836EA84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12-14 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F3E0A-4008-4006-AE75-C063660B2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PIP-II 2nd Technical Workshop | WG2 | G. Wu, Roadmap to determine 800C vs 900C 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48B4-AF2E-42BE-81D1-9E95401F8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EBFCE-2B4E-4950-926C-562D7487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6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Roadmap to determine 800C vs 900C HT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Genfa Wu	</a:t>
            </a:r>
          </a:p>
          <a:p>
            <a:r>
              <a:rPr lang="en-US" sz="1400" dirty="0"/>
              <a:t>PIP-II Technical Meetings</a:t>
            </a:r>
          </a:p>
          <a:p>
            <a:r>
              <a:rPr lang="en-US" sz="1400" dirty="0"/>
              <a:t>13 July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EF85C-D896-3941-9C40-770F6612E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roadmap was defined</a:t>
            </a:r>
          </a:p>
          <a:p>
            <a:r>
              <a:rPr lang="en-US" dirty="0"/>
              <a:t>One bare cavity road test is in progress</a:t>
            </a:r>
          </a:p>
          <a:p>
            <a:pPr marL="568325" lvl="1" indent="-285750">
              <a:buFont typeface="Wingdings" pitchFamily="2" charset="2"/>
              <a:buChar char="§"/>
            </a:pPr>
            <a:r>
              <a:rPr lang="en-US" dirty="0"/>
              <a:t>Result was promising</a:t>
            </a:r>
          </a:p>
          <a:p>
            <a:r>
              <a:rPr lang="en-US" dirty="0"/>
              <a:t>Need more data to determine the </a:t>
            </a:r>
            <a:r>
              <a:rPr lang="en-US"/>
              <a:t>H-degas temperature.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A14FF-FFA4-7346-B70E-4056683C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CFA3D-98FC-EE41-8106-121FA08F82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41768-CBCB-B047-A4C4-7AEF196CE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C2A76-89C3-C541-9E37-1B58A5340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5033-5619-9D47-9591-3998F4A5D2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6160-2D59-6C4B-BA4B-E92D849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FB78E-109A-4745-949F-743AE6516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 descr="A picture containing sky, outdoor, road, highway&#10;&#10;Description automatically generated">
            <a:extLst>
              <a:ext uri="{FF2B5EF4-FFF2-40B4-BE49-F238E27FC236}">
                <a16:creationId xmlns:a16="http://schemas.microsoft.com/office/drawing/2014/main" id="{762F1A85-1A3A-7D41-A890-2926C5A313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43" y="0"/>
            <a:ext cx="9237332" cy="487816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0059DD90-7ED6-7C4B-88C3-8CE8D5EF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881" y="1084037"/>
            <a:ext cx="3494237" cy="726101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0794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27678B-7FF0-4EEE-87EE-9789BBD09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Road maps</a:t>
            </a:r>
          </a:p>
          <a:p>
            <a:r>
              <a:rPr lang="en-US" dirty="0"/>
              <a:t>Current status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61B97-84AE-476A-A228-EE86CEB2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FB394-030D-4FC2-82EF-A8F59494C8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42AC1-4055-454B-B996-DF2D8080D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94359-EC77-40BE-959F-27ABDDBED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0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16BCDD-AE3D-4BFD-A905-3B56E5D7A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40677"/>
            <a:ext cx="4404046" cy="1577980"/>
          </a:xfrm>
        </p:spPr>
        <p:txBody>
          <a:bodyPr/>
          <a:lstStyle/>
          <a:p>
            <a:r>
              <a:rPr lang="en-US" dirty="0"/>
              <a:t>Cryoplant capacity – 2,500 W (2K)</a:t>
            </a:r>
          </a:p>
          <a:p>
            <a:r>
              <a:rPr lang="en-US" dirty="0"/>
              <a:t>PIP-II 650 MHz cavities baseline processing – N-doping + flux expelled.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HB650 3.3e10 (nominal)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LB650 2.4e10 (nominal)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80596C-7B67-46BB-9D20-AB7B5F57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F9BD1-308A-48A2-A583-8A6A4A37C3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AE0B-B78D-48C6-964B-782FC643E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95E94-A2DA-44A8-8D3F-8B48DB23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89B9EA-0856-46C7-8F0D-7CEDF1F0A9F6}"/>
              </a:ext>
            </a:extLst>
          </p:cNvPr>
          <p:cNvGrpSpPr/>
          <p:nvPr/>
        </p:nvGrpSpPr>
        <p:grpSpPr>
          <a:xfrm>
            <a:off x="736827" y="2644955"/>
            <a:ext cx="4026451" cy="1979541"/>
            <a:chOff x="2437109" y="309966"/>
            <a:chExt cx="4026451" cy="19795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1E4F8D-9161-424A-9A83-CBB3BD50020F}"/>
                </a:ext>
              </a:extLst>
            </p:cNvPr>
            <p:cNvSpPr/>
            <p:nvPr/>
          </p:nvSpPr>
          <p:spPr>
            <a:xfrm>
              <a:off x="2437109" y="1278610"/>
              <a:ext cx="1069383" cy="7477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N-Doping or Mid-T baking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C44B6B5-A399-4AE5-91EB-017661328FB1}"/>
                </a:ext>
              </a:extLst>
            </p:cNvPr>
            <p:cNvSpPr/>
            <p:nvPr/>
          </p:nvSpPr>
          <p:spPr>
            <a:xfrm>
              <a:off x="3595607" y="309966"/>
              <a:ext cx="1301857" cy="6703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CW </a:t>
              </a:r>
            </a:p>
            <a:p>
              <a:pPr algn="ctr"/>
              <a:r>
                <a:rPr lang="en-US" sz="1600" dirty="0"/>
                <a:t>High Q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0FC678-E48A-4348-B911-DCBBF3938E96}"/>
                </a:ext>
              </a:extLst>
            </p:cNvPr>
            <p:cNvSpPr/>
            <p:nvPr/>
          </p:nvSpPr>
          <p:spPr>
            <a:xfrm>
              <a:off x="4937502" y="1278610"/>
              <a:ext cx="1526058" cy="7477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Magnetic Hygiene and Flux Expulsion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D3D71FD-9645-4CCB-90DE-7F901D6564B5}"/>
                </a:ext>
              </a:extLst>
            </p:cNvPr>
            <p:cNvCxnSpPr>
              <a:stCxn id="7" idx="0"/>
              <a:endCxn id="8" idx="2"/>
            </p:cNvCxnSpPr>
            <p:nvPr/>
          </p:nvCxnSpPr>
          <p:spPr>
            <a:xfrm flipV="1">
              <a:off x="2971801" y="980267"/>
              <a:ext cx="1274735" cy="298343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02B764E-EBDA-4953-8EF3-897CC0BAA952}"/>
                </a:ext>
              </a:extLst>
            </p:cNvPr>
            <p:cNvCxnSpPr>
              <a:cxnSpLocks/>
              <a:stCxn id="9" idx="0"/>
              <a:endCxn id="8" idx="2"/>
            </p:cNvCxnSpPr>
            <p:nvPr/>
          </p:nvCxnSpPr>
          <p:spPr>
            <a:xfrm flipH="1" flipV="1">
              <a:off x="4246536" y="980267"/>
              <a:ext cx="1453995" cy="298343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B8861F5-A711-4702-85F3-068EADE1FBA2}"/>
                </a:ext>
              </a:extLst>
            </p:cNvPr>
            <p:cNvCxnSpPr>
              <a:cxnSpLocks/>
              <a:stCxn id="9" idx="1"/>
              <a:endCxn id="7" idx="3"/>
            </p:cNvCxnSpPr>
            <p:nvPr/>
          </p:nvCxnSpPr>
          <p:spPr>
            <a:xfrm flipH="1">
              <a:off x="3506492" y="1652507"/>
              <a:ext cx="1431010" cy="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arrow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3AEC13-7902-4069-B1F6-48645DA6F5F1}"/>
                </a:ext>
              </a:extLst>
            </p:cNvPr>
            <p:cNvSpPr txBox="1"/>
            <p:nvPr/>
          </p:nvSpPr>
          <p:spPr>
            <a:xfrm>
              <a:off x="3550299" y="1643176"/>
              <a:ext cx="1310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High Rs sensitivity of trapped magnetic field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4CE218A-9BFE-4285-AFD9-B33820F9B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793" y="164100"/>
            <a:ext cx="3268317" cy="2162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733DC7-C419-4736-90B0-4D6CCCA24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445" y="2422574"/>
            <a:ext cx="3214927" cy="21272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9C6007-C125-4898-B585-9C4BE0236D97}"/>
              </a:ext>
            </a:extLst>
          </p:cNvPr>
          <p:cNvSpPr txBox="1"/>
          <p:nvPr/>
        </p:nvSpPr>
        <p:spPr>
          <a:xfrm>
            <a:off x="7434434" y="1851241"/>
            <a:ext cx="13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Nominal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4CB08-535E-4E3E-824E-1D4CF6678E8A}"/>
              </a:ext>
            </a:extLst>
          </p:cNvPr>
          <p:cNvSpPr txBox="1"/>
          <p:nvPr/>
        </p:nvSpPr>
        <p:spPr>
          <a:xfrm>
            <a:off x="6158203" y="4352313"/>
            <a:ext cx="295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Flux trapped LB650 at 1.5e10</a:t>
            </a:r>
          </a:p>
        </p:txBody>
      </p:sp>
    </p:spTree>
    <p:extLst>
      <p:ext uri="{BB962C8B-B14F-4D97-AF65-F5344CB8AC3E}">
        <p14:creationId xmlns:p14="http://schemas.microsoft.com/office/powerpoint/2010/main" val="175131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5234ED-201A-4844-BC2E-8E8B719EE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88705"/>
            <a:ext cx="8672513" cy="3794522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/>
              <a:t>&lt;=3 </a:t>
            </a:r>
            <a:r>
              <a:rPr lang="en-US" sz="2400" dirty="0" err="1"/>
              <a:t>mG</a:t>
            </a:r>
            <a:r>
              <a:rPr lang="en-US" sz="2400" dirty="0"/>
              <a:t> trapped satisfies Q</a:t>
            </a:r>
            <a:r>
              <a:rPr lang="en-US" sz="2400" baseline="-25000" dirty="0"/>
              <a:t>0</a:t>
            </a:r>
            <a:r>
              <a:rPr lang="en-US" sz="2400" dirty="0"/>
              <a:t> spec, 8 n</a:t>
            </a:r>
            <a:r>
              <a:rPr lang="en-US" sz="2400" dirty="0">
                <a:sym typeface="Symbol" panose="05050102010706020507" pitchFamily="18" charset="2"/>
              </a:rPr>
              <a:t> total R</a:t>
            </a:r>
            <a:r>
              <a:rPr lang="en-US" sz="2400" baseline="-25000" dirty="0">
                <a:sym typeface="Symbol" panose="05050102010706020507" pitchFamily="18" charset="2"/>
              </a:rPr>
              <a:t>s</a:t>
            </a:r>
            <a:r>
              <a:rPr lang="en-US" sz="2400" dirty="0">
                <a:sym typeface="Symbol" panose="05050102010706020507" pitchFamily="18" charset="2"/>
              </a:rPr>
              <a:t> .</a:t>
            </a:r>
          </a:p>
          <a:p>
            <a:pPr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Magnetic shield and hygiene</a:t>
            </a:r>
          </a:p>
          <a:p>
            <a:pPr marL="568325" lvl="1" indent="-28575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Magnetic field at room temperature for 650 MHz &lt;=5 mG.</a:t>
            </a:r>
          </a:p>
          <a:p>
            <a:pPr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Fast cool down</a:t>
            </a:r>
          </a:p>
          <a:p>
            <a:pPr marL="568325" lvl="1" indent="-28575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505050">
                    <a:lumMod val="50000"/>
                  </a:srgbClr>
                </a:solidFill>
              </a:rPr>
              <a:t>Thermo-electric current of 8 </a:t>
            </a:r>
            <a:r>
              <a:rPr lang="en-US" sz="2000" dirty="0" err="1">
                <a:solidFill>
                  <a:srgbClr val="505050">
                    <a:lumMod val="50000"/>
                  </a:srgbClr>
                </a:solidFill>
              </a:rPr>
              <a:t>mG</a:t>
            </a:r>
            <a:r>
              <a:rPr lang="en-US" sz="2000" dirty="0">
                <a:solidFill>
                  <a:srgbClr val="505050">
                    <a:lumMod val="50000"/>
                  </a:srgbClr>
                </a:solidFill>
              </a:rPr>
              <a:t> on average.</a:t>
            </a:r>
          </a:p>
          <a:p>
            <a:pPr lvl="1">
              <a:spcBef>
                <a:spcPct val="20000"/>
              </a:spcBef>
              <a:defRPr/>
            </a:pPr>
            <a:endParaRPr lang="en-US" sz="2400" dirty="0">
              <a:solidFill>
                <a:srgbClr val="505050">
                  <a:lumMod val="50000"/>
                </a:srgb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Niobium capable of flux expulsion with required mechanical strength</a:t>
            </a:r>
          </a:p>
          <a:p>
            <a:pPr marL="568325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Niobium for 650 MHz requires flux expulsion capability &gt;= 70%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75E015-7BC8-4A9A-ACE6-D66CC8DE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the Magnetic Field Trapping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83BA7-227D-4B75-BF50-4D568EBB6E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48149-087D-4917-86BD-7B3BCED84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F5608-C0D7-474B-8915-8A2AE03C4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1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3AEF34-2BB5-4464-8BF2-C3B3322E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BA608-DC1A-431E-84C8-BD065EE5B1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32F5A-FF4F-44E8-AC30-ECCBAF8C6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EF590-8CD4-4ABF-AD17-7A8BE7EE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EF454B-CB04-4BAB-9875-A528DE0AE7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chemeClr val="accent6">
                    <a:lumMod val="50000"/>
                  </a:schemeClr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chemeClr val="accent6">
                    <a:lumMod val="50000"/>
                  </a:schemeClr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Two parallel paths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Sample studies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Cavity studies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Bare cavity road test with two end supports of the support cage 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Jacketed cavity pressure test and road test</a:t>
            </a:r>
          </a:p>
          <a:p>
            <a:pPr lvl="1">
              <a:defRPr/>
            </a:pPr>
            <a:endParaRPr lang="en-US" dirty="0"/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C6ED27-E327-BB42-9D71-30745ABBE8A8}"/>
              </a:ext>
            </a:extLst>
          </p:cNvPr>
          <p:cNvGrpSpPr>
            <a:grpSpLocks noChangeAspect="1"/>
          </p:cNvGrpSpPr>
          <p:nvPr/>
        </p:nvGrpSpPr>
        <p:grpSpPr>
          <a:xfrm>
            <a:off x="5215179" y="2143446"/>
            <a:ext cx="3533615" cy="2271390"/>
            <a:chOff x="4686115" y="2508869"/>
            <a:chExt cx="5913769" cy="42442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6CEF4E-3CDC-F842-B400-5EB7284B4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 bwMode="auto">
            <a:xfrm>
              <a:off x="4686115" y="2508869"/>
              <a:ext cx="5894070" cy="20021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20CBC9-5C29-8E46-A3F2-474A511EA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8834" y="4808752"/>
              <a:ext cx="5861050" cy="1944370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E3E9DA3-E9A4-344E-B2F3-8A8DF60FE627}"/>
                </a:ext>
              </a:extLst>
            </p:cNvPr>
            <p:cNvCxnSpPr>
              <a:cxnSpLocks/>
            </p:cNvCxnSpPr>
            <p:nvPr/>
          </p:nvCxnSpPr>
          <p:spPr>
            <a:xfrm>
              <a:off x="7159238" y="4374344"/>
              <a:ext cx="0" cy="4344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925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3AEF34-2BB5-4464-8BF2-C3B3322E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maps – sample studies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BA608-DC1A-431E-84C8-BD065EE5B1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32F5A-FF4F-44E8-AC30-ECCBAF8C6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Roadmap to determine 800C vs 900C HT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EF590-8CD4-4ABF-AD17-7A8BE7EE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FCE0DA-FA23-4279-ACCD-69D126877EAC}"/>
              </a:ext>
            </a:extLst>
          </p:cNvPr>
          <p:cNvSpPr txBox="1"/>
          <p:nvPr/>
        </p:nvSpPr>
        <p:spPr>
          <a:xfrm>
            <a:off x="179941" y="645312"/>
            <a:ext cx="1905451" cy="46166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 YS of PIP-II material after 800C vs 900C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CA0DC1E-4144-4261-9712-9182E6914C3B}"/>
              </a:ext>
            </a:extLst>
          </p:cNvPr>
          <p:cNvCxnSpPr>
            <a:cxnSpLocks/>
          </p:cNvCxnSpPr>
          <p:nvPr/>
        </p:nvCxnSpPr>
        <p:spPr>
          <a:xfrm>
            <a:off x="2085392" y="1106955"/>
            <a:ext cx="397318" cy="0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3A675B6-F01C-42DE-B47F-E3CCC1B85DC9}"/>
              </a:ext>
            </a:extLst>
          </p:cNvPr>
          <p:cNvSpPr txBox="1"/>
          <p:nvPr/>
        </p:nvSpPr>
        <p:spPr>
          <a:xfrm>
            <a:off x="2482710" y="783789"/>
            <a:ext cx="1488433" cy="64633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YS 900C sample ~ YS 800C sample in both cases?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E00A9C-D304-48DF-A4E2-E3B556AEE0BB}"/>
              </a:ext>
            </a:extLst>
          </p:cNvPr>
          <p:cNvSpPr txBox="1"/>
          <p:nvPr/>
        </p:nvSpPr>
        <p:spPr>
          <a:xfrm>
            <a:off x="4231630" y="968455"/>
            <a:ext cx="381467" cy="27699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3C9DCA-6A3D-4E6F-B889-A8D5097CB3BC}"/>
              </a:ext>
            </a:extLst>
          </p:cNvPr>
          <p:cNvCxnSpPr>
            <a:cxnSpLocks/>
            <a:stCxn id="42" idx="2"/>
            <a:endCxn id="46" idx="0"/>
          </p:cNvCxnSpPr>
          <p:nvPr/>
        </p:nvCxnSpPr>
        <p:spPr>
          <a:xfrm>
            <a:off x="3226927" y="1430120"/>
            <a:ext cx="0" cy="674180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36BA24C-B669-4A7C-9FE6-882B1AE9A18E}"/>
              </a:ext>
            </a:extLst>
          </p:cNvPr>
          <p:cNvCxnSpPr>
            <a:cxnSpLocks/>
          </p:cNvCxnSpPr>
          <p:nvPr/>
        </p:nvCxnSpPr>
        <p:spPr>
          <a:xfrm>
            <a:off x="3971029" y="1113649"/>
            <a:ext cx="260601" cy="0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FA6A524-EC1E-45EC-8365-EAA0B1378696}"/>
              </a:ext>
            </a:extLst>
          </p:cNvPr>
          <p:cNvSpPr txBox="1"/>
          <p:nvPr/>
        </p:nvSpPr>
        <p:spPr>
          <a:xfrm>
            <a:off x="3011526" y="2104300"/>
            <a:ext cx="430801" cy="276999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53E74C-39F8-4989-B546-5008ABC119D9}"/>
              </a:ext>
            </a:extLst>
          </p:cNvPr>
          <p:cNvCxnSpPr>
            <a:cxnSpLocks/>
          </p:cNvCxnSpPr>
          <p:nvPr/>
        </p:nvCxnSpPr>
        <p:spPr>
          <a:xfrm>
            <a:off x="4613097" y="1114523"/>
            <a:ext cx="260601" cy="0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A8C66F3-FB46-43AC-8CE0-CB2F1B8EBF43}"/>
              </a:ext>
            </a:extLst>
          </p:cNvPr>
          <p:cNvSpPr txBox="1"/>
          <p:nvPr/>
        </p:nvSpPr>
        <p:spPr>
          <a:xfrm>
            <a:off x="4873698" y="876144"/>
            <a:ext cx="3361244" cy="461665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YS at 900C &lt; max stress on cavity, considering de-rating(20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)??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CE13A12-A08F-4719-A124-B94F8E6A395E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5127279" y="1337809"/>
            <a:ext cx="1427041" cy="564227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B0004B3-6FA4-4B76-A580-C8D5364473C6}"/>
              </a:ext>
            </a:extLst>
          </p:cNvPr>
          <p:cNvSpPr txBox="1"/>
          <p:nvPr/>
        </p:nvSpPr>
        <p:spPr>
          <a:xfrm>
            <a:off x="4714792" y="1902036"/>
            <a:ext cx="824973" cy="646331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in both cases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8E2C58-E00E-432F-B0D3-BB56C0C6F3ED}"/>
              </a:ext>
            </a:extLst>
          </p:cNvPr>
          <p:cNvSpPr txBox="1"/>
          <p:nvPr/>
        </p:nvSpPr>
        <p:spPr>
          <a:xfrm>
            <a:off x="7519828" y="1902036"/>
            <a:ext cx="865819" cy="461665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No, in both cases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22D1CE0-A079-4DB4-AAF3-A5B23E15D6BF}"/>
              </a:ext>
            </a:extLst>
          </p:cNvPr>
          <p:cNvCxnSpPr>
            <a:cxnSpLocks/>
            <a:stCxn id="48" idx="2"/>
            <a:endCxn id="51" idx="0"/>
          </p:cNvCxnSpPr>
          <p:nvPr/>
        </p:nvCxnSpPr>
        <p:spPr>
          <a:xfrm>
            <a:off x="6554320" y="1337809"/>
            <a:ext cx="1398418" cy="564227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2D3E48A-7879-4089-8A7E-CCD3845AB2E8}"/>
              </a:ext>
            </a:extLst>
          </p:cNvPr>
          <p:cNvCxnSpPr>
            <a:cxnSpLocks/>
            <a:stCxn id="60" idx="2"/>
            <a:endCxn id="64" idx="0"/>
          </p:cNvCxnSpPr>
          <p:nvPr/>
        </p:nvCxnSpPr>
        <p:spPr>
          <a:xfrm>
            <a:off x="6080005" y="2733033"/>
            <a:ext cx="0" cy="187696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481A6EA-1E1A-4816-B505-14E9AEDF1417}"/>
              </a:ext>
            </a:extLst>
          </p:cNvPr>
          <p:cNvSpPr txBox="1"/>
          <p:nvPr/>
        </p:nvSpPr>
        <p:spPr>
          <a:xfrm>
            <a:off x="179941" y="1113649"/>
            <a:ext cx="1905451" cy="46166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 YS of half-cell samples w 800C vs 900C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0E5F755-7159-4391-8D79-9072667DD5C2}"/>
              </a:ext>
            </a:extLst>
          </p:cNvPr>
          <p:cNvCxnSpPr>
            <a:cxnSpLocks/>
            <a:stCxn id="46" idx="2"/>
            <a:endCxn id="56" idx="0"/>
          </p:cNvCxnSpPr>
          <p:nvPr/>
        </p:nvCxnSpPr>
        <p:spPr>
          <a:xfrm>
            <a:off x="3226927" y="2381299"/>
            <a:ext cx="0" cy="539430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0301BDC-6F47-420E-8A67-04642B6754BC}"/>
              </a:ext>
            </a:extLst>
          </p:cNvPr>
          <p:cNvSpPr txBox="1"/>
          <p:nvPr/>
        </p:nvSpPr>
        <p:spPr>
          <a:xfrm>
            <a:off x="2222223" y="2920729"/>
            <a:ext cx="2009407" cy="64633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confidence that 900C is feasible in LB650s – to be confirmed with test on cavity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8A3CF68-44B4-4D20-B5C6-F512C6ADF035}"/>
              </a:ext>
            </a:extLst>
          </p:cNvPr>
          <p:cNvCxnSpPr>
            <a:cxnSpLocks/>
            <a:stCxn id="51" idx="2"/>
            <a:endCxn id="58" idx="0"/>
          </p:cNvCxnSpPr>
          <p:nvPr/>
        </p:nvCxnSpPr>
        <p:spPr>
          <a:xfrm flipH="1">
            <a:off x="7878866" y="2363701"/>
            <a:ext cx="73872" cy="895632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F27C50D-60CE-48CD-AD49-1FEF8EF0F706}"/>
              </a:ext>
            </a:extLst>
          </p:cNvPr>
          <p:cNvSpPr txBox="1"/>
          <p:nvPr/>
        </p:nvSpPr>
        <p:spPr>
          <a:xfrm>
            <a:off x="7077163" y="3259333"/>
            <a:ext cx="1603406" cy="1384995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900C most likely not feasible in LB650s – to be confirmed with test on cavity since simulations may be affected by large errors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BDA28BF-7A83-4BAE-B28E-5D71DBA1AE83}"/>
              </a:ext>
            </a:extLst>
          </p:cNvPr>
          <p:cNvCxnSpPr>
            <a:cxnSpLocks/>
            <a:stCxn id="50" idx="2"/>
            <a:endCxn id="56" idx="3"/>
          </p:cNvCxnSpPr>
          <p:nvPr/>
        </p:nvCxnSpPr>
        <p:spPr>
          <a:xfrm flipH="1">
            <a:off x="4231630" y="2548367"/>
            <a:ext cx="895649" cy="695528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1466A20-143B-46CA-A904-92ADC568D191}"/>
              </a:ext>
            </a:extLst>
          </p:cNvPr>
          <p:cNvSpPr txBox="1"/>
          <p:nvPr/>
        </p:nvSpPr>
        <p:spPr>
          <a:xfrm>
            <a:off x="5667518" y="1902036"/>
            <a:ext cx="824973" cy="830997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but only in flat samples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AAE347-89BA-45C4-8440-ACB24D191454}"/>
              </a:ext>
            </a:extLst>
          </p:cNvPr>
          <p:cNvSpPr txBox="1"/>
          <p:nvPr/>
        </p:nvSpPr>
        <p:spPr>
          <a:xfrm>
            <a:off x="6554320" y="1902036"/>
            <a:ext cx="890535" cy="830997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but only in half-cell samples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AA8549D-C383-44B6-9354-AD39E6CF08D1}"/>
              </a:ext>
            </a:extLst>
          </p:cNvPr>
          <p:cNvCxnSpPr>
            <a:cxnSpLocks/>
            <a:stCxn id="48" idx="2"/>
            <a:endCxn id="60" idx="0"/>
          </p:cNvCxnSpPr>
          <p:nvPr/>
        </p:nvCxnSpPr>
        <p:spPr>
          <a:xfrm flipH="1">
            <a:off x="6080005" y="1337809"/>
            <a:ext cx="474315" cy="564227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92FF6D9-2921-45C7-A528-84FB3ED90276}"/>
              </a:ext>
            </a:extLst>
          </p:cNvPr>
          <p:cNvCxnSpPr>
            <a:cxnSpLocks/>
            <a:stCxn id="48" idx="2"/>
            <a:endCxn id="61" idx="0"/>
          </p:cNvCxnSpPr>
          <p:nvPr/>
        </p:nvCxnSpPr>
        <p:spPr>
          <a:xfrm>
            <a:off x="6554320" y="1337809"/>
            <a:ext cx="445268" cy="564227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86B2978-DCEE-4537-98FE-B6BB4C252ACA}"/>
              </a:ext>
            </a:extLst>
          </p:cNvPr>
          <p:cNvSpPr txBox="1"/>
          <p:nvPr/>
        </p:nvSpPr>
        <p:spPr>
          <a:xfrm>
            <a:off x="5127279" y="2920729"/>
            <a:ext cx="1905451" cy="46166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Proceed with YS measured on bended material 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91AB6A6-FD5C-4742-8261-1575AE1A8C5A}"/>
              </a:ext>
            </a:extLst>
          </p:cNvPr>
          <p:cNvCxnSpPr>
            <a:cxnSpLocks/>
            <a:stCxn id="61" idx="2"/>
            <a:endCxn id="58" idx="0"/>
          </p:cNvCxnSpPr>
          <p:nvPr/>
        </p:nvCxnSpPr>
        <p:spPr>
          <a:xfrm>
            <a:off x="6999588" y="2733033"/>
            <a:ext cx="879278" cy="526300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9F06980-4458-4B72-9058-2BA53B4DE2FD}"/>
              </a:ext>
            </a:extLst>
          </p:cNvPr>
          <p:cNvCxnSpPr>
            <a:cxnSpLocks/>
            <a:stCxn id="64" idx="1"/>
            <a:endCxn id="42" idx="2"/>
          </p:cNvCxnSpPr>
          <p:nvPr/>
        </p:nvCxnSpPr>
        <p:spPr>
          <a:xfrm flipH="1" flipV="1">
            <a:off x="3226927" y="1430120"/>
            <a:ext cx="1900352" cy="1721442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020CBF4-293A-4FAE-851C-E1A00196458E}"/>
              </a:ext>
            </a:extLst>
          </p:cNvPr>
          <p:cNvSpPr txBox="1"/>
          <p:nvPr/>
        </p:nvSpPr>
        <p:spPr>
          <a:xfrm>
            <a:off x="636588" y="1578064"/>
            <a:ext cx="1014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Tasks #2,4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F91ED1F-9CDA-42A6-BB8A-B790D819902D}"/>
              </a:ext>
            </a:extLst>
          </p:cNvPr>
          <p:cNvSpPr txBox="1"/>
          <p:nvPr/>
        </p:nvSpPr>
        <p:spPr>
          <a:xfrm>
            <a:off x="5691248" y="3393228"/>
            <a:ext cx="77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Tasks #6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A3FA0FD-B6AA-4A81-A41D-3FDBDB1BB7BA}"/>
              </a:ext>
            </a:extLst>
          </p:cNvPr>
          <p:cNvSpPr txBox="1"/>
          <p:nvPr/>
        </p:nvSpPr>
        <p:spPr>
          <a:xfrm>
            <a:off x="6041571" y="599145"/>
            <a:ext cx="124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Tasks #13, 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DC1B5-1B01-147A-8DE7-9EB5CB30D83B}"/>
              </a:ext>
            </a:extLst>
          </p:cNvPr>
          <p:cNvSpPr txBox="1"/>
          <p:nvPr/>
        </p:nvSpPr>
        <p:spPr>
          <a:xfrm>
            <a:off x="3147296" y="4342276"/>
            <a:ext cx="2894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M. </a:t>
            </a:r>
            <a:r>
              <a:rPr lang="en-US" sz="1600" dirty="0" err="1"/>
              <a:t>Martinello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412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DEC7E6-E3AC-4D78-967C-E4A309831999}"/>
              </a:ext>
            </a:extLst>
          </p:cNvPr>
          <p:cNvSpPr txBox="1"/>
          <p:nvPr/>
        </p:nvSpPr>
        <p:spPr>
          <a:xfrm>
            <a:off x="223298" y="876456"/>
            <a:ext cx="1084721" cy="3000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B61C-EZ-103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B3BC2-F7BE-4A56-AB8B-C71173277F84}"/>
              </a:ext>
            </a:extLst>
          </p:cNvPr>
          <p:cNvSpPr txBox="1"/>
          <p:nvPr/>
        </p:nvSpPr>
        <p:spPr>
          <a:xfrm>
            <a:off x="1672572" y="564832"/>
            <a:ext cx="118302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160um EP + 900C 3h + 2/0 N-doping + 7um 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BAC06-ABBD-4894-8A14-CAC850D4C73C}"/>
              </a:ext>
            </a:extLst>
          </p:cNvPr>
          <p:cNvSpPr txBox="1"/>
          <p:nvPr/>
        </p:nvSpPr>
        <p:spPr>
          <a:xfrm>
            <a:off x="5688390" y="867033"/>
            <a:ext cx="388248" cy="3000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7CA24-F797-485B-817A-2F305AD82DEE}"/>
              </a:ext>
            </a:extLst>
          </p:cNvPr>
          <p:cNvSpPr txBox="1"/>
          <p:nvPr/>
        </p:nvSpPr>
        <p:spPr>
          <a:xfrm>
            <a:off x="4139632" y="1846516"/>
            <a:ext cx="1523879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Transportation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AAC95-9C7A-40B7-91E9-1F4A13646E29}"/>
              </a:ext>
            </a:extLst>
          </p:cNvPr>
          <p:cNvSpPr txBox="1"/>
          <p:nvPr/>
        </p:nvSpPr>
        <p:spPr>
          <a:xfrm>
            <a:off x="2008621" y="2619002"/>
            <a:ext cx="825739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Jacketing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667B1-888D-4BFF-9F1B-4DDE489C7A5D}"/>
              </a:ext>
            </a:extLst>
          </p:cNvPr>
          <p:cNvSpPr txBox="1"/>
          <p:nvPr/>
        </p:nvSpPr>
        <p:spPr>
          <a:xfrm>
            <a:off x="1876466" y="3372059"/>
            <a:ext cx="1108509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Pressure Test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0D768C-5D7C-4E68-98E1-FB328835DA4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1308019" y="1026497"/>
            <a:ext cx="3645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8F23BF-ECB9-4818-A0F6-30D888C1B01B}"/>
              </a:ext>
            </a:extLst>
          </p:cNvPr>
          <p:cNvCxnSpPr/>
          <p:nvPr/>
        </p:nvCxnSpPr>
        <p:spPr>
          <a:xfrm>
            <a:off x="2863628" y="1005533"/>
            <a:ext cx="4377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05AEA2-11F0-41AD-8E5B-7DBAB886400B}"/>
              </a:ext>
            </a:extLst>
          </p:cNvPr>
          <p:cNvCxnSpPr>
            <a:cxnSpLocks/>
          </p:cNvCxnSpPr>
          <p:nvPr/>
        </p:nvCxnSpPr>
        <p:spPr>
          <a:xfrm>
            <a:off x="4866971" y="1153455"/>
            <a:ext cx="0" cy="2038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55B011-1708-434F-BA57-8A483396243A}"/>
              </a:ext>
            </a:extLst>
          </p:cNvPr>
          <p:cNvCxnSpPr>
            <a:cxnSpLocks/>
            <a:stCxn id="6" idx="3"/>
            <a:endCxn id="29" idx="1"/>
          </p:cNvCxnSpPr>
          <p:nvPr/>
        </p:nvCxnSpPr>
        <p:spPr>
          <a:xfrm>
            <a:off x="6076638" y="1017074"/>
            <a:ext cx="1706953" cy="633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70C87B8-1D2A-48D4-963B-47B833320670}"/>
              </a:ext>
            </a:extLst>
          </p:cNvPr>
          <p:cNvSpPr txBox="1"/>
          <p:nvPr/>
        </p:nvSpPr>
        <p:spPr>
          <a:xfrm>
            <a:off x="7880812" y="97069"/>
            <a:ext cx="922773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Re-HPR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DCC730-D90E-4441-A140-92B720EF52D6}"/>
              </a:ext>
            </a:extLst>
          </p:cNvPr>
          <p:cNvSpPr txBox="1"/>
          <p:nvPr/>
        </p:nvSpPr>
        <p:spPr>
          <a:xfrm>
            <a:off x="7783591" y="1500267"/>
            <a:ext cx="1156454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Re-processing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FDF93F-FBA9-4C41-8C94-3ABD40410ECC}"/>
              </a:ext>
            </a:extLst>
          </p:cNvPr>
          <p:cNvCxnSpPr>
            <a:cxnSpLocks/>
            <a:stCxn id="97" idx="1"/>
            <a:endCxn id="100" idx="3"/>
          </p:cNvCxnSpPr>
          <p:nvPr/>
        </p:nvCxnSpPr>
        <p:spPr>
          <a:xfrm flipH="1">
            <a:off x="3633223" y="2489363"/>
            <a:ext cx="753123" cy="2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EE530B0-EB94-4A5F-892F-C1E275CD55E8}"/>
              </a:ext>
            </a:extLst>
          </p:cNvPr>
          <p:cNvCxnSpPr>
            <a:cxnSpLocks/>
            <a:stCxn id="97" idx="3"/>
            <a:endCxn id="105" idx="1"/>
          </p:cNvCxnSpPr>
          <p:nvPr/>
        </p:nvCxnSpPr>
        <p:spPr>
          <a:xfrm>
            <a:off x="5412589" y="2489363"/>
            <a:ext cx="5826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0973AF-C0D8-4BF0-9DD7-C96102F94111}"/>
              </a:ext>
            </a:extLst>
          </p:cNvPr>
          <p:cNvCxnSpPr>
            <a:cxnSpLocks/>
            <a:stCxn id="105" idx="2"/>
            <a:endCxn id="39" idx="0"/>
          </p:cNvCxnSpPr>
          <p:nvPr/>
        </p:nvCxnSpPr>
        <p:spPr>
          <a:xfrm flipH="1">
            <a:off x="6182960" y="2639404"/>
            <a:ext cx="6420" cy="12361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8F09331-1B92-4312-8A3F-201C69A175D6}"/>
              </a:ext>
            </a:extLst>
          </p:cNvPr>
          <p:cNvSpPr txBox="1"/>
          <p:nvPr/>
        </p:nvSpPr>
        <p:spPr>
          <a:xfrm>
            <a:off x="5425515" y="3875593"/>
            <a:ext cx="1514890" cy="7155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Recommend to not proceed with 900C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0B2F89-34B4-4ECE-806F-03C0C1A9D09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2421491" y="2919084"/>
            <a:ext cx="9230" cy="452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4C9C33-41E3-4024-AC26-1DD634338D89}"/>
              </a:ext>
            </a:extLst>
          </p:cNvPr>
          <p:cNvCxnSpPr>
            <a:cxnSpLocks/>
          </p:cNvCxnSpPr>
          <p:nvPr/>
        </p:nvCxnSpPr>
        <p:spPr>
          <a:xfrm>
            <a:off x="2398030" y="3649817"/>
            <a:ext cx="0" cy="350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FBCA72A-E633-4B16-B335-541C498CDB04}"/>
              </a:ext>
            </a:extLst>
          </p:cNvPr>
          <p:cNvSpPr txBox="1"/>
          <p:nvPr/>
        </p:nvSpPr>
        <p:spPr>
          <a:xfrm>
            <a:off x="542040" y="4497386"/>
            <a:ext cx="2500285" cy="5078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Recommend to proceed with </a:t>
            </a:r>
            <a:r>
              <a:rPr lang="en-US" sz="1350">
                <a:solidFill>
                  <a:prstClr val="white"/>
                </a:solidFill>
                <a:latin typeface="Calibri" panose="020F0502020204030204"/>
              </a:rPr>
              <a:t>B61C-EZ-102 jacketing </a:t>
            </a: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B08C1FC-08DD-4D62-A8E1-50D8035F2F9C}"/>
              </a:ext>
            </a:extLst>
          </p:cNvPr>
          <p:cNvCxnSpPr>
            <a:cxnSpLocks/>
            <a:stCxn id="6" idx="3"/>
            <a:endCxn id="27" idx="1"/>
          </p:cNvCxnSpPr>
          <p:nvPr/>
        </p:nvCxnSpPr>
        <p:spPr>
          <a:xfrm flipV="1">
            <a:off x="6076638" y="247110"/>
            <a:ext cx="1804174" cy="7699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B31F451-43F4-4455-9AC8-F2BD8DC18855}"/>
              </a:ext>
            </a:extLst>
          </p:cNvPr>
          <p:cNvSpPr txBox="1"/>
          <p:nvPr/>
        </p:nvSpPr>
        <p:spPr>
          <a:xfrm rot="20454538">
            <a:off x="6392052" y="449900"/>
            <a:ext cx="10531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If rad. issues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4B4CEE-CD05-45C2-AAEC-243B0C912139}"/>
              </a:ext>
            </a:extLst>
          </p:cNvPr>
          <p:cNvSpPr txBox="1"/>
          <p:nvPr/>
        </p:nvSpPr>
        <p:spPr>
          <a:xfrm rot="1239665">
            <a:off x="6392560" y="999485"/>
            <a:ext cx="12036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If performance issues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FE85DF2-D29C-44B3-BE30-74B273EA60F7}"/>
              </a:ext>
            </a:extLst>
          </p:cNvPr>
          <p:cNvSpPr txBox="1"/>
          <p:nvPr/>
        </p:nvSpPr>
        <p:spPr>
          <a:xfrm>
            <a:off x="3297784" y="867033"/>
            <a:ext cx="750718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VTS test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385E6DB-885B-4FCC-BF96-B8A90F3FDA88}"/>
              </a:ext>
            </a:extLst>
          </p:cNvPr>
          <p:cNvCxnSpPr/>
          <p:nvPr/>
        </p:nvCxnSpPr>
        <p:spPr>
          <a:xfrm>
            <a:off x="4002689" y="1014955"/>
            <a:ext cx="4377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F867107-EA64-442C-A201-2C6990350F84}"/>
              </a:ext>
            </a:extLst>
          </p:cNvPr>
          <p:cNvSpPr txBox="1"/>
          <p:nvPr/>
        </p:nvSpPr>
        <p:spPr>
          <a:xfrm>
            <a:off x="4422991" y="869667"/>
            <a:ext cx="1026243" cy="300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Successful ?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7A3E25D-4010-49B2-9254-BD5E173D5A49}"/>
              </a:ext>
            </a:extLst>
          </p:cNvPr>
          <p:cNvCxnSpPr>
            <a:cxnSpLocks/>
          </p:cNvCxnSpPr>
          <p:nvPr/>
        </p:nvCxnSpPr>
        <p:spPr>
          <a:xfrm>
            <a:off x="5408005" y="1005533"/>
            <a:ext cx="2871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D2B196C-6A48-4C4E-9C10-0F275EDCFEDB}"/>
              </a:ext>
            </a:extLst>
          </p:cNvPr>
          <p:cNvSpPr txBox="1"/>
          <p:nvPr/>
        </p:nvSpPr>
        <p:spPr>
          <a:xfrm>
            <a:off x="4694123" y="1351105"/>
            <a:ext cx="411075" cy="3000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Yes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A5F526E-2EC3-42A6-B745-652EBDFE65B7}"/>
              </a:ext>
            </a:extLst>
          </p:cNvPr>
          <p:cNvCxnSpPr>
            <a:cxnSpLocks/>
          </p:cNvCxnSpPr>
          <p:nvPr/>
        </p:nvCxnSpPr>
        <p:spPr>
          <a:xfrm>
            <a:off x="4876192" y="1623025"/>
            <a:ext cx="0" cy="231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72DED04-D839-4AB6-BA3F-0BAB9891FE62}"/>
              </a:ext>
            </a:extLst>
          </p:cNvPr>
          <p:cNvCxnSpPr>
            <a:cxnSpLocks/>
          </p:cNvCxnSpPr>
          <p:nvPr/>
        </p:nvCxnSpPr>
        <p:spPr>
          <a:xfrm>
            <a:off x="4865638" y="2123515"/>
            <a:ext cx="0" cy="231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FCCC444-4ABD-47B3-90DD-15E9770B28D7}"/>
              </a:ext>
            </a:extLst>
          </p:cNvPr>
          <p:cNvSpPr txBox="1"/>
          <p:nvPr/>
        </p:nvSpPr>
        <p:spPr>
          <a:xfrm>
            <a:off x="4386346" y="2339322"/>
            <a:ext cx="1026243" cy="300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Successful ?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4C41AD6-CFFA-4BF8-B868-368F5172D324}"/>
              </a:ext>
            </a:extLst>
          </p:cNvPr>
          <p:cNvSpPr txBox="1"/>
          <p:nvPr/>
        </p:nvSpPr>
        <p:spPr>
          <a:xfrm>
            <a:off x="3222148" y="2342293"/>
            <a:ext cx="411075" cy="3000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Yes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01D148F-0539-404F-BA95-6DD098F93B2C}"/>
              </a:ext>
            </a:extLst>
          </p:cNvPr>
          <p:cNvCxnSpPr>
            <a:cxnSpLocks/>
            <a:stCxn id="100" idx="1"/>
            <a:endCxn id="8" idx="3"/>
          </p:cNvCxnSpPr>
          <p:nvPr/>
        </p:nvCxnSpPr>
        <p:spPr>
          <a:xfrm flipH="1">
            <a:off x="2834360" y="2492334"/>
            <a:ext cx="387788" cy="2767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B26B9174-61D2-4277-9218-6C54913C8847}"/>
              </a:ext>
            </a:extLst>
          </p:cNvPr>
          <p:cNvSpPr txBox="1"/>
          <p:nvPr/>
        </p:nvSpPr>
        <p:spPr>
          <a:xfrm>
            <a:off x="5995256" y="2339322"/>
            <a:ext cx="388248" cy="3000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No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F4500A4-B4F2-47B5-AAB5-0C008BCAB2BD}"/>
              </a:ext>
            </a:extLst>
          </p:cNvPr>
          <p:cNvCxnSpPr>
            <a:cxnSpLocks/>
          </p:cNvCxnSpPr>
          <p:nvPr/>
        </p:nvCxnSpPr>
        <p:spPr>
          <a:xfrm flipH="1">
            <a:off x="1478061" y="4117967"/>
            <a:ext cx="4377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4ED5F68-F3F0-4EA2-BF43-CDA327B91FB1}"/>
              </a:ext>
            </a:extLst>
          </p:cNvPr>
          <p:cNvCxnSpPr>
            <a:cxnSpLocks/>
          </p:cNvCxnSpPr>
          <p:nvPr/>
        </p:nvCxnSpPr>
        <p:spPr>
          <a:xfrm>
            <a:off x="2883475" y="4115891"/>
            <a:ext cx="5209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7C2D2D16-FF0A-40F3-970E-A7E0BCB6BA5B}"/>
              </a:ext>
            </a:extLst>
          </p:cNvPr>
          <p:cNvSpPr txBox="1"/>
          <p:nvPr/>
        </p:nvSpPr>
        <p:spPr>
          <a:xfrm>
            <a:off x="1916839" y="3977266"/>
            <a:ext cx="1026243" cy="300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Successful ?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5057B4F-9058-417A-87E0-97E18C86C81C}"/>
              </a:ext>
            </a:extLst>
          </p:cNvPr>
          <p:cNvSpPr txBox="1"/>
          <p:nvPr/>
        </p:nvSpPr>
        <p:spPr>
          <a:xfrm>
            <a:off x="1125608" y="3974332"/>
            <a:ext cx="411075" cy="3000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Yes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7C178F-BA44-48CA-A1F2-45139E0E4CE3}"/>
              </a:ext>
            </a:extLst>
          </p:cNvPr>
          <p:cNvSpPr txBox="1"/>
          <p:nvPr/>
        </p:nvSpPr>
        <p:spPr>
          <a:xfrm>
            <a:off x="3391807" y="3979467"/>
            <a:ext cx="388248" cy="3000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No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5C51434-1624-48E9-9B08-399FFA355EAC}"/>
              </a:ext>
            </a:extLst>
          </p:cNvPr>
          <p:cNvCxnSpPr>
            <a:cxnSpLocks/>
          </p:cNvCxnSpPr>
          <p:nvPr/>
        </p:nvCxnSpPr>
        <p:spPr>
          <a:xfrm>
            <a:off x="1307677" y="4258543"/>
            <a:ext cx="0" cy="2438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9ED82EB-379D-41C9-86D6-F9516837BFA1}"/>
              </a:ext>
            </a:extLst>
          </p:cNvPr>
          <p:cNvCxnSpPr>
            <a:cxnSpLocks/>
            <a:stCxn id="117" idx="3"/>
            <a:endCxn id="39" idx="1"/>
          </p:cNvCxnSpPr>
          <p:nvPr/>
        </p:nvCxnSpPr>
        <p:spPr>
          <a:xfrm>
            <a:off x="3780055" y="4129508"/>
            <a:ext cx="1645460" cy="1038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CC65F1-28DA-47A4-88C9-3CA5D447E48F}"/>
              </a:ext>
            </a:extLst>
          </p:cNvPr>
          <p:cNvCxnSpPr>
            <a:cxnSpLocks/>
          </p:cNvCxnSpPr>
          <p:nvPr/>
        </p:nvCxnSpPr>
        <p:spPr>
          <a:xfrm flipH="1" flipV="1">
            <a:off x="2787440" y="2159458"/>
            <a:ext cx="457166" cy="3213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D664EDC-E1E7-4D28-8E00-CEEDC2D578D2}"/>
              </a:ext>
            </a:extLst>
          </p:cNvPr>
          <p:cNvSpPr txBox="1"/>
          <p:nvPr/>
        </p:nvSpPr>
        <p:spPr>
          <a:xfrm>
            <a:off x="1256168" y="1896226"/>
            <a:ext cx="1531272" cy="5078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Proceed with 900C on B61C-EZ-102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247166-3531-4319-A314-9E661F677DED}"/>
              </a:ext>
            </a:extLst>
          </p:cNvPr>
          <p:cNvSpPr txBox="1"/>
          <p:nvPr/>
        </p:nvSpPr>
        <p:spPr>
          <a:xfrm>
            <a:off x="5128888" y="1616185"/>
            <a:ext cx="795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Task #11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7001B5B-2F17-41B6-AF8C-FEE65F68EF72}"/>
              </a:ext>
            </a:extLst>
          </p:cNvPr>
          <p:cNvCxnSpPr>
            <a:cxnSpLocks/>
            <a:stCxn id="29" idx="2"/>
            <a:endCxn id="98" idx="0"/>
          </p:cNvCxnSpPr>
          <p:nvPr/>
        </p:nvCxnSpPr>
        <p:spPr>
          <a:xfrm>
            <a:off x="8361818" y="1800349"/>
            <a:ext cx="22905" cy="494402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950BBCB-3EE8-4055-9BDF-20DB66DF2B7A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>
            <a:off x="8342199" y="397151"/>
            <a:ext cx="19619" cy="1103116"/>
          </a:xfrm>
          <a:prstGeom prst="straightConnector1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B5DA4E2-8556-40D3-AD27-666535B0028D}"/>
              </a:ext>
            </a:extLst>
          </p:cNvPr>
          <p:cNvSpPr txBox="1"/>
          <p:nvPr/>
        </p:nvSpPr>
        <p:spPr>
          <a:xfrm>
            <a:off x="8009364" y="2294751"/>
            <a:ext cx="750718" cy="3000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VTS test</a:t>
            </a:r>
          </a:p>
        </p:txBody>
      </p:sp>
      <p:sp>
        <p:nvSpPr>
          <p:cNvPr id="50" name="Title 2">
            <a:extLst>
              <a:ext uri="{FF2B5EF4-FFF2-40B4-BE49-F238E27FC236}">
                <a16:creationId xmlns:a16="http://schemas.microsoft.com/office/drawing/2014/main" id="{462D9D86-DBFA-4C95-BEEE-6A8261FECB60}"/>
              </a:ext>
            </a:extLst>
          </p:cNvPr>
          <p:cNvSpPr txBox="1">
            <a:spLocks/>
          </p:cNvSpPr>
          <p:nvPr/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Road maps – cavity studies</a:t>
            </a:r>
          </a:p>
        </p:txBody>
      </p:sp>
    </p:spTree>
    <p:extLst>
      <p:ext uri="{BB962C8B-B14F-4D97-AF65-F5344CB8AC3E}">
        <p14:creationId xmlns:p14="http://schemas.microsoft.com/office/powerpoint/2010/main" val="316784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DEC7E6-E3AC-4D78-967C-E4A309831999}"/>
              </a:ext>
            </a:extLst>
          </p:cNvPr>
          <p:cNvSpPr txBox="1"/>
          <p:nvPr/>
        </p:nvSpPr>
        <p:spPr>
          <a:xfrm>
            <a:off x="223298" y="980331"/>
            <a:ext cx="1084721" cy="3000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B61C-EZ-102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B3BC2-F7BE-4A56-AB8B-C71173277F84}"/>
              </a:ext>
            </a:extLst>
          </p:cNvPr>
          <p:cNvSpPr txBox="1"/>
          <p:nvPr/>
        </p:nvSpPr>
        <p:spPr>
          <a:xfrm>
            <a:off x="1672572" y="564832"/>
            <a:ext cx="1233914" cy="1131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120um EP + 900C 3h +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40 um EP +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2/0 N-doping + 7um 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BAC06-ABBD-4894-8A14-CAC850D4C73C}"/>
              </a:ext>
            </a:extLst>
          </p:cNvPr>
          <p:cNvSpPr txBox="1"/>
          <p:nvPr/>
        </p:nvSpPr>
        <p:spPr>
          <a:xfrm>
            <a:off x="5688390" y="867033"/>
            <a:ext cx="388248" cy="3000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7CA24-F797-485B-817A-2F305AD82DEE}"/>
              </a:ext>
            </a:extLst>
          </p:cNvPr>
          <p:cNvSpPr txBox="1"/>
          <p:nvPr/>
        </p:nvSpPr>
        <p:spPr>
          <a:xfrm>
            <a:off x="4139632" y="1846516"/>
            <a:ext cx="1523879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Transportation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AAC95-9C7A-40B7-91E9-1F4A13646E29}"/>
              </a:ext>
            </a:extLst>
          </p:cNvPr>
          <p:cNvSpPr txBox="1"/>
          <p:nvPr/>
        </p:nvSpPr>
        <p:spPr>
          <a:xfrm>
            <a:off x="4467574" y="2354782"/>
            <a:ext cx="825739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Jacketing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667B1-888D-4BFF-9F1B-4DDE489C7A5D}"/>
              </a:ext>
            </a:extLst>
          </p:cNvPr>
          <p:cNvSpPr txBox="1"/>
          <p:nvPr/>
        </p:nvSpPr>
        <p:spPr>
          <a:xfrm>
            <a:off x="4335420" y="2934715"/>
            <a:ext cx="1108509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Pressure Test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0D768C-5D7C-4E68-98E1-FB328835DA4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1308019" y="1130372"/>
            <a:ext cx="3645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8F23BF-ECB9-4818-A0F6-30D888C1B01B}"/>
              </a:ext>
            </a:extLst>
          </p:cNvPr>
          <p:cNvCxnSpPr>
            <a:cxnSpLocks/>
          </p:cNvCxnSpPr>
          <p:nvPr/>
        </p:nvCxnSpPr>
        <p:spPr>
          <a:xfrm>
            <a:off x="2906486" y="1005533"/>
            <a:ext cx="3948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05AEA2-11F0-41AD-8E5B-7DBAB886400B}"/>
              </a:ext>
            </a:extLst>
          </p:cNvPr>
          <p:cNvCxnSpPr>
            <a:cxnSpLocks/>
          </p:cNvCxnSpPr>
          <p:nvPr/>
        </p:nvCxnSpPr>
        <p:spPr>
          <a:xfrm>
            <a:off x="4866971" y="1153455"/>
            <a:ext cx="0" cy="2038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55B011-1708-434F-BA57-8A483396243A}"/>
              </a:ext>
            </a:extLst>
          </p:cNvPr>
          <p:cNvCxnSpPr>
            <a:cxnSpLocks/>
            <a:stCxn id="6" idx="3"/>
            <a:endCxn id="29" idx="1"/>
          </p:cNvCxnSpPr>
          <p:nvPr/>
        </p:nvCxnSpPr>
        <p:spPr>
          <a:xfrm>
            <a:off x="6076638" y="1017074"/>
            <a:ext cx="1637622" cy="737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70C87B8-1D2A-48D4-963B-47B833320670}"/>
              </a:ext>
            </a:extLst>
          </p:cNvPr>
          <p:cNvSpPr txBox="1"/>
          <p:nvPr/>
        </p:nvSpPr>
        <p:spPr>
          <a:xfrm>
            <a:off x="7880812" y="97070"/>
            <a:ext cx="92277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Re-HPR + re-test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DCC730-D90E-4441-A140-92B720EF52D6}"/>
              </a:ext>
            </a:extLst>
          </p:cNvPr>
          <p:cNvSpPr txBox="1"/>
          <p:nvPr/>
        </p:nvSpPr>
        <p:spPr>
          <a:xfrm>
            <a:off x="7714260" y="1500268"/>
            <a:ext cx="1156454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Re-processing + re-test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0B2F89-34B4-4ECE-806F-03C0C1A9D09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4880444" y="2654864"/>
            <a:ext cx="9231" cy="279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4C9C33-41E3-4024-AC26-1DD634338D89}"/>
              </a:ext>
            </a:extLst>
          </p:cNvPr>
          <p:cNvCxnSpPr>
            <a:cxnSpLocks/>
          </p:cNvCxnSpPr>
          <p:nvPr/>
        </p:nvCxnSpPr>
        <p:spPr>
          <a:xfrm>
            <a:off x="4856984" y="3212473"/>
            <a:ext cx="0" cy="350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FBCA72A-E633-4B16-B335-541C498CDB04}"/>
              </a:ext>
            </a:extLst>
          </p:cNvPr>
          <p:cNvSpPr txBox="1"/>
          <p:nvPr/>
        </p:nvSpPr>
        <p:spPr>
          <a:xfrm>
            <a:off x="1437263" y="3436048"/>
            <a:ext cx="169379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Recommend to proceed with 900C on production bare cavities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B08C1FC-08DD-4D62-A8E1-50D8035F2F9C}"/>
              </a:ext>
            </a:extLst>
          </p:cNvPr>
          <p:cNvCxnSpPr>
            <a:cxnSpLocks/>
            <a:stCxn id="6" idx="3"/>
            <a:endCxn id="27" idx="1"/>
          </p:cNvCxnSpPr>
          <p:nvPr/>
        </p:nvCxnSpPr>
        <p:spPr>
          <a:xfrm flipV="1">
            <a:off x="6076638" y="350986"/>
            <a:ext cx="1804174" cy="666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B31F451-43F4-4455-9AC8-F2BD8DC18855}"/>
              </a:ext>
            </a:extLst>
          </p:cNvPr>
          <p:cNvSpPr txBox="1"/>
          <p:nvPr/>
        </p:nvSpPr>
        <p:spPr>
          <a:xfrm rot="20454538">
            <a:off x="6392052" y="449900"/>
            <a:ext cx="10531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If rad. issues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4B4CEE-CD05-45C2-AAEC-243B0C912139}"/>
              </a:ext>
            </a:extLst>
          </p:cNvPr>
          <p:cNvSpPr txBox="1"/>
          <p:nvPr/>
        </p:nvSpPr>
        <p:spPr>
          <a:xfrm rot="1373398">
            <a:off x="6362662" y="1051720"/>
            <a:ext cx="12036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If performance issues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FE85DF2-D29C-44B3-BE30-74B273EA60F7}"/>
              </a:ext>
            </a:extLst>
          </p:cNvPr>
          <p:cNvSpPr txBox="1"/>
          <p:nvPr/>
        </p:nvSpPr>
        <p:spPr>
          <a:xfrm>
            <a:off x="3297784" y="867033"/>
            <a:ext cx="750718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VTS test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385E6DB-885B-4FCC-BF96-B8A90F3FDA88}"/>
              </a:ext>
            </a:extLst>
          </p:cNvPr>
          <p:cNvCxnSpPr/>
          <p:nvPr/>
        </p:nvCxnSpPr>
        <p:spPr>
          <a:xfrm>
            <a:off x="4002689" y="1014955"/>
            <a:ext cx="4377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F867107-EA64-442C-A201-2C6990350F84}"/>
              </a:ext>
            </a:extLst>
          </p:cNvPr>
          <p:cNvSpPr txBox="1"/>
          <p:nvPr/>
        </p:nvSpPr>
        <p:spPr>
          <a:xfrm>
            <a:off x="4422991" y="869667"/>
            <a:ext cx="1026243" cy="300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Successful ?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7A3E25D-4010-49B2-9254-BD5E173D5A49}"/>
              </a:ext>
            </a:extLst>
          </p:cNvPr>
          <p:cNvCxnSpPr>
            <a:cxnSpLocks/>
          </p:cNvCxnSpPr>
          <p:nvPr/>
        </p:nvCxnSpPr>
        <p:spPr>
          <a:xfrm>
            <a:off x="5408005" y="1005533"/>
            <a:ext cx="2871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D2B196C-6A48-4C4E-9C10-0F275EDCFEDB}"/>
              </a:ext>
            </a:extLst>
          </p:cNvPr>
          <p:cNvSpPr txBox="1"/>
          <p:nvPr/>
        </p:nvSpPr>
        <p:spPr>
          <a:xfrm>
            <a:off x="4694123" y="1351105"/>
            <a:ext cx="411075" cy="3000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Yes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A5F526E-2EC3-42A6-B745-652EBDFE65B7}"/>
              </a:ext>
            </a:extLst>
          </p:cNvPr>
          <p:cNvCxnSpPr>
            <a:cxnSpLocks/>
          </p:cNvCxnSpPr>
          <p:nvPr/>
        </p:nvCxnSpPr>
        <p:spPr>
          <a:xfrm>
            <a:off x="4876192" y="1623025"/>
            <a:ext cx="0" cy="231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72DED04-D839-4AB6-BA3F-0BAB9891FE62}"/>
              </a:ext>
            </a:extLst>
          </p:cNvPr>
          <p:cNvCxnSpPr>
            <a:cxnSpLocks/>
          </p:cNvCxnSpPr>
          <p:nvPr/>
        </p:nvCxnSpPr>
        <p:spPr>
          <a:xfrm>
            <a:off x="4865638" y="2123515"/>
            <a:ext cx="0" cy="231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F4500A4-B4F2-47B5-AAB5-0C008BCAB2BD}"/>
              </a:ext>
            </a:extLst>
          </p:cNvPr>
          <p:cNvCxnSpPr>
            <a:cxnSpLocks/>
          </p:cNvCxnSpPr>
          <p:nvPr/>
        </p:nvCxnSpPr>
        <p:spPr>
          <a:xfrm flipH="1">
            <a:off x="3131057" y="3678422"/>
            <a:ext cx="4377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4ED5F68-F3F0-4EA2-BF43-CDA327B91FB1}"/>
              </a:ext>
            </a:extLst>
          </p:cNvPr>
          <p:cNvCxnSpPr>
            <a:cxnSpLocks/>
            <a:stCxn id="115" idx="1"/>
            <a:endCxn id="116" idx="3"/>
          </p:cNvCxnSpPr>
          <p:nvPr/>
        </p:nvCxnSpPr>
        <p:spPr>
          <a:xfrm flipH="1">
            <a:off x="3979878" y="3689964"/>
            <a:ext cx="395914" cy="40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7C2D2D16-FF0A-40F3-970E-A7E0BCB6BA5B}"/>
              </a:ext>
            </a:extLst>
          </p:cNvPr>
          <p:cNvSpPr txBox="1"/>
          <p:nvPr/>
        </p:nvSpPr>
        <p:spPr>
          <a:xfrm>
            <a:off x="4375792" y="3539923"/>
            <a:ext cx="1026243" cy="300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Successful ?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5057B4F-9058-417A-87E0-97E18C86C81C}"/>
              </a:ext>
            </a:extLst>
          </p:cNvPr>
          <p:cNvSpPr txBox="1"/>
          <p:nvPr/>
        </p:nvSpPr>
        <p:spPr>
          <a:xfrm>
            <a:off x="3568803" y="3544008"/>
            <a:ext cx="411075" cy="3000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Yes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7C178F-BA44-48CA-A1F2-45139E0E4CE3}"/>
              </a:ext>
            </a:extLst>
          </p:cNvPr>
          <p:cNvSpPr txBox="1"/>
          <p:nvPr/>
        </p:nvSpPr>
        <p:spPr>
          <a:xfrm>
            <a:off x="5888129" y="3539923"/>
            <a:ext cx="388248" cy="3000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No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A43B259-E9D0-4670-9050-7384DC83F40E}"/>
              </a:ext>
            </a:extLst>
          </p:cNvPr>
          <p:cNvCxnSpPr>
            <a:cxnSpLocks/>
            <a:stCxn id="115" idx="3"/>
            <a:endCxn id="117" idx="1"/>
          </p:cNvCxnSpPr>
          <p:nvPr/>
        </p:nvCxnSpPr>
        <p:spPr>
          <a:xfrm>
            <a:off x="5402035" y="3689964"/>
            <a:ext cx="486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180247-0710-4855-9FC0-23EF0E1D5226}"/>
              </a:ext>
            </a:extLst>
          </p:cNvPr>
          <p:cNvSpPr txBox="1"/>
          <p:nvPr/>
        </p:nvSpPr>
        <p:spPr>
          <a:xfrm>
            <a:off x="6682666" y="3436048"/>
            <a:ext cx="1514890" cy="7155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Recommend to not proceed with 900C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009BD80-5C7A-4292-A1C9-4AFDFE298DB9}"/>
              </a:ext>
            </a:extLst>
          </p:cNvPr>
          <p:cNvCxnSpPr>
            <a:cxnSpLocks/>
          </p:cNvCxnSpPr>
          <p:nvPr/>
        </p:nvCxnSpPr>
        <p:spPr>
          <a:xfrm>
            <a:off x="6229809" y="3678421"/>
            <a:ext cx="4545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B9F5096-AC44-4079-8FB6-3B911E144088}"/>
              </a:ext>
            </a:extLst>
          </p:cNvPr>
          <p:cNvCxnSpPr>
            <a:cxnSpLocks/>
          </p:cNvCxnSpPr>
          <p:nvPr/>
        </p:nvCxnSpPr>
        <p:spPr>
          <a:xfrm>
            <a:off x="2272140" y="4128546"/>
            <a:ext cx="0" cy="231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A24EFC1-6E17-41A8-AC34-DE7DCF3DC78B}"/>
              </a:ext>
            </a:extLst>
          </p:cNvPr>
          <p:cNvSpPr txBox="1"/>
          <p:nvPr/>
        </p:nvSpPr>
        <p:spPr>
          <a:xfrm>
            <a:off x="1112138" y="4357077"/>
            <a:ext cx="2538098" cy="7155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Contact partner labs to make sure the contract w cavity vendor is modified accordingly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2FC982-9138-4513-A00A-B092309D957B}"/>
              </a:ext>
            </a:extLst>
          </p:cNvPr>
          <p:cNvSpPr txBox="1"/>
          <p:nvPr/>
        </p:nvSpPr>
        <p:spPr>
          <a:xfrm>
            <a:off x="5128888" y="1616185"/>
            <a:ext cx="795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Task #11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650F2B2A-0F1B-4592-81FF-E016C3A39D88}"/>
              </a:ext>
            </a:extLst>
          </p:cNvPr>
          <p:cNvSpPr txBox="1">
            <a:spLocks/>
          </p:cNvSpPr>
          <p:nvPr/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Road maps – cavity studies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B7AE3D8-0A80-A245-AB13-302760345F5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568803" y="2504823"/>
            <a:ext cx="89877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DC98ABC-AACE-384E-9B4F-FD36A29272D5}"/>
              </a:ext>
            </a:extLst>
          </p:cNvPr>
          <p:cNvSpPr txBox="1"/>
          <p:nvPr/>
        </p:nvSpPr>
        <p:spPr>
          <a:xfrm>
            <a:off x="2743064" y="2244118"/>
            <a:ext cx="133844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B61C-EZ-103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Pressure test OK</a:t>
            </a:r>
          </a:p>
        </p:txBody>
      </p:sp>
    </p:spTree>
    <p:extLst>
      <p:ext uri="{BB962C8B-B14F-4D97-AF65-F5344CB8AC3E}">
        <p14:creationId xmlns:p14="http://schemas.microsoft.com/office/powerpoint/2010/main" val="399297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3AEF34-2BB5-4464-8BF2-C3B3322E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BA608-DC1A-431E-84C8-BD065EE5B1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12-14 July 2022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32F5A-FF4F-44E8-AC30-ECCBAF8C6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PIP-II 2nd Technical Workshop | WG2 | G. Wu, Roadmap to determine 800C vs 900C HT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EF590-8CD4-4ABF-AD17-7A8BE7EE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EF454B-CB04-4BAB-9875-A528DE0AE7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chemeClr val="accent6">
                    <a:lumMod val="50000"/>
                  </a:schemeClr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chemeClr val="accent6">
                    <a:lumMod val="50000"/>
                  </a:schemeClr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B61-EZ-103 road test successful (See Jeremiah presentation)</a:t>
            </a:r>
          </a:p>
          <a:p>
            <a:pPr marL="568325" lvl="1" indent="-285750">
              <a:buFont typeface="Wingdings" pitchFamily="2" charset="2"/>
              <a:buChar char="§"/>
            </a:pPr>
            <a:r>
              <a:rPr lang="en-US"/>
              <a:t>Additional road tests planned</a:t>
            </a:r>
            <a:endParaRPr lang="en-US" dirty="0"/>
          </a:p>
          <a:p>
            <a:pPr lvl="0"/>
            <a:r>
              <a:rPr lang="en-US" dirty="0"/>
              <a:t>B61-EZ-102 900C H-bake in progress</a:t>
            </a:r>
          </a:p>
          <a:p>
            <a:pPr lvl="0"/>
            <a:r>
              <a:rPr lang="en-US" dirty="0"/>
              <a:t>B61-EZ-101 and B61-EZ-104 are scheduled to be 800C H-baked tentatively</a:t>
            </a:r>
          </a:p>
          <a:p>
            <a:pPr lvl="1">
              <a:defRPr/>
            </a:pPr>
            <a:endParaRPr lang="en-US" dirty="0"/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210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</Template>
  <TotalTime>2042</TotalTime>
  <Words>695</Words>
  <Application>Microsoft Macintosh PowerPoint</Application>
  <PresentationFormat>On-screen Show (16:9)</PresentationFormat>
  <Paragraphs>139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Wingdings</vt:lpstr>
      <vt:lpstr>Fermilab_PPT_090915</vt:lpstr>
      <vt:lpstr>Office Theme</vt:lpstr>
      <vt:lpstr>PowerPoint Presentation</vt:lpstr>
      <vt:lpstr>Outline</vt:lpstr>
      <vt:lpstr>Introduction</vt:lpstr>
      <vt:lpstr>Minimize the Magnetic Field Trapping</vt:lpstr>
      <vt:lpstr>Road maps</vt:lpstr>
      <vt:lpstr>Road maps – sample studies</vt:lpstr>
      <vt:lpstr>PowerPoint Presentation</vt:lpstr>
      <vt:lpstr>PowerPoint Presentation</vt:lpstr>
      <vt:lpstr>Current Status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Genfa Wu</dc:creator>
  <cp:lastModifiedBy>Genfa Wu</cp:lastModifiedBy>
  <cp:revision>3</cp:revision>
  <cp:lastPrinted>2014-01-20T19:40:21Z</cp:lastPrinted>
  <dcterms:created xsi:type="dcterms:W3CDTF">2022-01-12T19:11:12Z</dcterms:created>
  <dcterms:modified xsi:type="dcterms:W3CDTF">2022-07-15T20:00:42Z</dcterms:modified>
</cp:coreProperties>
</file>