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8" r:id="rId3"/>
    <p:sldId id="301" r:id="rId4"/>
    <p:sldId id="300" r:id="rId5"/>
    <p:sldId id="307" r:id="rId6"/>
    <p:sldId id="304" r:id="rId7"/>
    <p:sldId id="302" r:id="rId8"/>
    <p:sldId id="306" r:id="rId9"/>
    <p:sldId id="303" r:id="rId10"/>
    <p:sldId id="305" r:id="rId11"/>
    <p:sldId id="299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4805C-173F-436A-A951-C0A9D4F182B6}" v="1298" dt="2022-07-15T21:03:16.9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41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99" y="117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furnace cycles and 2N0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4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up to May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furnace cycles and 2N0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10% </a:t>
            </a:r>
            <a:r>
              <a:rPr lang="en-US" dirty="0" err="1"/>
              <a:t>Bpeak</a:t>
            </a:r>
            <a:r>
              <a:rPr lang="en-US" dirty="0"/>
              <a:t> difference between INFN-1-cell and BEPC 1-cell (lower </a:t>
            </a:r>
            <a:r>
              <a:rPr lang="en-US" dirty="0" err="1"/>
              <a:t>Bpeak</a:t>
            </a:r>
            <a:r>
              <a:rPr lang="en-US" dirty="0"/>
              <a:t>, likely high-beta)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chemeClr val="accent6">
                    <a:lumMod val="50000"/>
                  </a:schemeClr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chemeClr val="accent6">
                    <a:lumMod val="50000"/>
                  </a:schemeClr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86469" y="4878161"/>
            <a:ext cx="89868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12-14 July 2022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387" y="4878161"/>
            <a:ext cx="6686647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298986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July,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G. Wu | PIP-II Technical Meetings | Recent lessons from other projects regarding processing N2 doping/mid-T bake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12-14 July,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G. Wu | PIP-II Technical Meetings | Recent lessons from other projects regarding processing N2 doping/mid-T bake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July,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G. Wu | PIP-II Technical Meetings | Recent lessons from other projects regarding processing N2 doping/mid-T bake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12-14 July,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G. Wu | PIP-II Technical Meetings | Recent lessons from other projects regarding processing N2 doping/mid-T bake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G. Wu | PIP-II Technical Meetings | Recent lessons from other projects regarding processing N2 doping/mid-T bake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4878161"/>
            <a:ext cx="868949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12-14 July, 2022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7288" y="4878161"/>
            <a:ext cx="6073716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G. Wu | PIP-II Technical Meetings | Recent lessons from other projects regarding processing N2 doping/mid-T bake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Recent lessons from other projects regarding processing N2 doping/mid-T bake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Genfa Wu	</a:t>
            </a:r>
          </a:p>
          <a:p>
            <a:r>
              <a:rPr lang="en-US" sz="1400" dirty="0"/>
              <a:t>PIP-II Technical Meetings</a:t>
            </a:r>
          </a:p>
          <a:p>
            <a:r>
              <a:rPr lang="en-US" sz="1400" dirty="0"/>
              <a:t>13 July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F0021-2EFB-4043-9AF0-254C63CB2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PIP-II 650 MHz baseline is N-doping. Processing change requires more processing data to demonstrate the alternative processing.</a:t>
            </a:r>
          </a:p>
          <a:p>
            <a:r>
              <a:rPr lang="en-US"/>
              <a:t>Separation of N-doping </a:t>
            </a:r>
            <a:r>
              <a:rPr lang="en-US" dirty="0"/>
              <a:t>and heat treatment showed improvement in LCLS-II HE production.</a:t>
            </a:r>
          </a:p>
          <a:p>
            <a:r>
              <a:rPr lang="en-US" dirty="0"/>
              <a:t>High Q at the medium field has several options.</a:t>
            </a:r>
          </a:p>
          <a:p>
            <a:pPr marL="568325" lvl="1" indent="-285750">
              <a:buFont typeface="Wingdings" panose="05000000000000000000" pitchFamily="2" charset="2"/>
              <a:buChar char="§"/>
            </a:pPr>
            <a:r>
              <a:rPr lang="en-US" dirty="0"/>
              <a:t>N-doping</a:t>
            </a:r>
          </a:p>
          <a:p>
            <a:pPr marL="568325" lvl="1" indent="-285750">
              <a:buFont typeface="Wingdings" panose="05000000000000000000" pitchFamily="2" charset="2"/>
              <a:buChar char="§"/>
            </a:pPr>
            <a:r>
              <a:rPr lang="en-US" dirty="0"/>
              <a:t>N-infusion</a:t>
            </a:r>
          </a:p>
          <a:p>
            <a:pPr marL="568325" lvl="1" indent="-285750">
              <a:buFont typeface="Wingdings" panose="05000000000000000000" pitchFamily="2" charset="2"/>
              <a:buChar char="§"/>
            </a:pPr>
            <a:r>
              <a:rPr lang="en-US" dirty="0"/>
              <a:t>Mid-T baking</a:t>
            </a:r>
          </a:p>
          <a:p>
            <a:r>
              <a:rPr lang="en-US" dirty="0"/>
              <a:t>Mid-T baking has the potential to be the simplest processing recipe.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12F5BF-C886-4725-9C6F-F5EF0266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16EC-C0FB-4520-A520-3DFD9A319E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2633-2017-4DE7-A36F-57ED4AA21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A29D7-C3ED-45E3-AA2A-92E812534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6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5033-5619-9D47-9591-3998F4A5D2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6160-2D59-6C4B-BA4B-E92D849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FB78E-109A-4745-949F-743AE6516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 descr="A picture containing sky, outdoor, road, highway&#10;&#10;Description automatically generated">
            <a:extLst>
              <a:ext uri="{FF2B5EF4-FFF2-40B4-BE49-F238E27FC236}">
                <a16:creationId xmlns:a16="http://schemas.microsoft.com/office/drawing/2014/main" id="{762F1A85-1A3A-7D41-A890-2926C5A313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543" y="0"/>
            <a:ext cx="9237332" cy="487816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059DD90-7ED6-7C4B-88C3-8CE8D5E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881" y="1084037"/>
            <a:ext cx="3494237" cy="726101"/>
          </a:xfrm>
        </p:spPr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0794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98DC5-341D-FF4F-9AE2-E470DF42C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Data from other projects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C79BF5-3D74-7446-B4BB-42F24D05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0A090-8266-8247-A9E4-E37F671E32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81A4-B66D-DD4C-B751-53D52200E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0FAF2-4B82-CD48-AAC8-61523C66E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1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C8162-FD82-0A4E-B82F-F4E16FB6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4234909" cy="2874692"/>
          </a:xfr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sz="1600" dirty="0"/>
              <a:t>140-200 µm Bulk EP warm (200um later)</a:t>
            </a:r>
          </a:p>
          <a:p>
            <a:r>
              <a:rPr lang="en-US" sz="1600" dirty="0"/>
              <a:t>High-temperature heat treatment for flux expulsion (typically 800 C, later 900-975C) for 3 hours</a:t>
            </a:r>
          </a:p>
          <a:p>
            <a:pPr marL="568325" lvl="1" indent="-285750">
              <a:buFont typeface="Wingdings" pitchFamily="2" charset="2"/>
              <a:buChar char="§"/>
            </a:pPr>
            <a:r>
              <a:rPr lang="en-US" sz="1400" dirty="0"/>
              <a:t>Temperature determined per niobium material lot by single cell flux expulsion testing</a:t>
            </a:r>
          </a:p>
          <a:p>
            <a:r>
              <a:rPr lang="en-US" sz="1600" dirty="0"/>
              <a:t>Still in Furnace, 800ºC + 2N6 doping</a:t>
            </a:r>
          </a:p>
          <a:p>
            <a:r>
              <a:rPr lang="en-US" sz="1600" dirty="0"/>
              <a:t>Final EP (5-7 µm)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BAB035-F399-F745-9BB0-FD077D2B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and LCLS-II HE N-doping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FCE6-8D5A-1240-B587-8BC3BF0C4C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857A-ED9B-9649-80B3-AC4D39B92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05FFD-1FC7-3E44-8A30-D9A1B609F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E500F73-4ADA-4C1E-9F0D-B63290F7A444}"/>
              </a:ext>
            </a:extLst>
          </p:cNvPr>
          <p:cNvSpPr txBox="1">
            <a:spLocks/>
          </p:cNvSpPr>
          <p:nvPr/>
        </p:nvSpPr>
        <p:spPr>
          <a:xfrm>
            <a:off x="4584918" y="726084"/>
            <a:ext cx="4428638" cy="287727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150 µm Bulk EP warm</a:t>
            </a:r>
          </a:p>
          <a:p>
            <a:r>
              <a:rPr lang="en-US" sz="1600" dirty="0"/>
              <a:t>High-temperature heat treatment for flux expulsion (typically 900-975ºC) for 3 hours</a:t>
            </a:r>
          </a:p>
          <a:p>
            <a:pPr marL="568325" lvl="1" indent="-285750">
              <a:buFont typeface="Wingdings" pitchFamily="2" charset="2"/>
              <a:buChar char="§"/>
            </a:pPr>
            <a:r>
              <a:rPr lang="en-US" sz="1400" dirty="0"/>
              <a:t>Temperature determined per niobium material lot by single cell flux expulsion testing</a:t>
            </a:r>
          </a:p>
          <a:p>
            <a:r>
              <a:rPr lang="en-US" sz="1600" dirty="0"/>
              <a:t>50 µm EP (30 µm warm + 20 µm cold)</a:t>
            </a:r>
          </a:p>
          <a:p>
            <a:r>
              <a:rPr lang="en-US" sz="1600" dirty="0"/>
              <a:t>800ºC for 3 hours + 2N0 doping</a:t>
            </a:r>
          </a:p>
          <a:p>
            <a:r>
              <a:rPr lang="en-US" sz="1600" dirty="0"/>
              <a:t>Final EP (7 µm cold)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799D3-FFB0-4C19-8B4D-499E2687BA1E}"/>
              </a:ext>
            </a:extLst>
          </p:cNvPr>
          <p:cNvSpPr txBox="1"/>
          <p:nvPr/>
        </p:nvSpPr>
        <p:spPr>
          <a:xfrm>
            <a:off x="1235990" y="3719593"/>
            <a:ext cx="203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LCLS-II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D00FB-5901-428F-B4D9-5213BCADEEC8}"/>
              </a:ext>
            </a:extLst>
          </p:cNvPr>
          <p:cNvSpPr txBox="1"/>
          <p:nvPr/>
        </p:nvSpPr>
        <p:spPr>
          <a:xfrm>
            <a:off x="5747288" y="3719593"/>
            <a:ext cx="203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LCLS-II HE</a:t>
            </a:r>
          </a:p>
        </p:txBody>
      </p:sp>
    </p:spTree>
    <p:extLst>
      <p:ext uri="{BB962C8B-B14F-4D97-AF65-F5344CB8AC3E}">
        <p14:creationId xmlns:p14="http://schemas.microsoft.com/office/powerpoint/2010/main" val="267089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86A0C6-BAE8-3C43-85D7-2517A528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HE Cavity Data Summary (1.3 GHz 9-cell </a:t>
            </a:r>
            <a:r>
              <a:rPr lang="en-US" dirty="0" err="1"/>
              <a:t>Cavties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2104D-D875-FF4E-8799-8635B8DDC6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66052-108A-BE43-99DE-7A6E7F2AC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E547E-459D-B344-9AAD-06CC2C2ED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B0B10F-2491-D747-93CE-F37448EA5121}"/>
              </a:ext>
            </a:extLst>
          </p:cNvPr>
          <p:cNvGrpSpPr/>
          <p:nvPr/>
        </p:nvGrpSpPr>
        <p:grpSpPr>
          <a:xfrm>
            <a:off x="160383" y="586575"/>
            <a:ext cx="8823233" cy="3759252"/>
            <a:chOff x="92167" y="1047750"/>
            <a:chExt cx="8823233" cy="375925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3B266B-3ACE-0D40-903C-26D2E0585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5760" y="1386304"/>
              <a:ext cx="4379640" cy="342069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6BB2130-1F46-564F-A052-3902BDB3F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67" y="1371633"/>
              <a:ext cx="4408265" cy="342785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AF1D01-144F-DD45-8967-973794390C04}"/>
                </a:ext>
              </a:extLst>
            </p:cNvPr>
            <p:cNvSpPr txBox="1"/>
            <p:nvPr/>
          </p:nvSpPr>
          <p:spPr>
            <a:xfrm>
              <a:off x="533400" y="156448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Average quench gradient: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22.0±3.9 MV/m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E5B560-ABC8-5D4F-9C13-1ED4A3866887}"/>
                </a:ext>
              </a:extLst>
            </p:cNvPr>
            <p:cNvSpPr txBox="1"/>
            <p:nvPr/>
          </p:nvSpPr>
          <p:spPr>
            <a:xfrm>
              <a:off x="4907922" y="1541628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Average quench gradient: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26.3±2.9 MV/m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EA719-1059-CB47-B01D-C021A8F5DB4E}"/>
                </a:ext>
              </a:extLst>
            </p:cNvPr>
            <p:cNvSpPr txBox="1"/>
            <p:nvPr/>
          </p:nvSpPr>
          <p:spPr>
            <a:xfrm>
              <a:off x="1447800" y="1047750"/>
              <a:ext cx="2144624" cy="33855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4001D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LCLS-II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1C69EF-69B0-6240-8954-A344FC11D05E}"/>
                </a:ext>
              </a:extLst>
            </p:cNvPr>
            <p:cNvSpPr txBox="1"/>
            <p:nvPr/>
          </p:nvSpPr>
          <p:spPr>
            <a:xfrm>
              <a:off x="5867400" y="1047750"/>
              <a:ext cx="2144624" cy="33855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A4001D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 vCM + production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C042D578-0BE3-714C-B2BF-66C3BBEA9158}"/>
                </a:ext>
              </a:extLst>
            </p:cNvPr>
            <p:cNvSpPr/>
            <p:nvPr/>
          </p:nvSpPr>
          <p:spPr>
            <a:xfrm>
              <a:off x="3505200" y="2633102"/>
              <a:ext cx="2362200" cy="1310247"/>
            </a:xfrm>
            <a:prstGeom prst="rightArrow">
              <a:avLst/>
            </a:prstGeom>
            <a:solidFill>
              <a:srgbClr val="69BE28"/>
            </a:solidFill>
            <a:ln w="25400" cap="flat" cmpd="sng" algn="ctr">
              <a:solidFill>
                <a:srgbClr val="69BE2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&gt;4 MV/m improvement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6CF7D3E-CE03-0743-B828-7299E9B4E0A7}"/>
              </a:ext>
            </a:extLst>
          </p:cNvPr>
          <p:cNvSpPr txBox="1"/>
          <p:nvPr/>
        </p:nvSpPr>
        <p:spPr>
          <a:xfrm>
            <a:off x="6986967" y="4338213"/>
            <a:ext cx="2046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from J. Maniscalco, SLAC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0E4100-F796-A144-B75D-FF2071970781}"/>
              </a:ext>
            </a:extLst>
          </p:cNvPr>
          <p:cNvSpPr txBox="1"/>
          <p:nvPr/>
        </p:nvSpPr>
        <p:spPr>
          <a:xfrm>
            <a:off x="601616" y="154947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Average Q: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3.18±0.44×10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12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B1D4BE-FDA4-BB42-8275-2F435A15CA78}"/>
              </a:ext>
            </a:extLst>
          </p:cNvPr>
          <p:cNvSpPr txBox="1"/>
          <p:nvPr/>
        </p:nvSpPr>
        <p:spPr>
          <a:xfrm>
            <a:off x="4976138" y="152568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Average Q: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3.19±0.45×10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</a:t>
            </a:r>
            <a:endParaRPr lang="en-US" sz="1200" b="1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78B67-FBD7-463F-AA05-47461E7D7441}"/>
              </a:ext>
            </a:extLst>
          </p:cNvPr>
          <p:cNvSpPr txBox="1"/>
          <p:nvPr/>
        </p:nvSpPr>
        <p:spPr>
          <a:xfrm>
            <a:off x="222250" y="4338313"/>
            <a:ext cx="6675895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Separate heat treatment and N-doping improved the performance</a:t>
            </a:r>
          </a:p>
        </p:txBody>
      </p:sp>
    </p:spTree>
    <p:extLst>
      <p:ext uri="{BB962C8B-B14F-4D97-AF65-F5344CB8AC3E}">
        <p14:creationId xmlns:p14="http://schemas.microsoft.com/office/powerpoint/2010/main" val="193308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C8162-FD82-0A4E-B82F-F4E16FB65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4234909" cy="2874692"/>
          </a:xfr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sz="1600" dirty="0"/>
              <a:t>120 µm Bulk EP warm</a:t>
            </a:r>
          </a:p>
          <a:p>
            <a:r>
              <a:rPr lang="en-US" sz="1600" dirty="0"/>
              <a:t>High-temperature heat treatment for flux expulsion (900C) for 3 hours</a:t>
            </a:r>
          </a:p>
          <a:p>
            <a:r>
              <a:rPr lang="en-US" sz="1600" dirty="0"/>
              <a:t>40 µm EP (20 µm warm + 20 µm cold)</a:t>
            </a:r>
          </a:p>
          <a:p>
            <a:r>
              <a:rPr lang="en-US" sz="1600" dirty="0"/>
              <a:t>800ºC for 3 hours + 2N0 doping</a:t>
            </a:r>
          </a:p>
          <a:p>
            <a:r>
              <a:rPr lang="en-US" sz="1600" dirty="0"/>
              <a:t>Final EP (10 µm cold)</a:t>
            </a:r>
          </a:p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BAB035-F399-F745-9BB0-FD077D2B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PIP-II 650 MHz Cavity Processing Recipe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FCE6-8D5A-1240-B587-8BC3BF0C4C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857A-ED9B-9649-80B3-AC4D39B92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05FFD-1FC7-3E44-8A30-D9A1B609F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E500F73-4ADA-4C1E-9F0D-B63290F7A444}"/>
              </a:ext>
            </a:extLst>
          </p:cNvPr>
          <p:cNvSpPr txBox="1">
            <a:spLocks/>
          </p:cNvSpPr>
          <p:nvPr/>
        </p:nvSpPr>
        <p:spPr>
          <a:xfrm>
            <a:off x="4584918" y="726084"/>
            <a:ext cx="4428638" cy="287727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accent6">
                    <a:lumMod val="50000"/>
                  </a:schemeClr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150 µm Bulk EP warm</a:t>
            </a:r>
          </a:p>
          <a:p>
            <a:r>
              <a:rPr lang="en-US" sz="1600" dirty="0"/>
              <a:t>High-temperature heat treatment for flux expulsion (typically 900-975ºC) for 3 hours</a:t>
            </a:r>
          </a:p>
          <a:p>
            <a:pPr marL="568325" lvl="1" indent="-285750">
              <a:buFont typeface="Wingdings" pitchFamily="2" charset="2"/>
              <a:buChar char="§"/>
            </a:pPr>
            <a:r>
              <a:rPr lang="en-US" sz="1400" dirty="0"/>
              <a:t>Temperature determined per niobium material lot by single cell flux expulsion testing</a:t>
            </a:r>
          </a:p>
          <a:p>
            <a:r>
              <a:rPr lang="en-US" sz="1600" dirty="0"/>
              <a:t>50 µm EP (30 µm warm + 20 µm cold)</a:t>
            </a:r>
          </a:p>
          <a:p>
            <a:r>
              <a:rPr lang="en-US" sz="1600" dirty="0"/>
              <a:t>800ºC for 3 hours + 2N0 doping</a:t>
            </a:r>
          </a:p>
          <a:p>
            <a:r>
              <a:rPr lang="en-US" sz="1600" dirty="0"/>
              <a:t>Final EP (7 µm cold)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799D3-FFB0-4C19-8B4D-499E2687BA1E}"/>
              </a:ext>
            </a:extLst>
          </p:cNvPr>
          <p:cNvSpPr txBox="1"/>
          <p:nvPr/>
        </p:nvSpPr>
        <p:spPr>
          <a:xfrm>
            <a:off x="759417" y="3603356"/>
            <a:ext cx="334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PIP-II </a:t>
            </a:r>
            <a:r>
              <a:rPr lang="en-US"/>
              <a:t>LB650 initially.</a:t>
            </a:r>
            <a:endParaRPr lang="en-US" dirty="0"/>
          </a:p>
          <a:p>
            <a:r>
              <a:rPr lang="en-US" dirty="0"/>
              <a:t>HB650 to be evaluated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D00FB-5901-428F-B4D9-5213BCADEEC8}"/>
              </a:ext>
            </a:extLst>
          </p:cNvPr>
          <p:cNvSpPr txBox="1"/>
          <p:nvPr/>
        </p:nvSpPr>
        <p:spPr>
          <a:xfrm>
            <a:off x="5747288" y="3719593"/>
            <a:ext cx="203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LCLS-II HE</a:t>
            </a:r>
          </a:p>
        </p:txBody>
      </p:sp>
    </p:spTree>
    <p:extLst>
      <p:ext uri="{BB962C8B-B14F-4D97-AF65-F5344CB8AC3E}">
        <p14:creationId xmlns:p14="http://schemas.microsoft.com/office/powerpoint/2010/main" val="384577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C5F289-A282-44BF-B078-FD806FE3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 baking of 1.3 GHz cavity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72F39-596A-4E82-ACDB-E8D15EF553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D7CE4-E474-4272-AF4C-7910354D7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99D25-BF3F-4E97-9C15-CBEA96413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32C76ED-C018-4882-AFDE-90CB665DF6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862" y="461660"/>
            <a:ext cx="4618660" cy="378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C45729-53A9-457A-A68B-7BC92EED27DB}"/>
              </a:ext>
            </a:extLst>
          </p:cNvPr>
          <p:cNvSpPr txBox="1"/>
          <p:nvPr/>
        </p:nvSpPr>
        <p:spPr>
          <a:xfrm>
            <a:off x="1181746" y="4339525"/>
            <a:ext cx="6675895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Mid-T baking achieved similar performance compared to N-doping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450946-1830-4DA8-AB41-2F1C63115EB6}"/>
              </a:ext>
            </a:extLst>
          </p:cNvPr>
          <p:cNvSpPr txBox="1"/>
          <p:nvPr/>
        </p:nvSpPr>
        <p:spPr>
          <a:xfrm>
            <a:off x="6374933" y="3794511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from S. Posen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1D9A8-3860-4678-ABDE-1EB190E66BF7}"/>
              </a:ext>
            </a:extLst>
          </p:cNvPr>
          <p:cNvSpPr txBox="1"/>
          <p:nvPr/>
        </p:nvSpPr>
        <p:spPr>
          <a:xfrm>
            <a:off x="2576564" y="4047275"/>
            <a:ext cx="2877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1-cell cavity Mid-T baking and N-doping comparison</a:t>
            </a:r>
          </a:p>
        </p:txBody>
      </p:sp>
    </p:spTree>
    <p:extLst>
      <p:ext uri="{BB962C8B-B14F-4D97-AF65-F5344CB8AC3E}">
        <p14:creationId xmlns:p14="http://schemas.microsoft.com/office/powerpoint/2010/main" val="173198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E040E6-121A-004F-BE81-DACEB9EC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 baking CEPC project (650 MHz 1-cell cavities)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EE07E-4846-4441-8F77-150322C44B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3E66-5C2C-4A4B-9D07-9E7DD3AB4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20FE-4B15-7146-B0B0-1F699A9CF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1674D2A4-125E-F549-8EF9-C7C12B2B0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33" y="565461"/>
            <a:ext cx="4621805" cy="3321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5BC425-1BED-E84F-911F-C9C1C8BCC615}"/>
              </a:ext>
            </a:extLst>
          </p:cNvPr>
          <p:cNvSpPr txBox="1"/>
          <p:nvPr/>
        </p:nvSpPr>
        <p:spPr>
          <a:xfrm>
            <a:off x="402316" y="4049050"/>
            <a:ext cx="1418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from S. Peng, IHEP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096559-8CE3-41CF-AB63-B4C095593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78" y="476346"/>
            <a:ext cx="3785276" cy="3049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8F95BF-E956-4C50-831B-60E07F517BDA}"/>
              </a:ext>
            </a:extLst>
          </p:cNvPr>
          <p:cNvSpPr txBox="1"/>
          <p:nvPr/>
        </p:nvSpPr>
        <p:spPr>
          <a:xfrm>
            <a:off x="5396603" y="3967567"/>
            <a:ext cx="3379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M. Martinello, Journal of Applied Physics 130, 174501 (2021)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3A29C-D7B6-4FC1-96AC-EFF91DCEBCB5}"/>
              </a:ext>
            </a:extLst>
          </p:cNvPr>
          <p:cNvSpPr txBox="1"/>
          <p:nvPr/>
        </p:nvSpPr>
        <p:spPr>
          <a:xfrm>
            <a:off x="6593847" y="3579650"/>
            <a:ext cx="1882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N-doping of a LB650 1-cell cavity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DAEEE-9383-4436-B2D0-D0FE32B96BEF}"/>
              </a:ext>
            </a:extLst>
          </p:cNvPr>
          <p:cNvSpPr txBox="1"/>
          <p:nvPr/>
        </p:nvSpPr>
        <p:spPr>
          <a:xfrm>
            <a:off x="402316" y="3889684"/>
            <a:ext cx="2105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Mid-T baking of a HB650 1-cell cavity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027AA-2C9C-4A09-937D-9E34E725AFAF}"/>
              </a:ext>
            </a:extLst>
          </p:cNvPr>
          <p:cNvSpPr txBox="1"/>
          <p:nvPr/>
        </p:nvSpPr>
        <p:spPr>
          <a:xfrm>
            <a:off x="1181746" y="4339525"/>
            <a:ext cx="6675895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Mid-T baking achieved similar performance compared to N-doping</a:t>
            </a:r>
          </a:p>
        </p:txBody>
      </p:sp>
    </p:spTree>
    <p:extLst>
      <p:ext uri="{BB962C8B-B14F-4D97-AF65-F5344CB8AC3E}">
        <p14:creationId xmlns:p14="http://schemas.microsoft.com/office/powerpoint/2010/main" val="312892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B647-572A-4517-A239-C78303CE6B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D4B3-CDA2-41B7-8C6B-76D290A6D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385C3-49F9-4B98-A418-CEA8BEE04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6AC15-B270-4B7B-B9A9-5A9C8139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76" y="654746"/>
            <a:ext cx="6923867" cy="381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E8E5E-7606-4AB6-B916-33260A145D34}"/>
              </a:ext>
            </a:extLst>
          </p:cNvPr>
          <p:cNvSpPr txBox="1"/>
          <p:nvPr/>
        </p:nvSpPr>
        <p:spPr>
          <a:xfrm>
            <a:off x="4087678" y="4432515"/>
            <a:ext cx="361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from S. Peng, TTC HG HQ working group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10EC102-3253-4098-85C8-7A8DCC2F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dirty="0"/>
              <a:t>Mid-T baking of CEPC project (650 MHz 1-cell cavities)</a:t>
            </a:r>
          </a:p>
        </p:txBody>
      </p:sp>
    </p:spTree>
    <p:extLst>
      <p:ext uri="{BB962C8B-B14F-4D97-AF65-F5344CB8AC3E}">
        <p14:creationId xmlns:p14="http://schemas.microsoft.com/office/powerpoint/2010/main" val="305402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17BFAD-FB30-467C-B38A-42A8CECA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N-infusion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3F9E-B8B6-4609-99AB-1382D0F5E5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12-14 July 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CA568-C1D3-416A-847F-AB8C9781E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2nd Technical Workshop | WG2 | G. Wu, Recent lessons from other projects regarding processing N2 doping/mid-T bake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705A-C94F-4243-B1C4-87B78964A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A8E77-365D-4871-A04B-0CFBBBFBE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782" y="1844296"/>
            <a:ext cx="4010987" cy="2696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06769-57FF-4306-8C2A-5584BF39F868}"/>
              </a:ext>
            </a:extLst>
          </p:cNvPr>
          <p:cNvSpPr txBox="1"/>
          <p:nvPr/>
        </p:nvSpPr>
        <p:spPr>
          <a:xfrm>
            <a:off x="7787258" y="4382265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from IHEP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7EB9EB-D745-4A19-B168-A461AA1F1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71" y="188814"/>
            <a:ext cx="2421611" cy="1816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515FE-6CA3-4607-A5DF-51BD98043BE9}"/>
              </a:ext>
            </a:extLst>
          </p:cNvPr>
          <p:cNvSpPr txBox="1"/>
          <p:nvPr/>
        </p:nvSpPr>
        <p:spPr>
          <a:xfrm>
            <a:off x="5696279" y="163266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HB650 2-cell cavity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88A50E-C158-45D4-BDF5-D57852F237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69" y="708216"/>
            <a:ext cx="3423083" cy="25932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DC4734-7C8F-408C-A27F-740B74139879}"/>
              </a:ext>
            </a:extLst>
          </p:cNvPr>
          <p:cNvSpPr txBox="1"/>
          <p:nvPr/>
        </p:nvSpPr>
        <p:spPr>
          <a:xfrm>
            <a:off x="973927" y="3798103"/>
            <a:ext cx="33229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A Grassellino et al 2017 </a:t>
            </a:r>
            <a:r>
              <a:rPr lang="en-US" sz="1000" dirty="0" err="1"/>
              <a:t>Supercond</a:t>
            </a:r>
            <a:r>
              <a:rPr lang="en-US" sz="1000" dirty="0"/>
              <a:t>. Sci. Technol. 30 094004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E9F76-6E6C-466A-896E-702B5EA0A26C}"/>
              </a:ext>
            </a:extLst>
          </p:cNvPr>
          <p:cNvSpPr txBox="1"/>
          <p:nvPr/>
        </p:nvSpPr>
        <p:spPr>
          <a:xfrm>
            <a:off x="973927" y="3301461"/>
            <a:ext cx="33229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N-infusion vs. standard baking for EP cavities</a:t>
            </a:r>
          </a:p>
        </p:txBody>
      </p:sp>
    </p:spTree>
    <p:extLst>
      <p:ext uri="{BB962C8B-B14F-4D97-AF65-F5344CB8AC3E}">
        <p14:creationId xmlns:p14="http://schemas.microsoft.com/office/powerpoint/2010/main" val="13194502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412</TotalTime>
  <Words>817</Words>
  <Application>Microsoft Office PowerPoint</Application>
  <PresentationFormat>On-screen Show (16:9)</PresentationFormat>
  <Paragraphs>113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Fermilab_PPT_090915</vt:lpstr>
      <vt:lpstr>PowerPoint Presentation</vt:lpstr>
      <vt:lpstr>Outline</vt:lpstr>
      <vt:lpstr>LCLS-II and LCLS-II HE N-doping</vt:lpstr>
      <vt:lpstr>LCLS-II HE Cavity Data Summary (1.3 GHz 9-cell Cavties)</vt:lpstr>
      <vt:lpstr>Possible PIP-II 650 MHz Cavity Processing Recipe</vt:lpstr>
      <vt:lpstr>Mid-T baking of 1.3 GHz cavity</vt:lpstr>
      <vt:lpstr>Mid-T baking CEPC project (650 MHz 1-cell cavities)</vt:lpstr>
      <vt:lpstr>Mid-T baking of CEPC project (650 MHz 1-cell cavities)</vt:lpstr>
      <vt:lpstr>N-infusion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Genfa Wu</dc:creator>
  <cp:lastModifiedBy>Genfa Wu</cp:lastModifiedBy>
  <cp:revision>5</cp:revision>
  <cp:lastPrinted>2014-01-20T19:40:21Z</cp:lastPrinted>
  <dcterms:created xsi:type="dcterms:W3CDTF">2022-01-12T19:11:12Z</dcterms:created>
  <dcterms:modified xsi:type="dcterms:W3CDTF">2022-07-15T21:09:01Z</dcterms:modified>
</cp:coreProperties>
</file>