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</p:sldMasterIdLst>
  <p:notesMasterIdLst>
    <p:notesMasterId r:id="rId35"/>
  </p:notesMasterIdLst>
  <p:sldIdLst>
    <p:sldId id="2470" r:id="rId5"/>
    <p:sldId id="2712" r:id="rId6"/>
    <p:sldId id="2718" r:id="rId7"/>
    <p:sldId id="2722" r:id="rId8"/>
    <p:sldId id="2734" r:id="rId9"/>
    <p:sldId id="2738" r:id="rId10"/>
    <p:sldId id="2730" r:id="rId11"/>
    <p:sldId id="2736" r:id="rId12"/>
    <p:sldId id="2735" r:id="rId13"/>
    <p:sldId id="2737" r:id="rId14"/>
    <p:sldId id="2739" r:id="rId15"/>
    <p:sldId id="2740" r:id="rId16"/>
    <p:sldId id="2717" r:id="rId17"/>
    <p:sldId id="2731" r:id="rId18"/>
    <p:sldId id="295" r:id="rId19"/>
    <p:sldId id="296" r:id="rId20"/>
    <p:sldId id="297" r:id="rId21"/>
    <p:sldId id="300" r:id="rId22"/>
    <p:sldId id="301" r:id="rId23"/>
    <p:sldId id="302" r:id="rId24"/>
    <p:sldId id="2733" r:id="rId25"/>
    <p:sldId id="318" r:id="rId26"/>
    <p:sldId id="316" r:id="rId27"/>
    <p:sldId id="317" r:id="rId28"/>
    <p:sldId id="2723" r:id="rId29"/>
    <p:sldId id="2726" r:id="rId30"/>
    <p:sldId id="2727" r:id="rId31"/>
    <p:sldId id="2728" r:id="rId32"/>
    <p:sldId id="2724" r:id="rId33"/>
    <p:sldId id="272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5D6EA-AAB3-4AAF-9778-9AD463217C17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6D27F-995A-4243-B31A-5FC9ED57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2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6D27F-995A-4243-B31A-5FC9ED5792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4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6D27F-995A-4243-B31A-5FC9ED5792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4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6D27F-995A-4243-B31A-5FC9ED5792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5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6D27F-995A-4243-B31A-5FC9ED5792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92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6D27F-995A-4243-B31A-5FC9ED5792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91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8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369045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150875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28422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75436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65368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7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1585" y="4345418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PIP-II 2</a:t>
            </a:r>
            <a:r>
              <a:rPr lang="en-US" baseline="30000" dirty="0"/>
              <a:t>nd</a:t>
            </a:r>
            <a:r>
              <a:rPr lang="en-US" dirty="0"/>
              <a:t> Technical Workshop, WG#2</a:t>
            </a:r>
          </a:p>
          <a:p>
            <a:pPr>
              <a:spcBef>
                <a:spcPts val="600"/>
              </a:spcBef>
            </a:pPr>
            <a:r>
              <a:rPr lang="en-US" dirty="0"/>
              <a:t>Cavity Engineering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9846" y="5418805"/>
            <a:ext cx="11332308" cy="1247725"/>
          </a:xfrm>
        </p:spPr>
        <p:txBody>
          <a:bodyPr/>
          <a:lstStyle/>
          <a:p>
            <a:r>
              <a:rPr lang="en-US" dirty="0"/>
              <a:t>Colin Narug</a:t>
            </a:r>
          </a:p>
          <a:p>
            <a:r>
              <a:rPr lang="en-US" dirty="0"/>
              <a:t>Fermilab</a:t>
            </a:r>
          </a:p>
          <a:p>
            <a:r>
              <a:rPr lang="en-US" dirty="0"/>
              <a:t>12-14 July 2022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A8A665-95CD-4C1F-A7EB-7AD771F38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Load Case 2,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= 0.61 Cavity Results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9C0E7-4A2C-4F61-BA83-1A0495F1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160689" cy="241300"/>
          </a:xfrm>
        </p:spPr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73C03-1452-40D7-AAAD-1FE0F5D5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A67AA92-51F7-48F5-8615-39689C1E9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620B17-5B87-46B9-93F8-EAF35CB8E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55" y="1714161"/>
            <a:ext cx="5076825" cy="34296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AC3CD5-7889-4836-A3DA-0571CB982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925" y="1098871"/>
            <a:ext cx="2933700" cy="1994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03EC12-76A9-490F-A990-BEBDFA4D8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70" y="746880"/>
            <a:ext cx="3574805" cy="1762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1469E6-8B88-4C17-8BF8-AEEEC45AF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370" y="2509371"/>
            <a:ext cx="3584330" cy="13530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8F8C0C-0195-4A76-AD08-980DA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508" y="3966694"/>
            <a:ext cx="4720542" cy="199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D5046F-535B-4EE0-9CA5-F4E0FBAA0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Model is considered to meet requirements if, after cycling load steps at least 5 times, one of the requirements are met:</a:t>
            </a:r>
          </a:p>
          <a:p>
            <a:r>
              <a:rPr lang="en-US" dirty="0"/>
              <a:t>No Plastic action incurred in the component</a:t>
            </a:r>
          </a:p>
          <a:p>
            <a:r>
              <a:rPr lang="en-US" dirty="0"/>
              <a:t>An elastic core is present in the primary-Load Bearing Boundary of the component</a:t>
            </a:r>
          </a:p>
          <a:p>
            <a:r>
              <a:rPr lang="en-US" dirty="0"/>
              <a:t>There is no permanent change in the overall dimensions of the component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FBD47E-D62C-4143-AB0D-94D271F0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= 0.92 Cavity Ratcheting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B72E7-26F8-482B-AD7E-B705CDC0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4083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73499-1929-4B7D-A1DE-3C7D1C17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269AC-8F04-4DAB-9145-562607B1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513" y="3698448"/>
            <a:ext cx="5410195" cy="2120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D53B2C-9FC0-404D-A229-309555B2C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11" y="3400178"/>
            <a:ext cx="4924425" cy="2867387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FD1BEC8-0BB4-4E34-8FF0-ECA5AEF7D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</p:spTree>
    <p:extLst>
      <p:ext uri="{BB962C8B-B14F-4D97-AF65-F5344CB8AC3E}">
        <p14:creationId xmlns:p14="http://schemas.microsoft.com/office/powerpoint/2010/main" val="3421758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D0D3EC-01F9-4C67-AD6D-90CC4E41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= 0.92 Cavity Ratcheting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98F85-2354-487D-A7ED-0EE4DA4CB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170214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642DC-239A-4604-9C03-F6ECEEDE2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C82B6D3-2D6B-4EF9-ACB0-D11D7C0D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90468B-31FC-4CE5-BB65-77DC9E93F0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52" y="857218"/>
            <a:ext cx="7470111" cy="2788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B0F27-70C2-4BAB-9627-A7B74E55C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306" y="3645393"/>
            <a:ext cx="6851387" cy="2542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936F52-64B1-4EBB-A60F-F12DEFC66C95}"/>
              </a:ext>
            </a:extLst>
          </p:cNvPr>
          <p:cNvSpPr txBox="1"/>
          <p:nvPr/>
        </p:nvSpPr>
        <p:spPr>
          <a:xfrm>
            <a:off x="7366745" y="939488"/>
            <a:ext cx="45204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No Plastic action incurred in the component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An elastic core is present in the primary-Load Bearing Boundary of the component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There is no permanent change in the overall dimensions of the component</a:t>
            </a:r>
          </a:p>
        </p:txBody>
      </p:sp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2821213C-0348-423C-BB44-01C5D95B5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7837" y="1587482"/>
            <a:ext cx="467139" cy="467139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D2285CC0-EAC8-48DB-B765-F4CF149C3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7836" y="1192325"/>
            <a:ext cx="467139" cy="467139"/>
          </a:xfrm>
          <a:prstGeom prst="rect">
            <a:avLst/>
          </a:prstGeom>
        </p:spPr>
      </p:pic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78D617BC-C29B-459A-80C9-8BB8BBF84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8282" y="906735"/>
            <a:ext cx="376687" cy="3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97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road, highway&#10;&#10;Description automatically generated">
            <a:extLst>
              <a:ext uri="{FF2B5EF4-FFF2-40B4-BE49-F238E27FC236}">
                <a16:creationId xmlns:a16="http://schemas.microsoft.com/office/drawing/2014/main" id="{52F77AE3-695A-4AA0-90B7-B50F03C3F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78"/>
          <a:stretch/>
        </p:blipFill>
        <p:spPr>
          <a:xfrm>
            <a:off x="411446" y="397538"/>
            <a:ext cx="10982686" cy="57998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454" y="981514"/>
            <a:ext cx="4196862" cy="996756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</a:rPr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D4A4B85-DF36-4150-8B5A-FA340C16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</p:spTree>
    <p:extLst>
      <p:ext uri="{BB962C8B-B14F-4D97-AF65-F5344CB8AC3E}">
        <p14:creationId xmlns:p14="http://schemas.microsoft.com/office/powerpoint/2010/main" val="57719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F3ADE9-CBF5-4033-92D5-CA071B001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25D2F-8B05-411C-A7A9-397C08763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42825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AFBB5-A054-4C3D-89A4-1BA2DAF0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13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Gathering data from multiple sources…</a:t>
            </a:r>
          </a:p>
          <a:p>
            <a:pPr marL="0" indent="0">
              <a:buNone/>
            </a:pPr>
            <a:endParaRPr lang="en-US" dirty="0"/>
          </a:p>
          <a:p>
            <a:pPr marL="2438339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Properties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C4AE19C-DDE4-423D-BE1C-994520E196C3}"/>
              </a:ext>
            </a:extLst>
          </p:cNvPr>
          <p:cNvGraphicFramePr>
            <a:graphicFrameLocks noGrp="1"/>
          </p:cNvGraphicFramePr>
          <p:nvPr/>
        </p:nvGraphicFramePr>
        <p:xfrm>
          <a:off x="1439334" y="1439621"/>
          <a:ext cx="9313333" cy="1803400"/>
        </p:xfrm>
        <a:graphic>
          <a:graphicData uri="http://schemas.openxmlformats.org/drawingml/2006/table">
            <a:tbl>
              <a:tblPr/>
              <a:tblGrid>
                <a:gridCol w="2169728">
                  <a:extLst>
                    <a:ext uri="{9D8B030D-6E8A-4147-A177-3AD203B41FA5}">
                      <a16:colId xmlns:a16="http://schemas.microsoft.com/office/drawing/2014/main" val="481606389"/>
                    </a:ext>
                  </a:extLst>
                </a:gridCol>
                <a:gridCol w="1065831">
                  <a:extLst>
                    <a:ext uri="{9D8B030D-6E8A-4147-A177-3AD203B41FA5}">
                      <a16:colId xmlns:a16="http://schemas.microsoft.com/office/drawing/2014/main" val="1372487403"/>
                    </a:ext>
                  </a:extLst>
                </a:gridCol>
                <a:gridCol w="888192">
                  <a:extLst>
                    <a:ext uri="{9D8B030D-6E8A-4147-A177-3AD203B41FA5}">
                      <a16:colId xmlns:a16="http://schemas.microsoft.com/office/drawing/2014/main" val="2224560126"/>
                    </a:ext>
                  </a:extLst>
                </a:gridCol>
                <a:gridCol w="1205404">
                  <a:extLst>
                    <a:ext uri="{9D8B030D-6E8A-4147-A177-3AD203B41FA5}">
                      <a16:colId xmlns:a16="http://schemas.microsoft.com/office/drawing/2014/main" val="3964509022"/>
                    </a:ext>
                  </a:extLst>
                </a:gridCol>
                <a:gridCol w="748620">
                  <a:extLst>
                    <a:ext uri="{9D8B030D-6E8A-4147-A177-3AD203B41FA5}">
                      <a16:colId xmlns:a16="http://schemas.microsoft.com/office/drawing/2014/main" val="1562575633"/>
                    </a:ext>
                  </a:extLst>
                </a:gridCol>
                <a:gridCol w="1116585">
                  <a:extLst>
                    <a:ext uri="{9D8B030D-6E8A-4147-A177-3AD203B41FA5}">
                      <a16:colId xmlns:a16="http://schemas.microsoft.com/office/drawing/2014/main" val="503610649"/>
                    </a:ext>
                  </a:extLst>
                </a:gridCol>
                <a:gridCol w="1103896">
                  <a:extLst>
                    <a:ext uri="{9D8B030D-6E8A-4147-A177-3AD203B41FA5}">
                      <a16:colId xmlns:a16="http://schemas.microsoft.com/office/drawing/2014/main" val="4126667700"/>
                    </a:ext>
                  </a:extLst>
                </a:gridCol>
                <a:gridCol w="1015077">
                  <a:extLst>
                    <a:ext uri="{9D8B030D-6E8A-4147-A177-3AD203B41FA5}">
                      <a16:colId xmlns:a16="http://schemas.microsoft.com/office/drawing/2014/main" val="4007246881"/>
                    </a:ext>
                  </a:extLst>
                </a:gridCol>
              </a:tblGrid>
              <a:tr h="25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Title of Document: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Source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Elastic Modulus (psi)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Yield Strength (psi)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Tensile Strength (psi)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895489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293 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 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293 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 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293 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 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051312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SRF Guidelines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TD-09-005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1.52E+07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N/A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5500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46000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16600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87000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35012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RRR Niobium Properties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ED0371037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N/A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N/A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7200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N/A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14000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N/A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81344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Default Values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ED0371110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1.52E+07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1.71E+07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10152.6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101381.4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26686.9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107618.0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78928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Conservative Values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N/A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N/A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5511.4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45977.0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16534.3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87022.6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052185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SSR2 Cavity Note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EN03693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1.52E+07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1.71E+07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9428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46000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21756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87000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629175"/>
                  </a:ext>
                </a:extLst>
              </a:tr>
            </a:tbl>
          </a:graphicData>
        </a:graphic>
      </p:graphicFrame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B5D07FD-695D-476A-A59B-E3EE2BB6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5AF7AAB-1A40-4B6D-A547-9D62A8957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42825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A8ABBB7-DA6B-4B74-9BE1-0B256A4B2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6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24636FD-2FF1-403F-B9BD-D7DA8FE02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" t="1641" r="1403" b="3226"/>
          <a:stretch/>
        </p:blipFill>
        <p:spPr>
          <a:xfrm>
            <a:off x="6518912" y="711187"/>
            <a:ext cx="5223467" cy="34148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C85CDC-F842-4DA6-A7B1-310F4C2EA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" t="1290" r="1461" b="3082"/>
          <a:stretch/>
        </p:blipFill>
        <p:spPr>
          <a:xfrm>
            <a:off x="45549" y="1833816"/>
            <a:ext cx="6742641" cy="4462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40E5DE-0305-4C96-BBCB-4025A62CE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Properties - Room Temperature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4BB83C-747C-47BD-B5C6-045EC9921959}"/>
              </a:ext>
            </a:extLst>
          </p:cNvPr>
          <p:cNvSpPr/>
          <p:nvPr/>
        </p:nvSpPr>
        <p:spPr>
          <a:xfrm>
            <a:off x="6557602" y="814001"/>
            <a:ext cx="698605" cy="326395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8B39EE3-9643-4BFB-9E1E-1332D5C3FED6}"/>
              </a:ext>
            </a:extLst>
          </p:cNvPr>
          <p:cNvSpPr/>
          <p:nvPr/>
        </p:nvSpPr>
        <p:spPr>
          <a:xfrm rot="9914514">
            <a:off x="4706638" y="3036784"/>
            <a:ext cx="1854380" cy="40107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ECF396-14BB-482A-A06E-665F8CC12156}"/>
              </a:ext>
            </a:extLst>
          </p:cNvPr>
          <p:cNvCxnSpPr>
            <a:cxnSpLocks/>
          </p:cNvCxnSpPr>
          <p:nvPr/>
        </p:nvCxnSpPr>
        <p:spPr>
          <a:xfrm>
            <a:off x="6462594" y="4234973"/>
            <a:ext cx="832303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52E1F9-EE86-4382-A91F-CFD9D7EEC577}"/>
              </a:ext>
            </a:extLst>
          </p:cNvPr>
          <p:cNvCxnSpPr/>
          <p:nvPr/>
        </p:nvCxnSpPr>
        <p:spPr>
          <a:xfrm>
            <a:off x="6790592" y="4391992"/>
            <a:ext cx="504305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017166-EF75-42EC-BF73-48DB20F6ACBF}"/>
              </a:ext>
            </a:extLst>
          </p:cNvPr>
          <p:cNvCxnSpPr>
            <a:cxnSpLocks/>
          </p:cNvCxnSpPr>
          <p:nvPr/>
        </p:nvCxnSpPr>
        <p:spPr>
          <a:xfrm flipV="1">
            <a:off x="7294896" y="4234974"/>
            <a:ext cx="0" cy="15147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FD1AB4-5CD8-420E-B15A-23C3A26013FE}"/>
              </a:ext>
            </a:extLst>
          </p:cNvPr>
          <p:cNvCxnSpPr/>
          <p:nvPr/>
        </p:nvCxnSpPr>
        <p:spPr>
          <a:xfrm>
            <a:off x="7294897" y="4310712"/>
            <a:ext cx="504305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95E32FE-98B8-4894-9E41-2E915E028974}"/>
              </a:ext>
            </a:extLst>
          </p:cNvPr>
          <p:cNvSpPr txBox="1"/>
          <p:nvPr/>
        </p:nvSpPr>
        <p:spPr>
          <a:xfrm>
            <a:off x="7775103" y="4126046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Provided curves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A71B8AF-1657-4690-8B9C-1AD2AB33A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DC11DC0-7DB0-4257-B43D-5ED899E8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42825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B82BB22-DBD3-4FCE-8403-15AE0E7D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34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DD675-B1A9-44C6-9CD2-DAA9FE8D8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7/14/2022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27B7-7D2F-47B5-B598-9B19F8CF0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17731D-BF47-4998-B7EC-F7D210EE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</p:spPr>
        <p:txBody>
          <a:bodyPr/>
          <a:lstStyle/>
          <a:p>
            <a:r>
              <a:rPr lang="en-US" dirty="0"/>
              <a:t>Material Properties – Cryogenic Temperatures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A0DF3-0AF1-4B3C-AC63-BDB1AC79C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0" t="1776" r="1137" b="2108"/>
          <a:stretch/>
        </p:blipFill>
        <p:spPr>
          <a:xfrm>
            <a:off x="120072" y="2794509"/>
            <a:ext cx="6502401" cy="3383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37B51B-E41A-404C-B748-ECC55E70D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" t="2351" r="1061" b="2109"/>
          <a:stretch/>
        </p:blipFill>
        <p:spPr>
          <a:xfrm>
            <a:off x="5504874" y="740429"/>
            <a:ext cx="6687127" cy="34564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6D808F-D4BF-4D08-8025-F6CDF4C31336}"/>
              </a:ext>
            </a:extLst>
          </p:cNvPr>
          <p:cNvSpPr/>
          <p:nvPr/>
        </p:nvSpPr>
        <p:spPr>
          <a:xfrm>
            <a:off x="5634824" y="3194496"/>
            <a:ext cx="461176" cy="92106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2B80DA3-F803-4A36-A262-734CD99AAD6E}"/>
              </a:ext>
            </a:extLst>
          </p:cNvPr>
          <p:cNvSpPr/>
          <p:nvPr/>
        </p:nvSpPr>
        <p:spPr>
          <a:xfrm rot="9914514">
            <a:off x="4913755" y="3733232"/>
            <a:ext cx="705016" cy="21733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77DC20-27EC-4C75-91CB-9CFD09EE9527}"/>
              </a:ext>
            </a:extLst>
          </p:cNvPr>
          <p:cNvCxnSpPr>
            <a:cxnSpLocks/>
          </p:cNvCxnSpPr>
          <p:nvPr/>
        </p:nvCxnSpPr>
        <p:spPr>
          <a:xfrm>
            <a:off x="6308651" y="4560125"/>
            <a:ext cx="832303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AFD2BC-149E-4CC9-8068-75B558AE3307}"/>
              </a:ext>
            </a:extLst>
          </p:cNvPr>
          <p:cNvCxnSpPr/>
          <p:nvPr/>
        </p:nvCxnSpPr>
        <p:spPr>
          <a:xfrm>
            <a:off x="6636649" y="4717144"/>
            <a:ext cx="504305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7FC6D2-B375-4061-9BA8-633C1F52F47C}"/>
              </a:ext>
            </a:extLst>
          </p:cNvPr>
          <p:cNvCxnSpPr>
            <a:cxnSpLocks/>
          </p:cNvCxnSpPr>
          <p:nvPr/>
        </p:nvCxnSpPr>
        <p:spPr>
          <a:xfrm flipV="1">
            <a:off x="7140953" y="4560126"/>
            <a:ext cx="0" cy="15147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FD7546-5BE7-4E0F-BFBD-42AD2A1E9EDE}"/>
              </a:ext>
            </a:extLst>
          </p:cNvPr>
          <p:cNvCxnSpPr/>
          <p:nvPr/>
        </p:nvCxnSpPr>
        <p:spPr>
          <a:xfrm>
            <a:off x="7140954" y="4635864"/>
            <a:ext cx="504305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F8BE05-15AD-4A43-A5AD-BF8A5540A1A1}"/>
              </a:ext>
            </a:extLst>
          </p:cNvPr>
          <p:cNvSpPr txBox="1"/>
          <p:nvPr/>
        </p:nvSpPr>
        <p:spPr>
          <a:xfrm>
            <a:off x="7621160" y="4451198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Provided curves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696A3C4-CA21-43A5-A981-B9F326839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4B2BFE-579D-472C-979D-5BC3A7589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42825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1C706EB-6F78-4064-8285-803D1F9ED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88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94E616-FBFD-4A60-9470-C13A81258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show the behavior of each material, a simple FEA assessment was setup. </a:t>
            </a:r>
          </a:p>
          <a:p>
            <a:r>
              <a:rPr lang="en-US" dirty="0"/>
              <a:t>2’ long cantilever beam with 1”x1” rectangular cross section</a:t>
            </a:r>
          </a:p>
          <a:p>
            <a:r>
              <a:rPr lang="en-US" dirty="0"/>
              <a:t>Multiple bars setup with different material properties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F2D322-E1EB-4720-91C2-E58EB4B10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Behavior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B35B6-D43D-460C-99D0-17A09F2BA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5" t="4453"/>
          <a:stretch/>
        </p:blipFill>
        <p:spPr>
          <a:xfrm>
            <a:off x="5889523" y="2612495"/>
            <a:ext cx="5772155" cy="314311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BA8CCF-3BD0-4CAF-AC89-11895C7826D3}"/>
              </a:ext>
            </a:extLst>
          </p:cNvPr>
          <p:cNvCxnSpPr/>
          <p:nvPr/>
        </p:nvCxnSpPr>
        <p:spPr>
          <a:xfrm>
            <a:off x="4529393" y="4434348"/>
            <a:ext cx="884904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504A96-88FF-4350-A4CA-889D59C93146}"/>
              </a:ext>
            </a:extLst>
          </p:cNvPr>
          <p:cNvSpPr txBox="1"/>
          <p:nvPr/>
        </p:nvSpPr>
        <p:spPr>
          <a:xfrm>
            <a:off x="-69445" y="3908952"/>
            <a:ext cx="4690813" cy="18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67" dirty="0">
                <a:latin typeface="Helvetica" panose="020B0604020202020204" pitchFamily="34" charset="0"/>
                <a:cs typeface="Helvetica" panose="020B0604020202020204" pitchFamily="34" charset="0"/>
              </a:rPr>
              <a:t>Elastic</a:t>
            </a:r>
          </a:p>
          <a:p>
            <a:pPr algn="r"/>
            <a:r>
              <a:rPr lang="en-US" sz="1867" dirty="0">
                <a:latin typeface="Helvetica" panose="020B0604020202020204" pitchFamily="34" charset="0"/>
                <a:cs typeface="Helvetica" panose="020B0604020202020204" pitchFamily="34" charset="0"/>
              </a:rPr>
              <a:t>SRF Guideline</a:t>
            </a:r>
          </a:p>
          <a:p>
            <a:pPr algn="r"/>
            <a:r>
              <a:rPr lang="en-US" sz="1867" dirty="0">
                <a:latin typeface="Helvetica" panose="020B0604020202020204" pitchFamily="34" charset="0"/>
                <a:cs typeface="Helvetica" panose="020B0604020202020204" pitchFamily="34" charset="0"/>
              </a:rPr>
              <a:t>RRR Niobium Properties</a:t>
            </a:r>
          </a:p>
          <a:p>
            <a:pPr algn="r"/>
            <a:r>
              <a:rPr lang="en-US" sz="1867" dirty="0">
                <a:latin typeface="Helvetica" panose="020B0604020202020204" pitchFamily="34" charset="0"/>
                <a:cs typeface="Helvetica" panose="020B0604020202020204" pitchFamily="34" charset="0"/>
              </a:rPr>
              <a:t>SRF Analysis Properties</a:t>
            </a:r>
          </a:p>
          <a:p>
            <a:pPr algn="r"/>
            <a:r>
              <a:rPr lang="en-US" sz="1867" dirty="0">
                <a:latin typeface="Helvetica" panose="020B0604020202020204" pitchFamily="34" charset="0"/>
                <a:cs typeface="Helvetica" panose="020B0604020202020204" pitchFamily="34" charset="0"/>
              </a:rPr>
              <a:t>SRF Analysis Conservative Properties </a:t>
            </a:r>
          </a:p>
          <a:p>
            <a:pPr algn="r"/>
            <a:r>
              <a:rPr lang="en-US" sz="1867" dirty="0">
                <a:latin typeface="Helvetica" panose="020B0604020202020204" pitchFamily="34" charset="0"/>
                <a:cs typeface="Helvetica" panose="020B0604020202020204" pitchFamily="34" charset="0"/>
              </a:rPr>
              <a:t>SSR2 Properties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FBACA7-8070-4C78-A256-608F0DC67F67}"/>
              </a:ext>
            </a:extLst>
          </p:cNvPr>
          <p:cNvCxnSpPr/>
          <p:nvPr/>
        </p:nvCxnSpPr>
        <p:spPr>
          <a:xfrm>
            <a:off x="4529393" y="4126272"/>
            <a:ext cx="884904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631D6D-E29E-4E19-BC06-7A62FBEB2C2A}"/>
              </a:ext>
            </a:extLst>
          </p:cNvPr>
          <p:cNvCxnSpPr/>
          <p:nvPr/>
        </p:nvCxnSpPr>
        <p:spPr>
          <a:xfrm>
            <a:off x="4542503" y="4706373"/>
            <a:ext cx="884904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C0757F-14CA-4043-97C5-2F2DEC5BE3F6}"/>
              </a:ext>
            </a:extLst>
          </p:cNvPr>
          <p:cNvCxnSpPr/>
          <p:nvPr/>
        </p:nvCxnSpPr>
        <p:spPr>
          <a:xfrm>
            <a:off x="4552336" y="4968568"/>
            <a:ext cx="884904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57EAF6-2CF7-41DB-9630-6A3E3A7705C8}"/>
              </a:ext>
            </a:extLst>
          </p:cNvPr>
          <p:cNvCxnSpPr>
            <a:cxnSpLocks/>
          </p:cNvCxnSpPr>
          <p:nvPr/>
        </p:nvCxnSpPr>
        <p:spPr>
          <a:xfrm>
            <a:off x="4542503" y="5247148"/>
            <a:ext cx="884904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46285F-4504-4F31-ABD6-143F869713AB}"/>
              </a:ext>
            </a:extLst>
          </p:cNvPr>
          <p:cNvCxnSpPr/>
          <p:nvPr/>
        </p:nvCxnSpPr>
        <p:spPr>
          <a:xfrm>
            <a:off x="4552336" y="5522451"/>
            <a:ext cx="884904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368524-BF55-4923-9976-79B8DF885EBE}"/>
              </a:ext>
            </a:extLst>
          </p:cNvPr>
          <p:cNvCxnSpPr>
            <a:cxnSpLocks/>
          </p:cNvCxnSpPr>
          <p:nvPr/>
        </p:nvCxnSpPr>
        <p:spPr>
          <a:xfrm>
            <a:off x="5437240" y="5250426"/>
            <a:ext cx="2467897" cy="169961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88E548-62CB-4B01-B437-11BBBE22D0A4}"/>
              </a:ext>
            </a:extLst>
          </p:cNvPr>
          <p:cNvCxnSpPr>
            <a:cxnSpLocks/>
          </p:cNvCxnSpPr>
          <p:nvPr/>
        </p:nvCxnSpPr>
        <p:spPr>
          <a:xfrm>
            <a:off x="5437241" y="5522452"/>
            <a:ext cx="2926735" cy="131097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013439-C02A-4068-B8C0-F89EA8EA84AE}"/>
              </a:ext>
            </a:extLst>
          </p:cNvPr>
          <p:cNvCxnSpPr>
            <a:cxnSpLocks/>
          </p:cNvCxnSpPr>
          <p:nvPr/>
        </p:nvCxnSpPr>
        <p:spPr>
          <a:xfrm>
            <a:off x="5417575" y="4118505"/>
            <a:ext cx="294968" cy="473161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C4BBAF-D6C1-4CB4-B358-78B69D199172}"/>
              </a:ext>
            </a:extLst>
          </p:cNvPr>
          <p:cNvCxnSpPr>
            <a:cxnSpLocks/>
          </p:cNvCxnSpPr>
          <p:nvPr/>
        </p:nvCxnSpPr>
        <p:spPr>
          <a:xfrm>
            <a:off x="5404465" y="4433741"/>
            <a:ext cx="209755" cy="298851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91FAFA-D768-4034-8663-6F3B81C047CB}"/>
              </a:ext>
            </a:extLst>
          </p:cNvPr>
          <p:cNvCxnSpPr>
            <a:cxnSpLocks/>
          </p:cNvCxnSpPr>
          <p:nvPr/>
        </p:nvCxnSpPr>
        <p:spPr>
          <a:xfrm>
            <a:off x="5712543" y="4591665"/>
            <a:ext cx="275303" cy="78656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4C6413-407D-495A-803F-16131D0545DE}"/>
              </a:ext>
            </a:extLst>
          </p:cNvPr>
          <p:cNvCxnSpPr>
            <a:cxnSpLocks/>
          </p:cNvCxnSpPr>
          <p:nvPr/>
        </p:nvCxnSpPr>
        <p:spPr>
          <a:xfrm>
            <a:off x="5604387" y="4719485"/>
            <a:ext cx="832464" cy="152921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AE72DE-DFDD-41D9-AC74-50FAAC2D963D}"/>
              </a:ext>
            </a:extLst>
          </p:cNvPr>
          <p:cNvCxnSpPr>
            <a:cxnSpLocks/>
          </p:cNvCxnSpPr>
          <p:nvPr/>
        </p:nvCxnSpPr>
        <p:spPr>
          <a:xfrm>
            <a:off x="5411020" y="4704461"/>
            <a:ext cx="285136" cy="264108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CB7144F-641E-47C2-AE75-CCEF310B8B4E}"/>
              </a:ext>
            </a:extLst>
          </p:cNvPr>
          <p:cNvCxnSpPr>
            <a:cxnSpLocks/>
          </p:cNvCxnSpPr>
          <p:nvPr/>
        </p:nvCxnSpPr>
        <p:spPr>
          <a:xfrm>
            <a:off x="5692878" y="4965292"/>
            <a:ext cx="1258529" cy="88489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A302F0-4BEB-4455-B173-1D1D8A7F1689}"/>
              </a:ext>
            </a:extLst>
          </p:cNvPr>
          <p:cNvCxnSpPr>
            <a:cxnSpLocks/>
          </p:cNvCxnSpPr>
          <p:nvPr/>
        </p:nvCxnSpPr>
        <p:spPr>
          <a:xfrm>
            <a:off x="5424129" y="4965292"/>
            <a:ext cx="475227" cy="272025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9D1D6C6-646F-4B4F-A888-0B938DDDB615}"/>
              </a:ext>
            </a:extLst>
          </p:cNvPr>
          <p:cNvCxnSpPr>
            <a:cxnSpLocks/>
          </p:cNvCxnSpPr>
          <p:nvPr/>
        </p:nvCxnSpPr>
        <p:spPr>
          <a:xfrm>
            <a:off x="5912465" y="5231879"/>
            <a:ext cx="1430592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74EDA5C-9CA7-46B3-96BE-6ECDAF063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357C0D82-0D38-4AFB-957B-820B2F52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42825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7BE1FA51-3CB1-4F0B-97CA-EB609E4F3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79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C8AD81-861F-4F6C-BA32-48A4D340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Cantilever Results – Room Temperatures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453BA9-6B99-458E-9D1A-3B83428FC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59" y="4696541"/>
            <a:ext cx="11158764" cy="1447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8A8A28-B759-4147-B30C-0F53D6200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59" y="714089"/>
            <a:ext cx="5091083" cy="39212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6007AE-1B8E-430A-BC55-2EAB62B53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361" y="714087"/>
            <a:ext cx="5147059" cy="392124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BF3999-4B24-429A-AB25-472C4D46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01A515F-4946-441C-8FD9-372ED573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42825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96CB75A-16AA-4E5C-954B-2603134D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44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754966"/>
            <a:ext cx="11563351" cy="5635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67" dirty="0"/>
              <a:t>To ensure the safety of workers and equipment, detailed analysis of each cavities. </a:t>
            </a:r>
          </a:p>
          <a:p>
            <a:r>
              <a:rPr lang="en-US" sz="2567" dirty="0"/>
              <a:t>Analysis Process</a:t>
            </a:r>
          </a:p>
          <a:p>
            <a:r>
              <a:rPr lang="en-US" sz="2567" dirty="0"/>
              <a:t>Example Analysis</a:t>
            </a:r>
          </a:p>
          <a:p>
            <a:pPr lvl="1"/>
            <a:r>
              <a:rPr lang="en-US" sz="2300" dirty="0"/>
              <a:t>Segments of analysis from various cavities taken to show process</a:t>
            </a:r>
          </a:p>
          <a:p>
            <a:r>
              <a:rPr lang="en-US" sz="2567" dirty="0"/>
              <a:t>Backup Slides</a:t>
            </a:r>
          </a:p>
          <a:p>
            <a:pPr lvl="1"/>
            <a:r>
              <a:rPr lang="en-US" sz="2300" dirty="0"/>
              <a:t>Containing some finer details about analysis constraints</a:t>
            </a:r>
          </a:p>
          <a:p>
            <a:pPr lvl="1"/>
            <a:r>
              <a:rPr lang="en-US" sz="2300" dirty="0"/>
              <a:t>Initial Shipping Results of 0.61 Cavity </a:t>
            </a:r>
          </a:p>
          <a:p>
            <a:pPr marL="0" indent="0">
              <a:buNone/>
            </a:pPr>
            <a:endParaRPr lang="en-US" sz="2567" dirty="0"/>
          </a:p>
          <a:p>
            <a:endParaRPr lang="en-US" sz="2567" dirty="0"/>
          </a:p>
          <a:p>
            <a:endParaRPr lang="en-US" sz="2567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14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C8AD81-861F-4F6C-BA32-48A4D340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Cantilever Results – Cryogenic Temperatures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1799FA-8965-4549-BA9A-26068FA81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758" y="4749478"/>
            <a:ext cx="9182485" cy="1502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11CF5-BC44-4CBF-A8F4-C90164EDC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01" y="679629"/>
            <a:ext cx="4988387" cy="40483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ECD6DC-D897-4DCE-BA4C-A9C1AA8CE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755" y="674825"/>
            <a:ext cx="4916387" cy="4053152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049D46-531F-4C19-B6C2-47E62BE5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9CCE5BB-2E4A-43EA-B7D5-48F7BCFDFC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42825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DB1ED8A-8BB9-4D56-BB47-C7FFFA3E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09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B551E5-8152-45CF-9B8E-E8423A747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 a result of changes in processing: </a:t>
            </a:r>
          </a:p>
          <a:p>
            <a:r>
              <a:rPr lang="en-US" dirty="0"/>
              <a:t>Previous processing resulted in a thickness reduction of 250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r>
              <a:rPr lang="en-US" dirty="0"/>
              <a:t>Changes resulted in current reset being 390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80 (Fab)+160 (Bulk) +10 (Post N-dope) + 60 (EP reset 1) + 10 (post dope) + 60 (EP reset 2) + 10 (post dope) = 390 total.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Reduces thickness by ~5-10% for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= 0.61 cavities compared to previous processing.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1CCF53-CAE1-48B0-85B4-2FF321ED9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Thickness Reduction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1A8B9-D360-474C-BC14-E98C11E4AE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3528" cy="241300"/>
          </a:xfrm>
        </p:spPr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4DF61-FFD9-4AAD-A15B-189C373C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EAB96EC-F919-432F-9BB8-F13A1981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</p:spTree>
    <p:extLst>
      <p:ext uri="{BB962C8B-B14F-4D97-AF65-F5344CB8AC3E}">
        <p14:creationId xmlns:p14="http://schemas.microsoft.com/office/powerpoint/2010/main" val="1025749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8EBEE9-ADA8-4BB6-B804-B960B57F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Support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A4B80-7E7E-41DA-8B63-775E225D34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7/14/2022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2119A-84C2-4656-A046-7D406DB5E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1C317F-0838-4C75-BA11-BCA6D749E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56"/>
          <a:stretch/>
        </p:blipFill>
        <p:spPr>
          <a:xfrm>
            <a:off x="0" y="771777"/>
            <a:ext cx="7426997" cy="5462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4AA92D-3515-4F5B-B40E-407D2EE4B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4" r="3684" b="12792"/>
          <a:stretch/>
        </p:blipFill>
        <p:spPr>
          <a:xfrm>
            <a:off x="7798334" y="403346"/>
            <a:ext cx="4088865" cy="269083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1992094-744D-4B7D-8D71-34A7BCED516C}"/>
              </a:ext>
            </a:extLst>
          </p:cNvPr>
          <p:cNvSpPr/>
          <p:nvPr/>
        </p:nvSpPr>
        <p:spPr>
          <a:xfrm>
            <a:off x="5394038" y="3546764"/>
            <a:ext cx="1043709" cy="73890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68B4BE-239B-485E-8A3C-E477ED2F56A2}"/>
              </a:ext>
            </a:extLst>
          </p:cNvPr>
          <p:cNvCxnSpPr>
            <a:cxnSpLocks/>
          </p:cNvCxnSpPr>
          <p:nvPr/>
        </p:nvCxnSpPr>
        <p:spPr>
          <a:xfrm flipV="1">
            <a:off x="6437747" y="3094182"/>
            <a:ext cx="1283853" cy="452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BE76214-19F2-423C-B709-73A351227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197" y="3245775"/>
            <a:ext cx="3949587" cy="2883336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5FA253DC-AF2F-4393-BF88-CE5C555DB48A}"/>
              </a:ext>
            </a:extLst>
          </p:cNvPr>
          <p:cNvSpPr/>
          <p:nvPr/>
        </p:nvSpPr>
        <p:spPr>
          <a:xfrm>
            <a:off x="10657907" y="2704848"/>
            <a:ext cx="242227" cy="724152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752AF68-835D-4316-9E02-8A28356C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7CDE2D8-BAEA-49FD-9174-D3FEC64D3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3528" cy="241300"/>
          </a:xfrm>
        </p:spPr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54111B3-79AC-4100-A942-1EEC314E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6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50D573-7E1D-4E0C-9D17-8E56D75FA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cavity is supported in the cryomodule using Bellville Washer springs.</a:t>
            </a:r>
          </a:p>
          <a:p>
            <a:r>
              <a:rPr lang="en-US" dirty="0"/>
              <a:t>Washer Stiffness of </a:t>
            </a:r>
            <a:r>
              <a:rPr lang="en-US" dirty="0" err="1"/>
              <a:t>apx</a:t>
            </a:r>
            <a:r>
              <a:rPr lang="en-US" dirty="0"/>
              <a:t>. 392.4 [N]/0.3 [mm]</a:t>
            </a:r>
          </a:p>
          <a:p>
            <a:pPr lvl="1"/>
            <a:r>
              <a:rPr lang="en-US" dirty="0"/>
              <a:t>1,308 [N/mm]</a:t>
            </a:r>
          </a:p>
          <a:p>
            <a:r>
              <a:rPr lang="en-US" dirty="0"/>
              <a:t>Spring stiffness of 1,308[N/m] / 6 =&gt; 218 [N/mm] </a:t>
            </a:r>
          </a:p>
          <a:p>
            <a:pPr lvl="1"/>
            <a:r>
              <a:rPr lang="en-US" dirty="0"/>
              <a:t>Over range of 1.8 mm</a:t>
            </a:r>
          </a:p>
          <a:p>
            <a:r>
              <a:rPr lang="en-US" dirty="0"/>
              <a:t>Cavity mass of ~105.81 [kg] =&gt; 1,038 [N]</a:t>
            </a:r>
          </a:p>
          <a:p>
            <a:pPr lvl="1"/>
            <a:r>
              <a:rPr lang="en-US" dirty="0"/>
              <a:t>~259.5 [N] per lug =&gt;~1.19 [mm] of deflection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519154-A5E2-431E-8210-002ED50B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Support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9E1D5-3CA5-4D89-9C28-61DBE7BE5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414" y="1365547"/>
            <a:ext cx="3411425" cy="3271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BFBBF5-C388-4719-AA1D-E0305F8DE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912" y="5056125"/>
            <a:ext cx="4893743" cy="136281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199BA4-8968-4AD4-BA5B-C5C4EB39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72BDB5E-4A4F-455A-8592-CE38871BC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3528" cy="241300"/>
          </a:xfrm>
        </p:spPr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F503ED9-E181-47FD-84E1-2D2E8EDF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46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EE225C-5972-4622-8233-7A48465C3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B2F05-23C9-4515-81ED-B21C1A0E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532" y="1062661"/>
            <a:ext cx="4790017" cy="446785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BD1600-FDC7-4B6C-BD87-B512432BF683}"/>
              </a:ext>
            </a:extLst>
          </p:cNvPr>
          <p:cNvCxnSpPr>
            <a:cxnSpLocks/>
          </p:cNvCxnSpPr>
          <p:nvPr/>
        </p:nvCxnSpPr>
        <p:spPr>
          <a:xfrm>
            <a:off x="5839948" y="4186836"/>
            <a:ext cx="0" cy="105833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FCA53A-CE9E-49FA-8B8C-BBD0B73D56B0}"/>
              </a:ext>
            </a:extLst>
          </p:cNvPr>
          <p:cNvCxnSpPr>
            <a:cxnSpLocks/>
          </p:cNvCxnSpPr>
          <p:nvPr/>
        </p:nvCxnSpPr>
        <p:spPr>
          <a:xfrm>
            <a:off x="6796681" y="3331703"/>
            <a:ext cx="0" cy="105833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B2DB36-9029-44D0-8228-AF5A4027AE59}"/>
              </a:ext>
            </a:extLst>
          </p:cNvPr>
          <p:cNvCxnSpPr>
            <a:cxnSpLocks/>
          </p:cNvCxnSpPr>
          <p:nvPr/>
        </p:nvCxnSpPr>
        <p:spPr>
          <a:xfrm>
            <a:off x="3266081" y="2672084"/>
            <a:ext cx="0" cy="105833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32C77D-4FD3-434C-9D72-2BCE5A40110E}"/>
              </a:ext>
            </a:extLst>
          </p:cNvPr>
          <p:cNvCxnSpPr>
            <a:cxnSpLocks/>
          </p:cNvCxnSpPr>
          <p:nvPr/>
        </p:nvCxnSpPr>
        <p:spPr>
          <a:xfrm>
            <a:off x="4225496" y="1779026"/>
            <a:ext cx="0" cy="105833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9F514D-A0E3-4283-9315-2F7B1600BD9A}"/>
              </a:ext>
            </a:extLst>
          </p:cNvPr>
          <p:cNvCxnSpPr>
            <a:cxnSpLocks/>
          </p:cNvCxnSpPr>
          <p:nvPr/>
        </p:nvCxnSpPr>
        <p:spPr>
          <a:xfrm flipH="1">
            <a:off x="5526681" y="4390036"/>
            <a:ext cx="631896" cy="61151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56341B-0C70-48DD-B073-428F4419CC8D}"/>
              </a:ext>
            </a:extLst>
          </p:cNvPr>
          <p:cNvCxnSpPr>
            <a:cxnSpLocks/>
          </p:cNvCxnSpPr>
          <p:nvPr/>
        </p:nvCxnSpPr>
        <p:spPr>
          <a:xfrm flipH="1">
            <a:off x="6480733" y="3498832"/>
            <a:ext cx="631896" cy="61151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8116FA-CD51-44C4-9AAB-68C361139285}"/>
              </a:ext>
            </a:extLst>
          </p:cNvPr>
          <p:cNvCxnSpPr>
            <a:cxnSpLocks/>
          </p:cNvCxnSpPr>
          <p:nvPr/>
        </p:nvCxnSpPr>
        <p:spPr>
          <a:xfrm flipH="1">
            <a:off x="3901081" y="2002436"/>
            <a:ext cx="631896" cy="61151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70B194-9771-4E3B-A006-939A8F673F59}"/>
              </a:ext>
            </a:extLst>
          </p:cNvPr>
          <p:cNvCxnSpPr>
            <a:cxnSpLocks/>
          </p:cNvCxnSpPr>
          <p:nvPr/>
        </p:nvCxnSpPr>
        <p:spPr>
          <a:xfrm flipH="1">
            <a:off x="2950133" y="2895495"/>
            <a:ext cx="631896" cy="61151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79C3AB-7FD3-4988-8578-BD00166E81D6}"/>
              </a:ext>
            </a:extLst>
          </p:cNvPr>
          <p:cNvCxnSpPr>
            <a:cxnSpLocks/>
          </p:cNvCxnSpPr>
          <p:nvPr/>
        </p:nvCxnSpPr>
        <p:spPr>
          <a:xfrm>
            <a:off x="5839948" y="4695793"/>
            <a:ext cx="482600" cy="30575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F4D451-3FF5-45D7-86FC-2644BF3CC074}"/>
              </a:ext>
            </a:extLst>
          </p:cNvPr>
          <p:cNvCxnSpPr>
            <a:cxnSpLocks/>
          </p:cNvCxnSpPr>
          <p:nvPr/>
        </p:nvCxnSpPr>
        <p:spPr>
          <a:xfrm>
            <a:off x="6786661" y="3804589"/>
            <a:ext cx="482600" cy="30575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57717D0-6161-49EF-A775-FF0B2A716C9B}"/>
              </a:ext>
            </a:extLst>
          </p:cNvPr>
          <p:cNvCxnSpPr>
            <a:cxnSpLocks/>
          </p:cNvCxnSpPr>
          <p:nvPr/>
        </p:nvCxnSpPr>
        <p:spPr>
          <a:xfrm>
            <a:off x="3734429" y="2025341"/>
            <a:ext cx="482600" cy="30575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89D80C-595B-4FEA-A12E-DC7BBFC1FEEE}"/>
              </a:ext>
            </a:extLst>
          </p:cNvPr>
          <p:cNvCxnSpPr>
            <a:cxnSpLocks/>
          </p:cNvCxnSpPr>
          <p:nvPr/>
        </p:nvCxnSpPr>
        <p:spPr>
          <a:xfrm>
            <a:off x="2783481" y="2911058"/>
            <a:ext cx="482600" cy="30575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943D32F6-D9ED-43C3-8D4E-72ED7C382FA5}"/>
              </a:ext>
            </a:extLst>
          </p:cNvPr>
          <p:cNvSpPr/>
          <p:nvPr/>
        </p:nvSpPr>
        <p:spPr>
          <a:xfrm>
            <a:off x="5703193" y="5251558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52A5DC-3F1F-443B-AF25-08E117FCC898}"/>
              </a:ext>
            </a:extLst>
          </p:cNvPr>
          <p:cNvSpPr/>
          <p:nvPr/>
        </p:nvSpPr>
        <p:spPr>
          <a:xfrm>
            <a:off x="6688943" y="3189799"/>
            <a:ext cx="213579" cy="2135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7FF84E1-D86E-4BFB-9AC5-8D52876C492F}"/>
              </a:ext>
            </a:extLst>
          </p:cNvPr>
          <p:cNvSpPr/>
          <p:nvPr/>
        </p:nvSpPr>
        <p:spPr>
          <a:xfrm>
            <a:off x="3159292" y="2448673"/>
            <a:ext cx="213579" cy="2135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02C48F1-60DF-4580-A3AD-843A6DBD4F9B}"/>
              </a:ext>
            </a:extLst>
          </p:cNvPr>
          <p:cNvSpPr/>
          <p:nvPr/>
        </p:nvSpPr>
        <p:spPr>
          <a:xfrm>
            <a:off x="5731916" y="4140027"/>
            <a:ext cx="213579" cy="2135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EAA80217-4AEB-4BF9-906A-DAE23E3538F9}"/>
              </a:ext>
            </a:extLst>
          </p:cNvPr>
          <p:cNvSpPr/>
          <p:nvPr/>
        </p:nvSpPr>
        <p:spPr>
          <a:xfrm>
            <a:off x="5357349" y="5034040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F7E28A78-8038-4024-8785-CA740E5D15AC}"/>
              </a:ext>
            </a:extLst>
          </p:cNvPr>
          <p:cNvSpPr/>
          <p:nvPr/>
        </p:nvSpPr>
        <p:spPr>
          <a:xfrm>
            <a:off x="6658627" y="4390036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6E631091-36B5-461C-A47F-C0D18BA5B85C}"/>
              </a:ext>
            </a:extLst>
          </p:cNvPr>
          <p:cNvSpPr/>
          <p:nvPr/>
        </p:nvSpPr>
        <p:spPr>
          <a:xfrm>
            <a:off x="4414811" y="2062659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6710C61B-0230-4EBA-974A-51C4F78939C5}"/>
              </a:ext>
            </a:extLst>
          </p:cNvPr>
          <p:cNvSpPr/>
          <p:nvPr/>
        </p:nvSpPr>
        <p:spPr>
          <a:xfrm>
            <a:off x="3764035" y="2649962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CB61923E-BF93-4960-A7D7-389CFD6D5724}"/>
              </a:ext>
            </a:extLst>
          </p:cNvPr>
          <p:cNvSpPr/>
          <p:nvPr/>
        </p:nvSpPr>
        <p:spPr>
          <a:xfrm>
            <a:off x="4083087" y="2851444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543C953E-C5C5-4A76-9F63-062C8C2353CD}"/>
              </a:ext>
            </a:extLst>
          </p:cNvPr>
          <p:cNvSpPr/>
          <p:nvPr/>
        </p:nvSpPr>
        <p:spPr>
          <a:xfrm>
            <a:off x="3111424" y="3738103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CBCF3F95-B0D8-4F4A-B242-84E6CC4BBEC3}"/>
              </a:ext>
            </a:extLst>
          </p:cNvPr>
          <p:cNvSpPr/>
          <p:nvPr/>
        </p:nvSpPr>
        <p:spPr>
          <a:xfrm>
            <a:off x="2793045" y="3522570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7989006-90F4-4E5F-9DFA-1CA8DB4053A9}"/>
              </a:ext>
            </a:extLst>
          </p:cNvPr>
          <p:cNvSpPr/>
          <p:nvPr/>
        </p:nvSpPr>
        <p:spPr>
          <a:xfrm>
            <a:off x="2713012" y="2830803"/>
            <a:ext cx="213579" cy="2135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AEA71A8-56C1-4613-8411-F5D9E4F8927C}"/>
              </a:ext>
            </a:extLst>
          </p:cNvPr>
          <p:cNvSpPr/>
          <p:nvPr/>
        </p:nvSpPr>
        <p:spPr>
          <a:xfrm>
            <a:off x="3517944" y="2703325"/>
            <a:ext cx="213579" cy="2135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B262E11B-C26A-48D5-8BDE-46A3B14971CA}"/>
              </a:ext>
            </a:extLst>
          </p:cNvPr>
          <p:cNvSpPr/>
          <p:nvPr/>
        </p:nvSpPr>
        <p:spPr>
          <a:xfrm>
            <a:off x="6989269" y="3543202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187DF07-9708-42BA-938A-E28A147BA5B3}"/>
              </a:ext>
            </a:extLst>
          </p:cNvPr>
          <p:cNvSpPr/>
          <p:nvPr/>
        </p:nvSpPr>
        <p:spPr>
          <a:xfrm>
            <a:off x="6061808" y="4283247"/>
            <a:ext cx="213579" cy="2135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6A8A0559-6620-48CB-9CD3-B37927AF081A}"/>
              </a:ext>
            </a:extLst>
          </p:cNvPr>
          <p:cNvSpPr/>
          <p:nvPr/>
        </p:nvSpPr>
        <p:spPr>
          <a:xfrm>
            <a:off x="6347351" y="4127278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705D3BD-7466-471C-8F3B-F4A127788A07}"/>
              </a:ext>
            </a:extLst>
          </p:cNvPr>
          <p:cNvSpPr/>
          <p:nvPr/>
        </p:nvSpPr>
        <p:spPr>
          <a:xfrm>
            <a:off x="3610683" y="1918551"/>
            <a:ext cx="213579" cy="2135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D3290E90-8F03-4999-AB8D-0BB0165F65E1}"/>
              </a:ext>
            </a:extLst>
          </p:cNvPr>
          <p:cNvSpPr/>
          <p:nvPr/>
        </p:nvSpPr>
        <p:spPr>
          <a:xfrm rot="21439863">
            <a:off x="6179007" y="5026199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E981882-557C-41D3-BCC0-E901B8093C38}"/>
              </a:ext>
            </a:extLst>
          </p:cNvPr>
          <p:cNvSpPr/>
          <p:nvPr/>
        </p:nvSpPr>
        <p:spPr>
          <a:xfrm>
            <a:off x="4118707" y="1612795"/>
            <a:ext cx="213579" cy="2135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1F0AF749-9CC3-4D8D-9724-6DC99CD909F3}"/>
              </a:ext>
            </a:extLst>
          </p:cNvPr>
          <p:cNvSpPr/>
          <p:nvPr/>
        </p:nvSpPr>
        <p:spPr>
          <a:xfrm rot="21404519">
            <a:off x="7131679" y="4114732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A37F057-8964-437E-A7C8-164E734E9008}"/>
              </a:ext>
            </a:extLst>
          </p:cNvPr>
          <p:cNvSpPr/>
          <p:nvPr/>
        </p:nvSpPr>
        <p:spPr>
          <a:xfrm>
            <a:off x="7828747" y="1164528"/>
            <a:ext cx="213579" cy="2135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D981BE00-37CC-41EE-8604-006C24A9B48E}"/>
              </a:ext>
            </a:extLst>
          </p:cNvPr>
          <p:cNvSpPr/>
          <p:nvPr/>
        </p:nvSpPr>
        <p:spPr>
          <a:xfrm>
            <a:off x="7793127" y="1656259"/>
            <a:ext cx="284819" cy="24553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B4EC9-11B1-4184-A101-75CD47D0AD56}"/>
              </a:ext>
            </a:extLst>
          </p:cNvPr>
          <p:cNvSpPr txBox="1"/>
          <p:nvPr/>
        </p:nvSpPr>
        <p:spPr>
          <a:xfrm>
            <a:off x="8001701" y="1070502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Spring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EC9994-294E-47F7-9F99-9FD41C603C84}"/>
              </a:ext>
            </a:extLst>
          </p:cNvPr>
          <p:cNvSpPr txBox="1"/>
          <p:nvPr/>
        </p:nvSpPr>
        <p:spPr>
          <a:xfrm>
            <a:off x="8016834" y="1566452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Fixed</a:t>
            </a:r>
          </a:p>
        </p:txBody>
      </p:sp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7E0E7DD2-0774-46CC-A787-DBB4BD0D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DFF0681B-ADBF-4437-A2BA-32EBF3CE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3528" cy="241300"/>
          </a:xfrm>
        </p:spPr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8" name="Slide Number Placeholder 5">
            <a:extLst>
              <a:ext uri="{FF2B5EF4-FFF2-40B4-BE49-F238E27FC236}">
                <a16:creationId xmlns:a16="http://schemas.microsoft.com/office/drawing/2014/main" id="{F41E5E04-D0A3-463C-995D-4E1852BE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240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754966"/>
            <a:ext cx="11563351" cy="5635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 per ED0013421 (LB650 Transportation Spec)</a:t>
            </a:r>
          </a:p>
          <a:p>
            <a:r>
              <a:rPr lang="en-US" dirty="0"/>
              <a:t>As per 7.2, shipping will see the following peak accelerations applied to the cavity:</a:t>
            </a:r>
          </a:p>
          <a:p>
            <a:pPr lvl="1"/>
            <a:r>
              <a:rPr lang="en-US" sz="2000" dirty="0"/>
              <a:t>3.5G (longitudinal), 2.5G (vertical), 1.5G (Transverse)</a:t>
            </a:r>
          </a:p>
          <a:p>
            <a:r>
              <a:rPr lang="en-US" dirty="0"/>
              <a:t>As per 7.1, cavity should not have a resonant frequency above 30 Hz</a:t>
            </a:r>
          </a:p>
          <a:p>
            <a:pPr lvl="1"/>
            <a:r>
              <a:rPr lang="en-US" sz="2000" dirty="0"/>
              <a:t>Due to computational size of problem, multiple separate models needed to be solved</a:t>
            </a:r>
          </a:p>
          <a:p>
            <a:r>
              <a:rPr lang="en-US" dirty="0"/>
              <a:t>Simulations are still a work in progress</a:t>
            </a:r>
          </a:p>
          <a:p>
            <a:pPr lvl="1"/>
            <a:r>
              <a:rPr lang="en-US" dirty="0"/>
              <a:t>More results for 0.61 Cavity will be available by FDR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Shipping Boundary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6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33457E-BB18-4334-8DCB-2D6CFEAB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Shipping Boundary Conditions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A2980-5FF6-4A4B-B23B-2870E709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558745" cy="274654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6F06F-4CDB-4104-A5DC-1D323E645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38CF623-81BF-48E0-8702-FEE29993C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F171C0B-4C8F-4C00-9944-36035D50B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754966"/>
            <a:ext cx="11563351" cy="5635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67" dirty="0"/>
              <a:t>Boundary conditions below are shown</a:t>
            </a:r>
          </a:p>
          <a:p>
            <a:r>
              <a:rPr lang="en-US" sz="2167" dirty="0"/>
              <a:t>Refinement needed (supports are fixed not spring supported), tuner seems to need to be more rigid, etc.)</a:t>
            </a:r>
          </a:p>
          <a:p>
            <a:r>
              <a:rPr lang="en-US" sz="2167" dirty="0"/>
              <a:t>More load cases 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4A8A69-129F-4738-9E16-89D5D55CB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20" y="2423790"/>
            <a:ext cx="6836734" cy="3753672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9138673-35A4-442E-980B-D2F6CD40D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303383"/>
              </p:ext>
            </p:extLst>
          </p:nvPr>
        </p:nvGraphicFramePr>
        <p:xfrm>
          <a:off x="8299868" y="3248113"/>
          <a:ext cx="2298701" cy="2105025"/>
        </p:xfrm>
        <a:graphic>
          <a:graphicData uri="http://schemas.openxmlformats.org/drawingml/2006/table">
            <a:tbl>
              <a:tblPr/>
              <a:tblGrid>
                <a:gridCol w="750402">
                  <a:extLst>
                    <a:ext uri="{9D8B030D-6E8A-4147-A177-3AD203B41FA5}">
                      <a16:colId xmlns:a16="http://schemas.microsoft.com/office/drawing/2014/main" val="1729900828"/>
                    </a:ext>
                  </a:extLst>
                </a:gridCol>
                <a:gridCol w="493936">
                  <a:extLst>
                    <a:ext uri="{9D8B030D-6E8A-4147-A177-3AD203B41FA5}">
                      <a16:colId xmlns:a16="http://schemas.microsoft.com/office/drawing/2014/main" val="645140892"/>
                    </a:ext>
                  </a:extLst>
                </a:gridCol>
                <a:gridCol w="446442">
                  <a:extLst>
                    <a:ext uri="{9D8B030D-6E8A-4147-A177-3AD203B41FA5}">
                      <a16:colId xmlns:a16="http://schemas.microsoft.com/office/drawing/2014/main" val="2291760734"/>
                    </a:ext>
                  </a:extLst>
                </a:gridCol>
                <a:gridCol w="607921">
                  <a:extLst>
                    <a:ext uri="{9D8B030D-6E8A-4147-A177-3AD203B41FA5}">
                      <a16:colId xmlns:a16="http://schemas.microsoft.com/office/drawing/2014/main" val="3537665021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Load Step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Acceleration (G)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35507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7561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002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3.188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0803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7478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7452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-6.375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8462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-9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5961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1366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6.37497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1688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277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6510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DAD951-EDB4-4F20-8511-1120EA81E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solved =&gt; Plastic against plastic collapse shown </a:t>
            </a:r>
          </a:p>
          <a:p>
            <a:r>
              <a:rPr lang="en-US" dirty="0"/>
              <a:t>Isolating local failure results show Niobium  is above limit</a:t>
            </a:r>
          </a:p>
          <a:p>
            <a:pPr lvl="1"/>
            <a:r>
              <a:rPr lang="en-US" dirty="0"/>
              <a:t>Is a singularity generated as a result in the transition between acceleration vectors</a:t>
            </a:r>
          </a:p>
          <a:p>
            <a:pPr lvl="1"/>
            <a:r>
              <a:rPr lang="en-US" dirty="0"/>
              <a:t>Isolating the load step…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4F3A38-5BEF-45E4-B1ED-2D6DCDBA7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Shipping – Initial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F7195-95B0-4B49-9F65-4AB7B60A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18504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0CE06-8BEC-4F6D-BBE1-990E02A2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37E31-4AAB-4C3E-B437-9FF58CF6D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3" y="2746567"/>
            <a:ext cx="5364931" cy="328434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F4BFCE3-9EA7-4682-8959-DBAE8CEE7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232879"/>
              </p:ext>
            </p:extLst>
          </p:nvPr>
        </p:nvGraphicFramePr>
        <p:xfrm>
          <a:off x="7581014" y="46385"/>
          <a:ext cx="4610987" cy="944714"/>
        </p:xfrm>
        <a:graphic>
          <a:graphicData uri="http://schemas.openxmlformats.org/drawingml/2006/table">
            <a:tbl>
              <a:tblPr/>
              <a:tblGrid>
                <a:gridCol w="380778">
                  <a:extLst>
                    <a:ext uri="{9D8B030D-6E8A-4147-A177-3AD203B41FA5}">
                      <a16:colId xmlns:a16="http://schemas.microsoft.com/office/drawing/2014/main" val="368765588"/>
                    </a:ext>
                  </a:extLst>
                </a:gridCol>
                <a:gridCol w="705035">
                  <a:extLst>
                    <a:ext uri="{9D8B030D-6E8A-4147-A177-3AD203B41FA5}">
                      <a16:colId xmlns:a16="http://schemas.microsoft.com/office/drawing/2014/main" val="2461035633"/>
                    </a:ext>
                  </a:extLst>
                </a:gridCol>
                <a:gridCol w="705035">
                  <a:extLst>
                    <a:ext uri="{9D8B030D-6E8A-4147-A177-3AD203B41FA5}">
                      <a16:colId xmlns:a16="http://schemas.microsoft.com/office/drawing/2014/main" val="1671938249"/>
                    </a:ext>
                  </a:extLst>
                </a:gridCol>
                <a:gridCol w="633639">
                  <a:extLst>
                    <a:ext uri="{9D8B030D-6E8A-4147-A177-3AD203B41FA5}">
                      <a16:colId xmlns:a16="http://schemas.microsoft.com/office/drawing/2014/main" val="977266048"/>
                    </a:ext>
                  </a:extLst>
                </a:gridCol>
                <a:gridCol w="705035">
                  <a:extLst>
                    <a:ext uri="{9D8B030D-6E8A-4147-A177-3AD203B41FA5}">
                      <a16:colId xmlns:a16="http://schemas.microsoft.com/office/drawing/2014/main" val="2250967435"/>
                    </a:ext>
                  </a:extLst>
                </a:gridCol>
                <a:gridCol w="705035">
                  <a:extLst>
                    <a:ext uri="{9D8B030D-6E8A-4147-A177-3AD203B41FA5}">
                      <a16:colId xmlns:a16="http://schemas.microsoft.com/office/drawing/2014/main" val="2400136581"/>
                    </a:ext>
                  </a:extLst>
                </a:gridCol>
                <a:gridCol w="776430">
                  <a:extLst>
                    <a:ext uri="{9D8B030D-6E8A-4147-A177-3AD203B41FA5}">
                      <a16:colId xmlns:a16="http://schemas.microsoft.com/office/drawing/2014/main" val="2338473349"/>
                    </a:ext>
                  </a:extLst>
                </a:gridCol>
              </a:tblGrid>
              <a:tr h="2360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Time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Titanium Gr.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55Ti-45Nb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Nb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579810"/>
                  </a:ext>
                </a:extLst>
              </a:tr>
              <a:tr h="176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Average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Mean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Average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Mean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Average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Mean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624357"/>
                  </a:ext>
                </a:extLst>
              </a:tr>
              <a:tr h="1680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241739"/>
                  </a:ext>
                </a:extLst>
              </a:tr>
              <a:tr h="1680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687037"/>
                  </a:ext>
                </a:extLst>
              </a:tr>
              <a:tr h="176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92.43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14.94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332557"/>
                  </a:ext>
                </a:extLst>
              </a:tr>
            </a:tbl>
          </a:graphicData>
        </a:graphic>
      </p:graphicFrame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325BC41-235A-41B6-BFB6-3E496E0A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115DF8-1EFE-40C5-B17A-D0B710C15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784" y="2315293"/>
            <a:ext cx="4349934" cy="22274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D7A433-BDA6-4273-B299-A03D550548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646"/>
          <a:stretch/>
        </p:blipFill>
        <p:spPr>
          <a:xfrm>
            <a:off x="8875036" y="3912040"/>
            <a:ext cx="3127640" cy="22274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9347DF-2F97-4C14-9BB9-525ECE835F91}"/>
              </a:ext>
            </a:extLst>
          </p:cNvPr>
          <p:cNvSpPr/>
          <p:nvPr/>
        </p:nvSpPr>
        <p:spPr>
          <a:xfrm>
            <a:off x="8389088" y="2934586"/>
            <a:ext cx="786810" cy="5041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3CA1A7-1A01-4D15-A9B1-678AE77EFF7B}"/>
              </a:ext>
            </a:extLst>
          </p:cNvPr>
          <p:cNvCxnSpPr/>
          <p:nvPr/>
        </p:nvCxnSpPr>
        <p:spPr>
          <a:xfrm>
            <a:off x="9175898" y="3438740"/>
            <a:ext cx="180753" cy="3889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005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DAD951-EDB4-4F20-8511-1120EA81E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Isolating the third load combination, the singularity vanished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4F3A38-5BEF-45E4-B1ED-2D6DCDBA7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Shipping – Initial Results cont.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F7195-95B0-4B49-9F65-4AB7B60A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18504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0CE06-8BEC-4F6D-BBE1-990E02A2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325BC41-235A-41B6-BFB6-3E496E0A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ED4241-1F5E-4907-8A2B-4E33B7E46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841" y="1756559"/>
            <a:ext cx="5820813" cy="3489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0714A-AD33-4959-820A-F438808B9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23" y="1756559"/>
            <a:ext cx="5959036" cy="348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70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89AB34-1A77-4202-B71A-7DEE97FC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Frequency Range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D6452-8216-4867-9EE8-1786CA32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308182" cy="241300"/>
          </a:xfrm>
        </p:spPr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16404-C687-41C1-A682-FD6493FB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B0998CE9-52F5-4DD5-8BC6-C79362613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754966"/>
            <a:ext cx="11563351" cy="5635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Between 0-3 Hz some natural frequencies did appear, however they seem to be critical.</a:t>
            </a:r>
          </a:p>
          <a:p>
            <a:r>
              <a:rPr lang="en-US" sz="2000" dirty="0"/>
              <a:t>Lower frequencies are structure moving, not necessarily a natural frequency</a:t>
            </a:r>
          </a:p>
          <a:p>
            <a:r>
              <a:rPr lang="en-US" sz="2000" dirty="0"/>
              <a:t>Still investigating results</a:t>
            </a:r>
          </a:p>
          <a:p>
            <a:pPr marL="0" indent="0">
              <a:buNone/>
            </a:pPr>
            <a:endParaRPr lang="en-US" sz="2567" dirty="0"/>
          </a:p>
          <a:p>
            <a:pPr lvl="1"/>
            <a:endParaRPr lang="en-US" sz="23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43DD755-3E18-475C-AD92-A913F136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336FA2-25DD-48BA-94B6-A779CB8FD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869" y="4963079"/>
            <a:ext cx="1485900" cy="1057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D1F3CA-780B-495C-B019-84263699E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0" y="2392326"/>
            <a:ext cx="4953106" cy="272351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F207A83-79CF-4C75-90BE-D21B6089F0CE}"/>
              </a:ext>
            </a:extLst>
          </p:cNvPr>
          <p:cNvSpPr/>
          <p:nvPr/>
        </p:nvSpPr>
        <p:spPr>
          <a:xfrm>
            <a:off x="5097869" y="4963079"/>
            <a:ext cx="1485900" cy="6083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49866C-D75F-4E67-AF55-F8669B35A67E}"/>
              </a:ext>
            </a:extLst>
          </p:cNvPr>
          <p:cNvCxnSpPr/>
          <p:nvPr/>
        </p:nvCxnSpPr>
        <p:spPr>
          <a:xfrm flipH="1" flipV="1">
            <a:off x="4912242" y="4963079"/>
            <a:ext cx="185627" cy="1527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93C7527-CBB6-4258-B103-CC615BAE1B01}"/>
              </a:ext>
            </a:extLst>
          </p:cNvPr>
          <p:cNvSpPr/>
          <p:nvPr/>
        </p:nvSpPr>
        <p:spPr>
          <a:xfrm>
            <a:off x="5069737" y="5571461"/>
            <a:ext cx="1485900" cy="44889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C5B7054-D483-4BA1-BB37-9BE5CD6C7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635" y="2176220"/>
            <a:ext cx="2940938" cy="221695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C94E4C-05FA-427A-8812-376063208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2199" y="3859619"/>
            <a:ext cx="3173112" cy="246981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367B068-CC2D-41A3-8E78-91F80FD218D5}"/>
              </a:ext>
            </a:extLst>
          </p:cNvPr>
          <p:cNvCxnSpPr/>
          <p:nvPr/>
        </p:nvCxnSpPr>
        <p:spPr>
          <a:xfrm flipV="1">
            <a:off x="6198781" y="4486940"/>
            <a:ext cx="384988" cy="108452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6DC54A-40F3-4DBF-8A62-F3A89A73B35E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555637" y="5416592"/>
            <a:ext cx="2130935" cy="37931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96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754966"/>
            <a:ext cx="11563351" cy="5635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67" dirty="0"/>
              <a:t>This presentation can only contain brief summaries, for more details see the following documents:</a:t>
            </a:r>
          </a:p>
          <a:p>
            <a:r>
              <a:rPr lang="en-US" dirty="0">
                <a:latin typeface="Symbol" panose="05050102010706020507" pitchFamily="18" charset="2"/>
              </a:rPr>
              <a:t>b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= 0.92</a:t>
            </a:r>
          </a:p>
          <a:p>
            <a:pPr lvl="1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Mechanical Analysis: ED0005527</a:t>
            </a:r>
          </a:p>
          <a:p>
            <a:r>
              <a:rPr lang="en-US" dirty="0">
                <a:latin typeface="Symbol" panose="05050102010706020507" pitchFamily="18" charset="2"/>
              </a:rPr>
              <a:t>b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= 0.90</a:t>
            </a:r>
          </a:p>
          <a:p>
            <a:pPr lvl="1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Mechanical Analysis: EN03855</a:t>
            </a:r>
          </a:p>
          <a:p>
            <a:r>
              <a:rPr lang="en-US" dirty="0">
                <a:latin typeface="Symbol" panose="05050102010706020507" pitchFamily="18" charset="2"/>
              </a:rPr>
              <a:t>b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= 0.61</a:t>
            </a:r>
          </a:p>
          <a:p>
            <a:pPr lvl="1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Mechanical Analysis: EN03694</a:t>
            </a:r>
          </a:p>
          <a:p>
            <a:pPr lvl="1"/>
            <a:endParaRPr lang="en-US" sz="2300" dirty="0">
              <a:latin typeface="Symbol" panose="05050102010706020507" pitchFamily="18" charset="2"/>
            </a:endParaRPr>
          </a:p>
          <a:p>
            <a:endParaRPr lang="en-US" sz="2567" dirty="0">
              <a:latin typeface="Symbol" panose="05050102010706020507" pitchFamily="18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Documents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92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CC950B-8243-44C7-A84C-07937BDC8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low frequency, next frequency that occurs is at 53 Hz. </a:t>
            </a:r>
          </a:p>
          <a:p>
            <a:r>
              <a:rPr lang="en-US" dirty="0"/>
              <a:t>Cavity begins resonating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A36D1E-A722-46B8-969C-6464F31CE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Mid-Range frequency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978E6-ACE3-4A7F-92C6-79958F1AD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32665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BD220-68D4-4FDD-AFAF-E64646ED3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4DFF60-7C25-4421-A65E-BB38583A1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43" y="1916334"/>
            <a:ext cx="5967358" cy="2862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2EB308-34EA-4DB0-91CA-7177E558D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513" y="3066060"/>
            <a:ext cx="5948318" cy="2964855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5AC36C37-6E0F-4C6D-8578-9B1AFBE07C16}"/>
              </a:ext>
            </a:extLst>
          </p:cNvPr>
          <p:cNvSpPr/>
          <p:nvPr/>
        </p:nvSpPr>
        <p:spPr>
          <a:xfrm rot="1551963">
            <a:off x="5618496" y="3638488"/>
            <a:ext cx="1084521" cy="5406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E386B1-FEEF-499C-9205-5AC12B4EA764}"/>
              </a:ext>
            </a:extLst>
          </p:cNvPr>
          <p:cNvSpPr txBox="1"/>
          <p:nvPr/>
        </p:nvSpPr>
        <p:spPr>
          <a:xfrm>
            <a:off x="2506537" y="4778421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Unscaled Deformation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F8A0B-6B30-4DCB-9FE0-EFE8650BBB26}"/>
              </a:ext>
            </a:extLst>
          </p:cNvPr>
          <p:cNvSpPr txBox="1"/>
          <p:nvPr/>
        </p:nvSpPr>
        <p:spPr>
          <a:xfrm>
            <a:off x="7966001" y="2696728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Scaled Deformation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D42CDB2-BC0C-40F3-9EA6-51B67BC3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</p:spTree>
    <p:extLst>
      <p:ext uri="{BB962C8B-B14F-4D97-AF65-F5344CB8AC3E}">
        <p14:creationId xmlns:p14="http://schemas.microsoft.com/office/powerpoint/2010/main" val="3508285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19BEFA-6FF9-45AC-8E21-705C20D12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Cavities must meet requirements of FESHM 5031.6</a:t>
            </a:r>
          </a:p>
          <a:p>
            <a:r>
              <a:rPr lang="en-US" dirty="0"/>
              <a:t>Requires cavities to be designed to TD-09-005</a:t>
            </a:r>
          </a:p>
          <a:p>
            <a:pPr lvl="1"/>
            <a:r>
              <a:rPr lang="en-US" dirty="0"/>
              <a:t>TD-09-005 provides guidance on how to perform analysis of cavities according to ASME Boiler and Pressure Vessel Code (BPVC) Section VIII Div. 1 </a:t>
            </a:r>
          </a:p>
          <a:p>
            <a:pPr lvl="2"/>
            <a:r>
              <a:rPr lang="en-US" dirty="0"/>
              <a:t>Material, weld, inspection requirements</a:t>
            </a:r>
          </a:p>
          <a:p>
            <a:pPr lvl="1"/>
            <a:r>
              <a:rPr lang="en-US" dirty="0"/>
              <a:t>Mechanical analysis requirements also provided</a:t>
            </a:r>
          </a:p>
          <a:p>
            <a:pPr lvl="2"/>
            <a:r>
              <a:rPr lang="en-US" dirty="0"/>
              <a:t>Manual Calculations as per Div. 1</a:t>
            </a:r>
          </a:p>
          <a:p>
            <a:pPr lvl="3"/>
            <a:r>
              <a:rPr lang="en-US" dirty="0"/>
              <a:t>Design margin of 3.5</a:t>
            </a:r>
          </a:p>
          <a:p>
            <a:pPr lvl="2"/>
            <a:r>
              <a:rPr lang="en-US" dirty="0"/>
              <a:t>FEA performed as per Div. 2, Part 5</a:t>
            </a:r>
          </a:p>
          <a:p>
            <a:pPr lvl="3"/>
            <a:r>
              <a:rPr lang="en-US" dirty="0"/>
              <a:t>Allowed as per u-2(g) </a:t>
            </a:r>
          </a:p>
          <a:p>
            <a:pPr lvl="3"/>
            <a:r>
              <a:rPr lang="en-US" dirty="0"/>
              <a:t>From discussions with pressure vessel committee, Div. 2 Class 2 margin can be used</a:t>
            </a:r>
          </a:p>
          <a:p>
            <a:pPr lvl="4"/>
            <a:r>
              <a:rPr lang="en-US" dirty="0"/>
              <a:t>(2.4+Weld Efficiency)/0.8 (FESHM derating)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FC3C27-0403-4AE3-948A-D7084E027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30418-8B05-433B-A44B-343ABB43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319606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953EB-5A82-4F0E-BF98-C79BB55C0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EE458D-DD07-4987-87F0-A154850E3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</p:spTree>
    <p:extLst>
      <p:ext uri="{BB962C8B-B14F-4D97-AF65-F5344CB8AC3E}">
        <p14:creationId xmlns:p14="http://schemas.microsoft.com/office/powerpoint/2010/main" val="88464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9F6BCA-F214-4ADE-8AAA-52CF5126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0964D-0D76-489F-81F4-664C6F6DF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52764" cy="241300"/>
          </a:xfrm>
        </p:spPr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1440A-8CFA-44C2-BC6D-8EB97BBC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85399D-F9C3-4BFA-A62C-7E6847D5C81B}"/>
              </a:ext>
            </a:extLst>
          </p:cNvPr>
          <p:cNvSpPr/>
          <p:nvPr/>
        </p:nvSpPr>
        <p:spPr>
          <a:xfrm>
            <a:off x="3172205" y="1574897"/>
            <a:ext cx="1794163" cy="432387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SRF Cavity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2D40F8-4D96-4733-AEDF-CC9FB06E0359}"/>
              </a:ext>
            </a:extLst>
          </p:cNvPr>
          <p:cNvCxnSpPr>
            <a:cxnSpLocks/>
          </p:cNvCxnSpPr>
          <p:nvPr/>
        </p:nvCxnSpPr>
        <p:spPr>
          <a:xfrm>
            <a:off x="3902369" y="2245709"/>
            <a:ext cx="1019" cy="58596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C70F24-D8D6-424E-ACCA-DD834AE5299C}"/>
              </a:ext>
            </a:extLst>
          </p:cNvPr>
          <p:cNvCxnSpPr>
            <a:cxnSpLocks/>
          </p:cNvCxnSpPr>
          <p:nvPr/>
        </p:nvCxnSpPr>
        <p:spPr>
          <a:xfrm flipH="1">
            <a:off x="1408612" y="2230588"/>
            <a:ext cx="2660675" cy="4076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5BAA30-1836-4707-8532-A1DFEA4CDE2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1408612" y="2230588"/>
            <a:ext cx="11003" cy="50707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2835B5-24F0-44DE-9F32-49AEE5C3E5F5}"/>
              </a:ext>
            </a:extLst>
          </p:cNvPr>
          <p:cNvCxnSpPr/>
          <p:nvPr/>
        </p:nvCxnSpPr>
        <p:spPr>
          <a:xfrm flipH="1">
            <a:off x="4018467" y="2230588"/>
            <a:ext cx="165948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2B6CFA-91BF-4773-BE33-5C3A00677ADD}"/>
              </a:ext>
            </a:extLst>
          </p:cNvPr>
          <p:cNvCxnSpPr>
            <a:cxnSpLocks/>
          </p:cNvCxnSpPr>
          <p:nvPr/>
        </p:nvCxnSpPr>
        <p:spPr>
          <a:xfrm>
            <a:off x="5675918" y="2230588"/>
            <a:ext cx="1019" cy="58596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369331-4B98-43F3-A14D-2B3B8B8D4BEA}"/>
              </a:ext>
            </a:extLst>
          </p:cNvPr>
          <p:cNvSpPr/>
          <p:nvPr/>
        </p:nvSpPr>
        <p:spPr>
          <a:xfrm>
            <a:off x="707352" y="2737666"/>
            <a:ext cx="1424526" cy="432387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Weld Joints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FA1C67-17DE-461B-990A-0A710826C965}"/>
              </a:ext>
            </a:extLst>
          </p:cNvPr>
          <p:cNvSpPr/>
          <p:nvPr/>
        </p:nvSpPr>
        <p:spPr>
          <a:xfrm>
            <a:off x="3172205" y="2831677"/>
            <a:ext cx="1424526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by Rule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60B411-1C42-43F7-B2FB-69521CC559D1}"/>
              </a:ext>
            </a:extLst>
          </p:cNvPr>
          <p:cNvSpPr/>
          <p:nvPr/>
        </p:nvSpPr>
        <p:spPr>
          <a:xfrm>
            <a:off x="4942696" y="2831677"/>
            <a:ext cx="1424526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by Analysis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A9146A2-630C-40F1-B6DC-60AE116FA541}"/>
              </a:ext>
            </a:extLst>
          </p:cNvPr>
          <p:cNvCxnSpPr>
            <a:cxnSpLocks/>
          </p:cNvCxnSpPr>
          <p:nvPr/>
        </p:nvCxnSpPr>
        <p:spPr>
          <a:xfrm>
            <a:off x="823138" y="3402523"/>
            <a:ext cx="0" cy="28996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2173C79-1315-45D4-9EE2-7AB6FFFCC053}"/>
              </a:ext>
            </a:extLst>
          </p:cNvPr>
          <p:cNvSpPr/>
          <p:nvPr/>
        </p:nvSpPr>
        <p:spPr>
          <a:xfrm>
            <a:off x="288433" y="3692491"/>
            <a:ext cx="1069410" cy="432387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ASME BPVC IX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37B2EB-E52D-4DE2-ACEA-82184C1B4B5D}"/>
              </a:ext>
            </a:extLst>
          </p:cNvPr>
          <p:cNvCxnSpPr>
            <a:stCxn id="7" idx="2"/>
          </p:cNvCxnSpPr>
          <p:nvPr/>
        </p:nvCxnSpPr>
        <p:spPr>
          <a:xfrm flipH="1">
            <a:off x="4069286" y="2007284"/>
            <a:ext cx="1" cy="22738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F07FD6-953A-4B65-BBA7-5B8DA3480BD9}"/>
              </a:ext>
            </a:extLst>
          </p:cNvPr>
          <p:cNvCxnSpPr>
            <a:cxnSpLocks/>
          </p:cNvCxnSpPr>
          <p:nvPr/>
        </p:nvCxnSpPr>
        <p:spPr>
          <a:xfrm flipH="1">
            <a:off x="823140" y="3402524"/>
            <a:ext cx="1377133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324946F-66B7-4F6C-8917-AE6CC895E1E7}"/>
              </a:ext>
            </a:extLst>
          </p:cNvPr>
          <p:cNvSpPr/>
          <p:nvPr/>
        </p:nvSpPr>
        <p:spPr>
          <a:xfrm>
            <a:off x="1453370" y="3692491"/>
            <a:ext cx="1424515" cy="432387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ASME BPVC VIII, UW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13A00A-6559-44AD-BEC1-AF7AFC68BA5A}"/>
              </a:ext>
            </a:extLst>
          </p:cNvPr>
          <p:cNvCxnSpPr>
            <a:cxnSpLocks/>
          </p:cNvCxnSpPr>
          <p:nvPr/>
        </p:nvCxnSpPr>
        <p:spPr>
          <a:xfrm>
            <a:off x="2200273" y="3393357"/>
            <a:ext cx="0" cy="30215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787D34-B9BE-4D15-87F1-28EEEE70F62D}"/>
              </a:ext>
            </a:extLst>
          </p:cNvPr>
          <p:cNvCxnSpPr/>
          <p:nvPr/>
        </p:nvCxnSpPr>
        <p:spPr>
          <a:xfrm flipH="1">
            <a:off x="1419614" y="3175143"/>
            <a:ext cx="1" cy="22738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9AB9FB-8F35-4E95-B561-B21B116E2976}"/>
              </a:ext>
            </a:extLst>
          </p:cNvPr>
          <p:cNvSpPr/>
          <p:nvPr/>
        </p:nvSpPr>
        <p:spPr>
          <a:xfrm>
            <a:off x="3025044" y="3721674"/>
            <a:ext cx="1424526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Classical equations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3E101D-F7D9-427F-ABE7-7F236D02927F}"/>
              </a:ext>
            </a:extLst>
          </p:cNvPr>
          <p:cNvSpPr/>
          <p:nvPr/>
        </p:nvSpPr>
        <p:spPr>
          <a:xfrm>
            <a:off x="4545086" y="3715409"/>
            <a:ext cx="1683675" cy="584354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Engineering Standards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001BE20-DCAD-47A1-B89B-BEC582CEB692}"/>
              </a:ext>
            </a:extLst>
          </p:cNvPr>
          <p:cNvCxnSpPr>
            <a:cxnSpLocks/>
          </p:cNvCxnSpPr>
          <p:nvPr/>
        </p:nvCxnSpPr>
        <p:spPr>
          <a:xfrm>
            <a:off x="5255596" y="3558443"/>
            <a:ext cx="0" cy="16354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ADEAEF-661C-443E-8721-D8874984E763}"/>
              </a:ext>
            </a:extLst>
          </p:cNvPr>
          <p:cNvCxnSpPr>
            <a:cxnSpLocks/>
          </p:cNvCxnSpPr>
          <p:nvPr/>
        </p:nvCxnSpPr>
        <p:spPr>
          <a:xfrm>
            <a:off x="3737307" y="3402524"/>
            <a:ext cx="0" cy="31946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9A73C1D-03C1-44E0-8E34-50FC997ED4C2}"/>
              </a:ext>
            </a:extLst>
          </p:cNvPr>
          <p:cNvCxnSpPr>
            <a:cxnSpLocks/>
          </p:cNvCxnSpPr>
          <p:nvPr/>
        </p:nvCxnSpPr>
        <p:spPr>
          <a:xfrm flipH="1">
            <a:off x="3731594" y="3558443"/>
            <a:ext cx="1524002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674E63A-FF46-4215-94A3-5BFB3279BBDF}"/>
              </a:ext>
            </a:extLst>
          </p:cNvPr>
          <p:cNvCxnSpPr>
            <a:cxnSpLocks/>
          </p:cNvCxnSpPr>
          <p:nvPr/>
        </p:nvCxnSpPr>
        <p:spPr>
          <a:xfrm flipH="1">
            <a:off x="8480642" y="3125468"/>
            <a:ext cx="26495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50013E2-540A-4160-848A-3589A6819782}"/>
              </a:ext>
            </a:extLst>
          </p:cNvPr>
          <p:cNvCxnSpPr>
            <a:cxnSpLocks/>
          </p:cNvCxnSpPr>
          <p:nvPr/>
        </p:nvCxnSpPr>
        <p:spPr>
          <a:xfrm>
            <a:off x="8753786" y="1962699"/>
            <a:ext cx="0" cy="2441396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7FC91C3-42E6-442E-A111-C289B4531203}"/>
              </a:ext>
            </a:extLst>
          </p:cNvPr>
          <p:cNvCxnSpPr>
            <a:cxnSpLocks/>
          </p:cNvCxnSpPr>
          <p:nvPr/>
        </p:nvCxnSpPr>
        <p:spPr>
          <a:xfrm>
            <a:off x="8753787" y="1962699"/>
            <a:ext cx="38548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C354C5-9BB9-42FD-92E0-D5B1DE7DB51E}"/>
              </a:ext>
            </a:extLst>
          </p:cNvPr>
          <p:cNvSpPr/>
          <p:nvPr/>
        </p:nvSpPr>
        <p:spPr>
          <a:xfrm>
            <a:off x="9147464" y="1645673"/>
            <a:ext cx="2152293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Protection Against Plastic Collapse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F47024B-BF17-402A-9845-7ED9E749AC6F}"/>
              </a:ext>
            </a:extLst>
          </p:cNvPr>
          <p:cNvCxnSpPr>
            <a:cxnSpLocks/>
          </p:cNvCxnSpPr>
          <p:nvPr/>
        </p:nvCxnSpPr>
        <p:spPr>
          <a:xfrm>
            <a:off x="8745592" y="2701067"/>
            <a:ext cx="38548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F52075-48CB-4BE8-9C73-65082A881B9E}"/>
              </a:ext>
            </a:extLst>
          </p:cNvPr>
          <p:cNvSpPr/>
          <p:nvPr/>
        </p:nvSpPr>
        <p:spPr>
          <a:xfrm>
            <a:off x="9139269" y="2384041"/>
            <a:ext cx="2152293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Protection Against Local Failure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9FE2F8A-B717-4211-B413-69DBEE579014}"/>
              </a:ext>
            </a:extLst>
          </p:cNvPr>
          <p:cNvCxnSpPr>
            <a:cxnSpLocks/>
          </p:cNvCxnSpPr>
          <p:nvPr/>
        </p:nvCxnSpPr>
        <p:spPr>
          <a:xfrm>
            <a:off x="8753787" y="3620038"/>
            <a:ext cx="38548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4F2C2FC-2AC4-4227-9ABB-5909384E59BA}"/>
              </a:ext>
            </a:extLst>
          </p:cNvPr>
          <p:cNvSpPr/>
          <p:nvPr/>
        </p:nvSpPr>
        <p:spPr>
          <a:xfrm>
            <a:off x="9147464" y="3303012"/>
            <a:ext cx="2152293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Protection Against Buckling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1ABA36D-91FD-48DF-9FDA-E9F1D913F965}"/>
              </a:ext>
            </a:extLst>
          </p:cNvPr>
          <p:cNvCxnSpPr>
            <a:cxnSpLocks/>
          </p:cNvCxnSpPr>
          <p:nvPr/>
        </p:nvCxnSpPr>
        <p:spPr>
          <a:xfrm>
            <a:off x="8766489" y="4392726"/>
            <a:ext cx="38548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407BFA7-C613-4B3F-BE5B-924663559301}"/>
              </a:ext>
            </a:extLst>
          </p:cNvPr>
          <p:cNvSpPr/>
          <p:nvPr/>
        </p:nvSpPr>
        <p:spPr>
          <a:xfrm>
            <a:off x="9160166" y="4075700"/>
            <a:ext cx="2152293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Protection Against Cyclic Loading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3636AF8-92C3-4230-92E6-D3926407E16F}"/>
              </a:ext>
            </a:extLst>
          </p:cNvPr>
          <p:cNvSpPr/>
          <p:nvPr/>
        </p:nvSpPr>
        <p:spPr>
          <a:xfrm>
            <a:off x="4970166" y="4819762"/>
            <a:ext cx="1683675" cy="584354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ASME BPVC VIII, Div. 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656A84-0390-428E-B7EA-79E4570239E7}"/>
              </a:ext>
            </a:extLst>
          </p:cNvPr>
          <p:cNvSpPr/>
          <p:nvPr/>
        </p:nvSpPr>
        <p:spPr>
          <a:xfrm>
            <a:off x="2131878" y="4822420"/>
            <a:ext cx="841837" cy="257579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EJMA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91F289E-F4F3-4973-8AB5-B5912490BADA}"/>
              </a:ext>
            </a:extLst>
          </p:cNvPr>
          <p:cNvSpPr/>
          <p:nvPr/>
        </p:nvSpPr>
        <p:spPr>
          <a:xfrm>
            <a:off x="3159719" y="4819762"/>
            <a:ext cx="1683675" cy="584354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ASME BPVC VIII, Div. 2 Part 4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7B03044-A142-4722-AF1C-537912C5166F}"/>
              </a:ext>
            </a:extLst>
          </p:cNvPr>
          <p:cNvCxnSpPr>
            <a:cxnSpLocks/>
          </p:cNvCxnSpPr>
          <p:nvPr/>
        </p:nvCxnSpPr>
        <p:spPr>
          <a:xfrm>
            <a:off x="2555757" y="4523441"/>
            <a:ext cx="0" cy="29298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39AC621-C0B0-4B8E-88C0-526173595D75}"/>
              </a:ext>
            </a:extLst>
          </p:cNvPr>
          <p:cNvCxnSpPr>
            <a:cxnSpLocks/>
          </p:cNvCxnSpPr>
          <p:nvPr/>
        </p:nvCxnSpPr>
        <p:spPr>
          <a:xfrm flipH="1">
            <a:off x="2552797" y="4523441"/>
            <a:ext cx="3255408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2D9CC0B-FF51-4EF2-A626-CD5693F917AB}"/>
              </a:ext>
            </a:extLst>
          </p:cNvPr>
          <p:cNvCxnSpPr>
            <a:cxnSpLocks/>
          </p:cNvCxnSpPr>
          <p:nvPr/>
        </p:nvCxnSpPr>
        <p:spPr>
          <a:xfrm flipH="1">
            <a:off x="5384161" y="4322772"/>
            <a:ext cx="1" cy="200669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83A6FB7-E362-4863-A45C-42E5A1983F97}"/>
              </a:ext>
            </a:extLst>
          </p:cNvPr>
          <p:cNvCxnSpPr>
            <a:cxnSpLocks/>
          </p:cNvCxnSpPr>
          <p:nvPr/>
        </p:nvCxnSpPr>
        <p:spPr>
          <a:xfrm>
            <a:off x="3965608" y="4543482"/>
            <a:ext cx="0" cy="27294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B5D6AA4-9E3F-4B82-BF21-5EF655380219}"/>
              </a:ext>
            </a:extLst>
          </p:cNvPr>
          <p:cNvCxnSpPr>
            <a:cxnSpLocks/>
          </p:cNvCxnSpPr>
          <p:nvPr/>
        </p:nvCxnSpPr>
        <p:spPr>
          <a:xfrm>
            <a:off x="5808205" y="4516588"/>
            <a:ext cx="0" cy="27294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D12A84D7-D6B8-49B9-8EC9-96822D135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1C66E0CE-E05C-46B0-B971-01C01A535798}"/>
              </a:ext>
            </a:extLst>
          </p:cNvPr>
          <p:cNvSpPr/>
          <p:nvPr/>
        </p:nvSpPr>
        <p:spPr>
          <a:xfrm>
            <a:off x="6771019" y="2833291"/>
            <a:ext cx="1683675" cy="584354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ASME BPVC VIII, Div. 2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19FEE69-C0DB-4317-A2F4-27F13F29060B}"/>
              </a:ext>
            </a:extLst>
          </p:cNvPr>
          <p:cNvCxnSpPr>
            <a:cxnSpLocks/>
          </p:cNvCxnSpPr>
          <p:nvPr/>
        </p:nvCxnSpPr>
        <p:spPr>
          <a:xfrm>
            <a:off x="6367222" y="3124661"/>
            <a:ext cx="38548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477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ED844-758F-46A2-BDC2-496EBB676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For a brief overview of the Design by Analysis Requirements using Elastic-Plastic Methods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Protection Against Plastic Collapse: Model convergence with scaled load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Protection Against Local Failure: Local Failure Factor ≤ 1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Protection Against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Buckling: Exaggerated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defects do not cause plastic collapse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Protection Against Cyclic Failure: Cycling loads do not cause excessive plastic deformation. 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7EAAF9-132D-413E-80D8-A787D9C2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By Analysis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C77DC-C321-4D79-8E4A-4158AC53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360714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8AE29-B3BF-4BBC-82F3-45A7C0334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FF554F-99F4-4C42-B08B-8D25474E8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</p:spTree>
    <p:extLst>
      <p:ext uri="{BB962C8B-B14F-4D97-AF65-F5344CB8AC3E}">
        <p14:creationId xmlns:p14="http://schemas.microsoft.com/office/powerpoint/2010/main" val="612308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18F033-933F-40A4-BE10-85938F4D7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8 load cases have been identified to address the various loads that the cavity can see during its lifetime</a:t>
            </a:r>
          </a:p>
          <a:p>
            <a:r>
              <a:rPr lang="en-US" dirty="0"/>
              <a:t>Each load step requires multiple simulation modules to resolve</a:t>
            </a:r>
          </a:p>
          <a:p>
            <a:r>
              <a:rPr lang="en-US" dirty="0"/>
              <a:t>Ratcheting requires setting up unified model to examine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A4000B-051E-4FE4-874A-D039AC65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Setup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152F1-AA51-46AE-9BBA-7342E8264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5" y="6504215"/>
            <a:ext cx="1512111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B210E-DF4E-4238-865D-23D3F6C36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400513-7DB8-43DD-8498-A60D369FB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227033"/>
              </p:ext>
            </p:extLst>
          </p:nvPr>
        </p:nvGraphicFramePr>
        <p:xfrm>
          <a:off x="224356" y="2851138"/>
          <a:ext cx="5392917" cy="3262322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565192434"/>
                    </a:ext>
                  </a:extLst>
                </a:gridCol>
                <a:gridCol w="2492249">
                  <a:extLst>
                    <a:ext uri="{9D8B030D-6E8A-4147-A177-3AD203B41FA5}">
                      <a16:colId xmlns:a16="http://schemas.microsoft.com/office/drawing/2014/main" val="441659462"/>
                    </a:ext>
                  </a:extLst>
                </a:gridCol>
                <a:gridCol w="1238006">
                  <a:extLst>
                    <a:ext uri="{9D8B030D-6E8A-4147-A177-3AD203B41FA5}">
                      <a16:colId xmlns:a16="http://schemas.microsoft.com/office/drawing/2014/main" val="3345987935"/>
                    </a:ext>
                  </a:extLst>
                </a:gridCol>
                <a:gridCol w="1129262">
                  <a:extLst>
                    <a:ext uri="{9D8B030D-6E8A-4147-A177-3AD203B41FA5}">
                      <a16:colId xmlns:a16="http://schemas.microsoft.com/office/drawing/2014/main" val="2061313648"/>
                    </a:ext>
                  </a:extLst>
                </a:gridCol>
              </a:tblGrid>
              <a:tr h="1317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Load Case</a:t>
                      </a:r>
                    </a:p>
                  </a:txBody>
                  <a:tcPr marL="6274" marR="6274" marT="6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Loads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Condition Simulated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Applicable Temperature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070676"/>
                  </a:ext>
                </a:extLst>
              </a:tr>
              <a:tr h="12547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</a:t>
                      </a:r>
                    </a:p>
                  </a:txBody>
                  <a:tcPr marL="6274" marR="6274" marT="6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 Gravity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Warm Pressurization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293 K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4879135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2. P1 = 0.205 MPa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268243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3. P2 = P3 = 0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768002"/>
                  </a:ext>
                </a:extLst>
              </a:tr>
              <a:tr h="12547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</a:t>
                      </a:r>
                    </a:p>
                  </a:txBody>
                  <a:tcPr marL="6274" marR="6274" marT="6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 Gravity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Cold operation, full Liquid Helium, maximum pressure – no thermal contraction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 K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895834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2. Liquid Helium Head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930624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3. P1 = 0.41 MPa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59166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4. P2 = P3 = 0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212555"/>
                  </a:ext>
                </a:extLst>
              </a:tr>
              <a:tr h="1254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</a:t>
                      </a:r>
                    </a:p>
                  </a:txBody>
                  <a:tcPr marL="6274" marR="6274" marT="6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 Cool down to 2 K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Cool down and tuner extension, no primary loads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 K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2980581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2. Tuner extension of 2 mm (Cavity compressed by 2 mm)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106514"/>
                  </a:ext>
                </a:extLst>
              </a:tr>
              <a:tr h="125474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</a:t>
                      </a:r>
                    </a:p>
                  </a:txBody>
                  <a:tcPr marL="6274" marR="6274" marT="6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 Gravity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Cold operation, full Liquid Helium inventory, maximum pressure–primary and secondary loads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 K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057578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2. Liquid Helium Head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384916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3. Cool down to 2 K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12991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4. Tuner extension of 2 mm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725896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5. P1 = 0.41 MPa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662604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6. P2 = P3 = 0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116638"/>
                  </a:ext>
                </a:extLst>
              </a:tr>
              <a:tr h="12547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5</a:t>
                      </a:r>
                    </a:p>
                  </a:txBody>
                  <a:tcPr marL="6274" marR="6274" marT="6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 Gravity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Insulating and beam vacuum upset, helium volume evacuated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293 K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707235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2. P1 = 0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711700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3. P2 = P3 = 0.1 MPa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822691"/>
                  </a:ext>
                </a:extLst>
              </a:tr>
              <a:tr h="125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6</a:t>
                      </a:r>
                    </a:p>
                  </a:txBody>
                  <a:tcPr marL="6274" marR="6274" marT="6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      Gravity (3.5G,2.5G,1.5G)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Shipping Loads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293 K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553761"/>
                  </a:ext>
                </a:extLst>
              </a:tr>
              <a:tr h="238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7</a:t>
                      </a:r>
                    </a:p>
                  </a:txBody>
                  <a:tcPr marL="6274" marR="6274" marT="6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      Gravity (3g)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Shipping Loads , Lifting Lug Supported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293 K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072624"/>
                  </a:ext>
                </a:extLst>
              </a:tr>
              <a:tr h="12547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8</a:t>
                      </a:r>
                    </a:p>
                  </a:txBody>
                  <a:tcPr marL="6274" marR="6274" marT="6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1. Gravity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Beam Tube Venting, Tuner Extension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293 K</a:t>
                      </a:r>
                    </a:p>
                  </a:txBody>
                  <a:tcPr marL="6274" marR="6274" marT="6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373721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2. P1 =P2= 0 MPa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999132"/>
                  </a:ext>
                </a:extLst>
              </a:tr>
              <a:tr h="12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3. P3= 0.205 MPa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769"/>
                  </a:ext>
                </a:extLst>
              </a:tr>
              <a:tr h="1317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4. Tuner Extension of 2 mm</a:t>
                      </a:r>
                    </a:p>
                  </a:txBody>
                  <a:tcPr marL="6274" marR="6274" marT="6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382280"/>
                  </a:ext>
                </a:extLst>
              </a:tr>
            </a:tbl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E39B700-FA11-4553-9F9A-1A962517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5DA8B9-CA15-4364-8B63-3AEB1E070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" r="7961" b="740"/>
          <a:stretch/>
        </p:blipFill>
        <p:spPr>
          <a:xfrm>
            <a:off x="9538828" y="1685012"/>
            <a:ext cx="2117779" cy="4510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1C54B1-F30D-41F2-B143-F69E629CF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130" y="3021495"/>
            <a:ext cx="3058480" cy="243192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9B0F53-EA78-47D2-AECD-58AC1454539B}"/>
              </a:ext>
            </a:extLst>
          </p:cNvPr>
          <p:cNvSpPr/>
          <p:nvPr/>
        </p:nvSpPr>
        <p:spPr>
          <a:xfrm>
            <a:off x="10964849" y="3132814"/>
            <a:ext cx="548640" cy="42937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CEDF42-D775-4A17-9294-977C095D9A25}"/>
              </a:ext>
            </a:extLst>
          </p:cNvPr>
          <p:cNvCxnSpPr>
            <a:stCxn id="12" idx="1"/>
          </p:cNvCxnSpPr>
          <p:nvPr/>
        </p:nvCxnSpPr>
        <p:spPr>
          <a:xfrm flipH="1">
            <a:off x="10103059" y="3347499"/>
            <a:ext cx="861790" cy="815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292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EDF7B-945A-46D3-9E25-017528B1C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Properties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9953B-2CF1-44FE-BEA2-B15A92EF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67469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9028E-AADA-4092-81CD-59905EFE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1A9D98C-9BA3-49B6-82BC-1A2EA7E18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35EBAE-B38E-424E-98FA-424AC60CF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784" y="2087353"/>
            <a:ext cx="5904568" cy="1562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95500-91E3-4691-8F7C-0290AF74F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23" y="2404088"/>
            <a:ext cx="5073280" cy="3748787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79475AC-9994-4576-823E-0EFE9A769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Material properties for analysis are provided by TD-09-005</a:t>
            </a:r>
          </a:p>
          <a:p>
            <a:r>
              <a:rPr lang="en-US" dirty="0"/>
              <a:t>Elastic-plastic curve generated using equations provided by ASME BPVC Div. 2 Annex 3-D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19033-736F-41BC-B842-589322662A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85"/>
          <a:stretch/>
        </p:blipFill>
        <p:spPr>
          <a:xfrm>
            <a:off x="6195021" y="3815598"/>
            <a:ext cx="4416719" cy="250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70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BB7ADD9-C9DB-4F39-8723-7B6F3A828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03" y="3824614"/>
            <a:ext cx="4922395" cy="243387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DC971C-3DF4-47F7-ACF5-F01F2EE9E450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2941168" y="1345019"/>
            <a:ext cx="1219477" cy="23969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2055C23D-5704-4DCB-A50A-2FA595F8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Load Case 2,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= 0.61 Cavity 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D9641-2B9E-4D8A-8FC0-1460D86C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352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9083A-5FF4-4346-A32F-7E8CDEBB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A896C1-930A-4393-A0AC-FCBE6D47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C. Narug, Cavity Engineering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643BC1-7D29-4AEF-A533-5E1491982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4" r="1188" b="7177"/>
          <a:stretch/>
        </p:blipFill>
        <p:spPr>
          <a:xfrm>
            <a:off x="7014410" y="191514"/>
            <a:ext cx="5081337" cy="488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37FDCD-34D0-44EE-ABF1-E5C44A307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148" y="3727269"/>
            <a:ext cx="4561852" cy="2491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50AF45-29E7-437E-9FF6-887FA6EDC8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4" b="2017"/>
          <a:stretch/>
        </p:blipFill>
        <p:spPr>
          <a:xfrm>
            <a:off x="800937" y="1275342"/>
            <a:ext cx="2140231" cy="618738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69FDF1-B8DB-4580-8DD1-C58B8011D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645" y="953606"/>
            <a:ext cx="4922395" cy="31609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B3A0DD-FB0A-4568-807E-5CDB4E367F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636" r="8102" b="5353"/>
          <a:stretch/>
        </p:blipFill>
        <p:spPr>
          <a:xfrm>
            <a:off x="899437" y="2395717"/>
            <a:ext cx="1943230" cy="89698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6D3C9A-B155-429F-BCBA-14F10C367754}"/>
              </a:ext>
            </a:extLst>
          </p:cNvPr>
          <p:cNvCxnSpPr>
            <a:cxnSpLocks/>
          </p:cNvCxnSpPr>
          <p:nvPr/>
        </p:nvCxnSpPr>
        <p:spPr>
          <a:xfrm flipH="1">
            <a:off x="2842669" y="1637414"/>
            <a:ext cx="1298712" cy="109236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07816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89DA2CC4BB9E478B8FFD004BF9FA99" ma:contentTypeVersion="13" ma:contentTypeDescription="Create a new document." ma:contentTypeScope="" ma:versionID="71884ffc27558b5b181f6c1c2764013f">
  <xsd:schema xmlns:xsd="http://www.w3.org/2001/XMLSchema" xmlns:xs="http://www.w3.org/2001/XMLSchema" xmlns:p="http://schemas.microsoft.com/office/2006/metadata/properties" xmlns:ns3="df301ccf-90da-4920-a634-8c5c8c9e5e8a" xmlns:ns4="15f49ed7-d91d-476c-9d2f-cc415609efbb" targetNamespace="http://schemas.microsoft.com/office/2006/metadata/properties" ma:root="true" ma:fieldsID="a4ffdddc6feb865c067764a9f65a6890" ns3:_="" ns4:_="">
    <xsd:import namespace="df301ccf-90da-4920-a634-8c5c8c9e5e8a"/>
    <xsd:import namespace="15f49ed7-d91d-476c-9d2f-cc415609efb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01ccf-90da-4920-a634-8c5c8c9e5e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49ed7-d91d-476c-9d2f-cc415609ef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CD027D-9D3C-4706-A183-35FD89CC94BD}">
  <ds:schemaRefs>
    <ds:schemaRef ds:uri="15f49ed7-d91d-476c-9d2f-cc415609efbb"/>
    <ds:schemaRef ds:uri="df301ccf-90da-4920-a634-8c5c8c9e5e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8E9166D-67E2-4DE6-BBBF-A7EA58D17FDF}">
  <ds:schemaRefs>
    <ds:schemaRef ds:uri="15f49ed7-d91d-476c-9d2f-cc415609efbb"/>
    <ds:schemaRef ds:uri="df301ccf-90da-4920-a634-8c5c8c9e5e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89F5BB1-33A5-4275-8560-24700715F8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1983</Words>
  <Application>Microsoft Office PowerPoint</Application>
  <PresentationFormat>Widescreen</PresentationFormat>
  <Paragraphs>411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Helvetica</vt:lpstr>
      <vt:lpstr>Symbol</vt:lpstr>
      <vt:lpstr>1_Fermilab_PPT_090915</vt:lpstr>
      <vt:lpstr>PowerPoint Presentation</vt:lpstr>
      <vt:lpstr>Introduction</vt:lpstr>
      <vt:lpstr>Engineering Documents</vt:lpstr>
      <vt:lpstr>Design Requirements</vt:lpstr>
      <vt:lpstr>Analysis Process</vt:lpstr>
      <vt:lpstr>Design By Analysis Requirements</vt:lpstr>
      <vt:lpstr>Analysis Setup</vt:lpstr>
      <vt:lpstr>Material Properties</vt:lpstr>
      <vt:lpstr>Example: Load Case 2, b= 0.61 Cavity </vt:lpstr>
      <vt:lpstr>Example: Load Case 2, b= 0.61 Cavity Results</vt:lpstr>
      <vt:lpstr>Example: b= 0.92 Cavity Ratcheting</vt:lpstr>
      <vt:lpstr>Example: b= 0.92 Cavity Ratcheting</vt:lpstr>
      <vt:lpstr>Thank You!</vt:lpstr>
      <vt:lpstr>Backup Slides</vt:lpstr>
      <vt:lpstr>Material Properties</vt:lpstr>
      <vt:lpstr>Material Properties - Room Temperature</vt:lpstr>
      <vt:lpstr>Material Properties – Cryogenic Temperatures</vt:lpstr>
      <vt:lpstr>Practical Behavior</vt:lpstr>
      <vt:lpstr>Cantilever Results – Room Temperatures</vt:lpstr>
      <vt:lpstr>Cantilever Results – Cryogenic Temperatures</vt:lpstr>
      <vt:lpstr>Cavity Thickness Reduction</vt:lpstr>
      <vt:lpstr>Cavity Support</vt:lpstr>
      <vt:lpstr>Cavity Support</vt:lpstr>
      <vt:lpstr>Cavity</vt:lpstr>
      <vt:lpstr>Shipping Boundary Requirements</vt:lpstr>
      <vt:lpstr>Shipping Boundary Conditions</vt:lpstr>
      <vt:lpstr>Shipping – Initial Results</vt:lpstr>
      <vt:lpstr>Shipping – Initial Results cont. </vt:lpstr>
      <vt:lpstr>Low Frequency Range</vt:lpstr>
      <vt:lpstr>Mid-Range frequency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650 CM Integration</dc:title>
  <dc:creator>Joseph P Ozelis</dc:creator>
  <cp:lastModifiedBy>Colin S. Narug</cp:lastModifiedBy>
  <cp:revision>74</cp:revision>
  <dcterms:created xsi:type="dcterms:W3CDTF">2022-03-17T19:43:42Z</dcterms:created>
  <dcterms:modified xsi:type="dcterms:W3CDTF">2022-07-14T16:37:55Z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0x0101007889DA2CC4BB9E478B8FFD004BF9FA99</vt:lpwstr>
  </property>
</Properties>
</file>