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4" r:id="rId4"/>
    <p:sldMasterId id="2147484168" r:id="rId5"/>
    <p:sldMasterId id="2147484181" r:id="rId6"/>
    <p:sldMasterId id="2147484190" r:id="rId7"/>
    <p:sldMasterId id="2147484202" r:id="rId8"/>
  </p:sldMasterIdLst>
  <p:notesMasterIdLst>
    <p:notesMasterId r:id="rId29"/>
  </p:notesMasterIdLst>
  <p:handoutMasterIdLst>
    <p:handoutMasterId r:id="rId30"/>
  </p:handoutMasterIdLst>
  <p:sldIdLst>
    <p:sldId id="2470" r:id="rId9"/>
    <p:sldId id="673" r:id="rId10"/>
    <p:sldId id="2527" r:id="rId11"/>
    <p:sldId id="260" r:id="rId12"/>
    <p:sldId id="339" r:id="rId13"/>
    <p:sldId id="337" r:id="rId14"/>
    <p:sldId id="335" r:id="rId15"/>
    <p:sldId id="2528" r:id="rId16"/>
    <p:sldId id="2529" r:id="rId17"/>
    <p:sldId id="2530" r:id="rId18"/>
    <p:sldId id="265" r:id="rId19"/>
    <p:sldId id="301" r:id="rId20"/>
    <p:sldId id="273" r:id="rId21"/>
    <p:sldId id="2533" r:id="rId22"/>
    <p:sldId id="2537" r:id="rId23"/>
    <p:sldId id="294" r:id="rId24"/>
    <p:sldId id="329" r:id="rId25"/>
    <p:sldId id="2535" r:id="rId26"/>
    <p:sldId id="2536" r:id="rId27"/>
    <p:sldId id="2531" r:id="rId28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673"/>
            <p14:sldId id="2527"/>
            <p14:sldId id="260"/>
            <p14:sldId id="339"/>
            <p14:sldId id="337"/>
            <p14:sldId id="335"/>
            <p14:sldId id="2528"/>
            <p14:sldId id="2529"/>
            <p14:sldId id="2530"/>
            <p14:sldId id="265"/>
            <p14:sldId id="301"/>
            <p14:sldId id="273"/>
            <p14:sldId id="2533"/>
            <p14:sldId id="2537"/>
            <p14:sldId id="294"/>
            <p14:sldId id="329"/>
            <p14:sldId id="2535"/>
            <p14:sldId id="2536"/>
            <p14:sldId id="2531"/>
          </p14:sldIdLst>
        </p14:section>
        <p14:section name="Backup" id="{58EDEA92-FFE7-40E0-AB2C-D3FD54F7D5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A7A8AA"/>
    <a:srgbClr val="003087"/>
    <a:srgbClr val="404040"/>
    <a:srgbClr val="63666A"/>
    <a:srgbClr val="505050"/>
    <a:srgbClr val="004C97"/>
    <a:srgbClr val="99D6EA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8" autoAdjust="0"/>
    <p:restoredTop sz="96357" autoAdjust="0"/>
  </p:normalViewPr>
  <p:slideViewPr>
    <p:cSldViewPr snapToGrid="0" snapToObjects="1" showGuides="1">
      <p:cViewPr varScale="1">
        <p:scale>
          <a:sx n="62" d="100"/>
          <a:sy n="62" d="100"/>
        </p:scale>
        <p:origin x="940" y="5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288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79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736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344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05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157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632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D5DD32BD-BEE2-4D3B-BB20-69EBA7DD1E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EFC232-8F13-4A89-845A-F2D38288B484}" type="slidenum">
              <a:rPr kumimoji="0" lang="en-US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88BA4FB1-BEC9-41A1-8FED-796F16EB2D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3B3DA8CA-1031-406C-8E18-FE93C2A339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4343400"/>
            <a:ext cx="5489575" cy="4113213"/>
          </a:xfrm>
          <a:noFill/>
        </p:spPr>
        <p:txBody>
          <a:bodyPr/>
          <a:lstStyle/>
          <a:p>
            <a:pPr eaLnBrk="1" hangingPunct="1"/>
            <a:endParaRPr lang="en-US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356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66D104-C07B-455D-86CA-C8C325E60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5F5378-D0C0-46B0-AC79-9F66D24CE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D3FA0C5-9B3E-4C57-A558-192FF82CA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E047FF1-96BE-462D-A7CB-203C07D7B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61143A9-5312-4B58-A3F7-7E9F4F13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EBB38-0FE6-411E-B101-BC305E2F6C85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725365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pasek3">
            <a:extLst>
              <a:ext uri="{FF2B5EF4-FFF2-40B4-BE49-F238E27FC236}">
                <a16:creationId xmlns:a16="http://schemas.microsoft.com/office/drawing/2014/main" id="{CD105510-7D92-4A92-9542-D88BD77D42C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22426"/>
            <a:ext cx="2207684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07C9CEB-BA99-43AB-89C8-2FC2B1DF6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684" y="1628776"/>
            <a:ext cx="10033000" cy="5229225"/>
          </a:xfrm>
          <a:prstGeom prst="rect">
            <a:avLst/>
          </a:prstGeom>
          <a:solidFill>
            <a:srgbClr val="A7190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l-PL" sz="2400"/>
          </a:p>
        </p:txBody>
      </p:sp>
      <p:pic>
        <p:nvPicPr>
          <p:cNvPr id="6" name="Picture 16" descr="logo en duze">
            <a:extLst>
              <a:ext uri="{FF2B5EF4-FFF2-40B4-BE49-F238E27FC236}">
                <a16:creationId xmlns:a16="http://schemas.microsoft.com/office/drawing/2014/main" id="{E864E331-0BAF-40A6-A1D4-5C2D5CA99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463"/>
            <a:ext cx="11866033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497672" y="2130425"/>
            <a:ext cx="9453033" cy="20193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pl-PL" noProof="0"/>
              <a:t>Kliknij, aby edytować styl wzorca tytułu</a:t>
            </a: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97672" y="5697538"/>
            <a:ext cx="9453033" cy="900112"/>
          </a:xfrm>
        </p:spPr>
        <p:txBody>
          <a:bodyPr anchor="b"/>
          <a:lstStyle>
            <a:lvl1pPr marL="0" indent="0" algn="ctr">
              <a:buFontTx/>
              <a:buNone/>
              <a:defRPr sz="2000">
                <a:solidFill>
                  <a:srgbClr val="FFD3A1"/>
                </a:solidFill>
              </a:defRPr>
            </a:lvl1pPr>
          </a:lstStyle>
          <a:p>
            <a:pPr lvl="0"/>
            <a:r>
              <a:rPr lang="pl-PL" noProof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361218083"/>
      </p:ext>
    </p:extLst>
  </p:cSld>
  <p:clrMapOvr>
    <a:masterClrMapping/>
  </p:clrMapOvr>
  <p:transition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79556"/>
      </p:ext>
    </p:extLst>
  </p:cSld>
  <p:clrMapOvr>
    <a:masterClrMapping/>
  </p:clrMapOvr>
  <p:transition>
    <p:randomBa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23044250"/>
      </p:ext>
    </p:extLst>
  </p:cSld>
  <p:clrMapOvr>
    <a:masterClrMapping/>
  </p:clrMapOvr>
  <p:transition>
    <p:randomBa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14922" y="1881195"/>
            <a:ext cx="5513916" cy="4860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532038" y="1881195"/>
            <a:ext cx="5516033" cy="4860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66937"/>
      </p:ext>
    </p:extLst>
  </p:cSld>
  <p:clrMapOvr>
    <a:masterClrMapping/>
  </p:clrMapOvr>
  <p:transition>
    <p:randomBa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32697"/>
      </p:ext>
    </p:extLst>
  </p:cSld>
  <p:clrMapOvr>
    <a:masterClrMapping/>
  </p:clrMapOvr>
  <p:transition>
    <p:randomBa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4745"/>
      </p:ext>
    </p:extLst>
  </p:cSld>
  <p:clrMapOvr>
    <a:masterClrMapping/>
  </p:clrMapOvr>
  <p:transition>
    <p:randomBa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672247"/>
      </p:ext>
    </p:extLst>
  </p:cSld>
  <p:clrMapOvr>
    <a:masterClrMapping/>
  </p:clrMapOvr>
  <p:transition>
    <p:randomBa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62701907"/>
      </p:ext>
    </p:extLst>
  </p:cSld>
  <p:clrMapOvr>
    <a:masterClrMapping/>
  </p:clrMapOvr>
  <p:transition>
    <p:randomBa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76849223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9/1/2020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Name | Meeting/Conference | PIP-II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04488"/>
      </p:ext>
    </p:extLst>
  </p:cSld>
  <p:clrMapOvr>
    <a:masterClrMapping/>
  </p:clrMapOvr>
  <p:transition>
    <p:randomBa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241371" y="630239"/>
            <a:ext cx="2806700" cy="611187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14921" y="630239"/>
            <a:ext cx="8223249" cy="61118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5155"/>
      </p:ext>
    </p:extLst>
  </p:cSld>
  <p:clrMapOvr>
    <a:masterClrMapping/>
  </p:clrMapOvr>
  <p:transition>
    <p:randomBa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31888"/>
            <a:ext cx="109728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2457450"/>
            <a:ext cx="5384800" cy="35433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6197600" y="2457450"/>
            <a:ext cx="5384800" cy="16954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6197600" y="4305300"/>
            <a:ext cx="5384800" cy="16954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557794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22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48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2560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2560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04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6543764" y="1615023"/>
            <a:ext cx="5046133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09601" y="1614488"/>
            <a:ext cx="5687484" cy="378460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63351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o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609600" y="1615023"/>
            <a:ext cx="5046133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894917" y="1615023"/>
            <a:ext cx="5687484" cy="378460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5379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6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9/1/2020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Name | Meeting/Conference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844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BC3F5-DB66-AC41-A0F4-BDE096D39C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59226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pasek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622428"/>
            <a:ext cx="2207684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07684" y="1628778"/>
            <a:ext cx="10033000" cy="5229225"/>
          </a:xfrm>
          <a:prstGeom prst="rect">
            <a:avLst/>
          </a:prstGeom>
          <a:solidFill>
            <a:srgbClr val="A7190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GB" altLang="en-US" sz="2400"/>
          </a:p>
        </p:txBody>
      </p:sp>
      <p:pic>
        <p:nvPicPr>
          <p:cNvPr id="6" name="Picture 20" descr="logo PWr kolor poziom ang  bez tla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"/>
            <a:ext cx="10270067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497669" y="2130425"/>
            <a:ext cx="9453033" cy="20193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pl-PL" altLang="en-US" noProof="0"/>
              <a:t>Kliknij, aby edytować styl wzorca tytułu</a:t>
            </a: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97669" y="5697538"/>
            <a:ext cx="9453033" cy="900112"/>
          </a:xfrm>
        </p:spPr>
        <p:txBody>
          <a:bodyPr anchor="b"/>
          <a:lstStyle>
            <a:lvl1pPr marL="0" indent="0" algn="ctr">
              <a:buFontTx/>
              <a:buNone/>
              <a:defRPr sz="2000">
                <a:solidFill>
                  <a:srgbClr val="FFD3A1"/>
                </a:solidFill>
              </a:defRPr>
            </a:lvl1pPr>
          </a:lstStyle>
          <a:p>
            <a:pPr lvl="0"/>
            <a:r>
              <a:rPr lang="pl-PL" altLang="en-US" noProof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248351311"/>
      </p:ext>
    </p:extLst>
  </p:cSld>
  <p:clrMapOvr>
    <a:masterClrMapping/>
  </p:clrMapOvr>
  <p:transition>
    <p:randomBa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GB" dirty="0"/>
          </a:p>
        </p:txBody>
      </p:sp>
      <p:sp>
        <p:nvSpPr>
          <p:cNvPr id="4" name="pole tekstowe 3"/>
          <p:cNvSpPr txBox="1"/>
          <p:nvPr userDrawn="1"/>
        </p:nvSpPr>
        <p:spPr>
          <a:xfrm>
            <a:off x="139508" y="6559300"/>
            <a:ext cx="37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CD44BAC-8309-40C2-AE06-DBA7CFDC1EA7}" type="slidenum">
              <a:rPr lang="en-US" sz="1200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1985674"/>
      </p:ext>
    </p:extLst>
  </p:cSld>
  <p:clrMapOvr>
    <a:masterClrMapping/>
  </p:clrMapOvr>
  <p:transition>
    <p:randomBa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49015654"/>
      </p:ext>
    </p:extLst>
  </p:cSld>
  <p:clrMapOvr>
    <a:masterClrMapping/>
  </p:clrMapOvr>
  <p:transition>
    <p:randomBa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14919" y="1881191"/>
            <a:ext cx="5513916" cy="4860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532036" y="1881191"/>
            <a:ext cx="5516033" cy="4860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605081"/>
      </p:ext>
    </p:extLst>
  </p:cSld>
  <p:clrMapOvr>
    <a:masterClrMapping/>
  </p:clrMapOvr>
  <p:transition>
    <p:randomBa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412189"/>
      </p:ext>
    </p:extLst>
  </p:cSld>
  <p:clrMapOvr>
    <a:masterClrMapping/>
  </p:clrMapOvr>
  <p:transition>
    <p:randomBa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48249"/>
      </p:ext>
    </p:extLst>
  </p:cSld>
  <p:clrMapOvr>
    <a:masterClrMapping/>
  </p:clrMapOvr>
  <p:transition>
    <p:randomBa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192892"/>
      </p:ext>
    </p:extLst>
  </p:cSld>
  <p:clrMapOvr>
    <a:masterClrMapping/>
  </p:clrMapOvr>
  <p:transition>
    <p:randomBa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84143717"/>
      </p:ext>
    </p:extLst>
  </p:cSld>
  <p:clrMapOvr>
    <a:masterClrMapping/>
  </p:clrMapOvr>
  <p:transition>
    <p:randomBa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4966200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9/1/2020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Name | Meeting/Conference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94540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010410"/>
      </p:ext>
    </p:extLst>
  </p:cSld>
  <p:clrMapOvr>
    <a:masterClrMapping/>
  </p:clrMapOvr>
  <p:transition>
    <p:randomBa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241367" y="630239"/>
            <a:ext cx="2806700" cy="611187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14920" y="630239"/>
            <a:ext cx="8223249" cy="611187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609776"/>
      </p:ext>
    </p:extLst>
  </p:cSld>
  <p:clrMapOvr>
    <a:masterClrMapping/>
  </p:clrMapOvr>
  <p:transition>
    <p:randomBa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pasek3">
            <a:extLst>
              <a:ext uri="{FF2B5EF4-FFF2-40B4-BE49-F238E27FC236}">
                <a16:creationId xmlns:a16="http://schemas.microsoft.com/office/drawing/2014/main" id="{883C3185-DDD2-4025-BD6D-637B8CB2F26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22426"/>
            <a:ext cx="2207684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6B884E6-4B19-4B63-8311-083C6648E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684" y="1628776"/>
            <a:ext cx="10033000" cy="5229225"/>
          </a:xfrm>
          <a:prstGeom prst="rect">
            <a:avLst/>
          </a:prstGeom>
          <a:solidFill>
            <a:srgbClr val="A7190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l-PL" sz="2400"/>
          </a:p>
        </p:txBody>
      </p:sp>
      <p:pic>
        <p:nvPicPr>
          <p:cNvPr id="6" name="Picture 16" descr="logo en duze">
            <a:extLst>
              <a:ext uri="{FF2B5EF4-FFF2-40B4-BE49-F238E27FC236}">
                <a16:creationId xmlns:a16="http://schemas.microsoft.com/office/drawing/2014/main" id="{C5B9F20D-47B1-4E29-8786-D08CA0901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463"/>
            <a:ext cx="11866033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497668" y="2130425"/>
            <a:ext cx="9453033" cy="20193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pl-PL" noProof="0"/>
              <a:t>Kliknij, aby edytować styl wzorca tytułu</a:t>
            </a: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97668" y="5697538"/>
            <a:ext cx="9453033" cy="900112"/>
          </a:xfrm>
        </p:spPr>
        <p:txBody>
          <a:bodyPr anchor="b"/>
          <a:lstStyle>
            <a:lvl1pPr marL="0" indent="0" algn="ctr">
              <a:buFontTx/>
              <a:buNone/>
              <a:defRPr sz="2000">
                <a:solidFill>
                  <a:srgbClr val="FFD3A1"/>
                </a:solidFill>
              </a:defRPr>
            </a:lvl1pPr>
          </a:lstStyle>
          <a:p>
            <a:pPr lvl="0"/>
            <a:r>
              <a:rPr lang="pl-PL" noProof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476776619"/>
      </p:ext>
    </p:extLst>
  </p:cSld>
  <p:clrMapOvr>
    <a:masterClrMapping/>
  </p:clrMapOvr>
  <p:transition>
    <p:randomBa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14521"/>
      </p:ext>
    </p:extLst>
  </p:cSld>
  <p:clrMapOvr>
    <a:masterClrMapping/>
  </p:clrMapOvr>
  <p:transition>
    <p:randomBa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453237131"/>
      </p:ext>
    </p:extLst>
  </p:cSld>
  <p:clrMapOvr>
    <a:masterClrMapping/>
  </p:clrMapOvr>
  <p:transition>
    <p:randomBa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14918" y="1881189"/>
            <a:ext cx="5513916" cy="4860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532034" y="1881189"/>
            <a:ext cx="5516033" cy="4860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90979"/>
      </p:ext>
    </p:extLst>
  </p:cSld>
  <p:clrMapOvr>
    <a:masterClrMapping/>
  </p:clrMapOvr>
  <p:transition>
    <p:randomBa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36179"/>
      </p:ext>
    </p:extLst>
  </p:cSld>
  <p:clrMapOvr>
    <a:masterClrMapping/>
  </p:clrMapOvr>
  <p:transition>
    <p:randomBa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5702"/>
      </p:ext>
    </p:extLst>
  </p:cSld>
  <p:clrMapOvr>
    <a:masterClrMapping/>
  </p:clrMapOvr>
  <p:transition>
    <p:randomBa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613018"/>
      </p:ext>
    </p:extLst>
  </p:cSld>
  <p:clrMapOvr>
    <a:masterClrMapping/>
  </p:clrMapOvr>
  <p:transition>
    <p:randomBa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520444281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9/1/2020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Name | Meeting/Conference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44000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543911866"/>
      </p:ext>
    </p:extLst>
  </p:cSld>
  <p:clrMapOvr>
    <a:masterClrMapping/>
  </p:clrMapOvr>
  <p:transition>
    <p:randomBa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8671"/>
      </p:ext>
    </p:extLst>
  </p:cSld>
  <p:clrMapOvr>
    <a:masterClrMapping/>
  </p:clrMapOvr>
  <p:transition>
    <p:randomBa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241367" y="630239"/>
            <a:ext cx="2806700" cy="611187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14918" y="630239"/>
            <a:ext cx="8223249" cy="61118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03162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9/1/2020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Name | Meeting/Conference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37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9/1/2020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Name | Meeting/Conference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61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9/1/2020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Name | Meeting/Conference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4732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22839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Name | Meeting/Conference | PIP-II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9/1/2020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3" r:id="rId8"/>
    <p:sldLayoutId id="2147484164" r:id="rId9"/>
    <p:sldLayoutId id="2147484165" r:id="rId10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>
            <a:extLst>
              <a:ext uri="{FF2B5EF4-FFF2-40B4-BE49-F238E27FC236}">
                <a16:creationId xmlns:a16="http://schemas.microsoft.com/office/drawing/2014/main" id="{0E97FCAC-A751-46DF-8079-FA962E4A6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984" y="481014"/>
            <a:ext cx="11521016" cy="1292225"/>
          </a:xfrm>
          <a:prstGeom prst="rect">
            <a:avLst/>
          </a:prstGeom>
          <a:solidFill>
            <a:srgbClr val="A7190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l-PL" sz="2400"/>
          </a:p>
        </p:txBody>
      </p:sp>
      <p:sp>
        <p:nvSpPr>
          <p:cNvPr id="1027" name="Rectangle 13">
            <a:extLst>
              <a:ext uri="{FF2B5EF4-FFF2-40B4-BE49-F238E27FC236}">
                <a16:creationId xmlns:a16="http://schemas.microsoft.com/office/drawing/2014/main" id="{9C08F766-64B5-4C62-BB4B-D0F41D6F45E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0" y="1773238"/>
            <a:ext cx="670984" cy="5084762"/>
          </a:xfrm>
          <a:prstGeom prst="rect">
            <a:avLst/>
          </a:prstGeom>
          <a:solidFill>
            <a:srgbClr val="A7190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l-PL" sz="2400"/>
          </a:p>
        </p:txBody>
      </p:sp>
      <p:sp>
        <p:nvSpPr>
          <p:cNvPr id="1028" name="Rectangle 14">
            <a:extLst>
              <a:ext uri="{FF2B5EF4-FFF2-40B4-BE49-F238E27FC236}">
                <a16:creationId xmlns:a16="http://schemas.microsoft.com/office/drawing/2014/main" id="{677A1680-EB3D-43FA-B5E6-D659B60150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14918" y="630238"/>
            <a:ext cx="11233149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9" name="Rectangle 15">
            <a:extLst>
              <a:ext uri="{FF2B5EF4-FFF2-40B4-BE49-F238E27FC236}">
                <a16:creationId xmlns:a16="http://schemas.microsoft.com/office/drawing/2014/main" id="{126B0449-C60F-4142-9157-0DAB2ACD02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4918" y="1881189"/>
            <a:ext cx="11233149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pic>
        <p:nvPicPr>
          <p:cNvPr id="1030" name="Picture 17" descr="logo en male">
            <a:extLst>
              <a:ext uri="{FF2B5EF4-FFF2-40B4-BE49-F238E27FC236}">
                <a16:creationId xmlns:a16="http://schemas.microsoft.com/office/drawing/2014/main" id="{9707319B-2304-4378-AEA4-2BC809B03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36004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8" descr="logo en male">
            <a:extLst>
              <a:ext uri="{FF2B5EF4-FFF2-40B4-BE49-F238E27FC236}">
                <a16:creationId xmlns:a16="http://schemas.microsoft.com/office/drawing/2014/main" id="{78690ACA-C857-4126-99C8-C465FB7E6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36004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31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</p:sldLayoutIdLst>
  <p:transition>
    <p:randomBar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231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17B30-06C9-AA4B-9198-6E5216341B8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6017245"/>
            <a:ext cx="12240000" cy="860625"/>
          </a:xfrm>
          <a:prstGeom prst="rect">
            <a:avLst/>
          </a:prstGeom>
          <a:noFill/>
          <a:ln>
            <a:noFill/>
          </a:ln>
          <a:effectLst>
            <a:outerShdw blurRad="76200" dist="76199" dir="16200000" algn="ctr" rotWithShape="0">
              <a:schemeClr val="bg2">
                <a:alpha val="21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AutoShape 7"/>
          <p:cNvSpPr>
            <a:spLocks/>
          </p:cNvSpPr>
          <p:nvPr userDrawn="1"/>
        </p:nvSpPr>
        <p:spPr bwMode="auto">
          <a:xfrm>
            <a:off x="5515792" y="6356350"/>
            <a:ext cx="6676209" cy="289488"/>
          </a:xfrm>
          <a:prstGeom prst="roundRect">
            <a:avLst>
              <a:gd name="adj" fmla="val 23704"/>
            </a:avLst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1200" dirty="0">
                <a:solidFill>
                  <a:srgbClr val="FFFFFF"/>
                </a:solidFill>
                <a:latin typeface="Tahoma" charset="0"/>
                <a:ea typeface="ＭＳ Ｐゴシック" charset="0"/>
                <a:sym typeface="Tahoma" charset="0"/>
              </a:rPr>
              <a:t>ESS | ESS Cryogenics System|  2013-02-27 |   J. G. Weisend II</a:t>
            </a:r>
          </a:p>
        </p:txBody>
      </p:sp>
    </p:spTree>
    <p:extLst>
      <p:ext uri="{BB962C8B-B14F-4D97-AF65-F5344CB8AC3E}">
        <p14:creationId xmlns:p14="http://schemas.microsoft.com/office/powerpoint/2010/main" val="335036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200" b="1" i="0" u="none" kern="1200">
          <a:solidFill>
            <a:srgbClr val="006585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ChangeArrowheads="1"/>
          </p:cNvSpPr>
          <p:nvPr/>
        </p:nvSpPr>
        <p:spPr bwMode="auto">
          <a:xfrm>
            <a:off x="670984" y="481016"/>
            <a:ext cx="11521016" cy="1292225"/>
          </a:xfrm>
          <a:prstGeom prst="rect">
            <a:avLst/>
          </a:prstGeom>
          <a:solidFill>
            <a:srgbClr val="A7190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GB" altLang="en-US" sz="2400"/>
          </a:p>
        </p:txBody>
      </p:sp>
      <p:sp>
        <p:nvSpPr>
          <p:cNvPr id="1027" name="Rectangle 13"/>
          <p:cNvSpPr>
            <a:spLocks noChangeArrowheads="1"/>
          </p:cNvSpPr>
          <p:nvPr/>
        </p:nvSpPr>
        <p:spPr bwMode="auto">
          <a:xfrm flipH="1">
            <a:off x="0" y="1773238"/>
            <a:ext cx="670984" cy="5084762"/>
          </a:xfrm>
          <a:prstGeom prst="rect">
            <a:avLst/>
          </a:prstGeom>
          <a:solidFill>
            <a:srgbClr val="A7190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GB" altLang="en-US" sz="2400"/>
          </a:p>
        </p:txBody>
      </p:sp>
      <p:sp>
        <p:nvSpPr>
          <p:cNvPr id="102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814919" y="630238"/>
            <a:ext cx="11233149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 wzorca tytułu</a:t>
            </a:r>
          </a:p>
        </p:txBody>
      </p:sp>
      <p:sp>
        <p:nvSpPr>
          <p:cNvPr id="102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4919" y="1881191"/>
            <a:ext cx="11233149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style wzorca tekstu</a:t>
            </a:r>
          </a:p>
          <a:p>
            <a:pPr lvl="1"/>
            <a:r>
              <a:rPr lang="pl-PL" altLang="en-US"/>
              <a:t>Drugi poziom</a:t>
            </a:r>
          </a:p>
          <a:p>
            <a:pPr lvl="2"/>
            <a:r>
              <a:rPr lang="pl-PL" altLang="en-US"/>
              <a:t>Trzeci poziom</a:t>
            </a:r>
          </a:p>
          <a:p>
            <a:pPr lvl="3"/>
            <a:r>
              <a:rPr lang="pl-PL" altLang="en-US"/>
              <a:t>Czwarty poziom</a:t>
            </a:r>
          </a:p>
          <a:p>
            <a:pPr lvl="4"/>
            <a:r>
              <a:rPr lang="pl-PL" altLang="en-US"/>
              <a:t>Piąty poziom</a:t>
            </a:r>
          </a:p>
        </p:txBody>
      </p:sp>
      <p:pic>
        <p:nvPicPr>
          <p:cNvPr id="1030" name="Picture 19" descr="logo PWr kolor poziom ang  bez tla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308821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22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ransition>
    <p:randomBar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>
            <a:extLst>
              <a:ext uri="{FF2B5EF4-FFF2-40B4-BE49-F238E27FC236}">
                <a16:creationId xmlns:a16="http://schemas.microsoft.com/office/drawing/2014/main" id="{D70CE227-3C3F-4915-B84B-B22FC011C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984" y="481014"/>
            <a:ext cx="11521016" cy="1292225"/>
          </a:xfrm>
          <a:prstGeom prst="rect">
            <a:avLst/>
          </a:prstGeom>
          <a:solidFill>
            <a:srgbClr val="A7190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l-PL" sz="2400"/>
          </a:p>
        </p:txBody>
      </p:sp>
      <p:sp>
        <p:nvSpPr>
          <p:cNvPr id="1027" name="Rectangle 13">
            <a:extLst>
              <a:ext uri="{FF2B5EF4-FFF2-40B4-BE49-F238E27FC236}">
                <a16:creationId xmlns:a16="http://schemas.microsoft.com/office/drawing/2014/main" id="{D09E12BC-8EDE-45EC-ABC0-A4110D5BB22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0" y="1773238"/>
            <a:ext cx="670984" cy="5084762"/>
          </a:xfrm>
          <a:prstGeom prst="rect">
            <a:avLst/>
          </a:prstGeom>
          <a:solidFill>
            <a:srgbClr val="A7190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l-PL" sz="2400"/>
          </a:p>
        </p:txBody>
      </p:sp>
      <p:sp>
        <p:nvSpPr>
          <p:cNvPr id="1028" name="Rectangle 14">
            <a:extLst>
              <a:ext uri="{FF2B5EF4-FFF2-40B4-BE49-F238E27FC236}">
                <a16:creationId xmlns:a16="http://schemas.microsoft.com/office/drawing/2014/main" id="{20A16312-1147-43D8-81A9-259EA1787C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14918" y="630238"/>
            <a:ext cx="11233149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9" name="Rectangle 15">
            <a:extLst>
              <a:ext uri="{FF2B5EF4-FFF2-40B4-BE49-F238E27FC236}">
                <a16:creationId xmlns:a16="http://schemas.microsoft.com/office/drawing/2014/main" id="{F3C992D3-3A5E-4ABB-880D-561F881779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4918" y="1881189"/>
            <a:ext cx="11233149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pic>
        <p:nvPicPr>
          <p:cNvPr id="1030" name="Picture 17" descr="logo en male">
            <a:extLst>
              <a:ext uri="{FF2B5EF4-FFF2-40B4-BE49-F238E27FC236}">
                <a16:creationId xmlns:a16="http://schemas.microsoft.com/office/drawing/2014/main" id="{803C415F-6687-45A0-9F56-AB596D499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36004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8" descr="logo en male">
            <a:extLst>
              <a:ext uri="{FF2B5EF4-FFF2-40B4-BE49-F238E27FC236}">
                <a16:creationId xmlns:a16="http://schemas.microsoft.com/office/drawing/2014/main" id="{98BFE774-295A-4624-8317-9DF5799D6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36004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43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transition>
    <p:randomBar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wmf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3.jpeg"/><Relationship Id="rId4" Type="http://schemas.openxmlformats.org/officeDocument/2006/relationships/image" Target="../media/image3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3" y="4193539"/>
            <a:ext cx="11595687" cy="1003049"/>
          </a:xfrm>
        </p:spPr>
        <p:txBody>
          <a:bodyPr>
            <a:noAutofit/>
          </a:bodyPr>
          <a:lstStyle/>
          <a:p>
            <a:r>
              <a:rPr lang="en-US" dirty="0"/>
              <a:t>Challenges in design, construction, and exploitation of Big Science Cryogenic Distribution Systems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/>
              <a:t>Maciej Chorowski </a:t>
            </a:r>
            <a:r>
              <a:rPr lang="en-US" dirty="0"/>
              <a:t>/ </a:t>
            </a:r>
            <a:r>
              <a:rPr lang="pl-PL" dirty="0" err="1"/>
              <a:t>Wroclaw</a:t>
            </a:r>
            <a:r>
              <a:rPr lang="pl-PL" dirty="0"/>
              <a:t> </a:t>
            </a:r>
            <a:r>
              <a:rPr lang="pl-PL" dirty="0" err="1"/>
              <a:t>Univ</a:t>
            </a:r>
            <a:r>
              <a:rPr lang="pl-PL" dirty="0"/>
              <a:t>. of Science and Technology</a:t>
            </a:r>
            <a:r>
              <a:rPr lang="en-US" dirty="0"/>
              <a:t>	</a:t>
            </a:r>
          </a:p>
          <a:p>
            <a:r>
              <a:rPr lang="en-US" dirty="0"/>
              <a:t>PIP-II Technical Workshop</a:t>
            </a:r>
          </a:p>
          <a:p>
            <a:r>
              <a:rPr lang="pl-PL" dirty="0"/>
              <a:t>07/13/2022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78C46-7476-4A59-B50F-D9045D3A1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0385"/>
            <a:ext cx="908508" cy="241300"/>
          </a:xfrm>
        </p:spPr>
        <p:txBody>
          <a:bodyPr/>
          <a:lstStyle/>
          <a:p>
            <a:pPr defTabSz="457189"/>
            <a:r>
              <a:rPr lang="pl-PL" altLang="en-US" dirty="0"/>
              <a:t>07/13</a:t>
            </a:r>
            <a:r>
              <a:rPr lang="en-US" altLang="en-US" dirty="0"/>
              <a:t>/202</a:t>
            </a:r>
            <a:r>
              <a:rPr lang="pl-PL" altLang="en-US" dirty="0"/>
              <a:t>2</a:t>
            </a:r>
            <a:endParaRPr lang="en-US" alt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10</a:t>
            </a:fld>
            <a:endParaRPr lang="en-US" alt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CB77E90-D579-46FD-ABB8-6F5E036E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pl-PL" dirty="0"/>
              <a:t>Maciej Chorowski</a:t>
            </a:r>
            <a:r>
              <a:rPr lang="en-US" sz="1200" dirty="0"/>
              <a:t> | PIP-II Technical Workshop</a:t>
            </a:r>
            <a:endParaRPr lang="en-US" sz="1200" b="1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027" y="5918329"/>
            <a:ext cx="2376351" cy="48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>
            <a:extLst>
              <a:ext uri="{FF2B5EF4-FFF2-40B4-BE49-F238E27FC236}">
                <a16:creationId xmlns:a16="http://schemas.microsoft.com/office/drawing/2014/main" id="{5ED114A2-8D05-4186-92EE-0D98D5C769BA}"/>
              </a:ext>
            </a:extLst>
          </p:cNvPr>
          <p:cNvSpPr txBox="1">
            <a:spLocks/>
          </p:cNvSpPr>
          <p:nvPr/>
        </p:nvSpPr>
        <p:spPr>
          <a:xfrm>
            <a:off x="4862142" y="2018704"/>
            <a:ext cx="7095040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pl-PL" sz="2800" dirty="0" err="1">
                <a:solidFill>
                  <a:srgbClr val="003087"/>
                </a:solidFill>
              </a:rPr>
              <a:t>Simplified</a:t>
            </a:r>
            <a:r>
              <a:rPr lang="pl-PL" sz="2800" dirty="0">
                <a:solidFill>
                  <a:srgbClr val="003087"/>
                </a:solidFill>
              </a:rPr>
              <a:t> </a:t>
            </a:r>
            <a:r>
              <a:rPr lang="pl-PL" sz="2800" dirty="0" err="1">
                <a:solidFill>
                  <a:srgbClr val="003087"/>
                </a:solidFill>
              </a:rPr>
              <a:t>flow</a:t>
            </a:r>
            <a:r>
              <a:rPr lang="pl-PL" sz="2800" dirty="0">
                <a:solidFill>
                  <a:srgbClr val="003087"/>
                </a:solidFill>
              </a:rPr>
              <a:t> </a:t>
            </a:r>
            <a:r>
              <a:rPr lang="pl-PL" sz="2800" dirty="0" err="1">
                <a:solidFill>
                  <a:srgbClr val="003087"/>
                </a:solidFill>
              </a:rPr>
              <a:t>scheme</a:t>
            </a:r>
            <a:r>
              <a:rPr lang="pl-PL" sz="2800" dirty="0">
                <a:solidFill>
                  <a:srgbClr val="003087"/>
                </a:solidFill>
              </a:rPr>
              <a:t> of POLFEL </a:t>
            </a:r>
            <a:r>
              <a:rPr lang="pl-PL" sz="2800" dirty="0" err="1">
                <a:solidFill>
                  <a:srgbClr val="003087"/>
                </a:solidFill>
              </a:rPr>
              <a:t>Valve</a:t>
            </a:r>
            <a:r>
              <a:rPr lang="pl-PL" sz="2800" dirty="0">
                <a:solidFill>
                  <a:srgbClr val="003087"/>
                </a:solidFill>
              </a:rPr>
              <a:t> Box with </a:t>
            </a:r>
            <a:r>
              <a:rPr lang="pl-PL" sz="2800" dirty="0" err="1">
                <a:solidFill>
                  <a:srgbClr val="003087"/>
                </a:solidFill>
              </a:rPr>
              <a:t>corresponding</a:t>
            </a:r>
            <a:r>
              <a:rPr lang="pl-PL" sz="2800" dirty="0">
                <a:solidFill>
                  <a:srgbClr val="003087"/>
                </a:solidFill>
              </a:rPr>
              <a:t> T-s diagram Take </a:t>
            </a:r>
            <a:r>
              <a:rPr lang="pl-PL" sz="2800" dirty="0" err="1">
                <a:solidFill>
                  <a:srgbClr val="003087"/>
                </a:solidFill>
              </a:rPr>
              <a:t>notice</a:t>
            </a:r>
            <a:r>
              <a:rPr lang="pl-PL" sz="2800" dirty="0">
                <a:solidFill>
                  <a:srgbClr val="003087"/>
                </a:solidFill>
              </a:rPr>
              <a:t> of </a:t>
            </a:r>
            <a:r>
              <a:rPr lang="pl-PL" sz="2800" dirty="0" err="1">
                <a:solidFill>
                  <a:srgbClr val="003087"/>
                </a:solidFill>
              </a:rPr>
              <a:t>thermodynamic</a:t>
            </a:r>
            <a:r>
              <a:rPr lang="pl-PL" sz="2800" dirty="0">
                <a:solidFill>
                  <a:srgbClr val="003087"/>
                </a:solidFill>
              </a:rPr>
              <a:t> </a:t>
            </a:r>
            <a:r>
              <a:rPr lang="pl-PL" sz="2800" dirty="0" err="1">
                <a:solidFill>
                  <a:srgbClr val="003087"/>
                </a:solidFill>
              </a:rPr>
              <a:t>processes</a:t>
            </a:r>
            <a:r>
              <a:rPr lang="pl-PL" sz="2800" dirty="0">
                <a:solidFill>
                  <a:srgbClr val="003087"/>
                </a:solidFill>
              </a:rPr>
              <a:t> </a:t>
            </a:r>
            <a:r>
              <a:rPr lang="pl-PL" sz="2800" dirty="0" err="1">
                <a:solidFill>
                  <a:srgbClr val="003087"/>
                </a:solidFill>
              </a:rPr>
              <a:t>occuring</a:t>
            </a:r>
            <a:r>
              <a:rPr lang="pl-PL" sz="2800" dirty="0">
                <a:solidFill>
                  <a:srgbClr val="003087"/>
                </a:solidFill>
              </a:rPr>
              <a:t> in </a:t>
            </a:r>
            <a:r>
              <a:rPr lang="pl-PL" sz="2800" dirty="0" err="1">
                <a:solidFill>
                  <a:srgbClr val="003087"/>
                </a:solidFill>
              </a:rPr>
              <a:t>Valve</a:t>
            </a:r>
            <a:r>
              <a:rPr lang="pl-PL" sz="2800" dirty="0">
                <a:solidFill>
                  <a:srgbClr val="003087"/>
                </a:solidFill>
              </a:rPr>
              <a:t> Box/</a:t>
            </a:r>
            <a:r>
              <a:rPr lang="pl-PL" sz="2800" dirty="0" err="1">
                <a:solidFill>
                  <a:srgbClr val="003087"/>
                </a:solidFill>
              </a:rPr>
              <a:t>Cryomodule</a:t>
            </a:r>
            <a:endParaRPr lang="pl-PL" sz="2800" dirty="0">
              <a:solidFill>
                <a:srgbClr val="003087"/>
              </a:solidFill>
            </a:endParaRPr>
          </a:p>
          <a:p>
            <a:pPr defTabSz="457189">
              <a:defRPr/>
            </a:pPr>
            <a:endParaRPr lang="en-US" sz="2800" dirty="0">
              <a:solidFill>
                <a:srgbClr val="003087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52826D7-4ADA-475B-A533-144400CAA0C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48640" y="121217"/>
            <a:ext cx="4051441" cy="616752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D76F658-565F-4B4B-88E2-DD6CBF37B118}"/>
              </a:ext>
            </a:extLst>
          </p:cNvPr>
          <p:cNvPicPr/>
          <p:nvPr/>
        </p:nvPicPr>
        <p:blipFill rotWithShape="1">
          <a:blip r:embed="rId5"/>
          <a:srcRect l="624"/>
          <a:stretch/>
        </p:blipFill>
        <p:spPr bwMode="auto">
          <a:xfrm>
            <a:off x="6088008" y="2617413"/>
            <a:ext cx="4896370" cy="3758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8768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1680" y="66610"/>
            <a:ext cx="6928794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apyrus"/>
                <a:cs typeface="Papyrus"/>
              </a:rPr>
              <a:t>ESS Cryogenics System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833" y="764135"/>
            <a:ext cx="7223091" cy="5080845"/>
          </a:xfrm>
          <a:prstGeom prst="rect">
            <a:avLst/>
          </a:prstGeom>
        </p:spPr>
      </p:pic>
      <p:sp>
        <p:nvSpPr>
          <p:cNvPr id="3" name="Owal 2">
            <a:extLst>
              <a:ext uri="{FF2B5EF4-FFF2-40B4-BE49-F238E27FC236}">
                <a16:creationId xmlns:a16="http://schemas.microsoft.com/office/drawing/2014/main" id="{B6792721-591F-4B18-AB44-620F6B4281EC}"/>
              </a:ext>
            </a:extLst>
          </p:cNvPr>
          <p:cNvSpPr/>
          <p:nvPr/>
        </p:nvSpPr>
        <p:spPr>
          <a:xfrm>
            <a:off x="2068578" y="2632753"/>
            <a:ext cx="2106203" cy="1592494"/>
          </a:xfrm>
          <a:prstGeom prst="ellipse">
            <a:avLst/>
          </a:prstGeom>
          <a:noFill/>
          <a:ln w="508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970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 dirty="0"/>
              <a:t>ESS </a:t>
            </a:r>
            <a:r>
              <a:rPr lang="pl-PL" altLang="en-US" dirty="0" err="1"/>
              <a:t>Cryogenic</a:t>
            </a:r>
            <a:r>
              <a:rPr lang="pl-PL" altLang="en-US" dirty="0"/>
              <a:t> Distribution System - WUST</a:t>
            </a:r>
            <a:r>
              <a:rPr lang="en-US" altLang="en-US" dirty="0"/>
              <a:t> contribution to ESS</a:t>
            </a:r>
            <a:endParaRPr lang="pl-PL" altLang="en-US" dirty="0"/>
          </a:p>
        </p:txBody>
      </p:sp>
      <p:pic>
        <p:nvPicPr>
          <p:cNvPr id="9290" name="Picture 587" descr="Picture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5382" y="2221055"/>
            <a:ext cx="626586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91" name="Rectangle 323"/>
          <p:cNvSpPr>
            <a:spLocks noChangeArrowheads="1"/>
          </p:cNvSpPr>
          <p:nvPr/>
        </p:nvSpPr>
        <p:spPr bwMode="auto">
          <a:xfrm>
            <a:off x="3476106" y="2392505"/>
            <a:ext cx="18283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4-channel  Cryogenic </a:t>
            </a:r>
          </a:p>
          <a:p>
            <a:pPr defTabSz="914400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Transfer Line (65m)</a:t>
            </a:r>
          </a:p>
        </p:txBody>
      </p:sp>
      <p:sp>
        <p:nvSpPr>
          <p:cNvPr id="9301" name="Rectangle 138"/>
          <p:cNvSpPr>
            <a:spLocks noChangeArrowheads="1"/>
          </p:cNvSpPr>
          <p:nvPr/>
        </p:nvSpPr>
        <p:spPr bwMode="auto">
          <a:xfrm>
            <a:off x="3169720" y="3727595"/>
            <a:ext cx="3095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Cryogenic Distribution Line  </a:t>
            </a:r>
          </a:p>
          <a:p>
            <a:pPr algn="ctr" defTabSz="914400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with 30 valve boxes</a:t>
            </a:r>
            <a:r>
              <a:rPr lang="pl-PL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and 4 </a:t>
            </a:r>
            <a:r>
              <a:rPr lang="pl-PL" alt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Aux</a:t>
            </a:r>
            <a:r>
              <a:rPr lang="pl-PL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lines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3" name="Symbol zastępczy zawartości 4"/>
          <p:cNvSpPr txBox="1">
            <a:spLocks/>
          </p:cNvSpPr>
          <p:nvPr/>
        </p:nvSpPr>
        <p:spPr>
          <a:xfrm>
            <a:off x="2135188" y="1881191"/>
            <a:ext cx="8424862" cy="52536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000" dirty="0">
                <a:solidFill>
                  <a:srgbClr val="000000"/>
                </a:solidFill>
                <a:latin typeface="Trebuchet MS"/>
              </a:rPr>
              <a:t>AIK 11.1 – Cryogenic Distribution </a:t>
            </a:r>
            <a:r>
              <a:rPr lang="pl-PL" sz="2000" dirty="0">
                <a:solidFill>
                  <a:srgbClr val="000000"/>
                </a:solidFill>
                <a:latin typeface="Trebuchet MS"/>
              </a:rPr>
              <a:t>f</a:t>
            </a:r>
            <a:r>
              <a:rPr lang="en-US" sz="2000" dirty="0">
                <a:solidFill>
                  <a:srgbClr val="000000"/>
                </a:solidFill>
                <a:latin typeface="Trebuchet MS"/>
              </a:rPr>
              <a:t>or Elliptical Linac</a:t>
            </a:r>
            <a:r>
              <a:rPr lang="pl-PL" sz="2000" dirty="0">
                <a:solidFill>
                  <a:srgbClr val="000000"/>
                </a:solidFill>
                <a:latin typeface="Trebuchet MS"/>
              </a:rPr>
              <a:t> (CDS-EL)</a:t>
            </a:r>
            <a:endParaRPr lang="en-US" sz="2000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4" name="Symbol zastępczy zawartości 4"/>
          <p:cNvSpPr txBox="1">
            <a:spLocks/>
          </p:cNvSpPr>
          <p:nvPr/>
        </p:nvSpPr>
        <p:spPr>
          <a:xfrm>
            <a:off x="2135188" y="4453924"/>
            <a:ext cx="8424862" cy="52536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000" dirty="0">
                <a:solidFill>
                  <a:srgbClr val="000000"/>
                </a:solidFill>
                <a:latin typeface="Trebuchet MS"/>
              </a:rPr>
              <a:t>AIK 11.</a:t>
            </a:r>
            <a:r>
              <a:rPr lang="pl-PL" sz="2000" dirty="0">
                <a:solidFill>
                  <a:srgbClr val="000000"/>
                </a:solidFill>
                <a:latin typeface="Trebuchet MS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Trebuchet MS"/>
              </a:rPr>
              <a:t> – Cryogenic Distribution </a:t>
            </a:r>
            <a:r>
              <a:rPr lang="pl-PL" sz="2000" dirty="0">
                <a:solidFill>
                  <a:srgbClr val="000000"/>
                </a:solidFill>
                <a:latin typeface="Trebuchet MS"/>
              </a:rPr>
              <a:t>f</a:t>
            </a:r>
            <a:r>
              <a:rPr lang="en-US" sz="2000" dirty="0">
                <a:solidFill>
                  <a:srgbClr val="000000"/>
                </a:solidFill>
                <a:latin typeface="Trebuchet MS"/>
              </a:rPr>
              <a:t>or </a:t>
            </a:r>
            <a:r>
              <a:rPr lang="pl-PL" sz="2000" dirty="0">
                <a:solidFill>
                  <a:srgbClr val="000000"/>
                </a:solidFill>
                <a:latin typeface="Trebuchet MS"/>
              </a:rPr>
              <a:t>Lund Test Stand2 (CDS-LTS2)</a:t>
            </a:r>
            <a:endParaRPr lang="en-US" sz="200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26" name="Obraz 1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2175" y="4885022"/>
            <a:ext cx="4028902" cy="1903564"/>
          </a:xfrm>
          <a:prstGeom prst="rect">
            <a:avLst/>
          </a:prstGeom>
        </p:spPr>
      </p:pic>
      <p:sp>
        <p:nvSpPr>
          <p:cNvPr id="129" name="pole tekstowe 6"/>
          <p:cNvSpPr txBox="1">
            <a:spLocks noChangeArrowheads="1"/>
          </p:cNvSpPr>
          <p:nvPr/>
        </p:nvSpPr>
        <p:spPr bwMode="auto">
          <a:xfrm>
            <a:off x="3476103" y="5467938"/>
            <a:ext cx="1244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hangingPunct="0"/>
            <a:r>
              <a:rPr lang="pl-PL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LTS2 Valve Box</a:t>
            </a:r>
            <a:endParaRPr lang="en-GB" altLang="en-US" sz="14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cxnSp>
        <p:nvCxnSpPr>
          <p:cNvPr id="130" name="Łącznik prosty 129"/>
          <p:cNvCxnSpPr>
            <a:stCxn id="129" idx="2"/>
          </p:cNvCxnSpPr>
          <p:nvPr/>
        </p:nvCxnSpPr>
        <p:spPr>
          <a:xfrm>
            <a:off x="4098403" y="5775913"/>
            <a:ext cx="55972" cy="66489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pole tekstowe 8"/>
          <p:cNvSpPr txBox="1">
            <a:spLocks noChangeArrowheads="1"/>
          </p:cNvSpPr>
          <p:nvPr/>
        </p:nvSpPr>
        <p:spPr bwMode="auto">
          <a:xfrm>
            <a:off x="5618801" y="6265366"/>
            <a:ext cx="1873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4-channel  Cryogenic </a:t>
            </a:r>
          </a:p>
          <a:p>
            <a:pPr defTabSz="914400"/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Transfer Line (65m)</a:t>
            </a:r>
          </a:p>
        </p:txBody>
      </p:sp>
      <p:cxnSp>
        <p:nvCxnSpPr>
          <p:cNvPr id="132" name="Łącznik prosty 131"/>
          <p:cNvCxnSpPr/>
          <p:nvPr/>
        </p:nvCxnSpPr>
        <p:spPr>
          <a:xfrm flipH="1" flipV="1">
            <a:off x="5095680" y="6440813"/>
            <a:ext cx="482336" cy="4059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pole tekstowe 10"/>
          <p:cNvSpPr txBox="1">
            <a:spLocks noChangeArrowheads="1"/>
          </p:cNvSpPr>
          <p:nvPr/>
        </p:nvSpPr>
        <p:spPr bwMode="auto">
          <a:xfrm>
            <a:off x="4380210" y="5102813"/>
            <a:ext cx="1230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hangingPunct="0"/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Auxiliary</a:t>
            </a:r>
            <a:r>
              <a:rPr lang="pl-PL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Line</a:t>
            </a:r>
            <a:r>
              <a:rPr lang="pl-PL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s</a:t>
            </a:r>
            <a:endParaRPr lang="en-US" altLang="en-US" sz="14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cxnSp>
        <p:nvCxnSpPr>
          <p:cNvPr id="135" name="Łącznik prosty 134"/>
          <p:cNvCxnSpPr/>
          <p:nvPr/>
        </p:nvCxnSpPr>
        <p:spPr>
          <a:xfrm>
            <a:off x="4832650" y="5382210"/>
            <a:ext cx="163513" cy="39370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Łącznik prosty 136"/>
          <p:cNvCxnSpPr/>
          <p:nvPr/>
        </p:nvCxnSpPr>
        <p:spPr>
          <a:xfrm flipV="1">
            <a:off x="6778391" y="5382210"/>
            <a:ext cx="829121" cy="95945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Łącznik prosty 137"/>
          <p:cNvCxnSpPr/>
          <p:nvPr/>
        </p:nvCxnSpPr>
        <p:spPr>
          <a:xfrm flipV="1">
            <a:off x="4832647" y="3383106"/>
            <a:ext cx="321190" cy="40591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854" y="196483"/>
            <a:ext cx="3767993" cy="5780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8740" y="863885"/>
            <a:ext cx="56781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585"/>
                </a:solidFill>
                <a:latin typeface="Papyrus"/>
                <a:ea typeface="+mn-ea"/>
                <a:cs typeface="Papyrus"/>
              </a:rPr>
              <a:t>     Accelerator Cryogenics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rgbClr val="006585"/>
              </a:solidFill>
              <a:latin typeface="Papyrus"/>
              <a:ea typeface="+mn-ea"/>
              <a:cs typeface="Papyru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Distribution system delivers single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pl-PL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phase</a:t>
            </a:r>
            <a:r>
              <a:rPr lang="pl-PL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pl-PL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supercritical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Helium at 4.5 K &amp; 40 K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 K helium produced at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each cryomodule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Sub atmospheric vapor pumped off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pl-PL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cryoplant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4.5 K – 300 K cooling of couplers</a:t>
            </a:r>
          </a:p>
        </p:txBody>
      </p:sp>
    </p:spTree>
    <p:extLst>
      <p:ext uri="{BB962C8B-B14F-4D97-AF65-F5344CB8AC3E}">
        <p14:creationId xmlns:p14="http://schemas.microsoft.com/office/powerpoint/2010/main" val="1005078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78C46-7476-4A59-B50F-D9045D3A1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0385"/>
            <a:ext cx="908508" cy="241300"/>
          </a:xfrm>
        </p:spPr>
        <p:txBody>
          <a:bodyPr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07/13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/202</a:t>
            </a:r>
            <a:r>
              <a:rPr kumimoji="0" lang="pl-PL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CB77E90-D579-46FD-ABB8-6F5E036E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Maciej Chorowski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| PIP-II Technical Workshop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027" y="5918329"/>
            <a:ext cx="2376351" cy="48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>
            <a:extLst>
              <a:ext uri="{FF2B5EF4-FFF2-40B4-BE49-F238E27FC236}">
                <a16:creationId xmlns:a16="http://schemas.microsoft.com/office/drawing/2014/main" id="{5ED114A2-8D05-4186-92EE-0D98D5C769BA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11083461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800" dirty="0">
                <a:solidFill>
                  <a:srgbClr val="003087"/>
                </a:solidFill>
              </a:rPr>
              <a:t>ESS Distribution </a:t>
            </a:r>
            <a:r>
              <a:rPr lang="pl-PL" sz="2800" dirty="0" err="1">
                <a:solidFill>
                  <a:srgbClr val="003087"/>
                </a:solidFill>
              </a:rPr>
              <a:t>Cryogenics</a:t>
            </a:r>
            <a:r>
              <a:rPr lang="pl-PL" sz="2800" dirty="0">
                <a:solidFill>
                  <a:srgbClr val="003087"/>
                </a:solidFill>
              </a:rPr>
              <a:t> System </a:t>
            </a:r>
            <a:r>
              <a:rPr lang="pl-PL" sz="2800" dirty="0" err="1">
                <a:solidFill>
                  <a:srgbClr val="003087"/>
                </a:solidFill>
              </a:rPr>
              <a:t>installed</a:t>
            </a:r>
            <a:r>
              <a:rPr lang="pl-PL" sz="2800" dirty="0">
                <a:solidFill>
                  <a:srgbClr val="003087"/>
                </a:solidFill>
              </a:rPr>
              <a:t> in the </a:t>
            </a:r>
            <a:r>
              <a:rPr lang="pl-PL" sz="2800" dirty="0" err="1">
                <a:solidFill>
                  <a:srgbClr val="003087"/>
                </a:solidFill>
              </a:rPr>
              <a:t>tunnel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/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E8E053C-0E94-479E-94D4-8CD359619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0082" y="1093304"/>
            <a:ext cx="7954094" cy="4474178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4BBDC9F-3E65-4EB9-9005-D069A9B42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8027" y="1155119"/>
            <a:ext cx="3599543" cy="202474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FD749BA-B477-430F-8CAE-714267C40CB5}"/>
              </a:ext>
            </a:extLst>
          </p:cNvPr>
          <p:cNvSpPr txBox="1"/>
          <p:nvPr/>
        </p:nvSpPr>
        <p:spPr>
          <a:xfrm>
            <a:off x="8608027" y="3788229"/>
            <a:ext cx="3344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Test stand </a:t>
            </a:r>
            <a:r>
              <a:rPr lang="pl-PL" dirty="0" err="1"/>
              <a:t>allowing</a:t>
            </a:r>
            <a:r>
              <a:rPr lang="pl-PL" dirty="0"/>
              <a:t> </a:t>
            </a:r>
            <a:r>
              <a:rPr lang="pl-PL" dirty="0" err="1"/>
              <a:t>optimization</a:t>
            </a:r>
            <a:r>
              <a:rPr lang="pl-PL" dirty="0"/>
              <a:t> of the </a:t>
            </a:r>
            <a:r>
              <a:rPr lang="pl-PL" dirty="0" err="1"/>
              <a:t>main</a:t>
            </a:r>
            <a:r>
              <a:rPr lang="pl-PL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1636390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78C46-7476-4A59-B50F-D9045D3A1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0385"/>
            <a:ext cx="908508" cy="241300"/>
          </a:xfrm>
        </p:spPr>
        <p:txBody>
          <a:bodyPr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07/13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/202</a:t>
            </a:r>
            <a:r>
              <a:rPr kumimoji="0" lang="pl-PL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CB77E90-D579-46FD-ABB8-6F5E036E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Maciej Chorowski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| PIP-II Technical Workshop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027" y="5918329"/>
            <a:ext cx="2376351" cy="48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>
            <a:extLst>
              <a:ext uri="{FF2B5EF4-FFF2-40B4-BE49-F238E27FC236}">
                <a16:creationId xmlns:a16="http://schemas.microsoft.com/office/drawing/2014/main" id="{5ED114A2-8D05-4186-92EE-0D98D5C769BA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11083461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</a:rPr>
              <a:t>Industrialization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</a:rPr>
              <a:t> of the CDS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</a:rPr>
              <a:t>valboxes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</a:rPr>
              <a:t>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</a:rPr>
              <a:t>production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4EC930D-395E-4510-AB8A-D187DC803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57" y="1202130"/>
            <a:ext cx="4620823" cy="269933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B423563-9AA2-45A5-9473-8E64C710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578" y="1180647"/>
            <a:ext cx="6491644" cy="488537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12BE40C-F783-4017-9BA1-252EB9CDCDC7}"/>
              </a:ext>
            </a:extLst>
          </p:cNvPr>
          <p:cNvSpPr txBox="1"/>
          <p:nvPr/>
        </p:nvSpPr>
        <p:spPr>
          <a:xfrm>
            <a:off x="338357" y="4568793"/>
            <a:ext cx="4706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The </a:t>
            </a:r>
            <a:r>
              <a:rPr lang="pl-PL" dirty="0" err="1"/>
              <a:t>production</a:t>
            </a:r>
            <a:r>
              <a:rPr lang="pl-PL" dirty="0"/>
              <a:t> </a:t>
            </a:r>
            <a:r>
              <a:rPr lang="pl-PL" dirty="0" err="1"/>
              <a:t>rate</a:t>
            </a:r>
            <a:r>
              <a:rPr lang="pl-PL" dirty="0"/>
              <a:t> </a:t>
            </a:r>
            <a:r>
              <a:rPr lang="pl-PL" dirty="0" err="1"/>
              <a:t>accelerated</a:t>
            </a:r>
            <a:r>
              <a:rPr lang="pl-PL" dirty="0"/>
              <a:t> from 6 </a:t>
            </a:r>
            <a:r>
              <a:rPr lang="pl-PL" dirty="0" err="1"/>
              <a:t>monthes</a:t>
            </a:r>
            <a:r>
              <a:rPr lang="pl-PL" dirty="0"/>
              <a:t> (</a:t>
            </a:r>
            <a:r>
              <a:rPr lang="pl-PL" dirty="0" err="1"/>
              <a:t>first</a:t>
            </a:r>
            <a:r>
              <a:rPr lang="pl-PL" dirty="0"/>
              <a:t> </a:t>
            </a:r>
            <a:r>
              <a:rPr lang="pl-PL" dirty="0" err="1"/>
              <a:t>valve</a:t>
            </a:r>
            <a:r>
              <a:rPr lang="pl-PL" dirty="0"/>
              <a:t> </a:t>
            </a:r>
            <a:r>
              <a:rPr lang="pl-PL" dirty="0" err="1"/>
              <a:t>box</a:t>
            </a:r>
            <a:r>
              <a:rPr lang="pl-PL" dirty="0"/>
              <a:t>) to </a:t>
            </a:r>
            <a:r>
              <a:rPr lang="pl-PL" dirty="0" err="1"/>
              <a:t>three</a:t>
            </a:r>
            <a:r>
              <a:rPr lang="pl-PL" dirty="0"/>
              <a:t> </a:t>
            </a:r>
            <a:r>
              <a:rPr lang="pl-PL" dirty="0" err="1"/>
              <a:t>weeks</a:t>
            </a:r>
            <a:r>
              <a:rPr lang="pl-PL" dirty="0"/>
              <a:t> (</a:t>
            </a:r>
            <a:r>
              <a:rPr lang="pl-PL" dirty="0" err="1"/>
              <a:t>average</a:t>
            </a:r>
            <a:r>
              <a:rPr lang="pl-P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88609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4">
            <a:extLst>
              <a:ext uri="{FF2B5EF4-FFF2-40B4-BE49-F238E27FC236}">
                <a16:creationId xmlns:a16="http://schemas.microsoft.com/office/drawing/2014/main" id="{3A1AFCA5-C5D0-4B5B-8A71-F7074158A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l-PL"/>
              <a:t>ITER cryogenic system – two</a:t>
            </a:r>
            <a:r>
              <a:rPr lang="pl-PL" altLang="pl-PL"/>
              <a:t> temperature</a:t>
            </a:r>
            <a:r>
              <a:rPr lang="en-US" altLang="pl-PL"/>
              <a:t> extremities meet </a:t>
            </a:r>
          </a:p>
        </p:txBody>
      </p:sp>
      <p:grpSp>
        <p:nvGrpSpPr>
          <p:cNvPr id="104451" name="Group 34">
            <a:extLst>
              <a:ext uri="{FF2B5EF4-FFF2-40B4-BE49-F238E27FC236}">
                <a16:creationId xmlns:a16="http://schemas.microsoft.com/office/drawing/2014/main" id="{DE0F7B0F-896B-40E7-8BB3-94F9A8663619}"/>
              </a:ext>
            </a:extLst>
          </p:cNvPr>
          <p:cNvGrpSpPr>
            <a:grpSpLocks/>
          </p:cNvGrpSpPr>
          <p:nvPr/>
        </p:nvGrpSpPr>
        <p:grpSpPr bwMode="auto">
          <a:xfrm>
            <a:off x="2413001" y="1982788"/>
            <a:ext cx="8259763" cy="4875212"/>
            <a:chOff x="560" y="1249"/>
            <a:chExt cx="5203" cy="3071"/>
          </a:xfrm>
        </p:grpSpPr>
        <p:pic>
          <p:nvPicPr>
            <p:cNvPr id="104461" name="Picture 6">
              <a:extLst>
                <a:ext uri="{FF2B5EF4-FFF2-40B4-BE49-F238E27FC236}">
                  <a16:creationId xmlns:a16="http://schemas.microsoft.com/office/drawing/2014/main" id="{002AFD92-5F32-41AA-AC64-41E757381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" y="1296"/>
              <a:ext cx="3259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62" name="Text Box 7">
              <a:extLst>
                <a:ext uri="{FF2B5EF4-FFF2-40B4-BE49-F238E27FC236}">
                  <a16:creationId xmlns:a16="http://schemas.microsoft.com/office/drawing/2014/main" id="{7F4A5473-4EAA-4C10-B8D7-DB54A2AC6C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" y="1249"/>
              <a:ext cx="1025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en-GB" sz="1400" b="1">
                  <a:solidFill>
                    <a:srgbClr val="0000CC"/>
                  </a:solidFill>
                  <a:ea typeface="+mn-ea"/>
                  <a:cs typeface="+mn-cs"/>
                </a:rPr>
                <a:t>Central </a:t>
              </a:r>
            </a:p>
            <a:p>
              <a:pPr algn="ctr" defTabSz="914400"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en-GB" sz="1400" b="1">
                  <a:solidFill>
                    <a:srgbClr val="0000CC"/>
                  </a:solidFill>
                  <a:ea typeface="+mn-ea"/>
                  <a:cs typeface="+mn-cs"/>
                </a:rPr>
                <a:t>Solenoid</a:t>
              </a:r>
              <a:r>
                <a:rPr lang="pl-PL" altLang="en-GB" sz="1400" b="1">
                  <a:solidFill>
                    <a:srgbClr val="0000CC"/>
                  </a:solidFill>
                  <a:ea typeface="+mn-ea"/>
                  <a:cs typeface="+mn-cs"/>
                </a:rPr>
                <a:t>, Nb</a:t>
              </a:r>
              <a:r>
                <a:rPr lang="pl-PL" altLang="en-GB" sz="1400" b="1" baseline="-25000">
                  <a:solidFill>
                    <a:srgbClr val="0000CC"/>
                  </a:solidFill>
                  <a:ea typeface="+mn-ea"/>
                  <a:cs typeface="+mn-cs"/>
                </a:rPr>
                <a:t>3</a:t>
              </a:r>
              <a:r>
                <a:rPr lang="pl-PL" altLang="en-GB" sz="1400" b="1">
                  <a:solidFill>
                    <a:srgbClr val="0000CC"/>
                  </a:solidFill>
                  <a:ea typeface="+mn-ea"/>
                  <a:cs typeface="+mn-cs"/>
                </a:rPr>
                <a:t>Sn </a:t>
              </a:r>
              <a:r>
                <a:rPr lang="en-GB" altLang="en-GB" sz="1400" b="1">
                  <a:solidFill>
                    <a:srgbClr val="0000CC"/>
                  </a:solidFill>
                  <a:ea typeface="+mn-ea"/>
                  <a:cs typeface="+mn-cs"/>
                </a:rPr>
                <a:t> </a:t>
              </a:r>
              <a:endParaRPr lang="en-US" altLang="en-GB" sz="1800" b="1">
                <a:solidFill>
                  <a:srgbClr val="0000CC"/>
                </a:solidFill>
                <a:ea typeface="+mn-ea"/>
                <a:cs typeface="+mn-cs"/>
              </a:endParaRPr>
            </a:p>
          </p:txBody>
        </p:sp>
        <p:sp>
          <p:nvSpPr>
            <p:cNvPr id="104463" name="Line 8">
              <a:extLst>
                <a:ext uri="{FF2B5EF4-FFF2-40B4-BE49-F238E27FC236}">
                  <a16:creationId xmlns:a16="http://schemas.microsoft.com/office/drawing/2014/main" id="{842295F9-24C0-431A-A580-756194D6A7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4" y="1488"/>
              <a:ext cx="1582" cy="100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/>
              <a:endParaRPr lang="pl-PL" sz="18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464" name="Text Box 9">
              <a:extLst>
                <a:ext uri="{FF2B5EF4-FFF2-40B4-BE49-F238E27FC236}">
                  <a16:creationId xmlns:a16="http://schemas.microsoft.com/office/drawing/2014/main" id="{D42F5CD3-E6F7-4011-A286-E011F589A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" y="1728"/>
              <a:ext cx="108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GB" sz="1400" b="1">
                  <a:solidFill>
                    <a:srgbClr val="78120A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Outer Intercoil Structure</a:t>
              </a:r>
            </a:p>
          </p:txBody>
        </p:sp>
        <p:sp>
          <p:nvSpPr>
            <p:cNvPr id="104465" name="Line 10">
              <a:extLst>
                <a:ext uri="{FF2B5EF4-FFF2-40B4-BE49-F238E27FC236}">
                  <a16:creationId xmlns:a16="http://schemas.microsoft.com/office/drawing/2014/main" id="{BDAC283C-3BE6-477D-873C-480B10EA07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3" y="2064"/>
              <a:ext cx="1228" cy="57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/>
              <a:endParaRPr lang="pl-PL" sz="18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466" name="Text Box 11">
              <a:extLst>
                <a:ext uri="{FF2B5EF4-FFF2-40B4-BE49-F238E27FC236}">
                  <a16:creationId xmlns:a16="http://schemas.microsoft.com/office/drawing/2014/main" id="{804026D7-7C53-477F-9F70-69F50FA569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" y="2208"/>
              <a:ext cx="91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lang="en-US" altLang="en-GB" sz="1400" b="1">
                  <a:solidFill>
                    <a:srgbClr val="0000CC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Toroidal Field </a:t>
              </a:r>
            </a:p>
            <a:p>
              <a:pPr algn="ctr" defTabSz="914400"/>
              <a:r>
                <a:rPr lang="en-US" altLang="en-GB" sz="1400" b="1">
                  <a:solidFill>
                    <a:srgbClr val="0000CC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Coil</a:t>
              </a:r>
              <a:r>
                <a:rPr lang="pl-PL" altLang="en-GB" sz="1400" b="1">
                  <a:solidFill>
                    <a:srgbClr val="0000CC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, Nb</a:t>
              </a:r>
              <a:r>
                <a:rPr lang="pl-PL" altLang="en-GB" sz="1400" b="1" baseline="-25000">
                  <a:solidFill>
                    <a:srgbClr val="0000CC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3</a:t>
              </a:r>
              <a:r>
                <a:rPr lang="pl-PL" altLang="en-GB" sz="1400" b="1">
                  <a:solidFill>
                    <a:srgbClr val="0000CC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S</a:t>
              </a:r>
              <a:r>
                <a:rPr lang="en-GB" altLang="en-GB" sz="1400" b="1">
                  <a:solidFill>
                    <a:srgbClr val="0000CC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n</a:t>
              </a:r>
              <a:r>
                <a:rPr lang="pl-PL" altLang="en-GB" sz="1400" b="1">
                  <a:solidFill>
                    <a:srgbClr val="0000CC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, 18</a:t>
              </a:r>
              <a:endParaRPr lang="en-US" altLang="en-GB" sz="1400" b="1">
                <a:solidFill>
                  <a:srgbClr val="0000CC"/>
                </a:solidFill>
                <a:latin typeface="Book Antiqua" panose="02040602050305030304" pitchFamily="18" charset="0"/>
                <a:ea typeface="+mn-ea"/>
                <a:cs typeface="+mn-cs"/>
              </a:endParaRPr>
            </a:p>
          </p:txBody>
        </p:sp>
        <p:sp>
          <p:nvSpPr>
            <p:cNvPr id="104467" name="Line 12">
              <a:extLst>
                <a:ext uri="{FF2B5EF4-FFF2-40B4-BE49-F238E27FC236}">
                  <a16:creationId xmlns:a16="http://schemas.microsoft.com/office/drawing/2014/main" id="{4A27E7B8-4432-4F4D-B3ED-A336633F54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1" y="2448"/>
              <a:ext cx="1347" cy="33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/>
              <a:endParaRPr lang="pl-PL" sz="18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468" name="Text Box 13">
              <a:extLst>
                <a:ext uri="{FF2B5EF4-FFF2-40B4-BE49-F238E27FC236}">
                  <a16:creationId xmlns:a16="http://schemas.microsoft.com/office/drawing/2014/main" id="{A217F5C9-D0B4-4F89-88D1-C4A74DB8C9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" y="2591"/>
              <a:ext cx="88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lang="en-US" altLang="en-GB" sz="1400" b="1">
                  <a:solidFill>
                    <a:srgbClr val="0000CC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Poloidal Field </a:t>
              </a:r>
            </a:p>
            <a:p>
              <a:pPr algn="ctr" defTabSz="914400"/>
              <a:r>
                <a:rPr lang="en-US" altLang="en-GB" sz="1400" b="1">
                  <a:solidFill>
                    <a:srgbClr val="0000CC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Coil</a:t>
              </a:r>
              <a:r>
                <a:rPr lang="pl-PL" altLang="en-GB" sz="1400" b="1">
                  <a:solidFill>
                    <a:srgbClr val="0000CC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, </a:t>
              </a:r>
              <a:r>
                <a:rPr lang="en-GB" altLang="en-GB" sz="1400" b="1">
                  <a:solidFill>
                    <a:srgbClr val="0000CC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N</a:t>
              </a:r>
              <a:r>
                <a:rPr lang="pl-PL" altLang="en-GB" sz="1400" b="1">
                  <a:solidFill>
                    <a:srgbClr val="0000CC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bTi</a:t>
              </a:r>
              <a:endParaRPr lang="en-US" altLang="en-GB" sz="1400" b="1">
                <a:solidFill>
                  <a:srgbClr val="0000CC"/>
                </a:solidFill>
                <a:latin typeface="Book Antiqua" panose="02040602050305030304" pitchFamily="18" charset="0"/>
                <a:ea typeface="+mn-ea"/>
                <a:cs typeface="+mn-cs"/>
              </a:endParaRPr>
            </a:p>
          </p:txBody>
        </p:sp>
        <p:sp>
          <p:nvSpPr>
            <p:cNvPr id="104469" name="Line 14">
              <a:extLst>
                <a:ext uri="{FF2B5EF4-FFF2-40B4-BE49-F238E27FC236}">
                  <a16:creationId xmlns:a16="http://schemas.microsoft.com/office/drawing/2014/main" id="{18819A58-AF80-406D-84C2-8504A5AADC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8" y="2784"/>
              <a:ext cx="1244" cy="43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/>
              <a:endParaRPr lang="pl-PL" sz="18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470" name="Text Box 15">
              <a:extLst>
                <a:ext uri="{FF2B5EF4-FFF2-40B4-BE49-F238E27FC236}">
                  <a16:creationId xmlns:a16="http://schemas.microsoft.com/office/drawing/2014/main" id="{6BF90B76-2248-432D-B487-C0C3A2A97D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" y="3176"/>
              <a:ext cx="101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lang="en-US" altLang="en-GB" sz="1400" b="1">
                  <a:solidFill>
                    <a:srgbClr val="78120A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Machine Gravity </a:t>
              </a:r>
            </a:p>
            <a:p>
              <a:pPr algn="ctr" defTabSz="914400"/>
              <a:r>
                <a:rPr lang="en-US" altLang="en-GB" sz="1400" b="1">
                  <a:solidFill>
                    <a:srgbClr val="78120A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Supports</a:t>
              </a:r>
              <a:endParaRPr lang="en-US" altLang="en-GB" sz="1400" b="1">
                <a:solidFill>
                  <a:srgbClr val="78120A"/>
                </a:solidFill>
                <a:latin typeface="Book Antiqua" panose="02040602050305030304" pitchFamily="18" charset="0"/>
                <a:ea typeface="+mn-ea"/>
                <a:cs typeface="+mn-cs"/>
              </a:endParaRPr>
            </a:p>
          </p:txBody>
        </p:sp>
        <p:sp>
          <p:nvSpPr>
            <p:cNvPr id="104471" name="Line 16">
              <a:extLst>
                <a:ext uri="{FF2B5EF4-FFF2-40B4-BE49-F238E27FC236}">
                  <a16:creationId xmlns:a16="http://schemas.microsoft.com/office/drawing/2014/main" id="{6A848387-28DE-4958-8650-0AAE790D20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3" y="3312"/>
              <a:ext cx="1035" cy="24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/>
              <a:endParaRPr lang="pl-PL" sz="18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472" name="Text Box 17">
              <a:extLst>
                <a:ext uri="{FF2B5EF4-FFF2-40B4-BE49-F238E27FC236}">
                  <a16:creationId xmlns:a16="http://schemas.microsoft.com/office/drawing/2014/main" id="{80F7C753-DBFB-4ECA-BC0C-79C29F0B0C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3" y="1488"/>
              <a:ext cx="77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GB" sz="1400" b="1">
                  <a:solidFill>
                    <a:srgbClr val="78120A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Blanket Module</a:t>
              </a:r>
              <a:endParaRPr lang="en-US" altLang="en-GB" sz="1400" b="1">
                <a:solidFill>
                  <a:srgbClr val="000000"/>
                </a:solidFill>
                <a:latin typeface="Book Antiqua" panose="02040602050305030304" pitchFamily="18" charset="0"/>
                <a:ea typeface="+mn-ea"/>
                <a:cs typeface="+mn-cs"/>
              </a:endParaRPr>
            </a:p>
          </p:txBody>
        </p:sp>
        <p:sp>
          <p:nvSpPr>
            <p:cNvPr id="104473" name="Text Box 18">
              <a:extLst>
                <a:ext uri="{FF2B5EF4-FFF2-40B4-BE49-F238E27FC236}">
                  <a16:creationId xmlns:a16="http://schemas.microsoft.com/office/drawing/2014/main" id="{37E0D568-F3CD-4A5F-B1B6-3F1B54AD32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2" y="1832"/>
              <a:ext cx="58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lang="en-US" altLang="en-GB" sz="1400" b="1">
                  <a:solidFill>
                    <a:srgbClr val="78120A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Vacuum </a:t>
              </a:r>
            </a:p>
            <a:p>
              <a:pPr algn="ctr" defTabSz="914400"/>
              <a:r>
                <a:rPr lang="en-US" altLang="en-GB" sz="1400" b="1">
                  <a:solidFill>
                    <a:srgbClr val="78120A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Vessel</a:t>
              </a:r>
              <a:endParaRPr lang="en-US" altLang="en-GB" sz="1400" b="1">
                <a:solidFill>
                  <a:srgbClr val="000000"/>
                </a:solidFill>
                <a:latin typeface="Book Antiqua" panose="02040602050305030304" pitchFamily="18" charset="0"/>
                <a:ea typeface="+mn-ea"/>
                <a:cs typeface="+mn-cs"/>
              </a:endParaRPr>
            </a:p>
          </p:txBody>
        </p:sp>
        <p:sp>
          <p:nvSpPr>
            <p:cNvPr id="104474" name="Text Box 19">
              <a:extLst>
                <a:ext uri="{FF2B5EF4-FFF2-40B4-BE49-F238E27FC236}">
                  <a16:creationId xmlns:a16="http://schemas.microsoft.com/office/drawing/2014/main" id="{E36BF7B4-E477-4013-864D-573C2BB1B7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9" y="2179"/>
              <a:ext cx="574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lang="en-US" altLang="en-GB" sz="1400" b="1">
                  <a:solidFill>
                    <a:srgbClr val="0000CC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Cryostat</a:t>
              </a:r>
              <a:endParaRPr lang="en-US" altLang="en-GB" sz="1400" b="1">
                <a:solidFill>
                  <a:srgbClr val="0000CC"/>
                </a:solidFill>
                <a:latin typeface="Book Antiqua" panose="02040602050305030304" pitchFamily="18" charset="0"/>
                <a:ea typeface="+mn-ea"/>
                <a:cs typeface="+mn-cs"/>
              </a:endParaRPr>
            </a:p>
          </p:txBody>
        </p:sp>
        <p:sp>
          <p:nvSpPr>
            <p:cNvPr id="104475" name="Text Box 20">
              <a:extLst>
                <a:ext uri="{FF2B5EF4-FFF2-40B4-BE49-F238E27FC236}">
                  <a16:creationId xmlns:a16="http://schemas.microsoft.com/office/drawing/2014/main" id="{E841055A-070C-49F0-BA6B-30FD1EF5C1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5" y="2552"/>
              <a:ext cx="7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lang="en-US" altLang="en-GB" sz="1400" b="1">
                  <a:solidFill>
                    <a:srgbClr val="78120A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Port Plug </a:t>
              </a:r>
            </a:p>
            <a:p>
              <a:pPr algn="ctr" defTabSz="914400"/>
              <a:r>
                <a:rPr lang="en-US" altLang="en-GB" sz="1400" b="1">
                  <a:solidFill>
                    <a:srgbClr val="78120A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(IC Heating)</a:t>
              </a:r>
              <a:endParaRPr lang="en-US" altLang="en-GB" sz="1400" b="1">
                <a:solidFill>
                  <a:srgbClr val="000000"/>
                </a:solidFill>
                <a:latin typeface="Book Antiqua" panose="02040602050305030304" pitchFamily="18" charset="0"/>
                <a:ea typeface="+mn-ea"/>
                <a:cs typeface="+mn-cs"/>
              </a:endParaRPr>
            </a:p>
          </p:txBody>
        </p:sp>
        <p:sp>
          <p:nvSpPr>
            <p:cNvPr id="104476" name="Text Box 21">
              <a:extLst>
                <a:ext uri="{FF2B5EF4-FFF2-40B4-BE49-F238E27FC236}">
                  <a16:creationId xmlns:a16="http://schemas.microsoft.com/office/drawing/2014/main" id="{D6DA2F14-545B-4A3C-9C07-BB1D98F1F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5" y="3216"/>
              <a:ext cx="68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lang="en-US" altLang="en-GB" sz="1400" b="1">
                  <a:solidFill>
                    <a:srgbClr val="0000CC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Torus </a:t>
              </a:r>
            </a:p>
            <a:p>
              <a:pPr algn="ctr" defTabSz="914400"/>
              <a:r>
                <a:rPr lang="en-US" altLang="en-GB" sz="1400" b="1">
                  <a:solidFill>
                    <a:srgbClr val="0000CC"/>
                  </a:solidFill>
                  <a:latin typeface="Helvetica" panose="020B0604020202030204" pitchFamily="34" charset="0"/>
                  <a:ea typeface="+mn-ea"/>
                  <a:cs typeface="+mn-cs"/>
                </a:rPr>
                <a:t>Cryopump</a:t>
              </a:r>
              <a:endParaRPr lang="en-US" altLang="en-GB" sz="1400" b="1">
                <a:solidFill>
                  <a:srgbClr val="0000CC"/>
                </a:solidFill>
                <a:latin typeface="Book Antiqua" panose="02040602050305030304" pitchFamily="18" charset="0"/>
                <a:ea typeface="+mn-ea"/>
                <a:cs typeface="+mn-cs"/>
              </a:endParaRPr>
            </a:p>
          </p:txBody>
        </p:sp>
        <p:sp>
          <p:nvSpPr>
            <p:cNvPr id="104477" name="Line 22">
              <a:extLst>
                <a:ext uri="{FF2B5EF4-FFF2-40B4-BE49-F238E27FC236}">
                  <a16:creationId xmlns:a16="http://schemas.microsoft.com/office/drawing/2014/main" id="{CB0EEE55-4AC8-4F12-8042-08DDBB864C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85" y="1680"/>
              <a:ext cx="1450" cy="100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/>
              <a:endParaRPr lang="pl-PL" sz="18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478" name="Line 23">
              <a:extLst>
                <a:ext uri="{FF2B5EF4-FFF2-40B4-BE49-F238E27FC236}">
                  <a16:creationId xmlns:a16="http://schemas.microsoft.com/office/drawing/2014/main" id="{E8072703-5401-4457-89A9-49041F00E7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88" y="1968"/>
              <a:ext cx="1347" cy="7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/>
              <a:endParaRPr lang="pl-PL" sz="18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479" name="Line 24">
              <a:extLst>
                <a:ext uri="{FF2B5EF4-FFF2-40B4-BE49-F238E27FC236}">
                  <a16:creationId xmlns:a16="http://schemas.microsoft.com/office/drawing/2014/main" id="{220D5BCA-19FE-488E-A45A-55AE8C6CF4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06" y="2304"/>
              <a:ext cx="829" cy="33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/>
              <a:endParaRPr lang="pl-PL" sz="18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480" name="Line 25">
              <a:extLst>
                <a:ext uri="{FF2B5EF4-FFF2-40B4-BE49-F238E27FC236}">
                  <a16:creationId xmlns:a16="http://schemas.microsoft.com/office/drawing/2014/main" id="{23687339-AE77-4065-9208-E9FCD605CF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41" y="2688"/>
              <a:ext cx="1294" cy="24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/>
              <a:endParaRPr lang="pl-PL" sz="18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481" name="Line 26">
              <a:extLst>
                <a:ext uri="{FF2B5EF4-FFF2-40B4-BE49-F238E27FC236}">
                  <a16:creationId xmlns:a16="http://schemas.microsoft.com/office/drawing/2014/main" id="{B1C08BE1-8B14-48E1-AC42-B225BB87A9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25" y="2976"/>
              <a:ext cx="1657" cy="33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/>
              <a:endParaRPr lang="pl-PL" sz="18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482" name="Line 27">
              <a:extLst>
                <a:ext uri="{FF2B5EF4-FFF2-40B4-BE49-F238E27FC236}">
                  <a16:creationId xmlns:a16="http://schemas.microsoft.com/office/drawing/2014/main" id="{DAB047BD-E751-48CF-8C90-BDB39D9E40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3" y="3360"/>
              <a:ext cx="1089" cy="9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/>
              <a:endParaRPr lang="pl-PL" sz="18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483" name="Rectangle 28">
              <a:extLst>
                <a:ext uri="{FF2B5EF4-FFF2-40B4-BE49-F238E27FC236}">
                  <a16:creationId xmlns:a16="http://schemas.microsoft.com/office/drawing/2014/main" id="{DF2AB946-B243-4524-AE86-7417E544A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" y="2927"/>
              <a:ext cx="55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/>
              <a:r>
                <a:rPr lang="en-US" altLang="en-GB" sz="1400" b="1">
                  <a:solidFill>
                    <a:srgbClr val="78120A"/>
                  </a:solidFill>
                  <a:ea typeface="+mn-ea"/>
                  <a:cs typeface="+mn-cs"/>
                </a:rPr>
                <a:t>Divertor</a:t>
              </a:r>
              <a:endParaRPr lang="fr-FR" altLang="pl-PL" sz="1400" b="1">
                <a:solidFill>
                  <a:srgbClr val="78120A"/>
                </a:solidFill>
                <a:ea typeface="+mn-ea"/>
                <a:cs typeface="+mn-cs"/>
              </a:endParaRPr>
            </a:p>
          </p:txBody>
        </p:sp>
      </p:grpSp>
      <p:sp>
        <p:nvSpPr>
          <p:cNvPr id="104452" name="Line 30">
            <a:extLst>
              <a:ext uri="{FF2B5EF4-FFF2-40B4-BE49-F238E27FC236}">
                <a16:creationId xmlns:a16="http://schemas.microsoft.com/office/drawing/2014/main" id="{6F4FDF56-654D-42C5-9D6A-C4460C3E4C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905750" y="6151563"/>
            <a:ext cx="1227138" cy="2921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pl-PL" sz="180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453" name="Text Box 31">
            <a:extLst>
              <a:ext uri="{FF2B5EF4-FFF2-40B4-BE49-F238E27FC236}">
                <a16:creationId xmlns:a16="http://schemas.microsoft.com/office/drawing/2014/main" id="{8437E5F9-84EB-4008-A252-7DFC6B56B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6814" y="6157913"/>
            <a:ext cx="1881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20000"/>
              </a:lnSpc>
            </a:pPr>
            <a:r>
              <a:rPr lang="en-US" altLang="en-GB" sz="1400" b="1">
                <a:solidFill>
                  <a:srgbClr val="0000CC"/>
                </a:solidFill>
                <a:latin typeface="Helvetica" panose="020B0604020202030204" pitchFamily="34" charset="0"/>
                <a:ea typeface="+mn-ea"/>
                <a:cs typeface="+mn-cs"/>
              </a:rPr>
              <a:t>Cry</a:t>
            </a:r>
            <a:r>
              <a:rPr lang="pl-PL" altLang="en-GB" sz="1400" b="1">
                <a:solidFill>
                  <a:srgbClr val="0000CC"/>
                </a:solidFill>
                <a:latin typeface="Helvetica" panose="020B0604020202030204" pitchFamily="34" charset="0"/>
                <a:ea typeface="+mn-ea"/>
                <a:cs typeface="+mn-cs"/>
              </a:rPr>
              <a:t>olines</a:t>
            </a:r>
          </a:p>
          <a:p>
            <a:pPr algn="ctr" defTabSz="914400">
              <a:lnSpc>
                <a:spcPct val="120000"/>
              </a:lnSpc>
            </a:pPr>
            <a:r>
              <a:rPr lang="en-GB" altLang="en-GB" sz="1400" b="1">
                <a:solidFill>
                  <a:srgbClr val="0000CC"/>
                </a:solidFill>
                <a:latin typeface="Helvetica" panose="020B0604020202030204" pitchFamily="34" charset="0"/>
                <a:ea typeface="+mn-ea"/>
                <a:cs typeface="+mn-cs"/>
              </a:rPr>
              <a:t>C</a:t>
            </a:r>
            <a:r>
              <a:rPr lang="pl-PL" altLang="en-GB" sz="1400" b="1">
                <a:solidFill>
                  <a:srgbClr val="0000CC"/>
                </a:solidFill>
                <a:latin typeface="Helvetica" panose="020B0604020202030204" pitchFamily="34" charset="0"/>
                <a:ea typeface="+mn-ea"/>
                <a:cs typeface="+mn-cs"/>
              </a:rPr>
              <a:t>ryodistribution</a:t>
            </a:r>
            <a:endParaRPr lang="en-US" altLang="en-GB" sz="1400" b="1">
              <a:solidFill>
                <a:srgbClr val="0000CC"/>
              </a:solidFill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04454" name="Text Box 32">
            <a:extLst>
              <a:ext uri="{FF2B5EF4-FFF2-40B4-BE49-F238E27FC236}">
                <a16:creationId xmlns:a16="http://schemas.microsoft.com/office/drawing/2014/main" id="{6F4DBC01-EDE2-4ACF-86D3-4A38366AE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4" y="6254750"/>
            <a:ext cx="1881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20000"/>
              </a:lnSpc>
            </a:pPr>
            <a:r>
              <a:rPr lang="en-US" altLang="en-GB" sz="1400" b="1">
                <a:solidFill>
                  <a:srgbClr val="0000CC"/>
                </a:solidFill>
                <a:latin typeface="Helvetica" panose="020B0604020202030204" pitchFamily="34" charset="0"/>
                <a:ea typeface="+mn-ea"/>
                <a:cs typeface="+mn-cs"/>
              </a:rPr>
              <a:t>Cry</a:t>
            </a:r>
            <a:r>
              <a:rPr lang="pl-PL" altLang="en-GB" sz="1400" b="1">
                <a:solidFill>
                  <a:srgbClr val="0000CC"/>
                </a:solidFill>
                <a:latin typeface="Helvetica" panose="020B0604020202030204" pitchFamily="34" charset="0"/>
                <a:ea typeface="+mn-ea"/>
                <a:cs typeface="+mn-cs"/>
              </a:rPr>
              <a:t>olines</a:t>
            </a:r>
          </a:p>
          <a:p>
            <a:pPr algn="ctr" defTabSz="914400">
              <a:lnSpc>
                <a:spcPct val="120000"/>
              </a:lnSpc>
            </a:pPr>
            <a:r>
              <a:rPr lang="en-GB" altLang="en-GB" sz="1400" b="1">
                <a:solidFill>
                  <a:srgbClr val="0000CC"/>
                </a:solidFill>
                <a:latin typeface="Helvetica" panose="020B0604020202030204" pitchFamily="34" charset="0"/>
                <a:ea typeface="+mn-ea"/>
                <a:cs typeface="+mn-cs"/>
              </a:rPr>
              <a:t>C</a:t>
            </a:r>
            <a:r>
              <a:rPr lang="pl-PL" altLang="en-GB" sz="1400" b="1">
                <a:solidFill>
                  <a:srgbClr val="0000CC"/>
                </a:solidFill>
                <a:latin typeface="Helvetica" panose="020B0604020202030204" pitchFamily="34" charset="0"/>
                <a:ea typeface="+mn-ea"/>
                <a:cs typeface="+mn-cs"/>
              </a:rPr>
              <a:t>ryodistribution</a:t>
            </a:r>
            <a:endParaRPr lang="en-US" altLang="en-GB" sz="1400" b="1">
              <a:solidFill>
                <a:srgbClr val="0000CC"/>
              </a:solidFill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04455" name="Line 33">
            <a:extLst>
              <a:ext uri="{FF2B5EF4-FFF2-40B4-BE49-F238E27FC236}">
                <a16:creationId xmlns:a16="http://schemas.microsoft.com/office/drawing/2014/main" id="{28F372CE-523F-47E5-9C36-FE28505AC0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3138" y="6294438"/>
            <a:ext cx="81915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pl-PL" sz="180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92FABD3-B963-479B-8342-7682F349C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539" y="1982788"/>
            <a:ext cx="1284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pl-PL" altLang="pl-PL">
                <a:solidFill>
                  <a:srgbClr val="000000"/>
                </a:solidFill>
                <a:ea typeface="+mn-ea"/>
                <a:cs typeface="+mn-cs"/>
              </a:rPr>
              <a:t>10</a:t>
            </a:r>
            <a:r>
              <a:rPr lang="pl-PL" altLang="pl-PL" baseline="30000">
                <a:solidFill>
                  <a:srgbClr val="000000"/>
                </a:solidFill>
                <a:ea typeface="+mn-ea"/>
                <a:cs typeface="+mn-cs"/>
              </a:rPr>
              <a:t>8</a:t>
            </a:r>
            <a:r>
              <a:rPr lang="pl-PL" altLang="pl-PL">
                <a:solidFill>
                  <a:srgbClr val="000000"/>
                </a:solidFill>
                <a:ea typeface="+mn-ea"/>
                <a:cs typeface="+mn-cs"/>
              </a:rPr>
              <a:t> K</a:t>
            </a:r>
            <a:endParaRPr lang="en-US" altLang="pl-PL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587E6E36-513F-4842-AA6A-7E5C81D98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114" y="1873251"/>
            <a:ext cx="12842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pl-PL" altLang="pl-PL">
                <a:solidFill>
                  <a:srgbClr val="000000"/>
                </a:solidFill>
                <a:ea typeface="+mn-ea"/>
                <a:cs typeface="+mn-cs"/>
              </a:rPr>
              <a:t>4,2 K</a:t>
            </a:r>
            <a:endParaRPr lang="en-US" altLang="pl-PL">
              <a:solidFill>
                <a:srgbClr val="000000"/>
              </a:solidFill>
              <a:ea typeface="+mn-ea"/>
              <a:cs typeface="+mn-cs"/>
            </a:endParaRPr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6B329B1B-F70B-4168-B019-D74A89BC3602}"/>
              </a:ext>
            </a:extLst>
          </p:cNvPr>
          <p:cNvCxnSpPr/>
          <p:nvPr/>
        </p:nvCxnSpPr>
        <p:spPr>
          <a:xfrm flipH="1">
            <a:off x="6130925" y="2252663"/>
            <a:ext cx="2655888" cy="23161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D39EE351-7115-4208-B02B-4A69F7ECEB43}"/>
              </a:ext>
            </a:extLst>
          </p:cNvPr>
          <p:cNvCxnSpPr/>
          <p:nvPr/>
        </p:nvCxnSpPr>
        <p:spPr>
          <a:xfrm flipH="1">
            <a:off x="5845176" y="2486026"/>
            <a:ext cx="569913" cy="22971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4">
            <a:extLst>
              <a:ext uri="{FF2B5EF4-FFF2-40B4-BE49-F238E27FC236}">
                <a16:creationId xmlns:a16="http://schemas.microsoft.com/office/drawing/2014/main" id="{3767CCF6-5191-41E3-A7C3-031BCD2BF9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4918" y="630238"/>
            <a:ext cx="11233149" cy="1035050"/>
          </a:xfrm>
        </p:spPr>
        <p:txBody>
          <a:bodyPr/>
          <a:lstStyle/>
          <a:p>
            <a:pPr eaLnBrk="1" hangingPunct="1"/>
            <a:r>
              <a:rPr lang="pl-PL" altLang="pl-PL" dirty="0"/>
              <a:t>ITER </a:t>
            </a:r>
            <a:r>
              <a:rPr lang="pl-PL" altLang="pl-PL" dirty="0" err="1"/>
              <a:t>Cryogenic</a:t>
            </a:r>
            <a:r>
              <a:rPr lang="pl-PL" altLang="pl-PL" dirty="0"/>
              <a:t> Distribution System - </a:t>
            </a:r>
            <a:r>
              <a:rPr lang="pl-PL" altLang="pl-PL" dirty="0" err="1"/>
              <a:t>cooling</a:t>
            </a:r>
            <a:r>
              <a:rPr lang="pl-PL" altLang="pl-PL" dirty="0"/>
              <a:t> </a:t>
            </a:r>
            <a:r>
              <a:rPr lang="pl-PL" altLang="pl-PL" dirty="0" err="1"/>
              <a:t>loop</a:t>
            </a:r>
            <a:r>
              <a:rPr lang="pl-PL" altLang="pl-PL" dirty="0"/>
              <a:t> of </a:t>
            </a:r>
            <a:r>
              <a:rPr lang="pl-PL" altLang="pl-PL" dirty="0" err="1"/>
              <a:t>cable</a:t>
            </a:r>
            <a:r>
              <a:rPr lang="pl-PL" altLang="pl-PL" dirty="0"/>
              <a:t> in </a:t>
            </a:r>
            <a:r>
              <a:rPr lang="pl-PL" altLang="pl-PL" dirty="0" err="1"/>
              <a:t>conduit</a:t>
            </a:r>
            <a:r>
              <a:rPr lang="pl-PL" altLang="pl-PL" dirty="0"/>
              <a:t> </a:t>
            </a:r>
            <a:r>
              <a:rPr lang="pl-PL" altLang="pl-PL" dirty="0" err="1"/>
              <a:t>coils</a:t>
            </a:r>
            <a:endParaRPr lang="en-US" altLang="pl-PL" dirty="0"/>
          </a:p>
        </p:txBody>
      </p:sp>
      <p:pic>
        <p:nvPicPr>
          <p:cNvPr id="105475" name="Picture 5">
            <a:extLst>
              <a:ext uri="{FF2B5EF4-FFF2-40B4-BE49-F238E27FC236}">
                <a16:creationId xmlns:a16="http://schemas.microsoft.com/office/drawing/2014/main" id="{9C44941E-D05B-4662-9192-A7893E02B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161" y="2016126"/>
            <a:ext cx="3098800" cy="382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6" name="Picture 6">
            <a:extLst>
              <a:ext uri="{FF2B5EF4-FFF2-40B4-BE49-F238E27FC236}">
                <a16:creationId xmlns:a16="http://schemas.microsoft.com/office/drawing/2014/main" id="{C3EFCEBF-F560-4306-A42C-4B2D03D84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24" y="1860551"/>
            <a:ext cx="547687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7" name="Line 7">
            <a:extLst>
              <a:ext uri="{FF2B5EF4-FFF2-40B4-BE49-F238E27FC236}">
                <a16:creationId xmlns:a16="http://schemas.microsoft.com/office/drawing/2014/main" id="{5531A0F1-120E-433C-8C48-970DB264C0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0236" y="3492501"/>
            <a:ext cx="4267200" cy="854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pl-PL" sz="180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478" name="Line 8">
            <a:extLst>
              <a:ext uri="{FF2B5EF4-FFF2-40B4-BE49-F238E27FC236}">
                <a16:creationId xmlns:a16="http://schemas.microsoft.com/office/drawing/2014/main" id="{D476343B-B5FA-4C50-8A33-CECA646E22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0798" y="3184526"/>
            <a:ext cx="4724400" cy="1006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pl-PL" sz="180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479" name="Line 9">
            <a:extLst>
              <a:ext uri="{FF2B5EF4-FFF2-40B4-BE49-F238E27FC236}">
                <a16:creationId xmlns:a16="http://schemas.microsoft.com/office/drawing/2014/main" id="{3628EA56-3BCC-4D29-9CDB-C81E9BFAE6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5923" y="2773364"/>
            <a:ext cx="4298950" cy="960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pl-PL" sz="180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480" name="Line 10">
            <a:extLst>
              <a:ext uri="{FF2B5EF4-FFF2-40B4-BE49-F238E27FC236}">
                <a16:creationId xmlns:a16="http://schemas.microsoft.com/office/drawing/2014/main" id="{3848929E-339D-4AA9-90DD-6D3A5348BA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2273" y="3657600"/>
            <a:ext cx="4814888" cy="471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pl-PL" sz="180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481" name="Oval 11">
            <a:extLst>
              <a:ext uri="{FF2B5EF4-FFF2-40B4-BE49-F238E27FC236}">
                <a16:creationId xmlns:a16="http://schemas.microsoft.com/office/drawing/2014/main" id="{24305F15-8646-4F4E-BB7D-F868BA8A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4874" y="3184525"/>
            <a:ext cx="212725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/>
            <a:endParaRPr lang="en-US" altLang="pl-PL" sz="18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5482" name="Line 12">
            <a:extLst>
              <a:ext uri="{FF2B5EF4-FFF2-40B4-BE49-F238E27FC236}">
                <a16:creationId xmlns:a16="http://schemas.microsoft.com/office/drawing/2014/main" id="{7F47CBE6-2FD5-46D5-9FBC-7D306ED04E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6999" y="3763964"/>
            <a:ext cx="715963" cy="39528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pl-PL" sz="180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F9E957F-1D4F-4719-B77D-68E34EE5A808}"/>
              </a:ext>
            </a:extLst>
          </p:cNvPr>
          <p:cNvSpPr txBox="1"/>
          <p:nvPr/>
        </p:nvSpPr>
        <p:spPr>
          <a:xfrm>
            <a:off x="1191802" y="6232526"/>
            <a:ext cx="1030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Circulation</a:t>
            </a:r>
            <a:r>
              <a:rPr lang="pl-PL" dirty="0"/>
              <a:t> of </a:t>
            </a:r>
            <a:r>
              <a:rPr lang="pl-PL" dirty="0" err="1"/>
              <a:t>supercritical</a:t>
            </a:r>
            <a:r>
              <a:rPr lang="pl-PL" dirty="0"/>
              <a:t> helium in CIC cables of ITER magnet </a:t>
            </a:r>
            <a:r>
              <a:rPr lang="pl-PL" dirty="0" err="1"/>
              <a:t>coils</a:t>
            </a:r>
            <a:endParaRPr lang="pl-PL" dirty="0"/>
          </a:p>
        </p:txBody>
      </p:sp>
    </p:spTree>
  </p:cSld>
  <p:clrMapOvr>
    <a:masterClrMapping/>
  </p:clrMapOvr>
  <p:transition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064D67B-4FE8-4098-BF78-F98476605B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3138" y="620713"/>
            <a:ext cx="8424862" cy="1035050"/>
          </a:xfrm>
        </p:spPr>
        <p:txBody>
          <a:bodyPr/>
          <a:lstStyle/>
          <a:p>
            <a:pPr eaLnBrk="1" hangingPunct="1"/>
            <a:r>
              <a:rPr lang="pl-PL" altLang="pl-PL" dirty="0"/>
              <a:t>ITER </a:t>
            </a:r>
            <a:r>
              <a:rPr lang="pl-PL" altLang="pl-PL" dirty="0" err="1"/>
              <a:t>Cryogenic</a:t>
            </a:r>
            <a:r>
              <a:rPr lang="pl-PL" altLang="pl-PL" dirty="0"/>
              <a:t> System </a:t>
            </a:r>
            <a:endParaRPr lang="en-US" altLang="pl-PL" dirty="0"/>
          </a:p>
        </p:txBody>
      </p:sp>
      <p:pic>
        <p:nvPicPr>
          <p:cNvPr id="7171" name="Picture 3" descr="5">
            <a:extLst>
              <a:ext uri="{FF2B5EF4-FFF2-40B4-BE49-F238E27FC236}">
                <a16:creationId xmlns:a16="http://schemas.microsoft.com/office/drawing/2014/main" id="{BFD0F94D-87CB-423E-B9D7-6B3E4EDEA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17133" r="7684" b="17430"/>
          <a:stretch>
            <a:fillRect/>
          </a:stretch>
        </p:blipFill>
        <p:spPr bwMode="auto">
          <a:xfrm>
            <a:off x="2058987" y="2708275"/>
            <a:ext cx="10094573" cy="367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>
            <a:extLst>
              <a:ext uri="{FF2B5EF4-FFF2-40B4-BE49-F238E27FC236}">
                <a16:creationId xmlns:a16="http://schemas.microsoft.com/office/drawing/2014/main" id="{41216CED-C01C-485B-837C-C1759DD19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74" y="3316744"/>
            <a:ext cx="18831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pl-PL" altLang="pl-PL" sz="1800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Main c</a:t>
            </a:r>
            <a:r>
              <a:rPr lang="en-US" altLang="pl-PL" sz="1800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ryo</a:t>
            </a:r>
            <a:r>
              <a:rPr lang="pl-PL" altLang="pl-PL" sz="1800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genic </a:t>
            </a:r>
          </a:p>
          <a:p>
            <a:pPr defTabSz="914400" eaLnBrk="1" hangingPunct="1"/>
            <a:r>
              <a:rPr lang="pl-PL" altLang="pl-PL" sz="1800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transfer l</a:t>
            </a:r>
            <a:r>
              <a:rPr lang="en-US" altLang="pl-PL" sz="1800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ines</a:t>
            </a:r>
            <a:r>
              <a:rPr lang="en-US" altLang="pl-PL" sz="1800">
                <a:solidFill>
                  <a:srgbClr val="000000"/>
                </a:solidFill>
                <a:ea typeface="+mn-ea"/>
                <a:cs typeface="+mn-cs"/>
              </a:rPr>
              <a:t> </a:t>
            </a: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76D66E04-78E0-4AA5-8940-FE51D297B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1726" y="2387600"/>
            <a:ext cx="718176" cy="83392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/>
            <a:endParaRPr lang="en-US" altLang="pl-PL" sz="18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E54F5B4D-E494-4D83-B957-76C60A3D7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112" y="5627917"/>
            <a:ext cx="35116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pl-PL" altLang="pl-PL" sz="1800" dirty="0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Helium and </a:t>
            </a:r>
            <a:r>
              <a:rPr lang="pl-PL" altLang="pl-PL" sz="1800" dirty="0" err="1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nitrogen</a:t>
            </a:r>
            <a:r>
              <a:rPr lang="pl-PL" altLang="pl-PL" sz="1800" dirty="0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lang="en-US" altLang="pl-PL" sz="1800" dirty="0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liquefier</a:t>
            </a:r>
            <a:r>
              <a:rPr lang="pl-PL" altLang="pl-PL" sz="1800" dirty="0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s</a:t>
            </a:r>
          </a:p>
          <a:p>
            <a:pPr defTabSz="914400" eaLnBrk="1" hangingPunct="1"/>
            <a:r>
              <a:rPr lang="pl-PL" altLang="pl-PL" sz="1800" dirty="0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in the </a:t>
            </a:r>
            <a:r>
              <a:rPr lang="pl-PL" altLang="pl-PL" sz="1800" dirty="0" err="1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cryoplant</a:t>
            </a:r>
            <a:r>
              <a:rPr lang="pl-PL" altLang="pl-PL" sz="1800" dirty="0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lang="pl-PL" altLang="pl-PL" sz="1800" dirty="0" err="1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buildings</a:t>
            </a:r>
            <a:r>
              <a:rPr lang="en-US" altLang="pl-PL" sz="18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65241D7C-F60B-4E14-ACF7-8BBF73336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2949" y="2413892"/>
            <a:ext cx="250012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en-US" altLang="pl-PL" sz="1800" dirty="0" err="1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Cryo</a:t>
            </a:r>
            <a:r>
              <a:rPr lang="pl-PL" altLang="pl-PL" sz="1800" dirty="0" err="1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dystribution</a:t>
            </a:r>
            <a:endParaRPr lang="pl-PL" altLang="pl-PL" sz="1800" dirty="0">
              <a:solidFill>
                <a:srgbClr val="00000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pPr defTabSz="914400" eaLnBrk="1" hangingPunct="1"/>
            <a:r>
              <a:rPr lang="pl-PL" altLang="pl-PL" sz="1800" dirty="0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l</a:t>
            </a:r>
            <a:r>
              <a:rPr lang="en-US" altLang="pl-PL" sz="1800" dirty="0" err="1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ines</a:t>
            </a:r>
            <a:r>
              <a:rPr lang="en-US" altLang="pl-PL" sz="1800" dirty="0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lang="pl-PL" altLang="pl-PL" sz="1800" dirty="0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and </a:t>
            </a:r>
            <a:r>
              <a:rPr lang="pl-PL" altLang="pl-PL" sz="1800" dirty="0" err="1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boxes</a:t>
            </a:r>
            <a:r>
              <a:rPr lang="pl-PL" altLang="pl-PL" sz="1800" dirty="0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 in </a:t>
            </a:r>
            <a:br>
              <a:rPr lang="pl-PL" altLang="pl-PL" sz="1800" dirty="0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</a:br>
            <a:r>
              <a:rPr lang="pl-PL" altLang="pl-PL" sz="1800" dirty="0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the tokamak </a:t>
            </a:r>
            <a:r>
              <a:rPr lang="pl-PL" altLang="pl-PL" sz="1800" dirty="0" err="1">
                <a:solidFill>
                  <a:srgbClr val="000000"/>
                </a:solidFill>
                <a:latin typeface="Trebuchet MS" panose="020B0603020202020204" pitchFamily="34" charset="0"/>
                <a:ea typeface="+mn-ea"/>
                <a:cs typeface="+mn-cs"/>
              </a:rPr>
              <a:t>building</a:t>
            </a:r>
            <a:endParaRPr lang="en-US" altLang="pl-PL" sz="1800" dirty="0">
              <a:solidFill>
                <a:srgbClr val="000000"/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tokamak_cryo+CVB_CTB_inwork_08_2009">
            <a:extLst>
              <a:ext uri="{FF2B5EF4-FFF2-40B4-BE49-F238E27FC236}">
                <a16:creationId xmlns:a16="http://schemas.microsoft.com/office/drawing/2014/main" id="{D081E1F6-A2C9-4672-9757-8FE9BCC62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8" b="4849"/>
          <a:stretch>
            <a:fillRect/>
          </a:stretch>
        </p:blipFill>
        <p:spPr bwMode="auto">
          <a:xfrm>
            <a:off x="2747963" y="1782764"/>
            <a:ext cx="7518400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5">
            <a:extLst>
              <a:ext uri="{FF2B5EF4-FFF2-40B4-BE49-F238E27FC236}">
                <a16:creationId xmlns:a16="http://schemas.microsoft.com/office/drawing/2014/main" id="{54A98275-9E2F-40E7-B0F0-D1DC1C52B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8" y="620713"/>
            <a:ext cx="8424862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pl-PL" altLang="pl-PL" sz="3600" b="1" dirty="0">
                <a:solidFill>
                  <a:srgbClr val="FFEBD5"/>
                </a:solidFill>
                <a:latin typeface="Trebuchet MS" panose="020B0603020202020204" pitchFamily="34" charset="0"/>
                <a:ea typeface="+mn-ea"/>
                <a:cs typeface="+mn-cs"/>
              </a:rPr>
              <a:t>ITER </a:t>
            </a:r>
            <a:r>
              <a:rPr lang="pl-PL" altLang="pl-PL" sz="3600" b="1" dirty="0" err="1">
                <a:solidFill>
                  <a:srgbClr val="FFEBD5"/>
                </a:solidFill>
                <a:latin typeface="Trebuchet MS" panose="020B0603020202020204" pitchFamily="34" charset="0"/>
                <a:ea typeface="+mn-ea"/>
                <a:cs typeface="+mn-cs"/>
              </a:rPr>
              <a:t>Cryogenic</a:t>
            </a:r>
            <a:r>
              <a:rPr lang="pl-PL" altLang="pl-PL" sz="3600" b="1" dirty="0">
                <a:solidFill>
                  <a:srgbClr val="FFEBD5"/>
                </a:solidFill>
                <a:latin typeface="Trebuchet MS" panose="020B0603020202020204" pitchFamily="34" charset="0"/>
                <a:ea typeface="+mn-ea"/>
                <a:cs typeface="+mn-cs"/>
              </a:rPr>
              <a:t> Distribution System in the tokamak </a:t>
            </a:r>
            <a:r>
              <a:rPr lang="pl-PL" altLang="pl-PL" sz="3600" b="1" dirty="0" err="1">
                <a:solidFill>
                  <a:srgbClr val="FFEBD5"/>
                </a:solidFill>
                <a:latin typeface="Trebuchet MS" panose="020B0603020202020204" pitchFamily="34" charset="0"/>
                <a:ea typeface="+mn-ea"/>
                <a:cs typeface="+mn-cs"/>
              </a:rPr>
              <a:t>building</a:t>
            </a:r>
            <a:endParaRPr lang="en-US" altLang="pl-PL" sz="3600" b="1" dirty="0">
              <a:solidFill>
                <a:srgbClr val="FFEBD5"/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7" name="Picture 3" descr="LHC w tunelu wygenerowane komputerowo">
            <a:extLst>
              <a:ext uri="{FF2B5EF4-FFF2-40B4-BE49-F238E27FC236}">
                <a16:creationId xmlns:a16="http://schemas.microsoft.com/office/drawing/2014/main" id="{EE405DDF-1F02-43B2-89C3-FAB4771D3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34" y="3369470"/>
            <a:ext cx="4557713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5508" name="Picture 4">
            <a:extLst>
              <a:ext uri="{FF2B5EF4-FFF2-40B4-BE49-F238E27FC236}">
                <a16:creationId xmlns:a16="http://schemas.microsoft.com/office/drawing/2014/main" id="{642A7FFB-8E0C-4BD4-978C-138146925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99219"/>
            <a:ext cx="3382962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5509" name="Picture 5">
            <a:extLst>
              <a:ext uri="{FF2B5EF4-FFF2-40B4-BE49-F238E27FC236}">
                <a16:creationId xmlns:a16="http://schemas.microsoft.com/office/drawing/2014/main" id="{676DBC42-EEE8-4CD3-B957-E27F506A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15" y="1125538"/>
            <a:ext cx="3382962" cy="216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5510" name="Picture 6" descr="KE0060M">
            <a:extLst>
              <a:ext uri="{FF2B5EF4-FFF2-40B4-BE49-F238E27FC236}">
                <a16:creationId xmlns:a16="http://schemas.microsoft.com/office/drawing/2014/main" id="{E8E4CEAA-DFE2-4666-AA16-8A6D4E9EA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78760"/>
            <a:ext cx="2882900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5511" name="Picture 7">
            <a:extLst>
              <a:ext uri="{FF2B5EF4-FFF2-40B4-BE49-F238E27FC236}">
                <a16:creationId xmlns:a16="http://schemas.microsoft.com/office/drawing/2014/main" id="{498E82CF-7CD7-47BE-8B35-B11B2B47F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924" y="2693194"/>
            <a:ext cx="323215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8">
            <a:extLst>
              <a:ext uri="{FF2B5EF4-FFF2-40B4-BE49-F238E27FC236}">
                <a16:creationId xmlns:a16="http://schemas.microsoft.com/office/drawing/2014/main" id="{55E52230-6E9D-4187-88DB-2C57A468E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214" y="5854700"/>
            <a:ext cx="1235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800" dirty="0">
                <a:solidFill>
                  <a:srgbClr val="FFFFFF"/>
                </a:solidFill>
                <a:latin typeface="Arial" panose="020B0604020202020204" pitchFamily="34" charset="0"/>
              </a:rPr>
              <a:t>LHC</a:t>
            </a:r>
            <a:endParaRPr lang="en-US" altLang="pl-PL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488" name="Text Box 9">
            <a:extLst>
              <a:ext uri="{FF2B5EF4-FFF2-40B4-BE49-F238E27FC236}">
                <a16:creationId xmlns:a16="http://schemas.microsoft.com/office/drawing/2014/main" id="{CDC06512-5C89-481E-A911-A7994DB65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7155" y="6038057"/>
            <a:ext cx="801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ITER</a:t>
            </a:r>
            <a:endParaRPr lang="en-US" altLang="pl-PL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9" name="Text Box 10">
            <a:extLst>
              <a:ext uri="{FF2B5EF4-FFF2-40B4-BE49-F238E27FC236}">
                <a16:creationId xmlns:a16="http://schemas.microsoft.com/office/drawing/2014/main" id="{FC768086-7CC0-4EA3-ABFA-6DCEE1CC5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125538"/>
            <a:ext cx="1235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800">
                <a:solidFill>
                  <a:srgbClr val="FFFFFF"/>
                </a:solidFill>
                <a:latin typeface="Arial" panose="020B0604020202020204" pitchFamily="34" charset="0"/>
              </a:rPr>
              <a:t>ILC</a:t>
            </a:r>
            <a:endParaRPr lang="en-US" altLang="pl-PL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490" name="Text Box 11">
            <a:extLst>
              <a:ext uri="{FF2B5EF4-FFF2-40B4-BE49-F238E27FC236}">
                <a16:creationId xmlns:a16="http://schemas.microsoft.com/office/drawing/2014/main" id="{4F32380F-8BE9-495E-9FC9-8E38EDB21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1510" y="2128557"/>
            <a:ext cx="801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FAIR</a:t>
            </a:r>
            <a:endParaRPr lang="en-US" altLang="pl-PL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91" name="Text Box 12">
            <a:extLst>
              <a:ext uri="{FF2B5EF4-FFF2-40B4-BE49-F238E27FC236}">
                <a16:creationId xmlns:a16="http://schemas.microsoft.com/office/drawing/2014/main" id="{07380D0A-CF77-48F9-962C-3B9609351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852" y="2750788"/>
            <a:ext cx="801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XFEL</a:t>
            </a:r>
            <a:endParaRPr lang="en-US" altLang="pl-PL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1868" name="Text Box 14">
            <a:extLst>
              <a:ext uri="{FF2B5EF4-FFF2-40B4-BE49-F238E27FC236}">
                <a16:creationId xmlns:a16="http://schemas.microsoft.com/office/drawing/2014/main" id="{29F252A4-5022-4835-A371-72938C536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852" y="159542"/>
            <a:ext cx="491172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2800" dirty="0">
                <a:latin typeface="Arial" panose="020B0604020202020204" pitchFamily="34" charset="0"/>
              </a:rPr>
              <a:t>Helium </a:t>
            </a:r>
            <a:r>
              <a:rPr lang="pl-PL" altLang="pl-PL" sz="2800" dirty="0" err="1">
                <a:latin typeface="Arial" panose="020B0604020202020204" pitchFamily="34" charset="0"/>
              </a:rPr>
              <a:t>cryogenics</a:t>
            </a:r>
            <a:r>
              <a:rPr lang="pl-PL" altLang="pl-PL" sz="2800" dirty="0">
                <a:latin typeface="Arial" panose="020B0604020202020204" pitchFamily="34" charset="0"/>
              </a:rPr>
              <a:t> </a:t>
            </a:r>
            <a:r>
              <a:rPr lang="pl-PL" altLang="pl-PL" sz="2800" dirty="0" err="1">
                <a:latin typeface="Arial" panose="020B0604020202020204" pitchFamily="34" charset="0"/>
              </a:rPr>
              <a:t>is</a:t>
            </a:r>
            <a:r>
              <a:rPr lang="pl-PL" altLang="pl-PL" sz="2800" dirty="0">
                <a:latin typeface="Arial" panose="020B0604020202020204" pitchFamily="34" charset="0"/>
              </a:rPr>
              <a:t> a </a:t>
            </a:r>
            <a:r>
              <a:rPr lang="pl-PL" altLang="pl-PL" sz="2800" dirty="0" err="1">
                <a:latin typeface="Arial" panose="020B0604020202020204" pitchFamily="34" charset="0"/>
              </a:rPr>
              <a:t>must</a:t>
            </a:r>
            <a:r>
              <a:rPr lang="pl-PL" altLang="pl-PL" sz="2800" dirty="0">
                <a:latin typeface="Arial" panose="020B0604020202020204" pitchFamily="34" charset="0"/>
              </a:rPr>
              <a:t> in „Big Science”</a:t>
            </a:r>
            <a:endParaRPr lang="en-US" altLang="pl-PL" sz="2800" dirty="0">
              <a:latin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707680-DCFF-4F63-A800-94264DA88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9102" y="917655"/>
            <a:ext cx="2798912" cy="201648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5D2E711-0458-4AA8-8DB6-3BCCA6100D47}"/>
              </a:ext>
            </a:extLst>
          </p:cNvPr>
          <p:cNvSpPr txBox="1"/>
          <p:nvPr/>
        </p:nvSpPr>
        <p:spPr>
          <a:xfrm>
            <a:off x="6445558" y="2183054"/>
            <a:ext cx="106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ESS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69D022F-FE7D-46A4-B119-C53A8DDD98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4733" y="3476075"/>
            <a:ext cx="4250236" cy="248990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5F4B8A7-FFF1-4760-B005-1B04AAD09C43}"/>
              </a:ext>
            </a:extLst>
          </p:cNvPr>
          <p:cNvSpPr txBox="1"/>
          <p:nvPr/>
        </p:nvSpPr>
        <p:spPr>
          <a:xfrm>
            <a:off x="5147353" y="6038056"/>
            <a:ext cx="2197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PIP II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5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5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5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5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5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5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5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5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5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5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  <p:bldP spid="20488" grpId="0"/>
      <p:bldP spid="20489" grpId="0"/>
      <p:bldP spid="20490" grpId="0"/>
      <p:bldP spid="20491" grpId="0"/>
      <p:bldP spid="4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78C46-7476-4A59-B50F-D9045D3A1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0385"/>
            <a:ext cx="908508" cy="241300"/>
          </a:xfrm>
        </p:spPr>
        <p:txBody>
          <a:bodyPr/>
          <a:lstStyle/>
          <a:p>
            <a:pPr defTabSz="457189"/>
            <a:r>
              <a:rPr lang="pl-PL" altLang="en-US" dirty="0"/>
              <a:t>07/13</a:t>
            </a:r>
            <a:r>
              <a:rPr lang="en-US" altLang="en-US" dirty="0"/>
              <a:t>/202</a:t>
            </a:r>
            <a:r>
              <a:rPr lang="pl-PL" altLang="en-US" dirty="0"/>
              <a:t>2</a:t>
            </a:r>
            <a:endParaRPr lang="en-US" alt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20</a:t>
            </a:fld>
            <a:endParaRPr lang="en-US" alt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CB77E90-D579-46FD-ABB8-6F5E036E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pl-PL" dirty="0"/>
              <a:t>Maciej Chorowski</a:t>
            </a:r>
            <a:r>
              <a:rPr lang="en-US" sz="1200" dirty="0"/>
              <a:t> | PIP-II Technical Workshop</a:t>
            </a:r>
            <a:endParaRPr lang="en-US" sz="1200" b="1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027" y="5918329"/>
            <a:ext cx="2376351" cy="48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>
            <a:extLst>
              <a:ext uri="{FF2B5EF4-FFF2-40B4-BE49-F238E27FC236}">
                <a16:creationId xmlns:a16="http://schemas.microsoft.com/office/drawing/2014/main" id="{5ED114A2-8D05-4186-92EE-0D98D5C769BA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11486844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pl-PL" sz="2800" dirty="0" err="1">
                <a:solidFill>
                  <a:srgbClr val="003087"/>
                </a:solidFill>
              </a:rPr>
              <a:t>Challenges</a:t>
            </a:r>
            <a:r>
              <a:rPr lang="pl-PL" sz="2800" dirty="0">
                <a:solidFill>
                  <a:srgbClr val="003087"/>
                </a:solidFill>
              </a:rPr>
              <a:t> in design, </a:t>
            </a:r>
            <a:r>
              <a:rPr lang="pl-PL" sz="2800" dirty="0" err="1">
                <a:solidFill>
                  <a:srgbClr val="003087"/>
                </a:solidFill>
              </a:rPr>
              <a:t>construction</a:t>
            </a:r>
            <a:r>
              <a:rPr lang="pl-PL" sz="2800" dirty="0">
                <a:solidFill>
                  <a:srgbClr val="003087"/>
                </a:solidFill>
              </a:rPr>
              <a:t> and </a:t>
            </a:r>
            <a:r>
              <a:rPr lang="pl-PL" sz="2800" dirty="0" err="1">
                <a:solidFill>
                  <a:srgbClr val="003087"/>
                </a:solidFill>
              </a:rPr>
              <a:t>operation</a:t>
            </a:r>
            <a:r>
              <a:rPr lang="pl-PL" sz="2800" dirty="0">
                <a:solidFill>
                  <a:srgbClr val="003087"/>
                </a:solidFill>
              </a:rPr>
              <a:t> of CDS </a:t>
            </a:r>
            <a:endParaRPr lang="en-US" sz="2800" dirty="0">
              <a:solidFill>
                <a:srgbClr val="003087"/>
              </a:solidFill>
            </a:endParaRP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4E1740C8-D8F6-4C3F-A7DD-5DD4B5766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3" y="1208836"/>
            <a:ext cx="10015959" cy="3365060"/>
          </a:xfrm>
        </p:spPr>
        <p:txBody>
          <a:bodyPr/>
          <a:lstStyle/>
          <a:p>
            <a:pPr lvl="0"/>
            <a:r>
              <a:rPr lang="pl-PL" dirty="0" err="1"/>
              <a:t>Mechanical</a:t>
            </a:r>
            <a:r>
              <a:rPr lang="pl-PL" dirty="0"/>
              <a:t> design </a:t>
            </a:r>
            <a:r>
              <a:rPr lang="pl-PL" dirty="0" err="1"/>
              <a:t>compromising</a:t>
            </a:r>
            <a:r>
              <a:rPr lang="pl-PL" dirty="0"/>
              <a:t> </a:t>
            </a:r>
            <a:r>
              <a:rPr lang="pl-PL" dirty="0" err="1"/>
              <a:t>allowable</a:t>
            </a:r>
            <a:r>
              <a:rPr lang="pl-PL" dirty="0"/>
              <a:t> </a:t>
            </a:r>
            <a:r>
              <a:rPr lang="pl-PL" dirty="0" err="1"/>
              <a:t>heat</a:t>
            </a:r>
            <a:r>
              <a:rPr lang="pl-PL" dirty="0"/>
              <a:t> </a:t>
            </a:r>
            <a:r>
              <a:rPr lang="pl-PL" dirty="0" err="1"/>
              <a:t>balance</a:t>
            </a:r>
            <a:r>
              <a:rPr lang="pl-PL" dirty="0"/>
              <a:t> with </a:t>
            </a:r>
            <a:r>
              <a:rPr lang="pl-PL" dirty="0" err="1"/>
              <a:t>mechanical</a:t>
            </a:r>
            <a:r>
              <a:rPr lang="pl-PL" dirty="0"/>
              <a:t> </a:t>
            </a:r>
            <a:r>
              <a:rPr lang="pl-PL" dirty="0" err="1"/>
              <a:t>stability</a:t>
            </a:r>
            <a:endParaRPr lang="pl-PL" dirty="0"/>
          </a:p>
          <a:p>
            <a:pPr lvl="0"/>
            <a:r>
              <a:rPr lang="pl-PL" dirty="0" err="1"/>
              <a:t>Risk</a:t>
            </a:r>
            <a:r>
              <a:rPr lang="pl-PL" dirty="0"/>
              <a:t> </a:t>
            </a:r>
            <a:r>
              <a:rPr lang="pl-PL" dirty="0" err="1"/>
              <a:t>analysis</a:t>
            </a:r>
            <a:r>
              <a:rPr lang="pl-PL" dirty="0"/>
              <a:t> and </a:t>
            </a:r>
            <a:r>
              <a:rPr lang="pl-PL" dirty="0" err="1"/>
              <a:t>coping</a:t>
            </a:r>
            <a:r>
              <a:rPr lang="pl-PL" dirty="0"/>
              <a:t> with </a:t>
            </a:r>
            <a:r>
              <a:rPr lang="pl-PL" dirty="0" err="1"/>
              <a:t>failure</a:t>
            </a:r>
            <a:r>
              <a:rPr lang="pl-PL" dirty="0"/>
              <a:t> </a:t>
            </a:r>
            <a:r>
              <a:rPr lang="pl-PL" dirty="0" err="1"/>
              <a:t>modes</a:t>
            </a:r>
            <a:endParaRPr lang="pl-PL" dirty="0"/>
          </a:p>
          <a:p>
            <a:pPr lvl="0"/>
            <a:r>
              <a:rPr lang="pl-PL" dirty="0" err="1"/>
              <a:t>Industrialization</a:t>
            </a:r>
            <a:r>
              <a:rPr lang="pl-PL" dirty="0"/>
              <a:t> of the </a:t>
            </a:r>
            <a:r>
              <a:rPr lang="pl-PL" dirty="0" err="1"/>
              <a:t>production</a:t>
            </a:r>
            <a:r>
              <a:rPr lang="pl-PL" dirty="0"/>
              <a:t>, CDS </a:t>
            </a:r>
            <a:r>
              <a:rPr lang="pl-PL" dirty="0" err="1"/>
              <a:t>is</a:t>
            </a:r>
            <a:r>
              <a:rPr lang="pl-PL" dirty="0"/>
              <a:t> the </a:t>
            </a:r>
            <a:r>
              <a:rPr lang="pl-PL" dirty="0" err="1"/>
              <a:t>first</a:t>
            </a:r>
            <a:r>
              <a:rPr lang="pl-PL" dirty="0"/>
              <a:t> system </a:t>
            </a:r>
            <a:r>
              <a:rPr lang="pl-PL" dirty="0" err="1"/>
              <a:t>installed</a:t>
            </a:r>
            <a:r>
              <a:rPr lang="pl-PL" dirty="0"/>
              <a:t> in the tunel</a:t>
            </a:r>
          </a:p>
          <a:p>
            <a:pPr lvl="0"/>
            <a:r>
              <a:rPr lang="pl-PL" dirty="0" err="1"/>
              <a:t>Vacuum</a:t>
            </a:r>
            <a:r>
              <a:rPr lang="pl-PL" dirty="0"/>
              <a:t> </a:t>
            </a:r>
            <a:r>
              <a:rPr lang="pl-PL" dirty="0" err="1"/>
              <a:t>sectorization</a:t>
            </a:r>
            <a:endParaRPr lang="pl-PL" dirty="0"/>
          </a:p>
          <a:p>
            <a:pPr lvl="0"/>
            <a:r>
              <a:rPr lang="pl-PL" dirty="0"/>
              <a:t>Control </a:t>
            </a:r>
            <a:r>
              <a:rPr lang="pl-PL" dirty="0" err="1"/>
              <a:t>systems</a:t>
            </a:r>
            <a:endParaRPr lang="pl-PL" dirty="0"/>
          </a:p>
          <a:p>
            <a:pPr lvl="0"/>
            <a:r>
              <a:rPr lang="pl-PL" dirty="0"/>
              <a:t>And </a:t>
            </a:r>
            <a:r>
              <a:rPr lang="pl-PL" dirty="0" err="1"/>
              <a:t>many</a:t>
            </a:r>
            <a:r>
              <a:rPr lang="pl-PL" dirty="0"/>
              <a:t> </a:t>
            </a:r>
            <a:r>
              <a:rPr lang="pl-PL" dirty="0" err="1"/>
              <a:t>others</a:t>
            </a:r>
            <a:endParaRPr lang="en-US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EA79096-4794-4854-917F-1FCE2D1700C8}"/>
              </a:ext>
            </a:extLst>
          </p:cNvPr>
          <p:cNvSpPr txBox="1"/>
          <p:nvPr/>
        </p:nvSpPr>
        <p:spPr>
          <a:xfrm>
            <a:off x="565078" y="4900773"/>
            <a:ext cx="1162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err="1"/>
              <a:t>Cryogenic</a:t>
            </a:r>
            <a:r>
              <a:rPr lang="pl-PL" sz="3600" b="1" dirty="0"/>
              <a:t> Distribution System – </a:t>
            </a:r>
            <a:r>
              <a:rPr lang="pl-PL" sz="3600" b="1" dirty="0" err="1"/>
              <a:t>definitely</a:t>
            </a:r>
            <a:r>
              <a:rPr lang="pl-PL" sz="3600" b="1" dirty="0"/>
              <a:t> not „Just </a:t>
            </a:r>
            <a:r>
              <a:rPr lang="pl-PL" sz="3600" b="1" dirty="0" err="1"/>
              <a:t>Piping</a:t>
            </a:r>
            <a:r>
              <a:rPr lang="pl-PL" sz="3600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9801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78C46-7476-4A59-B50F-D9045D3A1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0385"/>
            <a:ext cx="908508" cy="241300"/>
          </a:xfrm>
        </p:spPr>
        <p:txBody>
          <a:bodyPr/>
          <a:lstStyle/>
          <a:p>
            <a:pPr defTabSz="457189"/>
            <a:r>
              <a:rPr lang="pl-PL" altLang="en-US" dirty="0"/>
              <a:t>07/13</a:t>
            </a:r>
            <a:r>
              <a:rPr lang="en-US" altLang="en-US" dirty="0"/>
              <a:t>/202</a:t>
            </a:r>
            <a:r>
              <a:rPr lang="pl-PL" altLang="en-US" dirty="0"/>
              <a:t>2</a:t>
            </a:r>
            <a:endParaRPr lang="en-US" alt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3</a:t>
            </a:fld>
            <a:endParaRPr lang="en-US" alt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CB77E90-D579-46FD-ABB8-6F5E036E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pl-PL" dirty="0"/>
              <a:t>Maciej Chorowski</a:t>
            </a:r>
            <a:r>
              <a:rPr lang="en-US" sz="1200" dirty="0"/>
              <a:t> | PIP-II Technical Workshop</a:t>
            </a:r>
            <a:endParaRPr lang="en-US" sz="1200" b="1" dirty="0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5ED114A2-8D05-4186-92EE-0D98D5C769BA}"/>
              </a:ext>
            </a:extLst>
          </p:cNvPr>
          <p:cNvSpPr txBox="1">
            <a:spLocks/>
          </p:cNvSpPr>
          <p:nvPr/>
        </p:nvSpPr>
        <p:spPr>
          <a:xfrm>
            <a:off x="1436690" y="151729"/>
            <a:ext cx="9386001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pl-PL" sz="2800" dirty="0">
                <a:solidFill>
                  <a:srgbClr val="003087"/>
                </a:solidFill>
              </a:rPr>
              <a:t>Helium </a:t>
            </a:r>
            <a:r>
              <a:rPr lang="pl-PL" sz="2800" dirty="0" err="1">
                <a:solidFill>
                  <a:srgbClr val="003087"/>
                </a:solidFill>
              </a:rPr>
              <a:t>cryogenics</a:t>
            </a:r>
            <a:r>
              <a:rPr lang="pl-PL" sz="2800" dirty="0">
                <a:solidFill>
                  <a:srgbClr val="003087"/>
                </a:solidFill>
              </a:rPr>
              <a:t> and </a:t>
            </a:r>
            <a:r>
              <a:rPr lang="pl-PL" sz="2800" dirty="0" err="1">
                <a:solidFill>
                  <a:srgbClr val="003087"/>
                </a:solidFill>
              </a:rPr>
              <a:t>inventory</a:t>
            </a:r>
            <a:r>
              <a:rPr lang="pl-PL" sz="2800" dirty="0">
                <a:solidFill>
                  <a:srgbClr val="003087"/>
                </a:solidFill>
              </a:rPr>
              <a:t> in </a:t>
            </a:r>
            <a:r>
              <a:rPr lang="pl-PL" sz="2800" dirty="0" err="1">
                <a:solidFill>
                  <a:srgbClr val="003087"/>
                </a:solidFill>
              </a:rPr>
              <a:t>chosen</a:t>
            </a:r>
            <a:r>
              <a:rPr lang="pl-PL" sz="2800" dirty="0">
                <a:solidFill>
                  <a:srgbClr val="003087"/>
                </a:solidFill>
              </a:rPr>
              <a:t> </a:t>
            </a:r>
            <a:r>
              <a:rPr lang="pl-PL" sz="2800" dirty="0" err="1">
                <a:solidFill>
                  <a:srgbClr val="003087"/>
                </a:solidFill>
              </a:rPr>
              <a:t>projects</a:t>
            </a:r>
            <a:endParaRPr lang="en-US" sz="2800" dirty="0">
              <a:solidFill>
                <a:srgbClr val="003087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8914D95-E648-4251-8B61-73CE7FBF0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944" y="499640"/>
            <a:ext cx="8828896" cy="585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96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0895B13-12BC-45C9-B8D7-6139609C13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8519" y="255837"/>
            <a:ext cx="10934226" cy="620857"/>
          </a:xfrm>
        </p:spPr>
        <p:txBody>
          <a:bodyPr/>
          <a:lstStyle/>
          <a:p>
            <a:r>
              <a:rPr lang="pl-PL" altLang="pl-PL" sz="2800" dirty="0" err="1"/>
              <a:t>Why</a:t>
            </a:r>
            <a:r>
              <a:rPr lang="pl-PL" altLang="pl-PL" sz="2800" dirty="0"/>
              <a:t> </a:t>
            </a:r>
            <a:r>
              <a:rPr lang="pl-PL" altLang="pl-PL" sz="2800" dirty="0" err="1"/>
              <a:t>Cryogenics</a:t>
            </a:r>
            <a:r>
              <a:rPr lang="pl-PL" altLang="pl-PL" sz="2800" dirty="0"/>
              <a:t> ? - </a:t>
            </a:r>
            <a:r>
              <a:rPr lang="en-GB" altLang="pl-PL" sz="2800" dirty="0"/>
              <a:t>Critical current density of superconductors</a:t>
            </a:r>
            <a:r>
              <a:rPr lang="pl-PL" altLang="pl-PL" sz="2800" dirty="0"/>
              <a:t> </a:t>
            </a:r>
            <a:r>
              <a:rPr lang="en-GB" altLang="pl-PL" sz="2800" dirty="0"/>
              <a:t>  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75721214-792D-4E52-9D8E-CBBBFC72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150" y="164782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1DB3CB7B-15B1-4543-A084-2F05A8AC5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5" y="820346"/>
            <a:ext cx="6296025" cy="571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15-m-cryodipole">
            <a:extLst>
              <a:ext uri="{FF2B5EF4-FFF2-40B4-BE49-F238E27FC236}">
                <a16:creationId xmlns:a16="http://schemas.microsoft.com/office/drawing/2014/main" id="{43497A7E-FB80-476A-A1B1-E27005197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023" y="1420467"/>
            <a:ext cx="4644362" cy="321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52B2FF5-9FAE-4CDB-8422-31EAE11E6342}"/>
              </a:ext>
            </a:extLst>
          </p:cNvPr>
          <p:cNvSpPr txBox="1"/>
          <p:nvPr/>
        </p:nvSpPr>
        <p:spPr>
          <a:xfrm>
            <a:off x="7155712" y="4965405"/>
            <a:ext cx="4535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LHC </a:t>
            </a:r>
            <a:r>
              <a:rPr lang="pl-PL" dirty="0" err="1"/>
              <a:t>magnets</a:t>
            </a:r>
            <a:r>
              <a:rPr lang="pl-PL" dirty="0"/>
              <a:t> ary </a:t>
            </a:r>
            <a:r>
              <a:rPr lang="pl-PL" dirty="0" err="1"/>
              <a:t>cryostated</a:t>
            </a:r>
            <a:r>
              <a:rPr lang="pl-PL" dirty="0"/>
              <a:t> with </a:t>
            </a:r>
            <a:r>
              <a:rPr lang="pl-PL" dirty="0" err="1"/>
              <a:t>pressurized</a:t>
            </a:r>
            <a:r>
              <a:rPr lang="pl-PL" dirty="0"/>
              <a:t> </a:t>
            </a:r>
            <a:r>
              <a:rPr lang="pl-PL" dirty="0" err="1"/>
              <a:t>IIHe</a:t>
            </a:r>
            <a:endParaRPr lang="pl-PL" dirty="0"/>
          </a:p>
        </p:txBody>
      </p:sp>
    </p:spTree>
  </p:cSld>
  <p:clrMapOvr>
    <a:masterClrMapping/>
  </p:clrMapOvr>
  <p:transition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5597B67B-07A1-47E7-823B-9FD5E9770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2337" y="115888"/>
            <a:ext cx="11578975" cy="1066800"/>
          </a:xfrm>
        </p:spPr>
        <p:txBody>
          <a:bodyPr/>
          <a:lstStyle/>
          <a:p>
            <a:r>
              <a:rPr lang="pl-PL" altLang="pl-PL" sz="2800" dirty="0" err="1">
                <a:solidFill>
                  <a:schemeClr val="tx1"/>
                </a:solidFill>
              </a:rPr>
              <a:t>Why</a:t>
            </a:r>
            <a:r>
              <a:rPr lang="pl-PL" altLang="pl-PL" sz="2800" dirty="0">
                <a:solidFill>
                  <a:schemeClr val="tx1"/>
                </a:solidFill>
              </a:rPr>
              <a:t> </a:t>
            </a:r>
            <a:r>
              <a:rPr lang="pl-PL" altLang="pl-PL" sz="2800" dirty="0" err="1">
                <a:solidFill>
                  <a:schemeClr val="tx1"/>
                </a:solidFill>
              </a:rPr>
              <a:t>Cryogenics</a:t>
            </a:r>
            <a:r>
              <a:rPr lang="pl-PL" altLang="pl-PL" sz="2800" dirty="0">
                <a:solidFill>
                  <a:schemeClr val="tx1"/>
                </a:solidFill>
              </a:rPr>
              <a:t> ?     </a:t>
            </a:r>
            <a:r>
              <a:rPr lang="en-GB" altLang="pl-PL" sz="2800" dirty="0">
                <a:solidFill>
                  <a:schemeClr val="tx1"/>
                </a:solidFill>
              </a:rPr>
              <a:t>Optimization of operating </a:t>
            </a:r>
            <a:r>
              <a:rPr lang="en-GB" altLang="pl-PL" sz="2800" dirty="0" err="1">
                <a:solidFill>
                  <a:schemeClr val="tx1"/>
                </a:solidFill>
              </a:rPr>
              <a:t>temperatur</a:t>
            </a:r>
            <a:r>
              <a:rPr lang="pl-PL" altLang="pl-PL" sz="2800" dirty="0">
                <a:solidFill>
                  <a:schemeClr val="tx1"/>
                </a:solidFill>
              </a:rPr>
              <a:t>e </a:t>
            </a:r>
            <a:r>
              <a:rPr lang="en-GB" altLang="pl-PL" sz="2800" dirty="0">
                <a:solidFill>
                  <a:schemeClr val="tx1"/>
                </a:solidFill>
              </a:rPr>
              <a:t>for superconducting RF cavity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7156D17C-B1D5-4CEC-B4B7-46A1A9B128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1650" y="1311522"/>
            <a:ext cx="8091487" cy="1943100"/>
          </a:xfrm>
          <a:noFill/>
          <a:ln/>
        </p:spPr>
        <p:txBody>
          <a:bodyPr/>
          <a:lstStyle/>
          <a:p>
            <a:r>
              <a:rPr lang="en-GB" altLang="pl-PL" sz="2000" dirty="0">
                <a:solidFill>
                  <a:schemeClr val="tx1"/>
                </a:solidFill>
              </a:rPr>
              <a:t>BCS theory			R</a:t>
            </a:r>
            <a:r>
              <a:rPr lang="en-GB" altLang="pl-PL" sz="2000" baseline="-25000" dirty="0">
                <a:solidFill>
                  <a:schemeClr val="tx1"/>
                </a:solidFill>
              </a:rPr>
              <a:t>BCS</a:t>
            </a:r>
            <a:r>
              <a:rPr lang="en-GB" altLang="pl-PL" sz="2000" dirty="0">
                <a:solidFill>
                  <a:schemeClr val="tx1"/>
                </a:solidFill>
              </a:rPr>
              <a:t>  =  (A </a:t>
            </a:r>
            <a:r>
              <a:rPr lang="en-GB" altLang="pl-PL" sz="2000" dirty="0">
                <a:solidFill>
                  <a:schemeClr val="tx1"/>
                </a:solidFill>
                <a:latin typeface="Symbol" panose="05050102010706020507" pitchFamily="18" charset="2"/>
              </a:rPr>
              <a:t>w</a:t>
            </a:r>
            <a:r>
              <a:rPr lang="en-GB" altLang="pl-PL" sz="2000" baseline="30000" dirty="0">
                <a:solidFill>
                  <a:schemeClr val="tx1"/>
                </a:solidFill>
              </a:rPr>
              <a:t>2 </a:t>
            </a:r>
            <a:r>
              <a:rPr lang="en-GB" altLang="pl-PL" sz="2000" dirty="0">
                <a:solidFill>
                  <a:schemeClr val="tx1"/>
                </a:solidFill>
              </a:rPr>
              <a:t>/T)  exp (-B T</a:t>
            </a:r>
            <a:r>
              <a:rPr lang="en-GB" altLang="pl-PL" sz="2000" baseline="-25000" dirty="0">
                <a:solidFill>
                  <a:schemeClr val="tx1"/>
                </a:solidFill>
              </a:rPr>
              <a:t>c</a:t>
            </a:r>
            <a:r>
              <a:rPr lang="en-GB" altLang="pl-PL" sz="2000" dirty="0">
                <a:solidFill>
                  <a:schemeClr val="tx1"/>
                </a:solidFill>
              </a:rPr>
              <a:t>/T)</a:t>
            </a:r>
          </a:p>
          <a:p>
            <a:r>
              <a:rPr lang="en-GB" altLang="pl-PL" sz="2000" dirty="0">
                <a:solidFill>
                  <a:schemeClr val="tx1"/>
                </a:solidFill>
              </a:rPr>
              <a:t>For practical materials 	R</a:t>
            </a:r>
            <a:r>
              <a:rPr lang="en-GB" altLang="pl-PL" sz="2000" baseline="-25000" dirty="0">
                <a:solidFill>
                  <a:schemeClr val="tx1"/>
                </a:solidFill>
              </a:rPr>
              <a:t>S</a:t>
            </a:r>
            <a:r>
              <a:rPr lang="en-GB" altLang="pl-PL" sz="2000" dirty="0">
                <a:solidFill>
                  <a:schemeClr val="tx1"/>
                </a:solidFill>
              </a:rPr>
              <a:t>   =   R</a:t>
            </a:r>
            <a:r>
              <a:rPr lang="en-GB" altLang="pl-PL" sz="2000" baseline="-25000" dirty="0">
                <a:solidFill>
                  <a:schemeClr val="tx1"/>
                </a:solidFill>
              </a:rPr>
              <a:t>BCS</a:t>
            </a:r>
            <a:r>
              <a:rPr lang="en-GB" altLang="pl-PL" sz="2000" dirty="0">
                <a:solidFill>
                  <a:schemeClr val="tx1"/>
                </a:solidFill>
              </a:rPr>
              <a:t>  +  R</a:t>
            </a:r>
            <a:r>
              <a:rPr lang="en-GB" altLang="pl-PL" sz="2000" baseline="-25000" dirty="0">
                <a:solidFill>
                  <a:schemeClr val="tx1"/>
                </a:solidFill>
              </a:rPr>
              <a:t>0</a:t>
            </a:r>
          </a:p>
          <a:p>
            <a:r>
              <a:rPr lang="en-GB" altLang="pl-PL" sz="2000" dirty="0">
                <a:solidFill>
                  <a:schemeClr val="tx1"/>
                </a:solidFill>
              </a:rPr>
              <a:t>Refrigeration (Carnot)	P</a:t>
            </a:r>
            <a:r>
              <a:rPr lang="en-GB" altLang="pl-PL" sz="2000" baseline="-25000" dirty="0">
                <a:solidFill>
                  <a:schemeClr val="tx1"/>
                </a:solidFill>
              </a:rPr>
              <a:t>a</a:t>
            </a:r>
            <a:r>
              <a:rPr lang="en-GB" altLang="pl-PL" sz="2000" dirty="0">
                <a:solidFill>
                  <a:schemeClr val="tx1"/>
                </a:solidFill>
              </a:rPr>
              <a:t>   =   P</a:t>
            </a:r>
            <a:r>
              <a:rPr lang="en-GB" altLang="pl-PL" sz="2000" baseline="-25000" dirty="0">
                <a:solidFill>
                  <a:schemeClr val="tx1"/>
                </a:solidFill>
              </a:rPr>
              <a:t> </a:t>
            </a:r>
            <a:r>
              <a:rPr lang="en-GB" altLang="pl-PL" sz="2000" dirty="0">
                <a:solidFill>
                  <a:schemeClr val="tx1"/>
                </a:solidFill>
              </a:rPr>
              <a:t> (T</a:t>
            </a:r>
            <a:r>
              <a:rPr lang="en-GB" altLang="pl-PL" sz="2000" baseline="-25000" dirty="0">
                <a:solidFill>
                  <a:schemeClr val="tx1"/>
                </a:solidFill>
              </a:rPr>
              <a:t>a</a:t>
            </a:r>
            <a:r>
              <a:rPr lang="en-GB" altLang="pl-PL" sz="2000" dirty="0">
                <a:solidFill>
                  <a:schemeClr val="tx1"/>
                </a:solidFill>
              </a:rPr>
              <a:t>/T  -  1)</a:t>
            </a:r>
          </a:p>
          <a:p>
            <a:pPr>
              <a:buFontTx/>
              <a:buNone/>
            </a:pPr>
            <a:r>
              <a:rPr lang="en-GB" altLang="pl-PL" sz="2000" i="1" dirty="0">
                <a:solidFill>
                  <a:schemeClr val="accent2"/>
                </a:solidFill>
                <a:sym typeface="Symbol" panose="05050102010706020507" pitchFamily="18" charset="2"/>
              </a:rPr>
              <a:t></a:t>
            </a:r>
            <a:r>
              <a:rPr lang="en-GB" altLang="pl-PL" sz="2000" i="1" dirty="0">
                <a:solidFill>
                  <a:schemeClr val="accent2"/>
                </a:solidFill>
              </a:rPr>
              <a:t> depending upon </a:t>
            </a:r>
            <a:r>
              <a:rPr lang="en-GB" altLang="pl-PL" sz="2000" i="1" dirty="0">
                <a:solidFill>
                  <a:schemeClr val="accent2"/>
                </a:solidFill>
                <a:latin typeface="Symbol" panose="05050102010706020507" pitchFamily="18" charset="2"/>
              </a:rPr>
              <a:t>w</a:t>
            </a:r>
            <a:r>
              <a:rPr lang="en-GB" altLang="pl-PL" sz="2000" i="1" dirty="0">
                <a:solidFill>
                  <a:schemeClr val="accent2"/>
                </a:solidFill>
              </a:rPr>
              <a:t> and R</a:t>
            </a:r>
            <a:r>
              <a:rPr lang="en-GB" altLang="pl-PL" sz="2000" i="1" baseline="-25000" dirty="0">
                <a:solidFill>
                  <a:schemeClr val="accent2"/>
                </a:solidFill>
              </a:rPr>
              <a:t>0</a:t>
            </a:r>
            <a:r>
              <a:rPr lang="en-GB" altLang="pl-PL" sz="2000" i="1" dirty="0">
                <a:solidFill>
                  <a:schemeClr val="accent2"/>
                </a:solidFill>
              </a:rPr>
              <a:t>, optimum operating temperature for superconducting cavities</a:t>
            </a:r>
            <a:r>
              <a:rPr lang="en-GB" altLang="pl-PL" sz="2000" dirty="0">
                <a:solidFill>
                  <a:schemeClr val="accent2"/>
                </a:solidFill>
              </a:rPr>
              <a:t> 	</a:t>
            </a:r>
            <a:r>
              <a:rPr lang="en-GB" altLang="pl-PL" dirty="0"/>
              <a:t>                              </a:t>
            </a:r>
          </a:p>
        </p:txBody>
      </p:sp>
      <p:pic>
        <p:nvPicPr>
          <p:cNvPr id="97284" name="Picture 4">
            <a:extLst>
              <a:ext uri="{FF2B5EF4-FFF2-40B4-BE49-F238E27FC236}">
                <a16:creationId xmlns:a16="http://schemas.microsoft.com/office/drawing/2014/main" id="{8CCA36E5-4F66-4F95-A6BD-9C7EC8D0914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62" y="3146035"/>
            <a:ext cx="4594275" cy="371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5" name="Picture 5">
            <a:extLst>
              <a:ext uri="{FF2B5EF4-FFF2-40B4-BE49-F238E27FC236}">
                <a16:creationId xmlns:a16="http://schemas.microsoft.com/office/drawing/2014/main" id="{78A576C4-64F6-4C1B-86CE-CBB2FEDB852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84" y="3128621"/>
            <a:ext cx="3687763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6" name="Text Box 6">
            <a:extLst>
              <a:ext uri="{FF2B5EF4-FFF2-40B4-BE49-F238E27FC236}">
                <a16:creationId xmlns:a16="http://schemas.microsoft.com/office/drawing/2014/main" id="{34535000-7F1B-43DA-A9BA-95DC11EDE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354" y="3102222"/>
            <a:ext cx="8763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fr-CH" altLang="pl-PL" sz="1400" dirty="0">
                <a:latin typeface="Tahoma" panose="020B0604030504040204" pitchFamily="34" charset="0"/>
              </a:rPr>
              <a:t>Niobium</a:t>
            </a:r>
            <a:endParaRPr lang="en-US" altLang="pl-PL" sz="1400" dirty="0">
              <a:latin typeface="Tahom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8EFCDA1-34DA-4F40-BEE3-361960A79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330" y="1447158"/>
            <a:ext cx="3120390" cy="10668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8AB4334-CAF0-43C5-858D-04726EA1E8BF}"/>
              </a:ext>
            </a:extLst>
          </p:cNvPr>
          <p:cNvSpPr txBox="1"/>
          <p:nvPr/>
        </p:nvSpPr>
        <p:spPr>
          <a:xfrm>
            <a:off x="8795169" y="3146035"/>
            <a:ext cx="30458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Optimal</a:t>
            </a:r>
            <a:r>
              <a:rPr lang="pl-PL" dirty="0"/>
              <a:t> </a:t>
            </a:r>
            <a:r>
              <a:rPr lang="pl-PL" dirty="0" err="1"/>
              <a:t>operation</a:t>
            </a:r>
            <a:r>
              <a:rPr lang="pl-PL" dirty="0"/>
              <a:t> temperaturę for Nb </a:t>
            </a:r>
            <a:r>
              <a:rPr lang="pl-PL" dirty="0" err="1"/>
              <a:t>suepercondicting</a:t>
            </a:r>
            <a:r>
              <a:rPr lang="pl-PL" dirty="0"/>
              <a:t> RF </a:t>
            </a:r>
            <a:r>
              <a:rPr lang="pl-PL" dirty="0" err="1"/>
              <a:t>cavity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below</a:t>
            </a:r>
            <a:r>
              <a:rPr lang="pl-PL" dirty="0"/>
              <a:t> 2 K.</a:t>
            </a:r>
          </a:p>
          <a:p>
            <a:endParaRPr lang="pl-PL" dirty="0"/>
          </a:p>
          <a:p>
            <a:r>
              <a:rPr lang="pl-PL" dirty="0"/>
              <a:t>RF </a:t>
            </a:r>
            <a:r>
              <a:rPr lang="pl-PL" dirty="0" err="1"/>
              <a:t>Cavities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cryostated</a:t>
            </a:r>
            <a:r>
              <a:rPr lang="pl-PL" dirty="0"/>
              <a:t> with </a:t>
            </a:r>
            <a:r>
              <a:rPr lang="pl-PL" dirty="0" err="1"/>
              <a:t>saturated</a:t>
            </a:r>
            <a:r>
              <a:rPr lang="pl-PL" dirty="0"/>
              <a:t> II He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5EA21D79-2A23-4CB1-83C3-89D6878D4B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6449" y="115888"/>
            <a:ext cx="10830148" cy="990600"/>
          </a:xfrm>
        </p:spPr>
        <p:txBody>
          <a:bodyPr/>
          <a:lstStyle/>
          <a:p>
            <a:r>
              <a:rPr lang="pl-PL" altLang="pl-PL" sz="3200" dirty="0" err="1"/>
              <a:t>Why</a:t>
            </a:r>
            <a:r>
              <a:rPr lang="pl-PL" altLang="pl-PL" sz="3200" dirty="0"/>
              <a:t> </a:t>
            </a:r>
            <a:r>
              <a:rPr lang="pl-PL" altLang="pl-PL" sz="3200" dirty="0" err="1"/>
              <a:t>Supercritical</a:t>
            </a:r>
            <a:r>
              <a:rPr lang="pl-PL" altLang="pl-PL" sz="3200" dirty="0"/>
              <a:t> Helium?   </a:t>
            </a:r>
            <a:r>
              <a:rPr lang="fr-CH" altLang="pl-PL" sz="3200" dirty="0"/>
              <a:t>Transport of refrigeration</a:t>
            </a:r>
            <a:br>
              <a:rPr lang="fr-CH" altLang="pl-PL" sz="3200" dirty="0"/>
            </a:br>
            <a:r>
              <a:rPr lang="fr-CH" altLang="pl-PL" sz="3200" dirty="0"/>
              <a:t>in large distributed cryogenic systems</a:t>
            </a:r>
            <a:endParaRPr lang="en-US" altLang="pl-PL" sz="3200" dirty="0"/>
          </a:p>
        </p:txBody>
      </p:sp>
      <p:graphicFrame>
        <p:nvGraphicFramePr>
          <p:cNvPr id="95235" name="Object 3">
            <a:extLst>
              <a:ext uri="{FF2B5EF4-FFF2-40B4-BE49-F238E27FC236}">
                <a16:creationId xmlns:a16="http://schemas.microsoft.com/office/drawing/2014/main" id="{6D2C1262-9EEA-4728-85E1-EC98DBDC19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758824"/>
              </p:ext>
            </p:extLst>
          </p:nvPr>
        </p:nvGraphicFramePr>
        <p:xfrm>
          <a:off x="512637" y="1106488"/>
          <a:ext cx="7085013" cy="508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" name="Worksheet" r:id="rId3" imgW="6140524" imgH="4279808" progId="Excel.Sheet.8">
                  <p:embed/>
                </p:oleObj>
              </mc:Choice>
              <mc:Fallback>
                <p:oleObj name="Worksheet" r:id="rId3" imgW="6140524" imgH="4279808" progId="Excel.Sheet.8">
                  <p:embed/>
                  <p:pic>
                    <p:nvPicPr>
                      <p:cNvPr id="95235" name="Object 3">
                        <a:extLst>
                          <a:ext uri="{FF2B5EF4-FFF2-40B4-BE49-F238E27FC236}">
                            <a16:creationId xmlns:a16="http://schemas.microsoft.com/office/drawing/2014/main" id="{6D2C1262-9EEA-4728-85E1-EC98DBDC19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637" y="1106488"/>
                        <a:ext cx="7085013" cy="508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0505004_02">
            <a:extLst>
              <a:ext uri="{FF2B5EF4-FFF2-40B4-BE49-F238E27FC236}">
                <a16:creationId xmlns:a16="http://schemas.microsoft.com/office/drawing/2014/main" id="{98C59ABA-AC36-4CE7-A34F-450E25460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650" y="1493908"/>
            <a:ext cx="3848947" cy="231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BA1DA93-6273-486D-8253-D0DE9303E6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15098"/>
              </p:ext>
            </p:extLst>
          </p:nvPr>
        </p:nvGraphicFramePr>
        <p:xfrm>
          <a:off x="2437955" y="2393879"/>
          <a:ext cx="2314652" cy="1894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5" r:id="rId6" imgW="4511040" imgH="3712464" progId="Visio.Drawing.5">
                  <p:embed/>
                </p:oleObj>
              </mc:Choice>
              <mc:Fallback>
                <p:oleObj r:id="rId6" imgW="4511040" imgH="3712464" progId="Visio.Drawing.5">
                  <p:embed/>
                  <p:pic>
                    <p:nvPicPr>
                      <p:cNvPr id="15364" name="Object 4">
                        <a:extLst>
                          <a:ext uri="{FF2B5EF4-FFF2-40B4-BE49-F238E27FC236}">
                            <a16:creationId xmlns:a16="http://schemas.microsoft.com/office/drawing/2014/main" id="{A9C52189-CF5C-42D7-9467-4AB3531A13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7955" y="2393879"/>
                        <a:ext cx="2314652" cy="18946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D518E408-AD62-4212-8728-2A5D741E94BF}"/>
              </a:ext>
            </a:extLst>
          </p:cNvPr>
          <p:cNvSpPr txBox="1"/>
          <p:nvPr/>
        </p:nvSpPr>
        <p:spPr>
          <a:xfrm>
            <a:off x="7632599" y="4150760"/>
            <a:ext cx="3966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To </a:t>
            </a:r>
            <a:r>
              <a:rPr lang="pl-PL" dirty="0" err="1"/>
              <a:t>avoid</a:t>
            </a:r>
            <a:r>
              <a:rPr lang="pl-PL" dirty="0"/>
              <a:t> </a:t>
            </a:r>
            <a:r>
              <a:rPr lang="pl-PL" dirty="0" err="1"/>
              <a:t>two-phase</a:t>
            </a:r>
            <a:r>
              <a:rPr lang="pl-PL" dirty="0"/>
              <a:t> </a:t>
            </a:r>
            <a:r>
              <a:rPr lang="pl-PL" dirty="0" err="1"/>
              <a:t>flow</a:t>
            </a:r>
            <a:r>
              <a:rPr lang="pl-PL" dirty="0"/>
              <a:t> helium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transported</a:t>
            </a:r>
            <a:r>
              <a:rPr lang="pl-PL" dirty="0"/>
              <a:t> in </a:t>
            </a:r>
            <a:r>
              <a:rPr lang="pl-PL" dirty="0" err="1"/>
              <a:t>supercritical</a:t>
            </a:r>
            <a:r>
              <a:rPr lang="pl-PL" dirty="0"/>
              <a:t> </a:t>
            </a:r>
            <a:r>
              <a:rPr lang="pl-PL" dirty="0" err="1"/>
              <a:t>state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the </a:t>
            </a:r>
            <a:r>
              <a:rPr lang="pl-PL" dirty="0" err="1"/>
              <a:t>distance</a:t>
            </a:r>
            <a:r>
              <a:rPr lang="pl-PL" dirty="0"/>
              <a:t> </a:t>
            </a:r>
            <a:r>
              <a:rPr lang="pl-PL" dirty="0" err="1"/>
              <a:t>up</a:t>
            </a:r>
            <a:r>
              <a:rPr lang="pl-PL" dirty="0"/>
              <a:t> to 3.3 km (LHC </a:t>
            </a:r>
            <a:r>
              <a:rPr lang="pl-PL" dirty="0" err="1"/>
              <a:t>sector</a:t>
            </a:r>
            <a:r>
              <a:rPr lang="pl-PL" dirty="0"/>
              <a:t> </a:t>
            </a:r>
            <a:r>
              <a:rPr lang="pl-PL" dirty="0" err="1"/>
              <a:t>length</a:t>
            </a:r>
            <a:r>
              <a:rPr lang="pl-PL" dirty="0"/>
              <a:t>)</a:t>
            </a:r>
          </a:p>
        </p:txBody>
      </p:sp>
    </p:spTree>
  </p:cSld>
  <p:clrMapOvr>
    <a:masterClrMapping/>
  </p:clrMapOvr>
  <p:transition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52BCDA9F-4DAA-48C0-A644-F88774FE4F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782" y="297227"/>
            <a:ext cx="5252225" cy="685800"/>
          </a:xfrm>
        </p:spPr>
        <p:txBody>
          <a:bodyPr/>
          <a:lstStyle/>
          <a:p>
            <a:r>
              <a:rPr lang="en-GB" altLang="pl-PL" sz="3200" dirty="0"/>
              <a:t>Phase diagram of helium</a:t>
            </a:r>
          </a:p>
        </p:txBody>
      </p:sp>
      <p:grpSp>
        <p:nvGrpSpPr>
          <p:cNvPr id="90128" name="Group 16">
            <a:extLst>
              <a:ext uri="{FF2B5EF4-FFF2-40B4-BE49-F238E27FC236}">
                <a16:creationId xmlns:a16="http://schemas.microsoft.com/office/drawing/2014/main" id="{8049CE66-47A7-43D0-8038-E3732C830AF5}"/>
              </a:ext>
            </a:extLst>
          </p:cNvPr>
          <p:cNvGrpSpPr>
            <a:grpSpLocks/>
          </p:cNvGrpSpPr>
          <p:nvPr/>
        </p:nvGrpSpPr>
        <p:grpSpPr bwMode="auto">
          <a:xfrm>
            <a:off x="604625" y="719191"/>
            <a:ext cx="7172912" cy="5749783"/>
            <a:chOff x="657" y="663"/>
            <a:chExt cx="4310" cy="3440"/>
          </a:xfrm>
        </p:grpSpPr>
        <p:pic>
          <p:nvPicPr>
            <p:cNvPr id="90115" name="Picture 3">
              <a:extLst>
                <a:ext uri="{FF2B5EF4-FFF2-40B4-BE49-F238E27FC236}">
                  <a16:creationId xmlns:a16="http://schemas.microsoft.com/office/drawing/2014/main" id="{25882DE8-F7D8-46F4-818D-EF906BFA4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663"/>
              <a:ext cx="4310" cy="3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0127" name="Group 15">
              <a:extLst>
                <a:ext uri="{FF2B5EF4-FFF2-40B4-BE49-F238E27FC236}">
                  <a16:creationId xmlns:a16="http://schemas.microsoft.com/office/drawing/2014/main" id="{21F361FE-8F35-4603-B136-24457E3770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6" y="1389"/>
              <a:ext cx="587" cy="528"/>
              <a:chOff x="2496" y="1632"/>
              <a:chExt cx="587" cy="528"/>
            </a:xfrm>
          </p:grpSpPr>
          <p:sp>
            <p:nvSpPr>
              <p:cNvPr id="90125" name="Text Box 13">
                <a:extLst>
                  <a:ext uri="{FF2B5EF4-FFF2-40B4-BE49-F238E27FC236}">
                    <a16:creationId xmlns:a16="http://schemas.microsoft.com/office/drawing/2014/main" id="{FB89687C-7413-4E27-BB94-45C09ED28D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2" y="1632"/>
                <a:ext cx="491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pl-PL" sz="2000">
                    <a:solidFill>
                      <a:srgbClr val="FF3300"/>
                    </a:solidFill>
                    <a:latin typeface="Symbol" panose="05050102010706020507" pitchFamily="18" charset="2"/>
                  </a:rPr>
                  <a:t>l </a:t>
                </a:r>
                <a:r>
                  <a:rPr lang="en-US" altLang="pl-PL" sz="2000">
                    <a:solidFill>
                      <a:srgbClr val="FF3300"/>
                    </a:solidFill>
                    <a:latin typeface="Tahoma" panose="020B0604030504040204" pitchFamily="34" charset="0"/>
                  </a:rPr>
                  <a:t>line</a:t>
                </a:r>
              </a:p>
            </p:txBody>
          </p:sp>
          <p:sp>
            <p:nvSpPr>
              <p:cNvPr id="90126" name="Line 14">
                <a:extLst>
                  <a:ext uri="{FF2B5EF4-FFF2-40B4-BE49-F238E27FC236}">
                    <a16:creationId xmlns:a16="http://schemas.microsoft.com/office/drawing/2014/main" id="{394DCBC3-8574-4734-8825-0597AD6792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96" y="1824"/>
                <a:ext cx="336" cy="33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D7353CE-D6D5-4B2A-BAD6-A8EB8215F557}"/>
              </a:ext>
            </a:extLst>
          </p:cNvPr>
          <p:cNvSpPr txBox="1"/>
          <p:nvPr/>
        </p:nvSpPr>
        <p:spPr>
          <a:xfrm>
            <a:off x="7920419" y="983027"/>
            <a:ext cx="38528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„Big Science” </a:t>
            </a:r>
            <a:r>
              <a:rPr lang="pl-PL" sz="2800" dirty="0" err="1"/>
              <a:t>cryogenic</a:t>
            </a:r>
            <a:r>
              <a:rPr lang="pl-PL" sz="2800" dirty="0"/>
              <a:t> </a:t>
            </a:r>
            <a:r>
              <a:rPr lang="pl-PL" sz="2800" dirty="0" err="1"/>
              <a:t>systems</a:t>
            </a:r>
            <a:r>
              <a:rPr lang="pl-PL" sz="2800" dirty="0"/>
              <a:t> </a:t>
            </a:r>
            <a:r>
              <a:rPr lang="pl-PL" sz="2800" dirty="0" err="1"/>
              <a:t>make</a:t>
            </a:r>
            <a:r>
              <a:rPr lang="pl-PL" sz="2800" dirty="0"/>
              <a:t> </a:t>
            </a:r>
            <a:r>
              <a:rPr lang="pl-PL" sz="2800" dirty="0" err="1"/>
              <a:t>extensive</a:t>
            </a:r>
            <a:r>
              <a:rPr lang="pl-PL" sz="2800" dirty="0"/>
              <a:t> </a:t>
            </a:r>
            <a:r>
              <a:rPr lang="pl-PL" sz="2800" dirty="0" err="1"/>
              <a:t>use</a:t>
            </a:r>
            <a:r>
              <a:rPr lang="pl-PL" sz="2800" dirty="0"/>
              <a:t> of </a:t>
            </a:r>
            <a:r>
              <a:rPr lang="pl-PL" sz="2800" dirty="0" err="1"/>
              <a:t>practically</a:t>
            </a:r>
            <a:r>
              <a:rPr lang="pl-PL" sz="2800" dirty="0"/>
              <a:t> </a:t>
            </a:r>
            <a:r>
              <a:rPr lang="pl-PL" sz="2800" dirty="0" err="1"/>
              <a:t>all</a:t>
            </a:r>
            <a:r>
              <a:rPr lang="pl-PL" sz="2800" dirty="0"/>
              <a:t> </a:t>
            </a:r>
            <a:r>
              <a:rPr lang="pl-PL" sz="2800" dirty="0" err="1"/>
              <a:t>thermodynamic</a:t>
            </a:r>
            <a:r>
              <a:rPr lang="pl-PL" sz="2800" dirty="0"/>
              <a:t> </a:t>
            </a:r>
            <a:r>
              <a:rPr lang="pl-PL" sz="2800" dirty="0" err="1"/>
              <a:t>states</a:t>
            </a:r>
            <a:r>
              <a:rPr lang="pl-PL" sz="2800" dirty="0"/>
              <a:t> of </a:t>
            </a:r>
            <a:r>
              <a:rPr lang="pl-PL" sz="2800" dirty="0" err="1"/>
              <a:t>cold</a:t>
            </a:r>
            <a:r>
              <a:rPr lang="pl-PL" sz="2800" dirty="0"/>
              <a:t> helium:</a:t>
            </a:r>
          </a:p>
          <a:p>
            <a:pPr marL="342900" indent="-342900">
              <a:buFontTx/>
              <a:buChar char="-"/>
            </a:pPr>
            <a:r>
              <a:rPr lang="pl-PL" sz="2800" dirty="0" err="1"/>
              <a:t>Supercritical</a:t>
            </a:r>
            <a:endParaRPr lang="pl-PL" sz="2800" dirty="0"/>
          </a:p>
          <a:p>
            <a:pPr marL="342900" indent="-342900">
              <a:buFontTx/>
              <a:buChar char="-"/>
            </a:pPr>
            <a:r>
              <a:rPr lang="pl-PL" sz="2800" dirty="0" err="1"/>
              <a:t>Saturated</a:t>
            </a:r>
            <a:r>
              <a:rPr lang="pl-PL" sz="2800" dirty="0"/>
              <a:t> He I</a:t>
            </a:r>
          </a:p>
          <a:p>
            <a:pPr marL="342900" indent="-342900">
              <a:buFontTx/>
              <a:buChar char="-"/>
            </a:pPr>
            <a:r>
              <a:rPr lang="pl-PL" sz="2800" dirty="0" err="1"/>
              <a:t>Saturated</a:t>
            </a:r>
            <a:r>
              <a:rPr lang="pl-PL" sz="2800" dirty="0"/>
              <a:t> He II</a:t>
            </a:r>
          </a:p>
          <a:p>
            <a:pPr marL="342900" indent="-342900">
              <a:buFontTx/>
              <a:buChar char="-"/>
            </a:pPr>
            <a:r>
              <a:rPr lang="pl-PL" sz="2800" dirty="0" err="1"/>
              <a:t>Pressurized</a:t>
            </a:r>
            <a:r>
              <a:rPr lang="pl-PL" sz="2800" dirty="0"/>
              <a:t> He II</a:t>
            </a:r>
          </a:p>
          <a:p>
            <a:pPr marL="342900" indent="-342900">
              <a:buFontTx/>
              <a:buChar char="-"/>
            </a:pPr>
            <a:r>
              <a:rPr lang="pl-PL" sz="2800" dirty="0" err="1"/>
              <a:t>Low</a:t>
            </a:r>
            <a:r>
              <a:rPr lang="pl-PL" sz="2800" dirty="0"/>
              <a:t> </a:t>
            </a:r>
            <a:r>
              <a:rPr lang="pl-PL" sz="2800" dirty="0" err="1"/>
              <a:t>pressure</a:t>
            </a:r>
            <a:r>
              <a:rPr lang="pl-PL" sz="2800" dirty="0"/>
              <a:t> </a:t>
            </a:r>
            <a:r>
              <a:rPr lang="pl-PL" sz="2800" dirty="0" err="1"/>
              <a:t>vapour</a:t>
            </a:r>
            <a:endParaRPr lang="pl-PL" sz="2800" dirty="0"/>
          </a:p>
        </p:txBody>
      </p:sp>
    </p:spTree>
  </p:cSld>
  <p:clrMapOvr>
    <a:masterClrMapping/>
  </p:clrMapOvr>
  <p:transition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78C46-7476-4A59-B50F-D9045D3A1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0385"/>
            <a:ext cx="908508" cy="241300"/>
          </a:xfrm>
        </p:spPr>
        <p:txBody>
          <a:bodyPr/>
          <a:lstStyle/>
          <a:p>
            <a:pPr defTabSz="457189"/>
            <a:r>
              <a:rPr lang="pl-PL" altLang="en-US" dirty="0"/>
              <a:t>07/13</a:t>
            </a:r>
            <a:r>
              <a:rPr lang="en-US" altLang="en-US" dirty="0"/>
              <a:t>/202</a:t>
            </a:r>
            <a:r>
              <a:rPr lang="pl-PL" altLang="en-US" dirty="0"/>
              <a:t>2</a:t>
            </a:r>
            <a:endParaRPr lang="en-US" alt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8</a:t>
            </a:fld>
            <a:endParaRPr lang="en-US" alt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CB77E90-D579-46FD-ABB8-6F5E036E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pl-PL" dirty="0"/>
              <a:t>Maciej Chorowski</a:t>
            </a:r>
            <a:r>
              <a:rPr lang="en-US" sz="1200" dirty="0"/>
              <a:t> | PIP-II Technical Workshop</a:t>
            </a:r>
            <a:endParaRPr lang="en-US" sz="1200" b="1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027" y="5918329"/>
            <a:ext cx="2376351" cy="48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>
            <a:extLst>
              <a:ext uri="{FF2B5EF4-FFF2-40B4-BE49-F238E27FC236}">
                <a16:creationId xmlns:a16="http://schemas.microsoft.com/office/drawing/2014/main" id="{5ED114A2-8D05-4186-92EE-0D98D5C769BA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10483130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pl-PL" sz="2800" dirty="0" err="1">
                <a:solidFill>
                  <a:srgbClr val="003087"/>
                </a:solidFill>
              </a:rPr>
              <a:t>Cryogenic</a:t>
            </a:r>
            <a:r>
              <a:rPr lang="pl-PL" sz="2800" dirty="0">
                <a:solidFill>
                  <a:srgbClr val="003087"/>
                </a:solidFill>
              </a:rPr>
              <a:t> Distribution System CDS </a:t>
            </a:r>
            <a:endParaRPr lang="en-US" sz="2800" dirty="0">
              <a:solidFill>
                <a:srgbClr val="003087"/>
              </a:solidFill>
            </a:endParaRP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4E1740C8-D8F6-4C3F-A7DD-5DD4B5766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3" y="1208835"/>
            <a:ext cx="5718208" cy="4709493"/>
          </a:xfrm>
        </p:spPr>
        <p:txBody>
          <a:bodyPr/>
          <a:lstStyle/>
          <a:p>
            <a:r>
              <a:rPr lang="pl-PL" dirty="0" err="1"/>
              <a:t>Connects</a:t>
            </a:r>
            <a:r>
              <a:rPr lang="pl-PL" dirty="0"/>
              <a:t> a </a:t>
            </a:r>
            <a:r>
              <a:rPr lang="pl-PL" dirty="0" err="1"/>
              <a:t>cryoplant</a:t>
            </a:r>
            <a:r>
              <a:rPr lang="pl-PL" dirty="0"/>
              <a:t> with </a:t>
            </a:r>
            <a:r>
              <a:rPr lang="pl-PL" dirty="0" err="1"/>
              <a:t>cryomodules</a:t>
            </a:r>
            <a:r>
              <a:rPr lang="pl-PL" dirty="0"/>
              <a:t>, </a:t>
            </a:r>
            <a:r>
              <a:rPr lang="pl-PL" dirty="0" err="1"/>
              <a:t>magnets</a:t>
            </a:r>
            <a:r>
              <a:rPr lang="pl-PL" dirty="0"/>
              <a:t>, helium </a:t>
            </a:r>
            <a:r>
              <a:rPr lang="pl-PL" dirty="0" err="1"/>
              <a:t>innventory</a:t>
            </a:r>
            <a:r>
              <a:rPr lang="pl-PL" dirty="0"/>
              <a:t> </a:t>
            </a:r>
            <a:r>
              <a:rPr lang="pl-PL" dirty="0" err="1"/>
              <a:t>tanks</a:t>
            </a:r>
            <a:endParaRPr lang="pl-PL" dirty="0"/>
          </a:p>
          <a:p>
            <a:r>
              <a:rPr lang="pl-PL" dirty="0" err="1"/>
              <a:t>Transfers</a:t>
            </a:r>
            <a:r>
              <a:rPr lang="pl-PL" dirty="0"/>
              <a:t> helium in </a:t>
            </a:r>
            <a:r>
              <a:rPr lang="pl-PL" dirty="0" err="1"/>
              <a:t>both</a:t>
            </a:r>
            <a:r>
              <a:rPr lang="pl-PL" dirty="0"/>
              <a:t> </a:t>
            </a:r>
            <a:r>
              <a:rPr lang="pl-PL" dirty="0" err="1"/>
              <a:t>directions</a:t>
            </a:r>
            <a:endParaRPr lang="pl-PL" dirty="0"/>
          </a:p>
          <a:p>
            <a:r>
              <a:rPr lang="en-US" dirty="0"/>
              <a:t>Allows</a:t>
            </a:r>
            <a:r>
              <a:rPr lang="pl-PL" dirty="0"/>
              <a:t> </a:t>
            </a:r>
            <a:r>
              <a:rPr lang="pl-PL" dirty="0" err="1"/>
              <a:t>cool</a:t>
            </a:r>
            <a:r>
              <a:rPr lang="pl-PL" dirty="0"/>
              <a:t> down, </a:t>
            </a:r>
            <a:r>
              <a:rPr lang="pl-PL" dirty="0" err="1"/>
              <a:t>cryostating</a:t>
            </a:r>
            <a:r>
              <a:rPr lang="pl-PL" dirty="0"/>
              <a:t>, </a:t>
            </a:r>
            <a:r>
              <a:rPr lang="pl-PL" dirty="0" err="1"/>
              <a:t>warm</a:t>
            </a:r>
            <a:r>
              <a:rPr lang="pl-PL" dirty="0"/>
              <a:t> </a:t>
            </a:r>
            <a:r>
              <a:rPr lang="pl-PL" dirty="0" err="1"/>
              <a:t>up</a:t>
            </a:r>
            <a:r>
              <a:rPr lang="en-US" dirty="0"/>
              <a:t> </a:t>
            </a:r>
            <a:r>
              <a:rPr lang="pl-PL" dirty="0"/>
              <a:t>a </a:t>
            </a:r>
            <a:r>
              <a:rPr lang="pl-PL" dirty="0" err="1"/>
              <a:t>machine</a:t>
            </a:r>
            <a:endParaRPr lang="en-US" dirty="0"/>
          </a:p>
          <a:p>
            <a:r>
              <a:rPr lang="pl-PL" dirty="0" err="1"/>
              <a:t>Guarantees</a:t>
            </a:r>
            <a:r>
              <a:rPr lang="pl-PL" dirty="0"/>
              <a:t> </a:t>
            </a:r>
            <a:r>
              <a:rPr lang="pl-PL" dirty="0" err="1"/>
              <a:t>safe</a:t>
            </a:r>
            <a:r>
              <a:rPr lang="pl-PL" dirty="0"/>
              <a:t> </a:t>
            </a:r>
            <a:r>
              <a:rPr lang="pl-PL" dirty="0" err="1"/>
              <a:t>operation</a:t>
            </a:r>
            <a:r>
              <a:rPr lang="pl-PL" dirty="0"/>
              <a:t> in </a:t>
            </a:r>
            <a:r>
              <a:rPr lang="pl-PL" dirty="0" err="1"/>
              <a:t>all</a:t>
            </a:r>
            <a:r>
              <a:rPr lang="pl-PL" dirty="0"/>
              <a:t> </a:t>
            </a:r>
            <a:r>
              <a:rPr lang="pl-PL" dirty="0" err="1"/>
              <a:t>operating</a:t>
            </a:r>
            <a:r>
              <a:rPr lang="pl-PL" dirty="0"/>
              <a:t> </a:t>
            </a:r>
            <a:r>
              <a:rPr lang="pl-PL" dirty="0" err="1"/>
              <a:t>modes</a:t>
            </a:r>
            <a:r>
              <a:rPr lang="pl-PL" dirty="0"/>
              <a:t> (</a:t>
            </a:r>
            <a:r>
              <a:rPr lang="pl-PL" dirty="0" err="1"/>
              <a:t>including</a:t>
            </a:r>
            <a:r>
              <a:rPr lang="pl-PL" dirty="0"/>
              <a:t> </a:t>
            </a:r>
            <a:r>
              <a:rPr lang="pl-PL" dirty="0" err="1"/>
              <a:t>failure</a:t>
            </a:r>
            <a:r>
              <a:rPr lang="pl-PL" dirty="0"/>
              <a:t> </a:t>
            </a:r>
            <a:r>
              <a:rPr lang="pl-PL" dirty="0" err="1"/>
              <a:t>modes</a:t>
            </a:r>
            <a:r>
              <a:rPr lang="pl-PL" dirty="0"/>
              <a:t>)</a:t>
            </a:r>
          </a:p>
          <a:p>
            <a:r>
              <a:rPr lang="pl-PL" dirty="0" err="1"/>
              <a:t>Main</a:t>
            </a:r>
            <a:r>
              <a:rPr lang="pl-PL" dirty="0"/>
              <a:t> </a:t>
            </a:r>
            <a:r>
              <a:rPr lang="pl-PL" dirty="0" err="1"/>
              <a:t>components</a:t>
            </a:r>
            <a:r>
              <a:rPr lang="pl-PL" dirty="0"/>
              <a:t> of CDS </a:t>
            </a:r>
            <a:r>
              <a:rPr lang="pl-PL" dirty="0" err="1"/>
              <a:t>are</a:t>
            </a:r>
            <a:r>
              <a:rPr lang="pl-PL" dirty="0"/>
              <a:t>: transfer lines, </a:t>
            </a:r>
            <a:r>
              <a:rPr lang="pl-PL" dirty="0" err="1"/>
              <a:t>valve</a:t>
            </a:r>
            <a:r>
              <a:rPr lang="pl-PL" dirty="0"/>
              <a:t> </a:t>
            </a:r>
            <a:r>
              <a:rPr lang="pl-PL" dirty="0" err="1"/>
              <a:t>boxes</a:t>
            </a:r>
            <a:r>
              <a:rPr lang="pl-PL" dirty="0"/>
              <a:t>, jumper </a:t>
            </a:r>
            <a:r>
              <a:rPr lang="pl-PL" dirty="0" err="1"/>
              <a:t>connections</a:t>
            </a:r>
            <a:r>
              <a:rPr lang="pl-PL" dirty="0"/>
              <a:t>, </a:t>
            </a:r>
            <a:r>
              <a:rPr lang="pl-PL" dirty="0" err="1"/>
              <a:t>warm</a:t>
            </a:r>
            <a:r>
              <a:rPr lang="pl-PL" dirty="0"/>
              <a:t> </a:t>
            </a:r>
            <a:r>
              <a:rPr lang="pl-PL" dirty="0" err="1"/>
              <a:t>piping</a:t>
            </a:r>
            <a:r>
              <a:rPr lang="pl-PL" dirty="0"/>
              <a:t> </a:t>
            </a:r>
            <a:r>
              <a:rPr lang="pl-PL" dirty="0" err="1"/>
              <a:t>systems</a:t>
            </a:r>
            <a:endParaRPr lang="en-US" dirty="0"/>
          </a:p>
          <a:p>
            <a:endParaRPr lang="en-US" dirty="0"/>
          </a:p>
          <a:p>
            <a:pPr lvl="0"/>
            <a:endParaRPr lang="en-US" dirty="0"/>
          </a:p>
        </p:txBody>
      </p:sp>
      <p:pic>
        <p:nvPicPr>
          <p:cNvPr id="10" name="Picture 6" descr="xilongwang:Desktop:Screen Shot 2013-01-18 at 15.59.54.jpg">
            <a:extLst>
              <a:ext uri="{FF2B5EF4-FFF2-40B4-BE49-F238E27FC236}">
                <a16:creationId xmlns:a16="http://schemas.microsoft.com/office/drawing/2014/main" id="{B0CDDCDD-67AD-4541-92FC-4C0414FAA3C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337" y="1062354"/>
            <a:ext cx="4451410" cy="4078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462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78C46-7476-4A59-B50F-D9045D3A1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0385"/>
            <a:ext cx="908508" cy="241300"/>
          </a:xfrm>
        </p:spPr>
        <p:txBody>
          <a:bodyPr/>
          <a:lstStyle/>
          <a:p>
            <a:pPr defTabSz="457189"/>
            <a:r>
              <a:rPr lang="pl-PL" altLang="en-US" dirty="0"/>
              <a:t>07/13</a:t>
            </a:r>
            <a:r>
              <a:rPr lang="en-US" altLang="en-US" dirty="0"/>
              <a:t>/202</a:t>
            </a:r>
            <a:r>
              <a:rPr lang="pl-PL" altLang="en-US" dirty="0"/>
              <a:t>2</a:t>
            </a:r>
            <a:endParaRPr lang="en-US" alt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9</a:t>
            </a:fld>
            <a:endParaRPr lang="en-US" alt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CB77E90-D579-46FD-ABB8-6F5E036E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pl-PL" dirty="0"/>
              <a:t>Maciej Chorowski</a:t>
            </a:r>
            <a:r>
              <a:rPr lang="en-US" sz="1200" dirty="0"/>
              <a:t> | PIP-II Technical Workshop</a:t>
            </a:r>
            <a:endParaRPr lang="en-US" sz="1200" b="1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027" y="5918329"/>
            <a:ext cx="2376351" cy="48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>
            <a:extLst>
              <a:ext uri="{FF2B5EF4-FFF2-40B4-BE49-F238E27FC236}">
                <a16:creationId xmlns:a16="http://schemas.microsoft.com/office/drawing/2014/main" id="{5ED114A2-8D05-4186-92EE-0D98D5C769BA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11291635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pl-PL" sz="2800" dirty="0" err="1">
                <a:solidFill>
                  <a:srgbClr val="003087"/>
                </a:solidFill>
              </a:rPr>
              <a:t>Exemplary</a:t>
            </a:r>
            <a:r>
              <a:rPr lang="pl-PL" sz="2800" dirty="0">
                <a:solidFill>
                  <a:srgbClr val="003087"/>
                </a:solidFill>
              </a:rPr>
              <a:t> </a:t>
            </a:r>
            <a:r>
              <a:rPr lang="pl-PL" sz="2800" dirty="0" err="1">
                <a:solidFill>
                  <a:srgbClr val="003087"/>
                </a:solidFill>
              </a:rPr>
              <a:t>Cryogenic</a:t>
            </a:r>
            <a:r>
              <a:rPr lang="pl-PL" sz="2800" dirty="0">
                <a:solidFill>
                  <a:srgbClr val="003087"/>
                </a:solidFill>
              </a:rPr>
              <a:t> Distribution System – POLFEL </a:t>
            </a:r>
            <a:endParaRPr lang="en-US" sz="2800" dirty="0">
              <a:solidFill>
                <a:srgbClr val="003087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09F28C6-7D05-44F3-A2EB-E3B5A38C473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7101" y="2223380"/>
            <a:ext cx="7013746" cy="405510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1D7898C-BCAD-4425-B004-6A1B7CE52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953" y="1183630"/>
            <a:ext cx="6295318" cy="527909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C7A24F9-A242-4D41-BA88-1570BEED9853}"/>
              </a:ext>
            </a:extLst>
          </p:cNvPr>
          <p:cNvSpPr txBox="1"/>
          <p:nvPr/>
        </p:nvSpPr>
        <p:spPr>
          <a:xfrm>
            <a:off x="436147" y="873795"/>
            <a:ext cx="5599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PolFEL</a:t>
            </a:r>
            <a:r>
              <a:rPr lang="en-GB" dirty="0"/>
              <a:t> (Polish Free Electron Laser) will be the first Free Electron Laser (FEL) facility operating in Poland and Eastern Europe.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3741441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WUT_cryo_competence">
  <a:themeElements>
    <a:clrScheme name="WUT_cryo_competence 1">
      <a:dk1>
        <a:srgbClr val="000000"/>
      </a:dk1>
      <a:lt1>
        <a:srgbClr val="FFFFFF"/>
      </a:lt1>
      <a:dk2>
        <a:srgbClr val="FFEBD5"/>
      </a:dk2>
      <a:lt2>
        <a:srgbClr val="78120A"/>
      </a:lt2>
      <a:accent1>
        <a:srgbClr val="E32213"/>
      </a:accent1>
      <a:accent2>
        <a:srgbClr val="FFD3A1"/>
      </a:accent2>
      <a:accent3>
        <a:srgbClr val="FFFFFF"/>
      </a:accent3>
      <a:accent4>
        <a:srgbClr val="000000"/>
      </a:accent4>
      <a:accent5>
        <a:srgbClr val="EFABAA"/>
      </a:accent5>
      <a:accent6>
        <a:srgbClr val="E7BF91"/>
      </a:accent6>
      <a:hlink>
        <a:srgbClr val="FFD9AF"/>
      </a:hlink>
      <a:folHlink>
        <a:srgbClr val="FFB25D"/>
      </a:folHlink>
    </a:clrScheme>
    <a:fontScheme name="WUT_cryo_competen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T_cryo_competence 1">
        <a:dk1>
          <a:srgbClr val="000000"/>
        </a:dk1>
        <a:lt1>
          <a:srgbClr val="FFFFFF"/>
        </a:lt1>
        <a:dk2>
          <a:srgbClr val="FFEBD5"/>
        </a:dk2>
        <a:lt2>
          <a:srgbClr val="78120A"/>
        </a:lt2>
        <a:accent1>
          <a:srgbClr val="E32213"/>
        </a:accent1>
        <a:accent2>
          <a:srgbClr val="FFD3A1"/>
        </a:accent2>
        <a:accent3>
          <a:srgbClr val="FFFFFF"/>
        </a:accent3>
        <a:accent4>
          <a:srgbClr val="000000"/>
        </a:accent4>
        <a:accent5>
          <a:srgbClr val="EFABAA"/>
        </a:accent5>
        <a:accent6>
          <a:srgbClr val="E7BF91"/>
        </a:accent6>
        <a:hlink>
          <a:srgbClr val="FFD9AF"/>
        </a:hlink>
        <a:folHlink>
          <a:srgbClr val="FFB2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SS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WUT_cryo_competence">
  <a:themeElements>
    <a:clrScheme name="WUT_cryo_competence 1">
      <a:dk1>
        <a:srgbClr val="000000"/>
      </a:dk1>
      <a:lt1>
        <a:srgbClr val="FFFFFF"/>
      </a:lt1>
      <a:dk2>
        <a:srgbClr val="FFEBD5"/>
      </a:dk2>
      <a:lt2>
        <a:srgbClr val="78120A"/>
      </a:lt2>
      <a:accent1>
        <a:srgbClr val="E32213"/>
      </a:accent1>
      <a:accent2>
        <a:srgbClr val="FFD3A1"/>
      </a:accent2>
      <a:accent3>
        <a:srgbClr val="FFFFFF"/>
      </a:accent3>
      <a:accent4>
        <a:srgbClr val="000000"/>
      </a:accent4>
      <a:accent5>
        <a:srgbClr val="EFABAA"/>
      </a:accent5>
      <a:accent6>
        <a:srgbClr val="E7BF91"/>
      </a:accent6>
      <a:hlink>
        <a:srgbClr val="FFD9AF"/>
      </a:hlink>
      <a:folHlink>
        <a:srgbClr val="FFB25D"/>
      </a:folHlink>
    </a:clrScheme>
    <a:fontScheme name="WUT_cryo_competen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WUT_cryo_competence 1">
        <a:dk1>
          <a:srgbClr val="000000"/>
        </a:dk1>
        <a:lt1>
          <a:srgbClr val="FFFFFF"/>
        </a:lt1>
        <a:dk2>
          <a:srgbClr val="FFEBD5"/>
        </a:dk2>
        <a:lt2>
          <a:srgbClr val="78120A"/>
        </a:lt2>
        <a:accent1>
          <a:srgbClr val="E32213"/>
        </a:accent1>
        <a:accent2>
          <a:srgbClr val="FFD3A1"/>
        </a:accent2>
        <a:accent3>
          <a:srgbClr val="FFFFFF"/>
        </a:accent3>
        <a:accent4>
          <a:srgbClr val="000000"/>
        </a:accent4>
        <a:accent5>
          <a:srgbClr val="EFABAA"/>
        </a:accent5>
        <a:accent6>
          <a:srgbClr val="E7BF91"/>
        </a:accent6>
        <a:hlink>
          <a:srgbClr val="FFD9AF"/>
        </a:hlink>
        <a:folHlink>
          <a:srgbClr val="FFB2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WUT_cryo_competence">
  <a:themeElements>
    <a:clrScheme name="WUT_cryo_competence 1">
      <a:dk1>
        <a:srgbClr val="000000"/>
      </a:dk1>
      <a:lt1>
        <a:srgbClr val="FFFFFF"/>
      </a:lt1>
      <a:dk2>
        <a:srgbClr val="FFEBD5"/>
      </a:dk2>
      <a:lt2>
        <a:srgbClr val="78120A"/>
      </a:lt2>
      <a:accent1>
        <a:srgbClr val="E32213"/>
      </a:accent1>
      <a:accent2>
        <a:srgbClr val="FFD3A1"/>
      </a:accent2>
      <a:accent3>
        <a:srgbClr val="FFFFFF"/>
      </a:accent3>
      <a:accent4>
        <a:srgbClr val="000000"/>
      </a:accent4>
      <a:accent5>
        <a:srgbClr val="EFABAA"/>
      </a:accent5>
      <a:accent6>
        <a:srgbClr val="E7BF91"/>
      </a:accent6>
      <a:hlink>
        <a:srgbClr val="FFD9AF"/>
      </a:hlink>
      <a:folHlink>
        <a:srgbClr val="FFB25D"/>
      </a:folHlink>
    </a:clrScheme>
    <a:fontScheme name="WUT_cryo_competen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T_cryo_competence 1">
        <a:dk1>
          <a:srgbClr val="000000"/>
        </a:dk1>
        <a:lt1>
          <a:srgbClr val="FFFFFF"/>
        </a:lt1>
        <a:dk2>
          <a:srgbClr val="FFEBD5"/>
        </a:dk2>
        <a:lt2>
          <a:srgbClr val="78120A"/>
        </a:lt2>
        <a:accent1>
          <a:srgbClr val="E32213"/>
        </a:accent1>
        <a:accent2>
          <a:srgbClr val="FFD3A1"/>
        </a:accent2>
        <a:accent3>
          <a:srgbClr val="FFFFFF"/>
        </a:accent3>
        <a:accent4>
          <a:srgbClr val="000000"/>
        </a:accent4>
        <a:accent5>
          <a:srgbClr val="EFABAA"/>
        </a:accent5>
        <a:accent6>
          <a:srgbClr val="E7BF91"/>
        </a:accent6>
        <a:hlink>
          <a:srgbClr val="FFD9AF"/>
        </a:hlink>
        <a:folHlink>
          <a:srgbClr val="FFB2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0A9347935DA74C8DB662DDB94DC24E" ma:contentTypeVersion="9" ma:contentTypeDescription="Create a new document." ma:contentTypeScope="" ma:versionID="daccfbc87992deecdd76a41080ed79a9">
  <xsd:schema xmlns:xsd="http://www.w3.org/2001/XMLSchema" xmlns:xs="http://www.w3.org/2001/XMLSchema" xmlns:p="http://schemas.microsoft.com/office/2006/metadata/properties" xmlns:ns1="http://schemas.microsoft.com/sharepoint/v3" xmlns:ns3="bb137302-f76b-4ed9-a081-76f546f328cd" xmlns:ns4="ee7e25fd-3d00-4a17-8d06-95b415c0ffa6" targetNamespace="http://schemas.microsoft.com/office/2006/metadata/properties" ma:root="true" ma:fieldsID="ce083e8da3803cf1a5fd098111086400" ns1:_="" ns3:_="" ns4:_="">
    <xsd:import namespace="http://schemas.microsoft.com/sharepoint/v3"/>
    <xsd:import namespace="bb137302-f76b-4ed9-a081-76f546f328cd"/>
    <xsd:import namespace="ee7e25fd-3d00-4a17-8d06-95b415c0ff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7302-f76b-4ed9-a081-76f546f328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e25fd-3d00-4a17-8d06-95b415c0ffa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CF82BAE-E75F-4752-A4BB-557E29524F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b137302-f76b-4ed9-a081-76f546f328cd"/>
    <ds:schemaRef ds:uri="ee7e25fd-3d00-4a17-8d06-95b415c0ff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1F245F-DB62-428D-A566-B113377E9116}">
  <ds:schemaRefs>
    <ds:schemaRef ds:uri="http://purl.org/dc/elements/1.1/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ee7e25fd-3d00-4a17-8d06-95b415c0ffa6"/>
    <ds:schemaRef ds:uri="http://purl.org/dc/terms/"/>
    <ds:schemaRef ds:uri="bb137302-f76b-4ed9-a081-76f546f328cd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35218</TotalTime>
  <Words>751</Words>
  <Application>Microsoft Office PowerPoint</Application>
  <PresentationFormat>Panoramiczny</PresentationFormat>
  <Paragraphs>141</Paragraphs>
  <Slides>20</Slides>
  <Notes>8</Notes>
  <HiddenSlides>0</HiddenSlides>
  <MMClips>0</MMClips>
  <ScaleCrop>false</ScaleCrop>
  <HeadingPairs>
    <vt:vector size="8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5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20</vt:i4>
      </vt:variant>
    </vt:vector>
  </HeadingPairs>
  <TitlesOfParts>
    <vt:vector size="37" baseType="lpstr">
      <vt:lpstr>ＭＳ Ｐゴシック</vt:lpstr>
      <vt:lpstr>Arial</vt:lpstr>
      <vt:lpstr>Book Antiqua</vt:lpstr>
      <vt:lpstr>Calibri</vt:lpstr>
      <vt:lpstr>Geneva</vt:lpstr>
      <vt:lpstr>Helvetica</vt:lpstr>
      <vt:lpstr>Papyrus</vt:lpstr>
      <vt:lpstr>Symbol</vt:lpstr>
      <vt:lpstr>Tahoma</vt:lpstr>
      <vt:lpstr>Trebuchet MS</vt:lpstr>
      <vt:lpstr>1_Fermilab_PPT_090915</vt:lpstr>
      <vt:lpstr>WUT_cryo_competence</vt:lpstr>
      <vt:lpstr>ESS Presentation</vt:lpstr>
      <vt:lpstr>1_WUT_cryo_competence</vt:lpstr>
      <vt:lpstr>2_WUT_cryo_competence</vt:lpstr>
      <vt:lpstr>Worksheet</vt:lpstr>
      <vt:lpstr>Visio.Drawing.5</vt:lpstr>
      <vt:lpstr>Prezentacja programu PowerPoint</vt:lpstr>
      <vt:lpstr>Prezentacja programu PowerPoint</vt:lpstr>
      <vt:lpstr>Prezentacja programu PowerPoint</vt:lpstr>
      <vt:lpstr>Why Cryogenics ? - Critical current density of superconductors   </vt:lpstr>
      <vt:lpstr>Why Cryogenics ?     Optimization of operating temperature for superconducting RF cavity</vt:lpstr>
      <vt:lpstr>Why Supercritical Helium?   Transport of refrigeration in large distributed cryogenic systems</vt:lpstr>
      <vt:lpstr>Phase diagram of helium</vt:lpstr>
      <vt:lpstr>Prezentacja programu PowerPoint</vt:lpstr>
      <vt:lpstr>Prezentacja programu PowerPoint</vt:lpstr>
      <vt:lpstr>Prezentacja programu PowerPoint</vt:lpstr>
      <vt:lpstr>ESS Cryogenics System</vt:lpstr>
      <vt:lpstr>ESS Cryogenic Distribution System - WUST contribution to ESS</vt:lpstr>
      <vt:lpstr>Prezentacja programu PowerPoint</vt:lpstr>
      <vt:lpstr>Prezentacja programu PowerPoint</vt:lpstr>
      <vt:lpstr>Prezentacja programu PowerPoint</vt:lpstr>
      <vt:lpstr>ITER cryogenic system – two temperature extremities meet </vt:lpstr>
      <vt:lpstr>ITER Cryogenic Distribution System - cooling loop of cable in conduit coils</vt:lpstr>
      <vt:lpstr>ITER Cryogenic System 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Maciej Chorowski</cp:lastModifiedBy>
  <cp:revision>1446</cp:revision>
  <cp:lastPrinted>2020-01-24T20:57:46Z</cp:lastPrinted>
  <dcterms:created xsi:type="dcterms:W3CDTF">2019-12-16T19:54:36Z</dcterms:created>
  <dcterms:modified xsi:type="dcterms:W3CDTF">2022-07-12T10:36:29Z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0x010100550A9347935DA74C8DB662DDB94DC24E</vt:lpwstr>
  </property>
</Properties>
</file>