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4"/>
  </p:sldMasterIdLst>
  <p:notesMasterIdLst>
    <p:notesMasterId r:id="rId27"/>
  </p:notesMasterIdLst>
  <p:handoutMasterIdLst>
    <p:handoutMasterId r:id="rId28"/>
  </p:handoutMasterIdLst>
  <p:sldIdLst>
    <p:sldId id="2470" r:id="rId5"/>
    <p:sldId id="2501" r:id="rId6"/>
    <p:sldId id="2535" r:id="rId7"/>
    <p:sldId id="2534" r:id="rId8"/>
    <p:sldId id="2536" r:id="rId9"/>
    <p:sldId id="2525" r:id="rId10"/>
    <p:sldId id="2537" r:id="rId11"/>
    <p:sldId id="2552" r:id="rId12"/>
    <p:sldId id="2538" r:id="rId13"/>
    <p:sldId id="2539" r:id="rId14"/>
    <p:sldId id="2541" r:id="rId15"/>
    <p:sldId id="2540" r:id="rId16"/>
    <p:sldId id="2542" r:id="rId17"/>
    <p:sldId id="2543" r:id="rId18"/>
    <p:sldId id="2544" r:id="rId19"/>
    <p:sldId id="2545" r:id="rId20"/>
    <p:sldId id="2551" r:id="rId21"/>
    <p:sldId id="2546" r:id="rId22"/>
    <p:sldId id="2548" r:id="rId23"/>
    <p:sldId id="2549" r:id="rId24"/>
    <p:sldId id="2550" r:id="rId25"/>
    <p:sldId id="2519" r:id="rId26"/>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470"/>
            <p14:sldId id="2501"/>
            <p14:sldId id="2535"/>
            <p14:sldId id="2534"/>
            <p14:sldId id="2536"/>
            <p14:sldId id="2525"/>
            <p14:sldId id="2537"/>
            <p14:sldId id="2552"/>
            <p14:sldId id="2538"/>
            <p14:sldId id="2539"/>
            <p14:sldId id="2541"/>
            <p14:sldId id="2540"/>
            <p14:sldId id="2542"/>
            <p14:sldId id="2543"/>
            <p14:sldId id="2544"/>
            <p14:sldId id="2545"/>
            <p14:sldId id="2551"/>
            <p14:sldId id="2546"/>
            <p14:sldId id="2548"/>
            <p14:sldId id="2549"/>
            <p14:sldId id="2550"/>
            <p14:sldId id="2519"/>
          </p14:sldIdLst>
        </p14:section>
        <p14:section name="Backup" id="{58EDEA92-FFE7-40E0-AB2C-D3FD54F7D5A7}">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63666A"/>
    <a:srgbClr val="004C97"/>
    <a:srgbClr val="0F2D62"/>
    <a:srgbClr val="404040"/>
    <a:srgbClr val="4E4E4E"/>
    <a:srgbClr val="50504E"/>
    <a:srgbClr val="A7A8AA"/>
    <a:srgbClr val="99D6E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7B6BE-12AB-4FD3-87EF-B1B7231ED912}" v="2" dt="2020-11-16T14:34:06.2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8" autoAdjust="0"/>
    <p:restoredTop sz="96357" autoAdjust="0"/>
  </p:normalViewPr>
  <p:slideViewPr>
    <p:cSldViewPr snapToGrid="0" snapToObjects="1" showGuides="1">
      <p:cViewPr varScale="1">
        <p:scale>
          <a:sx n="80" d="100"/>
          <a:sy n="80" d="100"/>
        </p:scale>
        <p:origin x="845" y="62"/>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n M Rowe" userId="a47b93c3-83ad-4fb6-aa95-fb0d6e57d93e" providerId="ADAL" clId="{E997B6BE-12AB-4FD3-87EF-B1B7231ED912}"/>
    <pc:docChg chg="custSel delSld modSld modSection">
      <pc:chgData name="Allan M Rowe" userId="a47b93c3-83ad-4fb6-aa95-fb0d6e57d93e" providerId="ADAL" clId="{E997B6BE-12AB-4FD3-87EF-B1B7231ED912}" dt="2020-11-16T14:34:28.414" v="76" actId="20577"/>
      <pc:docMkLst>
        <pc:docMk/>
      </pc:docMkLst>
      <pc:sldChg chg="addSp delSp">
        <pc:chgData name="Allan M Rowe" userId="a47b93c3-83ad-4fb6-aa95-fb0d6e57d93e" providerId="ADAL" clId="{E997B6BE-12AB-4FD3-87EF-B1B7231ED912}" dt="2020-11-16T14:34:06.208" v="64"/>
        <pc:sldMkLst>
          <pc:docMk/>
          <pc:sldMk cId="784228793" sldId="2282"/>
        </pc:sldMkLst>
        <pc:spChg chg="del">
          <ac:chgData name="Allan M Rowe" userId="a47b93c3-83ad-4fb6-aa95-fb0d6e57d93e" providerId="ADAL" clId="{E997B6BE-12AB-4FD3-87EF-B1B7231ED912}" dt="2020-11-16T14:34:05.853" v="63" actId="478"/>
          <ac:spMkLst>
            <pc:docMk/>
            <pc:sldMk cId="784228793" sldId="2282"/>
            <ac:spMk id="10" creationId="{1F5CC3ED-7949-4E81-A7E7-501B7ADC99E7}"/>
          </ac:spMkLst>
        </pc:spChg>
        <pc:spChg chg="add">
          <ac:chgData name="Allan M Rowe" userId="a47b93c3-83ad-4fb6-aa95-fb0d6e57d93e" providerId="ADAL" clId="{E997B6BE-12AB-4FD3-87EF-B1B7231ED912}" dt="2020-11-16T14:34:06.208" v="64"/>
          <ac:spMkLst>
            <pc:docMk/>
            <pc:sldMk cId="784228793" sldId="2282"/>
            <ac:spMk id="11" creationId="{B62CE4CF-F291-4E24-956A-4323A68428C7}"/>
          </ac:spMkLst>
        </pc:spChg>
      </pc:sldChg>
      <pc:sldChg chg="modSp">
        <pc:chgData name="Allan M Rowe" userId="a47b93c3-83ad-4fb6-aa95-fb0d6e57d93e" providerId="ADAL" clId="{E997B6BE-12AB-4FD3-87EF-B1B7231ED912}" dt="2020-11-16T14:33:28.551" v="59" actId="20577"/>
        <pc:sldMkLst>
          <pc:docMk/>
          <pc:sldMk cId="4075246377" sldId="2429"/>
        </pc:sldMkLst>
        <pc:spChg chg="mod">
          <ac:chgData name="Allan M Rowe" userId="a47b93c3-83ad-4fb6-aa95-fb0d6e57d93e" providerId="ADAL" clId="{E997B6BE-12AB-4FD3-87EF-B1B7231ED912}" dt="2020-11-16T14:33:28.551" v="59" actId="20577"/>
          <ac:spMkLst>
            <pc:docMk/>
            <pc:sldMk cId="4075246377" sldId="2429"/>
            <ac:spMk id="4" creationId="{9B5EA188-4016-423F-8174-88E347880BD1}"/>
          </ac:spMkLst>
        </pc:spChg>
      </pc:sldChg>
      <pc:sldChg chg="modSp">
        <pc:chgData name="Allan M Rowe" userId="a47b93c3-83ad-4fb6-aa95-fb0d6e57d93e" providerId="ADAL" clId="{E997B6BE-12AB-4FD3-87EF-B1B7231ED912}" dt="2020-11-16T14:34:28.414" v="76" actId="20577"/>
        <pc:sldMkLst>
          <pc:docMk/>
          <pc:sldMk cId="1139286859" sldId="2470"/>
        </pc:sldMkLst>
        <pc:spChg chg="mod">
          <ac:chgData name="Allan M Rowe" userId="a47b93c3-83ad-4fb6-aa95-fb0d6e57d93e" providerId="ADAL" clId="{E997B6BE-12AB-4FD3-87EF-B1B7231ED912}" dt="2020-11-16T14:34:28.414" v="76" actId="20577"/>
          <ac:spMkLst>
            <pc:docMk/>
            <pc:sldMk cId="1139286859" sldId="2470"/>
            <ac:spMk id="4" creationId="{00000000-0000-0000-0000-000000000000}"/>
          </ac:spMkLst>
        </pc:spChg>
      </pc:sldChg>
      <pc:sldChg chg="del">
        <pc:chgData name="Allan M Rowe" userId="a47b93c3-83ad-4fb6-aa95-fb0d6e57d93e" providerId="ADAL" clId="{E997B6BE-12AB-4FD3-87EF-B1B7231ED912}" dt="2020-11-16T14:33:32.857" v="60" actId="2696"/>
        <pc:sldMkLst>
          <pc:docMk/>
          <pc:sldMk cId="3631663477" sldId="2477"/>
        </pc:sldMkLst>
      </pc:sldChg>
      <pc:sldChg chg="addSp delSp">
        <pc:chgData name="Allan M Rowe" userId="a47b93c3-83ad-4fb6-aa95-fb0d6e57d93e" providerId="ADAL" clId="{E997B6BE-12AB-4FD3-87EF-B1B7231ED912}" dt="2020-11-16T14:34:00.470" v="62"/>
        <pc:sldMkLst>
          <pc:docMk/>
          <pc:sldMk cId="208557047" sldId="2499"/>
        </pc:sldMkLst>
        <pc:spChg chg="del">
          <ac:chgData name="Allan M Rowe" userId="a47b93c3-83ad-4fb6-aa95-fb0d6e57d93e" providerId="ADAL" clId="{E997B6BE-12AB-4FD3-87EF-B1B7231ED912}" dt="2020-11-16T14:33:59.859" v="61" actId="478"/>
          <ac:spMkLst>
            <pc:docMk/>
            <pc:sldMk cId="208557047" sldId="2499"/>
            <ac:spMk id="15" creationId="{855ADDFD-C5F8-4353-9D14-14D2D7301EB3}"/>
          </ac:spMkLst>
        </pc:spChg>
        <pc:spChg chg="add">
          <ac:chgData name="Allan M Rowe" userId="a47b93c3-83ad-4fb6-aa95-fb0d6e57d93e" providerId="ADAL" clId="{E997B6BE-12AB-4FD3-87EF-B1B7231ED912}" dt="2020-11-16T14:34:00.470" v="62"/>
          <ac:spMkLst>
            <pc:docMk/>
            <pc:sldMk cId="208557047" sldId="2499"/>
            <ac:spMk id="16" creationId="{0CB77E90-D579-46FD-ABB8-6F5E036E5A7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7/13/2022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xmlns=""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9/1/2020</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dirty="0"/>
              <a:t>Name | Meeting/Conference | PIP-II</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9/1/2020</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9/1/2020</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9/1/2020</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dirty="0"/>
              <a:t>Name | Meeting/Conference | PIP-II</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9"/>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1" y="4316829"/>
            <a:ext cx="8486760" cy="1003049"/>
          </a:xfrm>
        </p:spPr>
        <p:txBody>
          <a:bodyPr>
            <a:noAutofit/>
          </a:bodyPr>
          <a:lstStyle/>
          <a:p>
            <a:r>
              <a:rPr lang="en-US" sz="2800" dirty="0"/>
              <a:t>PIP-II CDS </a:t>
            </a:r>
            <a:r>
              <a:rPr lang="pl-PL" sz="2800" dirty="0" smtClean="0"/>
              <a:t>- </a:t>
            </a:r>
            <a:r>
              <a:rPr lang="pl-PL" sz="2800" dirty="0" err="1" smtClean="0"/>
              <a:t>cold</a:t>
            </a:r>
            <a:r>
              <a:rPr lang="pl-PL" sz="2800" dirty="0" smtClean="0"/>
              <a:t> </a:t>
            </a:r>
            <a:r>
              <a:rPr lang="pl-PL" sz="2800" dirty="0" err="1" smtClean="0"/>
              <a:t>interfaces</a:t>
            </a:r>
            <a:r>
              <a:rPr lang="pl-PL" sz="2800" dirty="0" smtClean="0"/>
              <a:t> </a:t>
            </a:r>
            <a:r>
              <a:rPr lang="pl-PL" sz="2800" dirty="0" err="1" smtClean="0"/>
              <a:t>installation</a:t>
            </a:r>
            <a:r>
              <a:rPr lang="pl-PL" sz="2800" dirty="0" smtClean="0"/>
              <a:t> </a:t>
            </a:r>
            <a:r>
              <a:rPr lang="pl-PL" sz="2800" dirty="0" err="1" smtClean="0"/>
              <a:t>method</a:t>
            </a:r>
            <a:endParaRPr lang="en-US" sz="2800" dirty="0"/>
          </a:p>
        </p:txBody>
      </p:sp>
      <p:sp>
        <p:nvSpPr>
          <p:cNvPr id="4" name="Text Placeholder 3"/>
          <p:cNvSpPr>
            <a:spLocks noGrp="1"/>
          </p:cNvSpPr>
          <p:nvPr>
            <p:ph type="body" sz="quarter" idx="10"/>
          </p:nvPr>
        </p:nvSpPr>
        <p:spPr>
          <a:xfrm>
            <a:off x="219075" y="5328760"/>
            <a:ext cx="8562963" cy="1247725"/>
          </a:xfrm>
        </p:spPr>
        <p:txBody>
          <a:bodyPr/>
          <a:lstStyle/>
          <a:p>
            <a:r>
              <a:rPr lang="pl-PL" dirty="0" smtClean="0"/>
              <a:t>Tomasz Banaszkiewicz </a:t>
            </a:r>
            <a:r>
              <a:rPr lang="en-US" dirty="0" smtClean="0"/>
              <a:t>/</a:t>
            </a:r>
            <a:r>
              <a:rPr lang="pl-PL" dirty="0"/>
              <a:t> </a:t>
            </a:r>
            <a:r>
              <a:rPr lang="pl-PL" dirty="0" err="1"/>
              <a:t>Wroclaw</a:t>
            </a:r>
            <a:r>
              <a:rPr lang="pl-PL" dirty="0"/>
              <a:t> </a:t>
            </a:r>
            <a:r>
              <a:rPr lang="pl-PL" dirty="0" err="1"/>
              <a:t>Univ</a:t>
            </a:r>
            <a:r>
              <a:rPr lang="pl-PL" dirty="0"/>
              <a:t>. of Science and </a:t>
            </a:r>
            <a:r>
              <a:rPr lang="pl-PL" dirty="0" smtClean="0"/>
              <a:t>Technology</a:t>
            </a:r>
            <a:r>
              <a:rPr lang="en-US" dirty="0"/>
              <a:t>	</a:t>
            </a:r>
          </a:p>
          <a:p>
            <a:r>
              <a:rPr lang="en-US" dirty="0"/>
              <a:t>PIP-II Technical Workshop</a:t>
            </a:r>
          </a:p>
          <a:p>
            <a:r>
              <a:rPr lang="pl-PL" dirty="0" err="1" smtClean="0"/>
              <a:t>July</a:t>
            </a:r>
            <a:r>
              <a:rPr lang="pl-PL" dirty="0" smtClean="0"/>
              <a:t> 13th, 2022</a:t>
            </a:r>
            <a:endParaRPr lang="en-US" dirty="0"/>
          </a:p>
        </p:txBody>
      </p:sp>
    </p:spTree>
    <p:extLst>
      <p:ext uri="{BB962C8B-B14F-4D97-AF65-F5344CB8AC3E}">
        <p14:creationId xmlns:p14="http://schemas.microsoft.com/office/powerpoint/2010/main" val="1139286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2677656"/>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4"/>
            </a:pPr>
            <a:r>
              <a:rPr lang="en-US" dirty="0" smtClean="0">
                <a:solidFill>
                  <a:srgbClr val="505050"/>
                </a:solidFill>
              </a:rPr>
              <a:t>The </a:t>
            </a:r>
            <a:r>
              <a:rPr lang="en-US" dirty="0">
                <a:solidFill>
                  <a:srgbClr val="505050"/>
                </a:solidFill>
              </a:rPr>
              <a:t>connection between two adjacent cold lines should be made of two elements: compensation bellows in the pre-contracted state and the connection pipe. </a:t>
            </a:r>
            <a:r>
              <a:rPr lang="en-US" dirty="0" smtClean="0">
                <a:solidFill>
                  <a:srgbClr val="505050"/>
                </a:solidFill>
              </a:rPr>
              <a:t>The </a:t>
            </a:r>
            <a:r>
              <a:rPr lang="en-US" dirty="0">
                <a:solidFill>
                  <a:srgbClr val="505050"/>
                </a:solidFill>
              </a:rPr>
              <a:t>length of the connection pipe should be such to complete the connection between the cold line and the bellows. Bellows and the connection pipes should be welded to the cold lines, and the connection should be helium tight. </a:t>
            </a:r>
            <a:endParaRPr lang="pl-PL" dirty="0">
              <a:solidFill>
                <a:srgbClr val="505050"/>
              </a:solidFill>
            </a:endParaRPr>
          </a:p>
          <a:p>
            <a:endParaRPr lang="en-US" dirty="0"/>
          </a:p>
        </p:txBody>
      </p:sp>
      <p:pic>
        <p:nvPicPr>
          <p:cNvPr id="9" name="Obraz 8"/>
          <p:cNvPicPr>
            <a:picLocks noChangeAspect="1"/>
          </p:cNvPicPr>
          <p:nvPr/>
        </p:nvPicPr>
        <p:blipFill rotWithShape="1">
          <a:blip r:embed="rId2" cstate="print">
            <a:extLst>
              <a:ext uri="{28A0092B-C50C-407E-A947-70E740481C1C}">
                <a14:useLocalDpi xmlns:a14="http://schemas.microsoft.com/office/drawing/2010/main"/>
              </a:ext>
            </a:extLst>
          </a:blip>
          <a:srcRect t="2800" b="4063"/>
          <a:stretch/>
        </p:blipFill>
        <p:spPr bwMode="auto">
          <a:xfrm>
            <a:off x="3935385" y="3127663"/>
            <a:ext cx="4070495" cy="32196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187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11</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3417866" y="1054404"/>
            <a:ext cx="12047270" cy="830997"/>
          </a:xfrm>
          <a:prstGeom prst="rect">
            <a:avLst/>
          </a:prstGeom>
        </p:spPr>
        <p:txBody>
          <a:bodyPr wrap="square">
            <a:spAutoFit/>
          </a:bodyPr>
          <a:lstStyle/>
          <a:p>
            <a:r>
              <a:rPr lang="pl-PL" dirty="0" err="1" smtClean="0">
                <a:solidFill>
                  <a:srgbClr val="505050"/>
                </a:solidFill>
              </a:rPr>
              <a:t>Exeplary</a:t>
            </a:r>
            <a:r>
              <a:rPr lang="pl-PL" dirty="0" smtClean="0">
                <a:solidFill>
                  <a:srgbClr val="505050"/>
                </a:solidFill>
              </a:rPr>
              <a:t> </a:t>
            </a:r>
            <a:r>
              <a:rPr lang="pl-PL" dirty="0" err="1" smtClean="0">
                <a:solidFill>
                  <a:srgbClr val="505050"/>
                </a:solidFill>
              </a:rPr>
              <a:t>pre-stress</a:t>
            </a:r>
            <a:r>
              <a:rPr lang="pl-PL" dirty="0" smtClean="0">
                <a:solidFill>
                  <a:srgbClr val="505050"/>
                </a:solidFill>
              </a:rPr>
              <a:t> </a:t>
            </a:r>
            <a:r>
              <a:rPr lang="pl-PL" dirty="0" err="1" smtClean="0">
                <a:solidFill>
                  <a:srgbClr val="505050"/>
                </a:solidFill>
              </a:rPr>
              <a:t>table</a:t>
            </a:r>
            <a:r>
              <a:rPr lang="pl-PL" dirty="0" smtClean="0">
                <a:solidFill>
                  <a:srgbClr val="505050"/>
                </a:solidFill>
              </a:rPr>
              <a:t> for </a:t>
            </a:r>
            <a:r>
              <a:rPr lang="pl-PL" dirty="0" err="1" smtClean="0">
                <a:solidFill>
                  <a:srgbClr val="505050"/>
                </a:solidFill>
              </a:rPr>
              <a:t>bellows</a:t>
            </a:r>
            <a:endParaRPr lang="pl-PL" dirty="0">
              <a:solidFill>
                <a:srgbClr val="505050"/>
              </a:solidFill>
            </a:endParaRPr>
          </a:p>
          <a:p>
            <a:endParaRPr lang="en-US" dirty="0"/>
          </a:p>
        </p:txBody>
      </p:sp>
      <p:graphicFrame>
        <p:nvGraphicFramePr>
          <p:cNvPr id="2" name="Tabela 1"/>
          <p:cNvGraphicFramePr>
            <a:graphicFrameLocks noGrp="1"/>
          </p:cNvGraphicFramePr>
          <p:nvPr>
            <p:extLst>
              <p:ext uri="{D42A27DB-BD31-4B8C-83A1-F6EECF244321}">
                <p14:modId xmlns:p14="http://schemas.microsoft.com/office/powerpoint/2010/main" val="2935746212"/>
              </p:ext>
            </p:extLst>
          </p:nvPr>
        </p:nvGraphicFramePr>
        <p:xfrm>
          <a:off x="304805" y="1594456"/>
          <a:ext cx="11544299" cy="4063140"/>
        </p:xfrm>
        <a:graphic>
          <a:graphicData uri="http://schemas.openxmlformats.org/drawingml/2006/table">
            <a:tbl>
              <a:tblPr firstRow="1" firstCol="1" bandRow="1" bandCol="1"/>
              <a:tblGrid>
                <a:gridCol w="1924050">
                  <a:extLst>
                    <a:ext uri="{9D8B030D-6E8A-4147-A177-3AD203B41FA5}">
                      <a16:colId xmlns:a16="http://schemas.microsoft.com/office/drawing/2014/main" val="173303759"/>
                    </a:ext>
                  </a:extLst>
                </a:gridCol>
                <a:gridCol w="1190134">
                  <a:extLst>
                    <a:ext uri="{9D8B030D-6E8A-4147-A177-3AD203B41FA5}">
                      <a16:colId xmlns:a16="http://schemas.microsoft.com/office/drawing/2014/main" val="4221813448"/>
                    </a:ext>
                  </a:extLst>
                </a:gridCol>
                <a:gridCol w="1457915">
                  <a:extLst>
                    <a:ext uri="{9D8B030D-6E8A-4147-A177-3AD203B41FA5}">
                      <a16:colId xmlns:a16="http://schemas.microsoft.com/office/drawing/2014/main" val="2593362022"/>
                    </a:ext>
                  </a:extLst>
                </a:gridCol>
                <a:gridCol w="3867936">
                  <a:extLst>
                    <a:ext uri="{9D8B030D-6E8A-4147-A177-3AD203B41FA5}">
                      <a16:colId xmlns:a16="http://schemas.microsoft.com/office/drawing/2014/main" val="1800041002"/>
                    </a:ext>
                  </a:extLst>
                </a:gridCol>
                <a:gridCol w="1180214">
                  <a:extLst>
                    <a:ext uri="{9D8B030D-6E8A-4147-A177-3AD203B41FA5}">
                      <a16:colId xmlns:a16="http://schemas.microsoft.com/office/drawing/2014/main" val="150710685"/>
                    </a:ext>
                  </a:extLst>
                </a:gridCol>
                <a:gridCol w="1924050">
                  <a:extLst>
                    <a:ext uri="{9D8B030D-6E8A-4147-A177-3AD203B41FA5}">
                      <a16:colId xmlns:a16="http://schemas.microsoft.com/office/drawing/2014/main" val="2459739045"/>
                    </a:ext>
                  </a:extLst>
                </a:gridCol>
              </a:tblGrid>
              <a:tr h="431866">
                <a:tc>
                  <a:txBody>
                    <a:bodyPr/>
                    <a:lstStyle/>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Process line name</a:t>
                      </a:r>
                      <a:endParaRPr lang="pl-PL" sz="1400" b="1"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DN</a:t>
                      </a:r>
                      <a:endParaRPr lang="pl-PL" sz="1400" b="1"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Material</a:t>
                      </a:r>
                      <a:endParaRPr lang="pl-PL" sz="1400" b="1"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Type</a:t>
                      </a:r>
                      <a:endParaRPr lang="pl-PL" sz="1400" b="1"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Pre-stress </a:t>
                      </a:r>
                      <a:endParaRPr lang="pl-PL" sz="1400" b="1" kern="1200" dirty="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value, mm</a:t>
                      </a:r>
                      <a:endParaRPr lang="pl-PL" sz="1400" b="1"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b="1" kern="1200" dirty="0">
                          <a:solidFill>
                            <a:schemeClr val="accent6">
                              <a:lumMod val="50000"/>
                            </a:schemeClr>
                          </a:solidFill>
                          <a:effectLst/>
                          <a:latin typeface="+mn-lt"/>
                          <a:ea typeface="Times New Roman" panose="02020603050405020304" pitchFamily="18" charset="0"/>
                          <a:cs typeface="+mn-cs"/>
                        </a:rPr>
                        <a:t>Design</a:t>
                      </a:r>
                      <a:endParaRPr lang="pl-PL" sz="1400" b="1"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5939"/>
                  </a:ext>
                </a:extLst>
              </a:tr>
              <a:tr h="588290">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2K Return</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dirty="0">
                          <a:solidFill>
                            <a:schemeClr val="accent6">
                              <a:lumMod val="50000"/>
                            </a:schemeClr>
                          </a:solidFill>
                          <a:effectLst/>
                          <a:latin typeface="+mn-lt"/>
                          <a:ea typeface="Times New Roman" panose="02020603050405020304" pitchFamily="18" charset="0"/>
                          <a:cs typeface="+mn-cs"/>
                        </a:rPr>
                        <a:t>250</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a:solidFill>
                            <a:schemeClr val="accent6">
                              <a:lumMod val="50000"/>
                            </a:schemeClr>
                          </a:solidFill>
                          <a:effectLst/>
                          <a:latin typeface="+mn-lt"/>
                          <a:ea typeface="Times New Roman" panose="02020603050405020304" pitchFamily="18" charset="0"/>
                          <a:cs typeface="+mn-cs"/>
                        </a:rPr>
                        <a:t>1.4541</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ARN06.0250.048.0</a:t>
                      </a:r>
                      <a:endParaRPr lang="pl-PL" sz="1400" kern="120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double welded with inner sleeve</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10</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From catalogue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639360"/>
                  </a:ext>
                </a:extLst>
              </a:tr>
              <a:tr h="588290">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CD Return</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dirty="0">
                          <a:solidFill>
                            <a:schemeClr val="accent6">
                              <a:lumMod val="50000"/>
                            </a:schemeClr>
                          </a:solidFill>
                          <a:effectLst/>
                          <a:latin typeface="+mn-lt"/>
                          <a:ea typeface="Times New Roman" panose="02020603050405020304" pitchFamily="18" charset="0"/>
                          <a:cs typeface="+mn-cs"/>
                        </a:rPr>
                        <a:t>80</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dirty="0">
                          <a:solidFill>
                            <a:schemeClr val="accent6">
                              <a:lumMod val="50000"/>
                            </a:schemeClr>
                          </a:solidFill>
                          <a:effectLst/>
                          <a:latin typeface="+mn-lt"/>
                          <a:ea typeface="Times New Roman" panose="02020603050405020304" pitchFamily="18" charset="0"/>
                          <a:cs typeface="+mn-cs"/>
                        </a:rPr>
                        <a:t>1.4541</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ARN25.0080.042.0</a:t>
                      </a:r>
                      <a:endParaRPr lang="pl-PL" sz="1400" kern="1200" dirty="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double welded with inner sleeve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10</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From catalogue</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753297"/>
                  </a:ext>
                </a:extLst>
              </a:tr>
              <a:tr h="588290">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4.5K Supply</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a:solidFill>
                            <a:schemeClr val="accent6">
                              <a:lumMod val="50000"/>
                            </a:schemeClr>
                          </a:solidFill>
                          <a:effectLst/>
                          <a:latin typeface="+mn-lt"/>
                          <a:ea typeface="Times New Roman" panose="02020603050405020304" pitchFamily="18" charset="0"/>
                          <a:cs typeface="+mn-cs"/>
                        </a:rPr>
                        <a:t>50</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dirty="0">
                          <a:solidFill>
                            <a:schemeClr val="accent6">
                              <a:lumMod val="50000"/>
                            </a:schemeClr>
                          </a:solidFill>
                          <a:effectLst/>
                          <a:latin typeface="+mn-lt"/>
                          <a:ea typeface="Times New Roman" panose="02020603050405020304" pitchFamily="18" charset="0"/>
                          <a:cs typeface="+mn-cs"/>
                        </a:rPr>
                        <a:t>1.4541</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ARN25.0050.032.0</a:t>
                      </a:r>
                      <a:endParaRPr lang="pl-PL" sz="1400" kern="1200" dirty="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double welded with inner sleeve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12</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From catalogue</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582238"/>
                  </a:ext>
                </a:extLst>
              </a:tr>
              <a:tr h="588290">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LTTS Return</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50</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dirty="0">
                          <a:solidFill>
                            <a:schemeClr val="accent6">
                              <a:lumMod val="50000"/>
                            </a:schemeClr>
                          </a:solidFill>
                          <a:effectLst/>
                          <a:latin typeface="+mn-lt"/>
                          <a:ea typeface="Times New Roman" panose="02020603050405020304" pitchFamily="18" charset="0"/>
                          <a:cs typeface="+mn-cs"/>
                        </a:rPr>
                        <a:t>1.4541</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ARN25.0050.032.0</a:t>
                      </a:r>
                      <a:endParaRPr lang="pl-PL" sz="1400" kern="1200" dirty="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double welded with inner sleeve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12</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From catalogue</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50765"/>
                  </a:ext>
                </a:extLst>
              </a:tr>
              <a:tr h="588290">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HTTS Supply</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50</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a:solidFill>
                            <a:schemeClr val="accent6">
                              <a:lumMod val="50000"/>
                            </a:schemeClr>
                          </a:solidFill>
                          <a:effectLst/>
                          <a:latin typeface="+mn-lt"/>
                          <a:ea typeface="Times New Roman" panose="02020603050405020304" pitchFamily="18" charset="0"/>
                          <a:cs typeface="+mn-cs"/>
                        </a:rPr>
                        <a:t>1.4541</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ARN25.0050.032.0</a:t>
                      </a:r>
                      <a:endParaRPr lang="pl-PL" sz="1400" kern="1200" dirty="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double welded with inner sleeve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12</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From catalogue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359608"/>
                  </a:ext>
                </a:extLst>
              </a:tr>
              <a:tr h="588290">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HTTS Return</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50</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US" sz="1400" kern="1200">
                          <a:solidFill>
                            <a:schemeClr val="accent6">
                              <a:lumMod val="50000"/>
                            </a:schemeClr>
                          </a:solidFill>
                          <a:effectLst/>
                          <a:latin typeface="+mn-lt"/>
                          <a:ea typeface="Times New Roman" panose="02020603050405020304" pitchFamily="18" charset="0"/>
                          <a:cs typeface="+mn-cs"/>
                        </a:rPr>
                        <a:t>1.4541</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ARN25.0050.032.0</a:t>
                      </a:r>
                      <a:endParaRPr lang="pl-PL" sz="1400" kern="1200">
                        <a:solidFill>
                          <a:schemeClr val="accent6">
                            <a:lumMod val="50000"/>
                          </a:schemeClr>
                        </a:solidFill>
                        <a:effectLst/>
                        <a:latin typeface="+mn-lt"/>
                        <a:ea typeface="Times New Roman" panose="02020603050405020304" pitchFamily="18" charset="0"/>
                        <a:cs typeface="+mn-cs"/>
                      </a:endParaRPr>
                    </a:p>
                    <a:p>
                      <a:pPr marL="0" indent="0" algn="ctr" defTabSz="609585" rtl="0" eaLnBrk="1" latinLnBrk="0" hangingPunct="1">
                        <a:lnSpc>
                          <a:spcPct val="125000"/>
                        </a:lnSpc>
                        <a:spcAft>
                          <a:spcPts val="0"/>
                        </a:spcAft>
                      </a:pPr>
                      <a:r>
                        <a:rPr lang="en-GB" sz="1400" kern="1200">
                          <a:solidFill>
                            <a:schemeClr val="accent6">
                              <a:lumMod val="50000"/>
                            </a:schemeClr>
                          </a:solidFill>
                          <a:effectLst/>
                          <a:latin typeface="+mn-lt"/>
                          <a:ea typeface="Times New Roman" panose="02020603050405020304" pitchFamily="18" charset="0"/>
                          <a:cs typeface="+mn-cs"/>
                        </a:rPr>
                        <a:t>double welded with inner sleeve</a:t>
                      </a:r>
                      <a:endParaRPr lang="pl-PL" sz="1400" kern="120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12</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609585" rtl="0" eaLnBrk="1" latinLnBrk="0" hangingPunct="1">
                        <a:lnSpc>
                          <a:spcPct val="125000"/>
                        </a:lnSpc>
                        <a:spcAft>
                          <a:spcPts val="0"/>
                        </a:spcAft>
                      </a:pPr>
                      <a:r>
                        <a:rPr lang="en-GB" sz="1400" kern="1200" dirty="0">
                          <a:solidFill>
                            <a:schemeClr val="accent6">
                              <a:lumMod val="50000"/>
                            </a:schemeClr>
                          </a:solidFill>
                          <a:effectLst/>
                          <a:latin typeface="+mn-lt"/>
                          <a:ea typeface="Times New Roman" panose="02020603050405020304" pitchFamily="18" charset="0"/>
                          <a:cs typeface="+mn-cs"/>
                        </a:rPr>
                        <a:t>From catalogue</a:t>
                      </a:r>
                      <a:endParaRPr lang="pl-PL" sz="1400" kern="1200" dirty="0">
                        <a:solidFill>
                          <a:schemeClr val="accent6">
                            <a:lumMod val="50000"/>
                          </a:schemeClr>
                        </a:solidFill>
                        <a:effectLst/>
                        <a:latin typeface="+mn-lt"/>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849895"/>
                  </a:ext>
                </a:extLst>
              </a:tr>
            </a:tbl>
          </a:graphicData>
        </a:graphic>
      </p:graphicFrame>
    </p:spTree>
    <p:extLst>
      <p:ext uri="{BB962C8B-B14F-4D97-AF65-F5344CB8AC3E}">
        <p14:creationId xmlns:p14="http://schemas.microsoft.com/office/powerpoint/2010/main" val="277177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12</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569660"/>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5"/>
            </a:pPr>
            <a:r>
              <a:rPr lang="en-US" dirty="0" smtClean="0">
                <a:solidFill>
                  <a:srgbClr val="505050"/>
                </a:solidFill>
              </a:rPr>
              <a:t>Install </a:t>
            </a:r>
            <a:r>
              <a:rPr lang="pl-PL" dirty="0" smtClean="0">
                <a:solidFill>
                  <a:srgbClr val="505050"/>
                </a:solidFill>
              </a:rPr>
              <a:t>10 </a:t>
            </a:r>
            <a:r>
              <a:rPr lang="pl-PL" dirty="0" err="1" smtClean="0">
                <a:solidFill>
                  <a:srgbClr val="505050"/>
                </a:solidFill>
              </a:rPr>
              <a:t>layers</a:t>
            </a:r>
            <a:r>
              <a:rPr lang="pl-PL" dirty="0" smtClean="0">
                <a:solidFill>
                  <a:srgbClr val="505050"/>
                </a:solidFill>
              </a:rPr>
              <a:t> of </a:t>
            </a:r>
            <a:r>
              <a:rPr lang="en-US" dirty="0" smtClean="0">
                <a:solidFill>
                  <a:srgbClr val="505050"/>
                </a:solidFill>
              </a:rPr>
              <a:t>MLI </a:t>
            </a:r>
            <a:r>
              <a:rPr lang="en-US" dirty="0">
                <a:solidFill>
                  <a:srgbClr val="505050"/>
                </a:solidFill>
              </a:rPr>
              <a:t>on process pipes with </a:t>
            </a:r>
            <a:r>
              <a:rPr lang="pl-PL" dirty="0" smtClean="0">
                <a:solidFill>
                  <a:srgbClr val="505050"/>
                </a:solidFill>
              </a:rPr>
              <a:t>the </a:t>
            </a:r>
            <a:r>
              <a:rPr lang="pl-PL" dirty="0" err="1" smtClean="0">
                <a:solidFill>
                  <a:srgbClr val="505050"/>
                </a:solidFill>
              </a:rPr>
              <a:t>density</a:t>
            </a:r>
            <a:r>
              <a:rPr lang="pl-PL" dirty="0" smtClean="0">
                <a:solidFill>
                  <a:srgbClr val="505050"/>
                </a:solidFill>
              </a:rPr>
              <a:t> of 20 </a:t>
            </a:r>
            <a:r>
              <a:rPr lang="pl-PL" dirty="0" err="1" smtClean="0">
                <a:solidFill>
                  <a:srgbClr val="505050"/>
                </a:solidFill>
              </a:rPr>
              <a:t>layers</a:t>
            </a:r>
            <a:r>
              <a:rPr lang="pl-PL" dirty="0" smtClean="0">
                <a:solidFill>
                  <a:srgbClr val="505050"/>
                </a:solidFill>
              </a:rPr>
              <a:t> /cm</a:t>
            </a:r>
          </a:p>
          <a:p>
            <a:r>
              <a:rPr lang="pl-PL" dirty="0">
                <a:solidFill>
                  <a:srgbClr val="505050"/>
                </a:solidFill>
              </a:rPr>
              <a:t>	</a:t>
            </a:r>
            <a:r>
              <a:rPr lang="pl-PL" dirty="0" smtClean="0">
                <a:solidFill>
                  <a:srgbClr val="505050"/>
                </a:solidFill>
              </a:rPr>
              <a:t>No MLI on the HTTS Return Line</a:t>
            </a:r>
            <a:endParaRPr lang="en-US" dirty="0">
              <a:solidFill>
                <a:srgbClr val="505050"/>
              </a:solidFill>
            </a:endParaRPr>
          </a:p>
          <a:p>
            <a:r>
              <a:rPr lang="en-US" dirty="0">
                <a:solidFill>
                  <a:srgbClr val="505050"/>
                </a:solidFill>
              </a:rPr>
              <a:t>6.	Install one end of the heat bridge on the HTTS Return line</a:t>
            </a:r>
            <a:r>
              <a:rPr lang="pl-PL" dirty="0">
                <a:solidFill>
                  <a:srgbClr val="505050"/>
                </a:solidFill>
              </a:rPr>
              <a:t>.</a:t>
            </a:r>
            <a:endParaRPr lang="en-US" dirty="0">
              <a:solidFill>
                <a:srgbClr val="505050"/>
              </a:solidFill>
            </a:endParaRPr>
          </a:p>
        </p:txBody>
      </p:sp>
      <p:pic>
        <p:nvPicPr>
          <p:cNvPr id="9" name="Obraz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73715" y="2411300"/>
            <a:ext cx="3682710" cy="3376437"/>
          </a:xfrm>
          <a:prstGeom prst="rect">
            <a:avLst/>
          </a:prstGeom>
        </p:spPr>
      </p:pic>
    </p:spTree>
    <p:extLst>
      <p:ext uri="{BB962C8B-B14F-4D97-AF65-F5344CB8AC3E}">
        <p14:creationId xmlns:p14="http://schemas.microsoft.com/office/powerpoint/2010/main" val="55151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13</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2308324"/>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7"/>
            </a:pPr>
            <a:r>
              <a:rPr lang="en-US" dirty="0">
                <a:solidFill>
                  <a:srgbClr val="505050"/>
                </a:solidFill>
              </a:rPr>
              <a:t>Install the thermal shield muff</a:t>
            </a:r>
            <a:r>
              <a:rPr lang="pl-PL" dirty="0">
                <a:solidFill>
                  <a:srgbClr val="505050"/>
                </a:solidFill>
              </a:rPr>
              <a:t>.</a:t>
            </a:r>
            <a:r>
              <a:rPr lang="en-US" dirty="0">
                <a:solidFill>
                  <a:srgbClr val="505050"/>
                </a:solidFill>
              </a:rPr>
              <a:t> The connection muff is made of two halves that need to be welded together and to the fixed support on the </a:t>
            </a:r>
            <a:r>
              <a:rPr lang="pl-PL" dirty="0" smtClean="0">
                <a:solidFill>
                  <a:srgbClr val="505050"/>
                </a:solidFill>
              </a:rPr>
              <a:t>UPSTREAM</a:t>
            </a:r>
            <a:r>
              <a:rPr lang="en-US" dirty="0" smtClean="0">
                <a:solidFill>
                  <a:srgbClr val="505050"/>
                </a:solidFill>
              </a:rPr>
              <a:t> </a:t>
            </a:r>
            <a:r>
              <a:rPr lang="en-US" dirty="0">
                <a:solidFill>
                  <a:srgbClr val="505050"/>
                </a:solidFill>
              </a:rPr>
              <a:t>interface side </a:t>
            </a:r>
            <a:endParaRPr lang="pl-PL" dirty="0">
              <a:solidFill>
                <a:srgbClr val="505050"/>
              </a:solidFill>
            </a:endParaRPr>
          </a:p>
          <a:p>
            <a:r>
              <a:rPr lang="en-US" dirty="0">
                <a:solidFill>
                  <a:srgbClr val="505050"/>
                </a:solidFill>
              </a:rPr>
              <a:t>8.	Connect the second end of the heat bridge to the Thermal shield connection muff. </a:t>
            </a:r>
            <a:endParaRPr lang="en-US" dirty="0" smtClean="0">
              <a:solidFill>
                <a:srgbClr val="505050"/>
              </a:solidFill>
            </a:endParaRPr>
          </a:p>
          <a:p>
            <a:r>
              <a:rPr lang="en-US" dirty="0" smtClean="0">
                <a:solidFill>
                  <a:srgbClr val="505050"/>
                </a:solidFill>
              </a:rPr>
              <a:t>9.	The thermal shield </a:t>
            </a:r>
            <a:r>
              <a:rPr lang="pl-PL" dirty="0" err="1" smtClean="0">
                <a:solidFill>
                  <a:srgbClr val="505050"/>
                </a:solidFill>
              </a:rPr>
              <a:t>muff</a:t>
            </a:r>
            <a:r>
              <a:rPr lang="en-US" dirty="0" smtClean="0">
                <a:solidFill>
                  <a:srgbClr val="505050"/>
                </a:solidFill>
              </a:rPr>
              <a:t> should be covered with </a:t>
            </a:r>
            <a:r>
              <a:rPr lang="pl-PL" dirty="0" smtClean="0">
                <a:solidFill>
                  <a:srgbClr val="505050"/>
                </a:solidFill>
              </a:rPr>
              <a:t>30</a:t>
            </a:r>
            <a:r>
              <a:rPr lang="en-US" dirty="0" smtClean="0">
                <a:solidFill>
                  <a:srgbClr val="505050"/>
                </a:solidFill>
              </a:rPr>
              <a:t> layers of MLI with </a:t>
            </a:r>
            <a:r>
              <a:rPr lang="pl-PL" dirty="0" smtClean="0">
                <a:solidFill>
                  <a:srgbClr val="505050"/>
                </a:solidFill>
              </a:rPr>
              <a:t>the </a:t>
            </a:r>
            <a:r>
              <a:rPr lang="pl-PL" dirty="0" err="1" smtClean="0">
                <a:solidFill>
                  <a:srgbClr val="505050"/>
                </a:solidFill>
              </a:rPr>
              <a:t>density</a:t>
            </a:r>
            <a:r>
              <a:rPr lang="pl-PL" dirty="0" smtClean="0">
                <a:solidFill>
                  <a:srgbClr val="505050"/>
                </a:solidFill>
              </a:rPr>
              <a:t> of 20 </a:t>
            </a:r>
            <a:r>
              <a:rPr lang="pl-PL" dirty="0" err="1" smtClean="0">
                <a:solidFill>
                  <a:srgbClr val="505050"/>
                </a:solidFill>
              </a:rPr>
              <a:t>layers</a:t>
            </a:r>
            <a:r>
              <a:rPr lang="pl-PL" dirty="0" smtClean="0">
                <a:solidFill>
                  <a:srgbClr val="505050"/>
                </a:solidFill>
              </a:rPr>
              <a:t> /cm</a:t>
            </a:r>
            <a:endParaRPr lang="pl-PL" dirty="0">
              <a:solidFill>
                <a:srgbClr val="505050"/>
              </a:solidFill>
            </a:endParaRPr>
          </a:p>
        </p:txBody>
      </p:sp>
      <p:pic>
        <p:nvPicPr>
          <p:cNvPr id="9" name="Obraz 8"/>
          <p:cNvPicPr/>
          <p:nvPr/>
        </p:nvPicPr>
        <p:blipFill rotWithShape="1">
          <a:blip r:embed="rId2" cstate="print">
            <a:extLst>
              <a:ext uri="{28A0092B-C50C-407E-A947-70E740481C1C}">
                <a14:useLocalDpi xmlns:a14="http://schemas.microsoft.com/office/drawing/2010/main"/>
              </a:ext>
            </a:extLst>
          </a:blip>
          <a:srcRect l="8779" t="11645" b="3568"/>
          <a:stretch/>
        </p:blipFill>
        <p:spPr bwMode="auto">
          <a:xfrm>
            <a:off x="3469052" y="2815482"/>
            <a:ext cx="5398626" cy="3305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675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14</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938992"/>
          </a:xfrm>
          <a:prstGeom prst="rect">
            <a:avLst/>
          </a:prstGeom>
        </p:spPr>
        <p:txBody>
          <a:bodyPr wrap="square">
            <a:spAutoFit/>
          </a:bodyPr>
          <a:lstStyle/>
          <a:p>
            <a:r>
              <a:rPr lang="en-US" dirty="0">
                <a:solidFill>
                  <a:srgbClr val="505050"/>
                </a:solidFill>
              </a:rPr>
              <a:t>Mounting of the connection should be done according to the following algorithm:</a:t>
            </a:r>
          </a:p>
          <a:p>
            <a:r>
              <a:rPr lang="en-US" dirty="0">
                <a:solidFill>
                  <a:srgbClr val="505050"/>
                </a:solidFill>
              </a:rPr>
              <a:t>10.	The outer jacket muff should be shifted back to the connection. The muff should be placed on both supports.</a:t>
            </a:r>
          </a:p>
          <a:p>
            <a:r>
              <a:rPr lang="en-US" dirty="0">
                <a:solidFill>
                  <a:srgbClr val="505050"/>
                </a:solidFill>
              </a:rPr>
              <a:t>11.	The outer jacket muff should be welded to both supports. The weld connection should be helium tight</a:t>
            </a:r>
            <a:r>
              <a:rPr lang="pl-PL" dirty="0">
                <a:solidFill>
                  <a:srgbClr val="505050"/>
                </a:solidFill>
              </a:rPr>
              <a:t>. </a:t>
            </a:r>
            <a:r>
              <a:rPr lang="pl-PL" dirty="0" err="1">
                <a:solidFill>
                  <a:srgbClr val="505050"/>
                </a:solidFill>
              </a:rPr>
              <a:t>If</a:t>
            </a:r>
            <a:r>
              <a:rPr lang="pl-PL" dirty="0">
                <a:solidFill>
                  <a:srgbClr val="505050"/>
                </a:solidFill>
              </a:rPr>
              <a:t> the </a:t>
            </a:r>
            <a:r>
              <a:rPr lang="pl-PL" dirty="0" err="1">
                <a:solidFill>
                  <a:srgbClr val="505050"/>
                </a:solidFill>
              </a:rPr>
              <a:t>outer</a:t>
            </a:r>
            <a:r>
              <a:rPr lang="pl-PL" dirty="0">
                <a:solidFill>
                  <a:srgbClr val="505050"/>
                </a:solidFill>
              </a:rPr>
              <a:t> </a:t>
            </a:r>
            <a:r>
              <a:rPr lang="pl-PL" dirty="0" err="1">
                <a:solidFill>
                  <a:srgbClr val="505050"/>
                </a:solidFill>
              </a:rPr>
              <a:t>jacket</a:t>
            </a:r>
            <a:r>
              <a:rPr lang="pl-PL" dirty="0">
                <a:solidFill>
                  <a:srgbClr val="505050"/>
                </a:solidFill>
              </a:rPr>
              <a:t> </a:t>
            </a:r>
            <a:r>
              <a:rPr lang="pl-PL" dirty="0" err="1">
                <a:solidFill>
                  <a:srgbClr val="505050"/>
                </a:solidFill>
              </a:rPr>
              <a:t>muff</a:t>
            </a:r>
            <a:r>
              <a:rPr lang="pl-PL" dirty="0">
                <a:solidFill>
                  <a:srgbClr val="505050"/>
                </a:solidFill>
              </a:rPr>
              <a:t> </a:t>
            </a:r>
            <a:r>
              <a:rPr lang="pl-PL" dirty="0" err="1">
                <a:solidFill>
                  <a:srgbClr val="505050"/>
                </a:solidFill>
              </a:rPr>
              <a:t>consists</a:t>
            </a:r>
            <a:r>
              <a:rPr lang="pl-PL" dirty="0">
                <a:solidFill>
                  <a:srgbClr val="505050"/>
                </a:solidFill>
              </a:rPr>
              <a:t> of the </a:t>
            </a:r>
            <a:r>
              <a:rPr lang="pl-PL" dirty="0" err="1">
                <a:solidFill>
                  <a:srgbClr val="505050"/>
                </a:solidFill>
              </a:rPr>
              <a:t>bellows</a:t>
            </a:r>
            <a:r>
              <a:rPr lang="pl-PL" dirty="0">
                <a:solidFill>
                  <a:srgbClr val="505050"/>
                </a:solidFill>
              </a:rPr>
              <a:t>, </a:t>
            </a:r>
            <a:r>
              <a:rPr lang="pl-PL" dirty="0" err="1">
                <a:solidFill>
                  <a:srgbClr val="505050"/>
                </a:solidFill>
              </a:rPr>
              <a:t>it</a:t>
            </a:r>
            <a:r>
              <a:rPr lang="pl-PL" dirty="0">
                <a:solidFill>
                  <a:srgbClr val="505050"/>
                </a:solidFill>
              </a:rPr>
              <a:t> </a:t>
            </a:r>
            <a:r>
              <a:rPr lang="pl-PL" dirty="0" err="1">
                <a:solidFill>
                  <a:srgbClr val="505050"/>
                </a:solidFill>
              </a:rPr>
              <a:t>should</a:t>
            </a:r>
            <a:r>
              <a:rPr lang="pl-PL" dirty="0">
                <a:solidFill>
                  <a:srgbClr val="505050"/>
                </a:solidFill>
              </a:rPr>
              <a:t> be </a:t>
            </a:r>
            <a:r>
              <a:rPr lang="pl-PL" dirty="0" err="1">
                <a:solidFill>
                  <a:srgbClr val="505050"/>
                </a:solidFill>
              </a:rPr>
              <a:t>pre-compressed</a:t>
            </a:r>
            <a:r>
              <a:rPr lang="pl-PL" dirty="0">
                <a:solidFill>
                  <a:srgbClr val="505050"/>
                </a:solidFill>
              </a:rPr>
              <a:t>.</a:t>
            </a:r>
            <a:endParaRPr lang="en-US" dirty="0">
              <a:solidFill>
                <a:srgbClr val="505050"/>
              </a:solidFill>
            </a:endParaRPr>
          </a:p>
        </p:txBody>
      </p:sp>
      <p:pic>
        <p:nvPicPr>
          <p:cNvPr id="9" name="Obraz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6956" y="2756042"/>
            <a:ext cx="3809155" cy="3243734"/>
          </a:xfrm>
          <a:prstGeom prst="rect">
            <a:avLst/>
          </a:prstGeom>
        </p:spPr>
      </p:pic>
      <p:pic>
        <p:nvPicPr>
          <p:cNvPr id="11" name="Obraz 10"/>
          <p:cNvPicPr>
            <a:picLocks noChangeAspect="1"/>
          </p:cNvPicPr>
          <p:nvPr/>
        </p:nvPicPr>
        <p:blipFill rotWithShape="1">
          <a:blip r:embed="rId3" cstate="print">
            <a:extLst>
              <a:ext uri="{28A0092B-C50C-407E-A947-70E740481C1C}">
                <a14:useLocalDpi xmlns:a14="http://schemas.microsoft.com/office/drawing/2010/main"/>
              </a:ext>
            </a:extLst>
          </a:blip>
          <a:srcRect b="9397"/>
          <a:stretch/>
        </p:blipFill>
        <p:spPr bwMode="auto">
          <a:xfrm>
            <a:off x="6225513" y="2642095"/>
            <a:ext cx="4599232" cy="3387688"/>
          </a:xfrm>
          <a:prstGeom prst="rect">
            <a:avLst/>
          </a:prstGeom>
          <a:ln>
            <a:noFill/>
          </a:ln>
          <a:extLst>
            <a:ext uri="{53640926-AAD7-44D8-BBD7-CCE9431645EC}">
              <a14:shadowObscured xmlns:a14="http://schemas.microsoft.com/office/drawing/2010/main"/>
            </a:ext>
          </a:extLst>
        </p:spPr>
      </p:pic>
      <p:sp>
        <p:nvSpPr>
          <p:cNvPr id="2" name="pole tekstowe 1"/>
          <p:cNvSpPr txBox="1"/>
          <p:nvPr/>
        </p:nvSpPr>
        <p:spPr>
          <a:xfrm>
            <a:off x="982436" y="5969426"/>
            <a:ext cx="4375493" cy="461665"/>
          </a:xfrm>
          <a:prstGeom prst="rect">
            <a:avLst/>
          </a:prstGeom>
          <a:noFill/>
        </p:spPr>
        <p:txBody>
          <a:bodyPr wrap="none" rtlCol="0">
            <a:spAutoFit/>
          </a:bodyPr>
          <a:lstStyle/>
          <a:p>
            <a:r>
              <a:rPr lang="pl-PL" dirty="0" err="1">
                <a:solidFill>
                  <a:srgbClr val="505050"/>
                </a:solidFill>
              </a:rPr>
              <a:t>outer</a:t>
            </a:r>
            <a:r>
              <a:rPr lang="pl-PL" dirty="0">
                <a:solidFill>
                  <a:srgbClr val="505050"/>
                </a:solidFill>
              </a:rPr>
              <a:t> </a:t>
            </a:r>
            <a:r>
              <a:rPr lang="pl-PL" dirty="0" err="1">
                <a:solidFill>
                  <a:srgbClr val="505050"/>
                </a:solidFill>
              </a:rPr>
              <a:t>jacket</a:t>
            </a:r>
            <a:r>
              <a:rPr lang="pl-PL" dirty="0">
                <a:solidFill>
                  <a:srgbClr val="505050"/>
                </a:solidFill>
              </a:rPr>
              <a:t> </a:t>
            </a:r>
            <a:r>
              <a:rPr lang="pl-PL" dirty="0" err="1">
                <a:solidFill>
                  <a:srgbClr val="505050"/>
                </a:solidFill>
              </a:rPr>
              <a:t>muff</a:t>
            </a:r>
            <a:r>
              <a:rPr lang="pl-PL" dirty="0">
                <a:solidFill>
                  <a:srgbClr val="505050"/>
                </a:solidFill>
              </a:rPr>
              <a:t> with no </a:t>
            </a:r>
            <a:r>
              <a:rPr lang="pl-PL" dirty="0" err="1">
                <a:solidFill>
                  <a:srgbClr val="505050"/>
                </a:solidFill>
              </a:rPr>
              <a:t>bellows</a:t>
            </a:r>
            <a:endParaRPr lang="pl-PL" dirty="0">
              <a:solidFill>
                <a:srgbClr val="505050"/>
              </a:solidFill>
            </a:endParaRPr>
          </a:p>
        </p:txBody>
      </p:sp>
      <p:sp>
        <p:nvSpPr>
          <p:cNvPr id="13" name="pole tekstowe 12"/>
          <p:cNvSpPr txBox="1"/>
          <p:nvPr/>
        </p:nvSpPr>
        <p:spPr>
          <a:xfrm>
            <a:off x="6477331" y="5969426"/>
            <a:ext cx="3982757" cy="461665"/>
          </a:xfrm>
          <a:prstGeom prst="rect">
            <a:avLst/>
          </a:prstGeom>
          <a:noFill/>
        </p:spPr>
        <p:txBody>
          <a:bodyPr wrap="none" rtlCol="0">
            <a:spAutoFit/>
          </a:bodyPr>
          <a:lstStyle/>
          <a:p>
            <a:r>
              <a:rPr lang="pl-PL" dirty="0" err="1">
                <a:solidFill>
                  <a:srgbClr val="505050"/>
                </a:solidFill>
              </a:rPr>
              <a:t>outer</a:t>
            </a:r>
            <a:r>
              <a:rPr lang="pl-PL" dirty="0">
                <a:solidFill>
                  <a:srgbClr val="505050"/>
                </a:solidFill>
              </a:rPr>
              <a:t> </a:t>
            </a:r>
            <a:r>
              <a:rPr lang="pl-PL" dirty="0" err="1">
                <a:solidFill>
                  <a:srgbClr val="505050"/>
                </a:solidFill>
              </a:rPr>
              <a:t>jacket</a:t>
            </a:r>
            <a:r>
              <a:rPr lang="pl-PL" dirty="0">
                <a:solidFill>
                  <a:srgbClr val="505050"/>
                </a:solidFill>
              </a:rPr>
              <a:t> </a:t>
            </a:r>
            <a:r>
              <a:rPr lang="pl-PL" dirty="0" err="1">
                <a:solidFill>
                  <a:srgbClr val="505050"/>
                </a:solidFill>
              </a:rPr>
              <a:t>muff</a:t>
            </a:r>
            <a:r>
              <a:rPr lang="pl-PL" dirty="0">
                <a:solidFill>
                  <a:srgbClr val="505050"/>
                </a:solidFill>
              </a:rPr>
              <a:t> with </a:t>
            </a:r>
            <a:r>
              <a:rPr lang="pl-PL" dirty="0" err="1">
                <a:solidFill>
                  <a:srgbClr val="505050"/>
                </a:solidFill>
              </a:rPr>
              <a:t>bellows</a:t>
            </a:r>
            <a:endParaRPr lang="pl-PL" dirty="0">
              <a:solidFill>
                <a:srgbClr val="505050"/>
              </a:solidFill>
            </a:endParaRPr>
          </a:p>
        </p:txBody>
      </p:sp>
      <p:cxnSp>
        <p:nvCxnSpPr>
          <p:cNvPr id="12" name="Łącznik prosty ze strzałką 11"/>
          <p:cNvCxnSpPr/>
          <p:nvPr/>
        </p:nvCxnSpPr>
        <p:spPr>
          <a:xfrm>
            <a:off x="3798768" y="3536957"/>
            <a:ext cx="1025898" cy="0"/>
          </a:xfrm>
          <a:prstGeom prst="straightConnector1">
            <a:avLst/>
          </a:prstGeom>
          <a:ln>
            <a:solidFill>
              <a:schemeClr val="accent6">
                <a:lumMod val="50000"/>
              </a:schemeClr>
            </a:solidFill>
            <a:prstDash val="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pole tekstowe 13"/>
          <p:cNvSpPr txBox="1"/>
          <p:nvPr/>
        </p:nvSpPr>
        <p:spPr>
          <a:xfrm>
            <a:off x="3713043" y="3059106"/>
            <a:ext cx="761747" cy="461665"/>
          </a:xfrm>
          <a:prstGeom prst="rect">
            <a:avLst/>
          </a:prstGeom>
          <a:noFill/>
        </p:spPr>
        <p:txBody>
          <a:bodyPr wrap="none" rtlCol="0">
            <a:spAutoFit/>
          </a:bodyPr>
          <a:lstStyle/>
          <a:p>
            <a:r>
              <a:rPr lang="pl-PL" dirty="0" err="1" smtClean="0"/>
              <a:t>slide</a:t>
            </a:r>
            <a:endParaRPr lang="pl-PL" dirty="0"/>
          </a:p>
        </p:txBody>
      </p:sp>
      <p:cxnSp>
        <p:nvCxnSpPr>
          <p:cNvPr id="15" name="Łącznik prosty ze strzałką 14"/>
          <p:cNvCxnSpPr/>
          <p:nvPr/>
        </p:nvCxnSpPr>
        <p:spPr>
          <a:xfrm>
            <a:off x="9161343" y="3527432"/>
            <a:ext cx="1025898" cy="0"/>
          </a:xfrm>
          <a:prstGeom prst="straightConnector1">
            <a:avLst/>
          </a:prstGeom>
          <a:ln>
            <a:solidFill>
              <a:schemeClr val="accent6">
                <a:lumMod val="50000"/>
              </a:schemeClr>
            </a:solidFill>
            <a:prstDash val="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pole tekstowe 15"/>
          <p:cNvSpPr txBox="1"/>
          <p:nvPr/>
        </p:nvSpPr>
        <p:spPr>
          <a:xfrm>
            <a:off x="9075618" y="3049581"/>
            <a:ext cx="761747" cy="461665"/>
          </a:xfrm>
          <a:prstGeom prst="rect">
            <a:avLst/>
          </a:prstGeom>
          <a:noFill/>
        </p:spPr>
        <p:txBody>
          <a:bodyPr wrap="none" rtlCol="0">
            <a:spAutoFit/>
          </a:bodyPr>
          <a:lstStyle/>
          <a:p>
            <a:r>
              <a:rPr lang="pl-PL" dirty="0" err="1" smtClean="0"/>
              <a:t>slide</a:t>
            </a:r>
            <a:endParaRPr lang="pl-PL" dirty="0"/>
          </a:p>
        </p:txBody>
      </p:sp>
    </p:spTree>
    <p:extLst>
      <p:ext uri="{BB962C8B-B14F-4D97-AF65-F5344CB8AC3E}">
        <p14:creationId xmlns:p14="http://schemas.microsoft.com/office/powerpoint/2010/main" val="80429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Corner</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15</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13" name="Obraz 12"/>
          <p:cNvPicPr>
            <a:picLocks noChangeAspect="1"/>
          </p:cNvPicPr>
          <p:nvPr/>
        </p:nvPicPr>
        <p:blipFill>
          <a:blip r:embed="rId2"/>
          <a:stretch>
            <a:fillRect/>
          </a:stretch>
        </p:blipFill>
        <p:spPr>
          <a:xfrm>
            <a:off x="169752" y="3026901"/>
            <a:ext cx="4455182" cy="3306210"/>
          </a:xfrm>
          <a:prstGeom prst="rect">
            <a:avLst/>
          </a:prstGeom>
        </p:spPr>
      </p:pic>
      <p:pic>
        <p:nvPicPr>
          <p:cNvPr id="9" name="Obraz 8"/>
          <p:cNvPicPr>
            <a:picLocks noChangeAspect="1"/>
          </p:cNvPicPr>
          <p:nvPr/>
        </p:nvPicPr>
        <p:blipFill rotWithShape="1">
          <a:blip r:embed="rId3" cstate="print">
            <a:extLst>
              <a:ext uri="{28A0092B-C50C-407E-A947-70E740481C1C}">
                <a14:useLocalDpi xmlns:a14="http://schemas.microsoft.com/office/drawing/2010/main"/>
              </a:ext>
            </a:extLst>
          </a:blip>
          <a:srcRect l="8538" t="7653" r="12562" b="9012"/>
          <a:stretch/>
        </p:blipFill>
        <p:spPr bwMode="auto">
          <a:xfrm>
            <a:off x="4333026" y="251752"/>
            <a:ext cx="3390900" cy="3545707"/>
          </a:xfrm>
          <a:prstGeom prst="rect">
            <a:avLst/>
          </a:prstGeom>
          <a:ln>
            <a:noFill/>
          </a:ln>
          <a:extLst>
            <a:ext uri="{53640926-AAD7-44D8-BBD7-CCE9431645EC}">
              <a14:shadowObscured xmlns:a14="http://schemas.microsoft.com/office/drawing/2010/main"/>
            </a:ext>
          </a:extLst>
        </p:spPr>
      </p:pic>
      <p:pic>
        <p:nvPicPr>
          <p:cNvPr id="11" name="Obraz 10"/>
          <p:cNvPicPr>
            <a:picLocks noChangeAspect="1"/>
          </p:cNvPicPr>
          <p:nvPr/>
        </p:nvPicPr>
        <p:blipFill>
          <a:blip r:embed="rId4"/>
          <a:stretch>
            <a:fillRect/>
          </a:stretch>
        </p:blipFill>
        <p:spPr>
          <a:xfrm>
            <a:off x="7816284" y="303540"/>
            <a:ext cx="4375716" cy="3442129"/>
          </a:xfrm>
          <a:prstGeom prst="rect">
            <a:avLst/>
          </a:prstGeom>
        </p:spPr>
      </p:pic>
    </p:spTree>
    <p:extLst>
      <p:ext uri="{BB962C8B-B14F-4D97-AF65-F5344CB8AC3E}">
        <p14:creationId xmlns:p14="http://schemas.microsoft.com/office/powerpoint/2010/main" val="68013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Corner</a:t>
            </a:r>
            <a:r>
              <a:rPr lang="pl-PL" dirty="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16</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569660"/>
          </a:xfrm>
          <a:prstGeom prst="rect">
            <a:avLst/>
          </a:prstGeom>
        </p:spPr>
        <p:txBody>
          <a:bodyPr wrap="square">
            <a:spAutoFit/>
          </a:bodyPr>
          <a:lstStyle/>
          <a:p>
            <a:r>
              <a:rPr lang="en-US" dirty="0">
                <a:solidFill>
                  <a:srgbClr val="505050"/>
                </a:solidFill>
              </a:rPr>
              <a:t>Mounting of the connection should be done according to the following algorithm:</a:t>
            </a:r>
          </a:p>
          <a:p>
            <a:r>
              <a:rPr lang="en-US" dirty="0">
                <a:solidFill>
                  <a:srgbClr val="505050"/>
                </a:solidFill>
              </a:rPr>
              <a:t>1.	</a:t>
            </a:r>
            <a:r>
              <a:rPr lang="en-US" dirty="0" smtClean="0">
                <a:solidFill>
                  <a:srgbClr val="505050"/>
                </a:solidFill>
              </a:rPr>
              <a:t>The </a:t>
            </a:r>
            <a:r>
              <a:rPr lang="en-US" dirty="0">
                <a:solidFill>
                  <a:srgbClr val="505050"/>
                </a:solidFill>
              </a:rPr>
              <a:t>outer jacket corner-connection cover is made of 4 pieces: 2 pipe pieces cut on the one end at a 45° angle and two semi-circular pieces to connect them. The pipe pieces should be placed on the outer jacket of the segments taking part in </a:t>
            </a:r>
            <a:r>
              <a:rPr lang="en-US" dirty="0" smtClean="0">
                <a:solidFill>
                  <a:srgbClr val="505050"/>
                </a:solidFill>
              </a:rPr>
              <a:t>the</a:t>
            </a:r>
            <a:r>
              <a:rPr lang="pl-PL" dirty="0" smtClean="0">
                <a:solidFill>
                  <a:srgbClr val="505050"/>
                </a:solidFill>
              </a:rPr>
              <a:t> </a:t>
            </a:r>
            <a:r>
              <a:rPr lang="pl-PL" dirty="0" err="1" smtClean="0">
                <a:solidFill>
                  <a:srgbClr val="505050"/>
                </a:solidFill>
              </a:rPr>
              <a:t>connection</a:t>
            </a:r>
            <a:r>
              <a:rPr lang="pl-PL" dirty="0" smtClean="0">
                <a:solidFill>
                  <a:srgbClr val="505050"/>
                </a:solidFill>
              </a:rPr>
              <a:t>.</a:t>
            </a:r>
            <a:endParaRPr lang="en-US" dirty="0">
              <a:solidFill>
                <a:srgbClr val="505050"/>
              </a:solidFill>
            </a:endParaRPr>
          </a:p>
        </p:txBody>
      </p:sp>
      <p:pic>
        <p:nvPicPr>
          <p:cNvPr id="11" name="Obraz 10"/>
          <p:cNvPicPr>
            <a:picLocks noChangeAspect="1"/>
          </p:cNvPicPr>
          <p:nvPr/>
        </p:nvPicPr>
        <p:blipFill rotWithShape="1">
          <a:blip r:embed="rId2" cstate="print">
            <a:extLst>
              <a:ext uri="{28A0092B-C50C-407E-A947-70E740481C1C}">
                <a14:useLocalDpi xmlns:a14="http://schemas.microsoft.com/office/drawing/2010/main"/>
              </a:ext>
            </a:extLst>
          </a:blip>
          <a:srcRect l="10583" t="6377" r="5809" b="6423"/>
          <a:stretch/>
        </p:blipFill>
        <p:spPr bwMode="auto">
          <a:xfrm>
            <a:off x="3961590" y="2455229"/>
            <a:ext cx="3779637" cy="3761539"/>
          </a:xfrm>
          <a:prstGeom prst="rect">
            <a:avLst/>
          </a:prstGeom>
          <a:ln>
            <a:noFill/>
          </a:ln>
          <a:extLst>
            <a:ext uri="{53640926-AAD7-44D8-BBD7-CCE9431645EC}">
              <a14:shadowObscured xmlns:a14="http://schemas.microsoft.com/office/drawing/2010/main"/>
            </a:ext>
          </a:extLst>
        </p:spPr>
      </p:pic>
      <p:sp>
        <p:nvSpPr>
          <p:cNvPr id="2" name="pole tekstowe 1"/>
          <p:cNvSpPr txBox="1"/>
          <p:nvPr/>
        </p:nvSpPr>
        <p:spPr>
          <a:xfrm>
            <a:off x="8385464" y="5018809"/>
            <a:ext cx="1588897" cy="461665"/>
          </a:xfrm>
          <a:prstGeom prst="rect">
            <a:avLst/>
          </a:prstGeom>
          <a:noFill/>
        </p:spPr>
        <p:txBody>
          <a:bodyPr wrap="none" rtlCol="0">
            <a:spAutoFit/>
          </a:bodyPr>
          <a:lstStyle/>
          <a:p>
            <a:r>
              <a:rPr lang="pl-PL" dirty="0" err="1" smtClean="0"/>
              <a:t>pipe</a:t>
            </a:r>
            <a:r>
              <a:rPr lang="pl-PL" dirty="0" smtClean="0"/>
              <a:t> </a:t>
            </a:r>
            <a:r>
              <a:rPr lang="pl-PL" dirty="0" err="1" smtClean="0"/>
              <a:t>pieces</a:t>
            </a:r>
            <a:endParaRPr lang="pl-PL" dirty="0"/>
          </a:p>
        </p:txBody>
      </p:sp>
      <p:cxnSp>
        <p:nvCxnSpPr>
          <p:cNvPr id="7" name="Łącznik prosty ze strzałką 6"/>
          <p:cNvCxnSpPr>
            <a:stCxn id="2" idx="0"/>
          </p:cNvCxnSpPr>
          <p:nvPr/>
        </p:nvCxnSpPr>
        <p:spPr>
          <a:xfrm flipH="1" flipV="1">
            <a:off x="7429500" y="4208579"/>
            <a:ext cx="1750413" cy="810230"/>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14" name="Łącznik prosty ze strzałką 13"/>
          <p:cNvCxnSpPr>
            <a:stCxn id="2" idx="2"/>
          </p:cNvCxnSpPr>
          <p:nvPr/>
        </p:nvCxnSpPr>
        <p:spPr>
          <a:xfrm flipH="1">
            <a:off x="6328064" y="5480474"/>
            <a:ext cx="2851849" cy="442344"/>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16" name="Łącznik prosty ze strzałką 15"/>
          <p:cNvCxnSpPr/>
          <p:nvPr/>
        </p:nvCxnSpPr>
        <p:spPr>
          <a:xfrm flipH="1" flipV="1">
            <a:off x="6989870" y="2711656"/>
            <a:ext cx="20782" cy="1236519"/>
          </a:xfrm>
          <a:prstGeom prst="straightConnector1">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7" name="pole tekstowe 16"/>
          <p:cNvSpPr txBox="1"/>
          <p:nvPr/>
        </p:nvSpPr>
        <p:spPr>
          <a:xfrm>
            <a:off x="6961068" y="3398349"/>
            <a:ext cx="761747" cy="461665"/>
          </a:xfrm>
          <a:prstGeom prst="rect">
            <a:avLst/>
          </a:prstGeom>
          <a:noFill/>
        </p:spPr>
        <p:txBody>
          <a:bodyPr wrap="none" rtlCol="0">
            <a:spAutoFit/>
          </a:bodyPr>
          <a:lstStyle/>
          <a:p>
            <a:r>
              <a:rPr lang="pl-PL" dirty="0" err="1" smtClean="0"/>
              <a:t>slide</a:t>
            </a:r>
            <a:endParaRPr lang="pl-PL" dirty="0"/>
          </a:p>
        </p:txBody>
      </p:sp>
      <p:sp>
        <p:nvSpPr>
          <p:cNvPr id="19" name="pole tekstowe 18"/>
          <p:cNvSpPr txBox="1"/>
          <p:nvPr/>
        </p:nvSpPr>
        <p:spPr>
          <a:xfrm>
            <a:off x="4946682" y="5445608"/>
            <a:ext cx="761747" cy="461665"/>
          </a:xfrm>
          <a:prstGeom prst="rect">
            <a:avLst/>
          </a:prstGeom>
          <a:noFill/>
        </p:spPr>
        <p:txBody>
          <a:bodyPr wrap="none" rtlCol="0">
            <a:spAutoFit/>
          </a:bodyPr>
          <a:lstStyle/>
          <a:p>
            <a:r>
              <a:rPr lang="pl-PL" dirty="0" err="1" smtClean="0"/>
              <a:t>slide</a:t>
            </a:r>
            <a:endParaRPr lang="pl-PL" dirty="0"/>
          </a:p>
        </p:txBody>
      </p:sp>
      <p:cxnSp>
        <p:nvCxnSpPr>
          <p:cNvPr id="20" name="Łącznik prosty ze strzałką 19"/>
          <p:cNvCxnSpPr/>
          <p:nvPr/>
        </p:nvCxnSpPr>
        <p:spPr>
          <a:xfrm flipH="1">
            <a:off x="4478483" y="5480474"/>
            <a:ext cx="1229842" cy="0"/>
          </a:xfrm>
          <a:prstGeom prst="straightConnector1">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341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Corner</a:t>
            </a:r>
            <a:r>
              <a:rPr lang="pl-PL" dirty="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17</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569660"/>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2"/>
            </a:pPr>
            <a:r>
              <a:rPr lang="en-US" dirty="0" smtClean="0">
                <a:solidFill>
                  <a:srgbClr val="505050"/>
                </a:solidFill>
              </a:rPr>
              <a:t>The </a:t>
            </a:r>
            <a:r>
              <a:rPr lang="en-US" dirty="0">
                <a:solidFill>
                  <a:srgbClr val="505050"/>
                </a:solidFill>
              </a:rPr>
              <a:t>space between two interface point origins should be set to 1025 mm both in the x and y direction </a:t>
            </a:r>
            <a:endParaRPr lang="pl-PL" dirty="0" smtClean="0">
              <a:solidFill>
                <a:srgbClr val="505050"/>
              </a:solidFill>
            </a:endParaRPr>
          </a:p>
          <a:p>
            <a:pPr marL="457200" indent="-457200">
              <a:buAutoNum type="arabicPeriod" startAt="2"/>
            </a:pPr>
            <a:r>
              <a:rPr lang="en-US" dirty="0" smtClean="0">
                <a:solidFill>
                  <a:srgbClr val="505050"/>
                </a:solidFill>
              </a:rPr>
              <a:t>The </a:t>
            </a:r>
            <a:r>
              <a:rPr lang="en-US" dirty="0">
                <a:solidFill>
                  <a:srgbClr val="505050"/>
                </a:solidFill>
              </a:rPr>
              <a:t>actual length of the space between each cold line should be measured.</a:t>
            </a:r>
          </a:p>
        </p:txBody>
      </p:sp>
      <p:pic>
        <p:nvPicPr>
          <p:cNvPr id="15" name="Obraz 14"/>
          <p:cNvPicPr>
            <a:picLocks noChangeAspect="1"/>
          </p:cNvPicPr>
          <p:nvPr/>
        </p:nvPicPr>
        <p:blipFill rotWithShape="1">
          <a:blip r:embed="rId2" cstate="print">
            <a:extLst>
              <a:ext uri="{28A0092B-C50C-407E-A947-70E740481C1C}">
                <a14:useLocalDpi xmlns:a14="http://schemas.microsoft.com/office/drawing/2010/main"/>
              </a:ext>
            </a:extLst>
          </a:blip>
          <a:srcRect l="8538" t="7653" r="12562" b="9012"/>
          <a:stretch/>
        </p:blipFill>
        <p:spPr bwMode="auto">
          <a:xfrm>
            <a:off x="4021299" y="2416949"/>
            <a:ext cx="3685064" cy="3853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03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Corner</a:t>
            </a:r>
            <a:r>
              <a:rPr lang="pl-PL" dirty="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18</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938992"/>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4"/>
            </a:pPr>
            <a:r>
              <a:rPr lang="en-US" dirty="0" smtClean="0">
                <a:solidFill>
                  <a:srgbClr val="505050"/>
                </a:solidFill>
              </a:rPr>
              <a:t>The </a:t>
            </a:r>
            <a:r>
              <a:rPr lang="en-US" dirty="0">
                <a:solidFill>
                  <a:srgbClr val="505050"/>
                </a:solidFill>
              </a:rPr>
              <a:t>connection between two adjacent cold lines should be made of three elements: the 90° </a:t>
            </a:r>
            <a:r>
              <a:rPr lang="en-US" dirty="0" smtClean="0">
                <a:solidFill>
                  <a:srgbClr val="505050"/>
                </a:solidFill>
              </a:rPr>
              <a:t>elbow</a:t>
            </a:r>
            <a:r>
              <a:rPr lang="pl-PL" dirty="0">
                <a:solidFill>
                  <a:srgbClr val="505050"/>
                </a:solidFill>
              </a:rPr>
              <a:t> </a:t>
            </a:r>
            <a:r>
              <a:rPr lang="pl-PL" dirty="0" err="1" smtClean="0">
                <a:solidFill>
                  <a:srgbClr val="505050"/>
                </a:solidFill>
              </a:rPr>
              <a:t>or</a:t>
            </a:r>
            <a:r>
              <a:rPr lang="pl-PL" dirty="0" smtClean="0">
                <a:solidFill>
                  <a:srgbClr val="505050"/>
                </a:solidFill>
              </a:rPr>
              <a:t> metal </a:t>
            </a:r>
            <a:r>
              <a:rPr lang="pl-PL" dirty="0" err="1" smtClean="0">
                <a:solidFill>
                  <a:srgbClr val="505050"/>
                </a:solidFill>
              </a:rPr>
              <a:t>hose</a:t>
            </a:r>
            <a:r>
              <a:rPr lang="en-US" dirty="0" smtClean="0">
                <a:solidFill>
                  <a:srgbClr val="505050"/>
                </a:solidFill>
              </a:rPr>
              <a:t> </a:t>
            </a:r>
            <a:r>
              <a:rPr lang="en-US" dirty="0">
                <a:solidFill>
                  <a:srgbClr val="505050"/>
                </a:solidFill>
              </a:rPr>
              <a:t>and straight connection pipes. </a:t>
            </a:r>
            <a:r>
              <a:rPr lang="en-US" dirty="0" smtClean="0">
                <a:solidFill>
                  <a:srgbClr val="505050"/>
                </a:solidFill>
              </a:rPr>
              <a:t>The </a:t>
            </a:r>
            <a:r>
              <a:rPr lang="en-US" dirty="0">
                <a:solidFill>
                  <a:srgbClr val="505050"/>
                </a:solidFill>
              </a:rPr>
              <a:t>connection pipes should be welded to the cold lines on each side of the interconnection and the elbow should be welded to the free ends of the connection </a:t>
            </a:r>
            <a:r>
              <a:rPr lang="en-US" dirty="0" smtClean="0">
                <a:solidFill>
                  <a:srgbClr val="505050"/>
                </a:solidFill>
              </a:rPr>
              <a:t>pipes</a:t>
            </a:r>
            <a:r>
              <a:rPr lang="pl-PL" dirty="0" smtClean="0">
                <a:solidFill>
                  <a:srgbClr val="505050"/>
                </a:solidFill>
              </a:rPr>
              <a:t>. </a:t>
            </a:r>
            <a:r>
              <a:rPr lang="en-US" dirty="0" smtClean="0">
                <a:solidFill>
                  <a:srgbClr val="505050"/>
                </a:solidFill>
              </a:rPr>
              <a:t>All </a:t>
            </a:r>
            <a:r>
              <a:rPr lang="en-US" dirty="0">
                <a:solidFill>
                  <a:srgbClr val="505050"/>
                </a:solidFill>
              </a:rPr>
              <a:t>the welds should be helium tight. </a:t>
            </a:r>
            <a:endParaRPr lang="en-US" dirty="0"/>
          </a:p>
        </p:txBody>
      </p:sp>
      <p:pic>
        <p:nvPicPr>
          <p:cNvPr id="11" name="Obraz 10"/>
          <p:cNvPicPr>
            <a:picLocks noChangeAspect="1"/>
          </p:cNvPicPr>
          <p:nvPr/>
        </p:nvPicPr>
        <p:blipFill rotWithShape="1">
          <a:blip r:embed="rId2" cstate="print">
            <a:extLst>
              <a:ext uri="{28A0092B-C50C-407E-A947-70E740481C1C}">
                <a14:useLocalDpi xmlns:a14="http://schemas.microsoft.com/office/drawing/2010/main"/>
              </a:ext>
            </a:extLst>
          </a:blip>
          <a:srcRect l="14156" t="6798" r="20493" b="11805"/>
          <a:stretch/>
        </p:blipFill>
        <p:spPr bwMode="auto">
          <a:xfrm>
            <a:off x="4015652" y="2786281"/>
            <a:ext cx="3787920" cy="3396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761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Corner</a:t>
            </a:r>
            <a:r>
              <a:rPr lang="pl-PL" dirty="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19</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569660"/>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5"/>
            </a:pPr>
            <a:r>
              <a:rPr lang="en-US" dirty="0">
                <a:solidFill>
                  <a:srgbClr val="505050"/>
                </a:solidFill>
              </a:rPr>
              <a:t>Install </a:t>
            </a:r>
            <a:r>
              <a:rPr lang="pl-PL" dirty="0">
                <a:solidFill>
                  <a:srgbClr val="505050"/>
                </a:solidFill>
              </a:rPr>
              <a:t>10 </a:t>
            </a:r>
            <a:r>
              <a:rPr lang="pl-PL" dirty="0" err="1">
                <a:solidFill>
                  <a:srgbClr val="505050"/>
                </a:solidFill>
              </a:rPr>
              <a:t>layers</a:t>
            </a:r>
            <a:r>
              <a:rPr lang="pl-PL" dirty="0">
                <a:solidFill>
                  <a:srgbClr val="505050"/>
                </a:solidFill>
              </a:rPr>
              <a:t> of </a:t>
            </a:r>
            <a:r>
              <a:rPr lang="en-US" dirty="0">
                <a:solidFill>
                  <a:srgbClr val="505050"/>
                </a:solidFill>
              </a:rPr>
              <a:t>MLI on process pipes with </a:t>
            </a:r>
            <a:r>
              <a:rPr lang="pl-PL" dirty="0">
                <a:solidFill>
                  <a:srgbClr val="505050"/>
                </a:solidFill>
              </a:rPr>
              <a:t>the </a:t>
            </a:r>
            <a:r>
              <a:rPr lang="pl-PL" dirty="0" err="1" smtClean="0">
                <a:solidFill>
                  <a:srgbClr val="505050"/>
                </a:solidFill>
              </a:rPr>
              <a:t>density</a:t>
            </a:r>
            <a:r>
              <a:rPr lang="pl-PL" dirty="0" smtClean="0">
                <a:solidFill>
                  <a:srgbClr val="505050"/>
                </a:solidFill>
              </a:rPr>
              <a:t> </a:t>
            </a:r>
            <a:r>
              <a:rPr lang="pl-PL" dirty="0">
                <a:solidFill>
                  <a:srgbClr val="505050"/>
                </a:solidFill>
              </a:rPr>
              <a:t>of 20 </a:t>
            </a:r>
            <a:r>
              <a:rPr lang="pl-PL" dirty="0" err="1">
                <a:solidFill>
                  <a:srgbClr val="505050"/>
                </a:solidFill>
              </a:rPr>
              <a:t>layers</a:t>
            </a:r>
            <a:r>
              <a:rPr lang="pl-PL" dirty="0">
                <a:solidFill>
                  <a:srgbClr val="505050"/>
                </a:solidFill>
              </a:rPr>
              <a:t> /cm</a:t>
            </a:r>
          </a:p>
          <a:p>
            <a:r>
              <a:rPr lang="pl-PL" dirty="0">
                <a:solidFill>
                  <a:srgbClr val="505050"/>
                </a:solidFill>
              </a:rPr>
              <a:t>	No MLI on the HTTS Return Line</a:t>
            </a:r>
            <a:endParaRPr lang="en-US" dirty="0">
              <a:solidFill>
                <a:srgbClr val="505050"/>
              </a:solidFill>
            </a:endParaRPr>
          </a:p>
          <a:p>
            <a:r>
              <a:rPr lang="en-US" dirty="0" smtClean="0">
                <a:solidFill>
                  <a:srgbClr val="505050"/>
                </a:solidFill>
              </a:rPr>
              <a:t>6</a:t>
            </a:r>
            <a:r>
              <a:rPr lang="en-US" dirty="0">
                <a:solidFill>
                  <a:srgbClr val="505050"/>
                </a:solidFill>
              </a:rPr>
              <a:t>.	Install one end of </a:t>
            </a:r>
            <a:r>
              <a:rPr lang="pl-PL" dirty="0" err="1" smtClean="0">
                <a:solidFill>
                  <a:srgbClr val="505050"/>
                </a:solidFill>
              </a:rPr>
              <a:t>each</a:t>
            </a:r>
            <a:r>
              <a:rPr lang="en-US" dirty="0" smtClean="0">
                <a:solidFill>
                  <a:srgbClr val="505050"/>
                </a:solidFill>
              </a:rPr>
              <a:t> </a:t>
            </a:r>
            <a:r>
              <a:rPr lang="en-US" dirty="0">
                <a:solidFill>
                  <a:srgbClr val="505050"/>
                </a:solidFill>
              </a:rPr>
              <a:t>heat bridge on the HTTS Return line</a:t>
            </a:r>
            <a:r>
              <a:rPr lang="pl-PL" dirty="0">
                <a:solidFill>
                  <a:srgbClr val="505050"/>
                </a:solidFill>
              </a:rPr>
              <a:t>.</a:t>
            </a:r>
            <a:endParaRPr lang="en-US" dirty="0">
              <a:solidFill>
                <a:srgbClr val="505050"/>
              </a:solidFill>
            </a:endParaRPr>
          </a:p>
        </p:txBody>
      </p:sp>
      <p:pic>
        <p:nvPicPr>
          <p:cNvPr id="11" name="Obraz 10"/>
          <p:cNvPicPr>
            <a:picLocks noChangeAspect="1"/>
          </p:cNvPicPr>
          <p:nvPr/>
        </p:nvPicPr>
        <p:blipFill rotWithShape="1">
          <a:blip r:embed="rId2" cstate="print">
            <a:extLst>
              <a:ext uri="{28A0092B-C50C-407E-A947-70E740481C1C}">
                <a14:useLocalDpi xmlns:a14="http://schemas.microsoft.com/office/drawing/2010/main"/>
              </a:ext>
            </a:extLst>
          </a:blip>
          <a:srcRect l="9790" t="4910" r="9117" b="5981"/>
          <a:stretch/>
        </p:blipFill>
        <p:spPr bwMode="auto">
          <a:xfrm>
            <a:off x="3989936" y="2435946"/>
            <a:ext cx="3640091" cy="366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599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t="9610"/>
          <a:stretch/>
        </p:blipFill>
        <p:spPr>
          <a:xfrm>
            <a:off x="1557654" y="2297834"/>
            <a:ext cx="8679534" cy="4045097"/>
          </a:xfrm>
          <a:prstGeom prst="rect">
            <a:avLst/>
          </a:prstGeom>
        </p:spPr>
      </p:pic>
      <p:sp>
        <p:nvSpPr>
          <p:cNvPr id="4" name="Prostokąt 3"/>
          <p:cNvSpPr/>
          <p:nvPr/>
        </p:nvSpPr>
        <p:spPr>
          <a:xfrm>
            <a:off x="1432681" y="2297834"/>
            <a:ext cx="1396244" cy="5977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 name="Symbol zastępczy zawartości 1"/>
          <p:cNvSpPr>
            <a:spLocks noGrp="1"/>
          </p:cNvSpPr>
          <p:nvPr>
            <p:ph idx="1"/>
          </p:nvPr>
        </p:nvSpPr>
        <p:spPr>
          <a:xfrm>
            <a:off x="304805" y="768102"/>
            <a:ext cx="11563351" cy="1695448"/>
          </a:xfrm>
        </p:spPr>
        <p:txBody>
          <a:bodyPr/>
          <a:lstStyle/>
          <a:p>
            <a:pPr marL="0" indent="0">
              <a:buNone/>
            </a:pPr>
            <a:r>
              <a:rPr lang="pl-PL" dirty="0" smtClean="0"/>
              <a:t>The Cryogenic Distribution System </a:t>
            </a:r>
            <a:r>
              <a:rPr lang="pl-PL" dirty="0" err="1" smtClean="0"/>
              <a:t>is</a:t>
            </a:r>
            <a:r>
              <a:rPr lang="pl-PL" dirty="0" smtClean="0"/>
              <a:t> </a:t>
            </a:r>
            <a:r>
              <a:rPr lang="pl-PL" dirty="0" err="1" smtClean="0"/>
              <a:t>divided</a:t>
            </a:r>
            <a:r>
              <a:rPr lang="pl-PL" dirty="0" smtClean="0"/>
              <a:t> </a:t>
            </a:r>
            <a:r>
              <a:rPr lang="pl-PL" dirty="0" err="1" smtClean="0"/>
              <a:t>into</a:t>
            </a:r>
            <a:r>
              <a:rPr lang="pl-PL" dirty="0" smtClean="0"/>
              <a:t> </a:t>
            </a:r>
            <a:r>
              <a:rPr lang="pl-PL" dirty="0" err="1" smtClean="0"/>
              <a:t>three</a:t>
            </a:r>
            <a:r>
              <a:rPr lang="pl-PL" dirty="0" smtClean="0"/>
              <a:t> </a:t>
            </a:r>
            <a:r>
              <a:rPr lang="pl-PL" dirty="0" err="1" smtClean="0"/>
              <a:t>individual</a:t>
            </a:r>
            <a:r>
              <a:rPr lang="pl-PL" dirty="0" smtClean="0"/>
              <a:t> </a:t>
            </a:r>
            <a:r>
              <a:rPr lang="pl-PL" dirty="0" err="1" smtClean="0"/>
              <a:t>deliverables</a:t>
            </a:r>
            <a:r>
              <a:rPr lang="pl-PL" dirty="0" smtClean="0"/>
              <a:t>:</a:t>
            </a:r>
          </a:p>
          <a:p>
            <a:r>
              <a:rPr lang="pl-PL" dirty="0" smtClean="0"/>
              <a:t>Distribution </a:t>
            </a:r>
            <a:r>
              <a:rPr lang="pl-PL" dirty="0" err="1" smtClean="0"/>
              <a:t>Valve</a:t>
            </a:r>
            <a:r>
              <a:rPr lang="pl-PL" dirty="0" smtClean="0"/>
              <a:t> Box (DVB)</a:t>
            </a:r>
          </a:p>
          <a:p>
            <a:r>
              <a:rPr lang="pl-PL" dirty="0" err="1" smtClean="0"/>
              <a:t>Intermediate</a:t>
            </a:r>
            <a:r>
              <a:rPr lang="pl-PL" dirty="0" smtClean="0"/>
              <a:t> Transfer Line (ITL)</a:t>
            </a:r>
          </a:p>
          <a:p>
            <a:r>
              <a:rPr lang="pl-PL" dirty="0" err="1" smtClean="0"/>
              <a:t>Tunnel</a:t>
            </a:r>
            <a:r>
              <a:rPr lang="pl-PL" dirty="0" smtClean="0"/>
              <a:t> Transfer Line (TTL)</a:t>
            </a:r>
          </a:p>
          <a:p>
            <a:pPr marL="0" indent="0">
              <a:buNone/>
            </a:pPr>
            <a:endParaRPr lang="pl-PL" dirty="0"/>
          </a:p>
          <a:p>
            <a:pPr marL="0" indent="0">
              <a:buNone/>
            </a:pPr>
            <a:r>
              <a:rPr lang="pl-PL" dirty="0" smtClean="0"/>
              <a:t>  </a:t>
            </a:r>
            <a:endParaRPr lang="pl-PL" dirty="0"/>
          </a:p>
        </p:txBody>
      </p:sp>
      <p:sp>
        <p:nvSpPr>
          <p:cNvPr id="3" name="Tytuł 2"/>
          <p:cNvSpPr>
            <a:spLocks noGrp="1"/>
          </p:cNvSpPr>
          <p:nvPr>
            <p:ph type="title"/>
          </p:nvPr>
        </p:nvSpPr>
        <p:spPr/>
        <p:txBody>
          <a:bodyPr/>
          <a:lstStyle/>
          <a:p>
            <a:r>
              <a:rPr lang="pl-PL" dirty="0" smtClean="0"/>
              <a:t>PIP-II CDS </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smtClean="0"/>
              <a:t>13</a:t>
            </a:r>
            <a:r>
              <a:rPr lang="en-US" dirty="0" smtClean="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Tree>
    <p:extLst>
      <p:ext uri="{BB962C8B-B14F-4D97-AF65-F5344CB8AC3E}">
        <p14:creationId xmlns:p14="http://schemas.microsoft.com/office/powerpoint/2010/main" val="2574208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Corner</a:t>
            </a:r>
            <a:r>
              <a:rPr lang="pl-PL" dirty="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20</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2677656"/>
          </a:xfrm>
          <a:prstGeom prst="rect">
            <a:avLst/>
          </a:prstGeom>
        </p:spPr>
        <p:txBody>
          <a:bodyPr wrap="square">
            <a:spAutoFit/>
          </a:bodyPr>
          <a:lstStyle/>
          <a:p>
            <a:r>
              <a:rPr lang="en-US" dirty="0">
                <a:solidFill>
                  <a:srgbClr val="505050"/>
                </a:solidFill>
              </a:rPr>
              <a:t>Mounting of the connection should be done according to the following algorithm:</a:t>
            </a:r>
          </a:p>
          <a:p>
            <a:pPr marL="457200" indent="-457200">
              <a:buAutoNum type="arabicPeriod" startAt="7"/>
            </a:pPr>
            <a:r>
              <a:rPr lang="en-US" dirty="0" smtClean="0">
                <a:solidFill>
                  <a:srgbClr val="505050"/>
                </a:solidFill>
              </a:rPr>
              <a:t>Install </a:t>
            </a:r>
            <a:r>
              <a:rPr lang="en-US" dirty="0">
                <a:solidFill>
                  <a:srgbClr val="505050"/>
                </a:solidFill>
              </a:rPr>
              <a:t>the thermal shield corner-connection cover</a:t>
            </a:r>
            <a:r>
              <a:rPr lang="pl-PL" dirty="0" smtClean="0">
                <a:solidFill>
                  <a:srgbClr val="505050"/>
                </a:solidFill>
              </a:rPr>
              <a:t>.</a:t>
            </a:r>
            <a:r>
              <a:rPr lang="en-US" dirty="0" smtClean="0">
                <a:solidFill>
                  <a:srgbClr val="505050"/>
                </a:solidFill>
              </a:rPr>
              <a:t> </a:t>
            </a:r>
            <a:r>
              <a:rPr lang="en-US" dirty="0">
                <a:solidFill>
                  <a:srgbClr val="505050"/>
                </a:solidFill>
              </a:rPr>
              <a:t>The corner-connection cover </a:t>
            </a:r>
            <a:r>
              <a:rPr lang="en-US" dirty="0" smtClean="0">
                <a:solidFill>
                  <a:srgbClr val="505050"/>
                </a:solidFill>
              </a:rPr>
              <a:t>is </a:t>
            </a:r>
            <a:r>
              <a:rPr lang="en-US" dirty="0">
                <a:solidFill>
                  <a:srgbClr val="505050"/>
                </a:solidFill>
              </a:rPr>
              <a:t>made of </a:t>
            </a:r>
            <a:r>
              <a:rPr lang="pl-PL" dirty="0" err="1" smtClean="0">
                <a:solidFill>
                  <a:srgbClr val="505050"/>
                </a:solidFill>
              </a:rPr>
              <a:t>four</a:t>
            </a:r>
            <a:r>
              <a:rPr lang="pl-PL" dirty="0" smtClean="0">
                <a:solidFill>
                  <a:srgbClr val="505050"/>
                </a:solidFill>
              </a:rPr>
              <a:t> </a:t>
            </a:r>
            <a:r>
              <a:rPr lang="pl-PL" dirty="0" err="1" smtClean="0">
                <a:solidFill>
                  <a:srgbClr val="505050"/>
                </a:solidFill>
              </a:rPr>
              <a:t>parts</a:t>
            </a:r>
            <a:r>
              <a:rPr lang="pl-PL" dirty="0" smtClean="0">
                <a:solidFill>
                  <a:srgbClr val="505050"/>
                </a:solidFill>
              </a:rPr>
              <a:t> </a:t>
            </a:r>
            <a:r>
              <a:rPr lang="en-US" dirty="0" smtClean="0">
                <a:solidFill>
                  <a:srgbClr val="505050"/>
                </a:solidFill>
              </a:rPr>
              <a:t>that </a:t>
            </a:r>
            <a:r>
              <a:rPr lang="en-US" dirty="0">
                <a:solidFill>
                  <a:srgbClr val="505050"/>
                </a:solidFill>
              </a:rPr>
              <a:t>need to be welded together and to the fixed support on the </a:t>
            </a:r>
            <a:r>
              <a:rPr lang="pl-PL" dirty="0" smtClean="0">
                <a:solidFill>
                  <a:srgbClr val="505050"/>
                </a:solidFill>
              </a:rPr>
              <a:t>DOWNSTREAM</a:t>
            </a:r>
            <a:r>
              <a:rPr lang="en-US" dirty="0" smtClean="0">
                <a:solidFill>
                  <a:srgbClr val="505050"/>
                </a:solidFill>
              </a:rPr>
              <a:t> </a:t>
            </a:r>
            <a:r>
              <a:rPr lang="en-US" dirty="0">
                <a:solidFill>
                  <a:srgbClr val="505050"/>
                </a:solidFill>
              </a:rPr>
              <a:t>interface side </a:t>
            </a:r>
            <a:endParaRPr lang="pl-PL" dirty="0">
              <a:solidFill>
                <a:srgbClr val="505050"/>
              </a:solidFill>
            </a:endParaRPr>
          </a:p>
          <a:p>
            <a:r>
              <a:rPr lang="en-US" dirty="0">
                <a:solidFill>
                  <a:srgbClr val="505050"/>
                </a:solidFill>
              </a:rPr>
              <a:t>8.	Connect the second end of the heat </a:t>
            </a:r>
            <a:r>
              <a:rPr lang="en-US" dirty="0" smtClean="0">
                <a:solidFill>
                  <a:srgbClr val="505050"/>
                </a:solidFill>
              </a:rPr>
              <a:t>bridge</a:t>
            </a:r>
            <a:r>
              <a:rPr lang="pl-PL" dirty="0" smtClean="0">
                <a:solidFill>
                  <a:srgbClr val="505050"/>
                </a:solidFill>
              </a:rPr>
              <a:t>s</a:t>
            </a:r>
            <a:r>
              <a:rPr lang="en-US" dirty="0" smtClean="0">
                <a:solidFill>
                  <a:srgbClr val="505050"/>
                </a:solidFill>
              </a:rPr>
              <a:t> </a:t>
            </a:r>
            <a:r>
              <a:rPr lang="en-US" dirty="0">
                <a:solidFill>
                  <a:srgbClr val="505050"/>
                </a:solidFill>
              </a:rPr>
              <a:t>to the Thermal shield corner-connection </a:t>
            </a:r>
            <a:r>
              <a:rPr lang="en-US" dirty="0" smtClean="0">
                <a:solidFill>
                  <a:srgbClr val="505050"/>
                </a:solidFill>
              </a:rPr>
              <a:t>cover. </a:t>
            </a:r>
            <a:endParaRPr lang="en-US" dirty="0">
              <a:solidFill>
                <a:srgbClr val="505050"/>
              </a:solidFill>
            </a:endParaRPr>
          </a:p>
          <a:p>
            <a:r>
              <a:rPr lang="en-US" dirty="0">
                <a:solidFill>
                  <a:srgbClr val="505050"/>
                </a:solidFill>
              </a:rPr>
              <a:t>9.	The thermal shield </a:t>
            </a:r>
            <a:r>
              <a:rPr lang="pl-PL" dirty="0" err="1" smtClean="0">
                <a:solidFill>
                  <a:srgbClr val="505050"/>
                </a:solidFill>
              </a:rPr>
              <a:t>cover</a:t>
            </a:r>
            <a:r>
              <a:rPr lang="en-US" dirty="0" smtClean="0">
                <a:solidFill>
                  <a:srgbClr val="505050"/>
                </a:solidFill>
              </a:rPr>
              <a:t> </a:t>
            </a:r>
            <a:r>
              <a:rPr lang="en-US" dirty="0">
                <a:solidFill>
                  <a:srgbClr val="505050"/>
                </a:solidFill>
              </a:rPr>
              <a:t>should be covered </a:t>
            </a:r>
            <a:r>
              <a:rPr lang="en-US" dirty="0" smtClean="0">
                <a:solidFill>
                  <a:srgbClr val="505050"/>
                </a:solidFill>
              </a:rPr>
              <a:t>with </a:t>
            </a:r>
            <a:r>
              <a:rPr lang="pl-PL" dirty="0">
                <a:solidFill>
                  <a:srgbClr val="505050"/>
                </a:solidFill>
              </a:rPr>
              <a:t>30</a:t>
            </a:r>
            <a:r>
              <a:rPr lang="en-US" dirty="0">
                <a:solidFill>
                  <a:srgbClr val="505050"/>
                </a:solidFill>
              </a:rPr>
              <a:t> layers of </a:t>
            </a:r>
            <a:r>
              <a:rPr lang="en-US" dirty="0" smtClean="0">
                <a:solidFill>
                  <a:srgbClr val="505050"/>
                </a:solidFill>
              </a:rPr>
              <a:t>MLI with </a:t>
            </a:r>
            <a:r>
              <a:rPr lang="pl-PL" dirty="0" smtClean="0">
                <a:solidFill>
                  <a:srgbClr val="505050"/>
                </a:solidFill>
              </a:rPr>
              <a:t>the </a:t>
            </a:r>
            <a:r>
              <a:rPr lang="pl-PL" dirty="0" err="1" smtClean="0">
                <a:solidFill>
                  <a:srgbClr val="505050"/>
                </a:solidFill>
              </a:rPr>
              <a:t>density</a:t>
            </a:r>
            <a:r>
              <a:rPr lang="pl-PL" dirty="0" smtClean="0">
                <a:solidFill>
                  <a:srgbClr val="505050"/>
                </a:solidFill>
              </a:rPr>
              <a:t> </a:t>
            </a:r>
            <a:r>
              <a:rPr lang="pl-PL" dirty="0">
                <a:solidFill>
                  <a:srgbClr val="505050"/>
                </a:solidFill>
              </a:rPr>
              <a:t>of 20 </a:t>
            </a:r>
            <a:r>
              <a:rPr lang="pl-PL" dirty="0" err="1">
                <a:solidFill>
                  <a:srgbClr val="505050"/>
                </a:solidFill>
              </a:rPr>
              <a:t>layers</a:t>
            </a:r>
            <a:r>
              <a:rPr lang="pl-PL" dirty="0">
                <a:solidFill>
                  <a:srgbClr val="505050"/>
                </a:solidFill>
              </a:rPr>
              <a:t> /</a:t>
            </a:r>
            <a:r>
              <a:rPr lang="pl-PL" dirty="0" smtClean="0">
                <a:solidFill>
                  <a:srgbClr val="505050"/>
                </a:solidFill>
              </a:rPr>
              <a:t>cm</a:t>
            </a:r>
            <a:endParaRPr lang="pl-PL" dirty="0">
              <a:solidFill>
                <a:srgbClr val="505050"/>
              </a:solidFill>
            </a:endParaRPr>
          </a:p>
        </p:txBody>
      </p:sp>
      <p:pic>
        <p:nvPicPr>
          <p:cNvPr id="11" name="Obraz 10"/>
          <p:cNvPicPr>
            <a:picLocks noChangeAspect="1"/>
          </p:cNvPicPr>
          <p:nvPr/>
        </p:nvPicPr>
        <p:blipFill rotWithShape="1">
          <a:blip r:embed="rId2" cstate="print">
            <a:extLst>
              <a:ext uri="{28A0092B-C50C-407E-A947-70E740481C1C}">
                <a14:useLocalDpi xmlns:a14="http://schemas.microsoft.com/office/drawing/2010/main"/>
              </a:ext>
            </a:extLst>
          </a:blip>
          <a:srcRect l="9983" t="4294" r="10629" b="2333"/>
          <a:stretch/>
        </p:blipFill>
        <p:spPr bwMode="auto">
          <a:xfrm>
            <a:off x="4187218" y="2965882"/>
            <a:ext cx="3377363" cy="344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5153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Corner</a:t>
            </a:r>
            <a:r>
              <a:rPr lang="pl-PL" dirty="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21</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5" name="Prostokąt 4"/>
          <p:cNvSpPr/>
          <p:nvPr/>
        </p:nvSpPr>
        <p:spPr>
          <a:xfrm>
            <a:off x="144730" y="763459"/>
            <a:ext cx="12047270" cy="1938992"/>
          </a:xfrm>
          <a:prstGeom prst="rect">
            <a:avLst/>
          </a:prstGeom>
        </p:spPr>
        <p:txBody>
          <a:bodyPr wrap="square">
            <a:spAutoFit/>
          </a:bodyPr>
          <a:lstStyle/>
          <a:p>
            <a:r>
              <a:rPr lang="en-US" dirty="0">
                <a:solidFill>
                  <a:srgbClr val="505050"/>
                </a:solidFill>
              </a:rPr>
              <a:t>Mounting of the connection should be done according to the following algorithm:</a:t>
            </a:r>
          </a:p>
          <a:p>
            <a:r>
              <a:rPr lang="en-US" dirty="0">
                <a:solidFill>
                  <a:srgbClr val="505050"/>
                </a:solidFill>
              </a:rPr>
              <a:t>10.	The straight elements of the outer jacket corner-connection cover should be shifted back to the connection and the corner-connection cover should be assembled. </a:t>
            </a:r>
          </a:p>
          <a:p>
            <a:r>
              <a:rPr lang="en-US" dirty="0">
                <a:solidFill>
                  <a:srgbClr val="505050"/>
                </a:solidFill>
              </a:rPr>
              <a:t>11.	The outer jacket corner-connection cover should be welded to the welding supports on both sides of the interconnection. </a:t>
            </a:r>
            <a:r>
              <a:rPr lang="en-US" dirty="0" smtClean="0">
                <a:solidFill>
                  <a:srgbClr val="505050"/>
                </a:solidFill>
              </a:rPr>
              <a:t>The </a:t>
            </a:r>
            <a:r>
              <a:rPr lang="en-US" dirty="0">
                <a:solidFill>
                  <a:srgbClr val="505050"/>
                </a:solidFill>
              </a:rPr>
              <a:t>weld connection should be helium tight </a:t>
            </a:r>
          </a:p>
        </p:txBody>
      </p:sp>
      <p:pic>
        <p:nvPicPr>
          <p:cNvPr id="12" name="Obraz 11"/>
          <p:cNvPicPr>
            <a:picLocks noChangeAspect="1"/>
          </p:cNvPicPr>
          <p:nvPr/>
        </p:nvPicPr>
        <p:blipFill rotWithShape="1">
          <a:blip r:embed="rId2" cstate="print">
            <a:extLst>
              <a:ext uri="{28A0092B-C50C-407E-A947-70E740481C1C}">
                <a14:useLocalDpi xmlns:a14="http://schemas.microsoft.com/office/drawing/2010/main"/>
              </a:ext>
            </a:extLst>
          </a:blip>
          <a:srcRect l="10583" t="6377" r="5809" b="6423"/>
          <a:stretch/>
        </p:blipFill>
        <p:spPr bwMode="auto">
          <a:xfrm>
            <a:off x="3961590" y="2642112"/>
            <a:ext cx="3779637" cy="3761539"/>
          </a:xfrm>
          <a:prstGeom prst="rect">
            <a:avLst/>
          </a:prstGeom>
          <a:ln>
            <a:noFill/>
          </a:ln>
          <a:extLst>
            <a:ext uri="{53640926-AAD7-44D8-BBD7-CCE9431645EC}">
              <a14:shadowObscured xmlns:a14="http://schemas.microsoft.com/office/drawing/2010/main"/>
            </a:ext>
          </a:extLst>
        </p:spPr>
      </p:pic>
      <p:sp>
        <p:nvSpPr>
          <p:cNvPr id="14" name="pole tekstowe 13"/>
          <p:cNvSpPr txBox="1"/>
          <p:nvPr/>
        </p:nvSpPr>
        <p:spPr>
          <a:xfrm>
            <a:off x="8385464" y="5205692"/>
            <a:ext cx="1588897" cy="461665"/>
          </a:xfrm>
          <a:prstGeom prst="rect">
            <a:avLst/>
          </a:prstGeom>
          <a:noFill/>
        </p:spPr>
        <p:txBody>
          <a:bodyPr wrap="none" rtlCol="0">
            <a:spAutoFit/>
          </a:bodyPr>
          <a:lstStyle/>
          <a:p>
            <a:r>
              <a:rPr lang="pl-PL" dirty="0" err="1" smtClean="0"/>
              <a:t>pipe</a:t>
            </a:r>
            <a:r>
              <a:rPr lang="pl-PL" dirty="0" smtClean="0"/>
              <a:t> </a:t>
            </a:r>
            <a:r>
              <a:rPr lang="pl-PL" dirty="0" err="1" smtClean="0"/>
              <a:t>pieces</a:t>
            </a:r>
            <a:endParaRPr lang="pl-PL" dirty="0"/>
          </a:p>
        </p:txBody>
      </p:sp>
      <p:cxnSp>
        <p:nvCxnSpPr>
          <p:cNvPr id="15" name="Łącznik prosty ze strzałką 14"/>
          <p:cNvCxnSpPr>
            <a:stCxn id="14" idx="0"/>
          </p:cNvCxnSpPr>
          <p:nvPr/>
        </p:nvCxnSpPr>
        <p:spPr>
          <a:xfrm flipH="1" flipV="1">
            <a:off x="7429500" y="4395462"/>
            <a:ext cx="1750413" cy="810230"/>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16" name="Łącznik prosty ze strzałką 15"/>
          <p:cNvCxnSpPr>
            <a:stCxn id="14" idx="2"/>
          </p:cNvCxnSpPr>
          <p:nvPr/>
        </p:nvCxnSpPr>
        <p:spPr>
          <a:xfrm flipH="1">
            <a:off x="6328064" y="5667357"/>
            <a:ext cx="2851849" cy="442344"/>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17" name="Łącznik prosty ze strzałką 16"/>
          <p:cNvCxnSpPr/>
          <p:nvPr/>
        </p:nvCxnSpPr>
        <p:spPr>
          <a:xfrm>
            <a:off x="7024941" y="3197081"/>
            <a:ext cx="0" cy="1191261"/>
          </a:xfrm>
          <a:prstGeom prst="straightConnector1">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8" name="pole tekstowe 17"/>
          <p:cNvSpPr txBox="1"/>
          <p:nvPr/>
        </p:nvSpPr>
        <p:spPr>
          <a:xfrm>
            <a:off x="6961068" y="3585232"/>
            <a:ext cx="761747" cy="461665"/>
          </a:xfrm>
          <a:prstGeom prst="rect">
            <a:avLst/>
          </a:prstGeom>
          <a:noFill/>
        </p:spPr>
        <p:txBody>
          <a:bodyPr wrap="none" rtlCol="0">
            <a:spAutoFit/>
          </a:bodyPr>
          <a:lstStyle/>
          <a:p>
            <a:r>
              <a:rPr lang="pl-PL" dirty="0" err="1" smtClean="0"/>
              <a:t>slide</a:t>
            </a:r>
            <a:endParaRPr lang="pl-PL" dirty="0"/>
          </a:p>
        </p:txBody>
      </p:sp>
      <p:sp>
        <p:nvSpPr>
          <p:cNvPr id="19" name="pole tekstowe 18"/>
          <p:cNvSpPr txBox="1"/>
          <p:nvPr/>
        </p:nvSpPr>
        <p:spPr>
          <a:xfrm>
            <a:off x="4946682" y="5632491"/>
            <a:ext cx="761747" cy="461665"/>
          </a:xfrm>
          <a:prstGeom prst="rect">
            <a:avLst/>
          </a:prstGeom>
          <a:noFill/>
        </p:spPr>
        <p:txBody>
          <a:bodyPr wrap="none" rtlCol="0">
            <a:spAutoFit/>
          </a:bodyPr>
          <a:lstStyle/>
          <a:p>
            <a:r>
              <a:rPr lang="pl-PL" dirty="0" err="1" smtClean="0"/>
              <a:t>slide</a:t>
            </a:r>
            <a:endParaRPr lang="pl-PL" dirty="0"/>
          </a:p>
        </p:txBody>
      </p:sp>
      <p:cxnSp>
        <p:nvCxnSpPr>
          <p:cNvPr id="20" name="Łącznik prosty ze strzałką 19"/>
          <p:cNvCxnSpPr/>
          <p:nvPr/>
        </p:nvCxnSpPr>
        <p:spPr>
          <a:xfrm>
            <a:off x="4366344" y="5667357"/>
            <a:ext cx="1160675" cy="0"/>
          </a:xfrm>
          <a:prstGeom prst="straightConnector1">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5221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545727-2935-40F9-846A-5AB69DCBB664}"/>
              </a:ext>
            </a:extLst>
          </p:cNvPr>
          <p:cNvSpPr txBox="1">
            <a:spLocks/>
          </p:cNvSpPr>
          <p:nvPr/>
        </p:nvSpPr>
        <p:spPr>
          <a:xfrm>
            <a:off x="1752600" y="465692"/>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endParaRPr lang="en-US" dirty="0"/>
          </a:p>
        </p:txBody>
      </p:sp>
      <p:sp>
        <p:nvSpPr>
          <p:cNvPr id="14" name="Title 13">
            <a:extLst>
              <a:ext uri="{FF2B5EF4-FFF2-40B4-BE49-F238E27FC236}">
                <a16:creationId xmlns:a16="http://schemas.microsoft.com/office/drawing/2014/main" id="{66E1E040-270E-40CA-9B15-2C36F4A91552}"/>
              </a:ext>
            </a:extLst>
          </p:cNvPr>
          <p:cNvSpPr>
            <a:spLocks noGrp="1"/>
          </p:cNvSpPr>
          <p:nvPr>
            <p:ph type="title"/>
          </p:nvPr>
        </p:nvSpPr>
        <p:spPr/>
        <p:txBody>
          <a:bodyPr/>
          <a:lstStyle/>
          <a:p>
            <a:r>
              <a:rPr lang="en-US" dirty="0"/>
              <a:t>Thank You</a:t>
            </a:r>
          </a:p>
        </p:txBody>
      </p:sp>
      <p:sp>
        <p:nvSpPr>
          <p:cNvPr id="3" name="Date Placeholder 2">
            <a:extLst>
              <a:ext uri="{FF2B5EF4-FFF2-40B4-BE49-F238E27FC236}">
                <a16:creationId xmlns:a16="http://schemas.microsoft.com/office/drawing/2014/main" id="{2A237E89-8C97-D047-8C5A-B8AFF25A1B84}"/>
              </a:ext>
            </a:extLst>
          </p:cNvPr>
          <p:cNvSpPr>
            <a:spLocks noGrp="1"/>
          </p:cNvSpPr>
          <p:nvPr>
            <p:ph type="dt" sz="half" idx="4294967295"/>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pl-PL" dirty="0"/>
              <a:t>7</a:t>
            </a:r>
            <a:r>
              <a:rPr lang="en-US" dirty="0"/>
              <a:t>/</a:t>
            </a:r>
            <a:r>
              <a:rPr lang="pl-PL" dirty="0"/>
              <a:t>13</a:t>
            </a:r>
            <a:r>
              <a:rPr lang="en-US" dirty="0"/>
              <a:t>/202</a:t>
            </a:r>
            <a:r>
              <a:rPr lang="pl-PL" dirty="0"/>
              <a:t>2</a:t>
            </a:r>
            <a:endParaRPr lang="en-US" dirty="0"/>
          </a:p>
        </p:txBody>
      </p:sp>
      <p:sp>
        <p:nvSpPr>
          <p:cNvPr id="4" name="Footer Placeholder 3">
            <a:extLst>
              <a:ext uri="{FF2B5EF4-FFF2-40B4-BE49-F238E27FC236}">
                <a16:creationId xmlns:a16="http://schemas.microsoft.com/office/drawing/2014/main" id="{548A6D54-EDBC-C440-8ACE-599645670E9C}"/>
              </a:ext>
            </a:extLst>
          </p:cNvPr>
          <p:cNvSpPr>
            <a:spLocks noGrp="1"/>
          </p:cNvSpPr>
          <p:nvPr>
            <p:ph type="ftr" sz="quarter" idx="4294967295"/>
          </p:nvPr>
        </p:nvSpPr>
        <p:spPr>
          <a:xfrm>
            <a:off x="1788160" y="6502641"/>
            <a:ext cx="6210212" cy="244446"/>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a:t>PIP-II Technical Workshop | CDS Design &amp; Development | A. Dalesandro</a:t>
            </a:r>
            <a:endParaRPr lang="en-US" b="1" dirty="0"/>
          </a:p>
        </p:txBody>
      </p:sp>
      <p:sp>
        <p:nvSpPr>
          <p:cNvPr id="5" name="Slide Number Placeholder 4">
            <a:extLst>
              <a:ext uri="{FF2B5EF4-FFF2-40B4-BE49-F238E27FC236}">
                <a16:creationId xmlns:a16="http://schemas.microsoft.com/office/drawing/2014/main" id="{48986ECD-EC96-954C-90AC-91F0F0289A67}"/>
              </a:ext>
            </a:extLst>
          </p:cNvPr>
          <p:cNvSpPr>
            <a:spLocks noGrp="1"/>
          </p:cNvSpPr>
          <p:nvPr>
            <p:ph type="sldNum" sz="quarter" idx="4294967295"/>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22</a:t>
            </a:fld>
            <a:endParaRPr lang="en-US" dirty="0"/>
          </a:p>
        </p:txBody>
      </p:sp>
      <p:pic>
        <p:nvPicPr>
          <p:cNvPr id="8" name="Picture 7">
            <a:extLst>
              <a:ext uri="{FF2B5EF4-FFF2-40B4-BE49-F238E27FC236}">
                <a16:creationId xmlns:a16="http://schemas.microsoft.com/office/drawing/2014/main" id="{55CFAE56-9422-5649-A60D-B1BAAE6CC5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6626" y="1107507"/>
            <a:ext cx="9141374" cy="3881183"/>
          </a:xfrm>
          <a:prstGeom prst="rect">
            <a:avLst/>
          </a:prstGeom>
        </p:spPr>
      </p:pic>
    </p:spTree>
    <p:extLst>
      <p:ext uri="{BB962C8B-B14F-4D97-AF65-F5344CB8AC3E}">
        <p14:creationId xmlns:p14="http://schemas.microsoft.com/office/powerpoint/2010/main" val="339061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Cryogenic </a:t>
            </a:r>
            <a:r>
              <a:rPr lang="pl-PL" dirty="0" err="1" smtClean="0"/>
              <a:t>interfaces</a:t>
            </a:r>
            <a:r>
              <a:rPr lang="pl-PL" dirty="0" smtClean="0"/>
              <a:t> of the DVB</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9" name="Obraz 8"/>
          <p:cNvPicPr>
            <a:picLocks noChangeAspect="1"/>
          </p:cNvPicPr>
          <p:nvPr/>
        </p:nvPicPr>
        <p:blipFill rotWithShape="1">
          <a:blip r:embed="rId2"/>
          <a:srcRect l="5292" t="1294" r="5545" b="9625"/>
          <a:stretch/>
        </p:blipFill>
        <p:spPr bwMode="auto">
          <a:xfrm>
            <a:off x="581030" y="973759"/>
            <a:ext cx="4879079" cy="2490212"/>
          </a:xfrm>
          <a:prstGeom prst="rect">
            <a:avLst/>
          </a:prstGeom>
          <a:ln>
            <a:noFill/>
          </a:ln>
          <a:extLst>
            <a:ext uri="{53640926-AAD7-44D8-BBD7-CCE9431645EC}">
              <a14:shadowObscured xmlns:a14="http://schemas.microsoft.com/office/drawing/2010/main"/>
            </a:ext>
          </a:extLst>
        </p:spPr>
      </p:pic>
      <p:sp>
        <p:nvSpPr>
          <p:cNvPr id="2" name="Symbol zastępczy zawartości 1"/>
          <p:cNvSpPr>
            <a:spLocks noGrp="1"/>
          </p:cNvSpPr>
          <p:nvPr>
            <p:ph idx="1"/>
          </p:nvPr>
        </p:nvSpPr>
        <p:spPr>
          <a:xfrm>
            <a:off x="304805" y="4117948"/>
            <a:ext cx="11668131" cy="1908000"/>
          </a:xfrm>
        </p:spPr>
        <p:txBody>
          <a:bodyPr/>
          <a:lstStyle/>
          <a:p>
            <a:pPr marL="0" indent="0">
              <a:buNone/>
            </a:pPr>
            <a:r>
              <a:rPr lang="pl-PL" sz="2000" dirty="0" smtClean="0"/>
              <a:t>Distribution </a:t>
            </a:r>
            <a:r>
              <a:rPr lang="pl-PL" sz="2000" dirty="0" err="1" smtClean="0"/>
              <a:t>Valve</a:t>
            </a:r>
            <a:r>
              <a:rPr lang="pl-PL" sz="2000" dirty="0" smtClean="0"/>
              <a:t> Box </a:t>
            </a:r>
            <a:r>
              <a:rPr lang="pl-PL" sz="2000" dirty="0" err="1" smtClean="0"/>
              <a:t>has</a:t>
            </a:r>
            <a:r>
              <a:rPr lang="pl-PL" sz="2000" dirty="0" smtClean="0"/>
              <a:t> </a:t>
            </a:r>
            <a:r>
              <a:rPr lang="pl-PL" sz="2000" dirty="0" err="1" smtClean="0"/>
              <a:t>four</a:t>
            </a:r>
            <a:r>
              <a:rPr lang="pl-PL" sz="2000" dirty="0" smtClean="0"/>
              <a:t> Cryogenic </a:t>
            </a:r>
            <a:r>
              <a:rPr lang="pl-PL" sz="2000" dirty="0" err="1" smtClean="0"/>
              <a:t>interface</a:t>
            </a:r>
            <a:r>
              <a:rPr lang="pl-PL" sz="2000" dirty="0" smtClean="0"/>
              <a:t> </a:t>
            </a:r>
            <a:r>
              <a:rPr lang="pl-PL" sz="2000" dirty="0" err="1" smtClean="0"/>
              <a:t>points</a:t>
            </a:r>
            <a:r>
              <a:rPr lang="pl-PL" sz="2000" dirty="0" smtClean="0"/>
              <a:t>:</a:t>
            </a:r>
          </a:p>
          <a:p>
            <a:pPr marL="0" indent="0">
              <a:buNone/>
            </a:pPr>
            <a:r>
              <a:rPr lang="pl-PL" sz="2000" dirty="0" smtClean="0"/>
              <a:t>DVB-US – </a:t>
            </a:r>
            <a:r>
              <a:rPr lang="pl-PL" sz="2000" dirty="0" err="1" smtClean="0"/>
              <a:t>upstream</a:t>
            </a:r>
            <a:r>
              <a:rPr lang="pl-PL" sz="2000" dirty="0" smtClean="0"/>
              <a:t> </a:t>
            </a:r>
            <a:r>
              <a:rPr lang="pl-PL" sz="2000" dirty="0" err="1" smtClean="0"/>
              <a:t>interface</a:t>
            </a:r>
            <a:r>
              <a:rPr lang="pl-PL" sz="2000" dirty="0" smtClean="0"/>
              <a:t> point </a:t>
            </a:r>
            <a:r>
              <a:rPr lang="pl-PL" sz="2000" dirty="0" err="1" smtClean="0"/>
              <a:t>connecting</a:t>
            </a:r>
            <a:r>
              <a:rPr lang="pl-PL" sz="2000" dirty="0" smtClean="0"/>
              <a:t> to the </a:t>
            </a:r>
            <a:r>
              <a:rPr lang="pl-PL" sz="2000" dirty="0" err="1" smtClean="0"/>
              <a:t>Cryoplant</a:t>
            </a:r>
            <a:endParaRPr lang="pl-PL" sz="2000" dirty="0" smtClean="0"/>
          </a:p>
          <a:p>
            <a:pPr marL="0" indent="0">
              <a:buNone/>
            </a:pPr>
            <a:r>
              <a:rPr lang="pl-PL" sz="2000" dirty="0"/>
              <a:t>DVB-DS </a:t>
            </a:r>
            <a:r>
              <a:rPr lang="pl-PL" sz="2000" dirty="0" smtClean="0"/>
              <a:t>– </a:t>
            </a:r>
            <a:r>
              <a:rPr lang="pl-PL" sz="2000" dirty="0" err="1" smtClean="0"/>
              <a:t>downstream</a:t>
            </a:r>
            <a:r>
              <a:rPr lang="pl-PL" sz="2000" dirty="0"/>
              <a:t> </a:t>
            </a:r>
            <a:r>
              <a:rPr lang="pl-PL" sz="2000" dirty="0" err="1"/>
              <a:t>upstream</a:t>
            </a:r>
            <a:r>
              <a:rPr lang="pl-PL" sz="2000" dirty="0"/>
              <a:t> </a:t>
            </a:r>
            <a:r>
              <a:rPr lang="pl-PL" sz="2000" dirty="0" err="1"/>
              <a:t>interface</a:t>
            </a:r>
            <a:r>
              <a:rPr lang="pl-PL" sz="2000" dirty="0"/>
              <a:t> point </a:t>
            </a:r>
            <a:r>
              <a:rPr lang="pl-PL" sz="2000" dirty="0" err="1"/>
              <a:t>connecting</a:t>
            </a:r>
            <a:r>
              <a:rPr lang="pl-PL" sz="2000" dirty="0"/>
              <a:t> to the </a:t>
            </a:r>
            <a:r>
              <a:rPr lang="pl-PL" sz="2000" dirty="0" smtClean="0"/>
              <a:t>ITL</a:t>
            </a:r>
            <a:endParaRPr lang="pl-PL" sz="2000" dirty="0"/>
          </a:p>
          <a:p>
            <a:pPr marL="0" indent="0">
              <a:buNone/>
            </a:pPr>
            <a:r>
              <a:rPr lang="pl-PL" sz="2000" dirty="0" smtClean="0"/>
              <a:t>DVB-A</a:t>
            </a:r>
            <a:r>
              <a:rPr lang="pl-PL" sz="2000" dirty="0"/>
              <a:t>, DVB-B – </a:t>
            </a:r>
            <a:r>
              <a:rPr lang="pl-PL" sz="2000" dirty="0" err="1" smtClean="0"/>
              <a:t>internal</a:t>
            </a:r>
            <a:r>
              <a:rPr lang="pl-PL" sz="2000" dirty="0" smtClean="0"/>
              <a:t> </a:t>
            </a:r>
            <a:r>
              <a:rPr lang="pl-PL" sz="2000" dirty="0" err="1" smtClean="0"/>
              <a:t>interfaces</a:t>
            </a:r>
            <a:r>
              <a:rPr lang="pl-PL" sz="2000" dirty="0" smtClean="0"/>
              <a:t> </a:t>
            </a:r>
            <a:r>
              <a:rPr lang="pl-PL" sz="2000" dirty="0" err="1" smtClean="0"/>
              <a:t>connecting</a:t>
            </a:r>
            <a:r>
              <a:rPr lang="pl-PL" sz="2000" dirty="0"/>
              <a:t> </a:t>
            </a:r>
            <a:r>
              <a:rPr lang="pl-PL" sz="2000" dirty="0" err="1" smtClean="0"/>
              <a:t>elements</a:t>
            </a:r>
            <a:r>
              <a:rPr lang="pl-PL" sz="2000" dirty="0" smtClean="0"/>
              <a:t> od the DVB </a:t>
            </a:r>
            <a:r>
              <a:rPr lang="pl-PL" sz="2000" dirty="0" err="1" smtClean="0"/>
              <a:t>shipped</a:t>
            </a:r>
            <a:r>
              <a:rPr lang="pl-PL" sz="2000" dirty="0" smtClean="0"/>
              <a:t> </a:t>
            </a:r>
            <a:r>
              <a:rPr lang="pl-PL" sz="2000" dirty="0" err="1" smtClean="0"/>
              <a:t>sepparately</a:t>
            </a:r>
            <a:endParaRPr lang="pl-PL" sz="2000" dirty="0"/>
          </a:p>
          <a:p>
            <a:pPr marL="0" indent="0">
              <a:buNone/>
            </a:pPr>
            <a:r>
              <a:rPr lang="pl-PL" sz="2000" dirty="0" smtClean="0"/>
              <a:t>  </a:t>
            </a:r>
            <a:endParaRPr lang="pl-PL" sz="2000" dirty="0"/>
          </a:p>
        </p:txBody>
      </p:sp>
      <p:pic>
        <p:nvPicPr>
          <p:cNvPr id="1026" name="Picture 2" descr="DVB-No_co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670" y="973759"/>
            <a:ext cx="5798761" cy="24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40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32681" y="2297834"/>
            <a:ext cx="1396244" cy="5977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 name="Tytuł 2"/>
          <p:cNvSpPr>
            <a:spLocks noGrp="1"/>
          </p:cNvSpPr>
          <p:nvPr>
            <p:ph type="title"/>
          </p:nvPr>
        </p:nvSpPr>
        <p:spPr/>
        <p:txBody>
          <a:bodyPr/>
          <a:lstStyle/>
          <a:p>
            <a:r>
              <a:rPr lang="pl-PL" dirty="0"/>
              <a:t>Cryogenic </a:t>
            </a:r>
            <a:r>
              <a:rPr lang="pl-PL" dirty="0" err="1"/>
              <a:t>interfaces</a:t>
            </a:r>
            <a:r>
              <a:rPr lang="pl-PL" dirty="0"/>
              <a:t> of the </a:t>
            </a:r>
            <a:r>
              <a:rPr lang="pl-PL" dirty="0" smtClean="0"/>
              <a:t>ITL</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9" name="Obraz 8"/>
          <p:cNvPicPr/>
          <p:nvPr/>
        </p:nvPicPr>
        <p:blipFill>
          <a:blip r:embed="rId2">
            <a:extLst>
              <a:ext uri="{28A0092B-C50C-407E-A947-70E740481C1C}">
                <a14:useLocalDpi xmlns:a14="http://schemas.microsoft.com/office/drawing/2010/main"/>
              </a:ext>
            </a:extLst>
          </a:blip>
          <a:stretch>
            <a:fillRect/>
          </a:stretch>
        </p:blipFill>
        <p:spPr>
          <a:xfrm>
            <a:off x="857256" y="792531"/>
            <a:ext cx="9896615" cy="5630627"/>
          </a:xfrm>
          <a:prstGeom prst="rect">
            <a:avLst/>
          </a:prstGeom>
        </p:spPr>
      </p:pic>
      <p:sp>
        <p:nvSpPr>
          <p:cNvPr id="5" name="Prostokąt 4"/>
          <p:cNvSpPr/>
          <p:nvPr/>
        </p:nvSpPr>
        <p:spPr>
          <a:xfrm>
            <a:off x="5299364" y="2895600"/>
            <a:ext cx="1319645" cy="15053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 name="Symbol zastępczy zawartości 1"/>
          <p:cNvSpPr>
            <a:spLocks noGrp="1"/>
          </p:cNvSpPr>
          <p:nvPr>
            <p:ph idx="1"/>
          </p:nvPr>
        </p:nvSpPr>
        <p:spPr>
          <a:xfrm>
            <a:off x="982436" y="3455777"/>
            <a:ext cx="7853288" cy="1890252"/>
          </a:xfrm>
        </p:spPr>
        <p:txBody>
          <a:bodyPr/>
          <a:lstStyle/>
          <a:p>
            <a:pPr marL="0" indent="0">
              <a:buNone/>
            </a:pPr>
            <a:r>
              <a:rPr lang="pl-PL" dirty="0" err="1" smtClean="0"/>
              <a:t>Intermediate</a:t>
            </a:r>
            <a:r>
              <a:rPr lang="pl-PL" dirty="0" smtClean="0"/>
              <a:t> Transfer Line </a:t>
            </a:r>
            <a:r>
              <a:rPr lang="pl-PL" dirty="0" err="1" smtClean="0"/>
              <a:t>consists</a:t>
            </a:r>
            <a:r>
              <a:rPr lang="pl-PL" dirty="0" smtClean="0"/>
              <a:t> of </a:t>
            </a:r>
            <a:r>
              <a:rPr lang="pl-PL" dirty="0" err="1" smtClean="0"/>
              <a:t>eight</a:t>
            </a:r>
            <a:r>
              <a:rPr lang="pl-PL" dirty="0" smtClean="0"/>
              <a:t> </a:t>
            </a:r>
            <a:r>
              <a:rPr lang="pl-PL" dirty="0" err="1" smtClean="0"/>
              <a:t>segments</a:t>
            </a:r>
            <a:r>
              <a:rPr lang="pl-PL" dirty="0" smtClean="0"/>
              <a:t>. </a:t>
            </a:r>
          </a:p>
          <a:p>
            <a:pPr marL="0" indent="0">
              <a:buNone/>
            </a:pPr>
            <a:r>
              <a:rPr lang="pl-PL" dirty="0" err="1" smtClean="0"/>
              <a:t>Each</a:t>
            </a:r>
            <a:r>
              <a:rPr lang="pl-PL" dirty="0" smtClean="0"/>
              <a:t> segment </a:t>
            </a:r>
            <a:r>
              <a:rPr lang="pl-PL" dirty="0" err="1" smtClean="0"/>
              <a:t>has</a:t>
            </a:r>
            <a:r>
              <a:rPr lang="pl-PL" dirty="0" smtClean="0"/>
              <a:t> </a:t>
            </a:r>
            <a:r>
              <a:rPr lang="pl-PL" dirty="0" err="1" smtClean="0"/>
              <a:t>two</a:t>
            </a:r>
            <a:r>
              <a:rPr lang="pl-PL" dirty="0" smtClean="0"/>
              <a:t> </a:t>
            </a:r>
            <a:r>
              <a:rPr lang="pl-PL" dirty="0" err="1" smtClean="0"/>
              <a:t>cryogenic</a:t>
            </a:r>
            <a:r>
              <a:rPr lang="pl-PL" dirty="0" smtClean="0"/>
              <a:t> </a:t>
            </a:r>
            <a:r>
              <a:rPr lang="pl-PL" dirty="0" err="1" smtClean="0"/>
              <a:t>interface</a:t>
            </a:r>
            <a:r>
              <a:rPr lang="pl-PL" dirty="0" smtClean="0"/>
              <a:t> </a:t>
            </a:r>
            <a:r>
              <a:rPr lang="pl-PL" dirty="0" err="1" smtClean="0"/>
              <a:t>points</a:t>
            </a:r>
            <a:r>
              <a:rPr lang="pl-PL" dirty="0" smtClean="0"/>
              <a:t>:</a:t>
            </a:r>
            <a:endParaRPr lang="pl-PL" dirty="0"/>
          </a:p>
          <a:p>
            <a:pPr marL="0" indent="0">
              <a:buNone/>
            </a:pPr>
            <a:r>
              <a:rPr lang="pl-PL" dirty="0" smtClean="0"/>
              <a:t>S-US </a:t>
            </a:r>
            <a:r>
              <a:rPr lang="pl-PL" dirty="0"/>
              <a:t>– </a:t>
            </a:r>
            <a:r>
              <a:rPr lang="pl-PL" dirty="0" err="1"/>
              <a:t>upstream</a:t>
            </a:r>
            <a:r>
              <a:rPr lang="pl-PL" dirty="0"/>
              <a:t> </a:t>
            </a:r>
            <a:r>
              <a:rPr lang="pl-PL" dirty="0" err="1"/>
              <a:t>interface</a:t>
            </a:r>
            <a:r>
              <a:rPr lang="pl-PL" dirty="0"/>
              <a:t> point </a:t>
            </a:r>
            <a:endParaRPr lang="pl-PL" dirty="0" smtClean="0"/>
          </a:p>
          <a:p>
            <a:pPr marL="0" indent="0">
              <a:buNone/>
            </a:pPr>
            <a:r>
              <a:rPr lang="pl-PL" dirty="0" smtClean="0"/>
              <a:t>S-DS </a:t>
            </a:r>
            <a:r>
              <a:rPr lang="pl-PL" dirty="0"/>
              <a:t>– </a:t>
            </a:r>
            <a:r>
              <a:rPr lang="pl-PL" dirty="0" err="1"/>
              <a:t>downstream</a:t>
            </a:r>
            <a:r>
              <a:rPr lang="pl-PL" dirty="0"/>
              <a:t> </a:t>
            </a:r>
            <a:r>
              <a:rPr lang="pl-PL" dirty="0" err="1" smtClean="0"/>
              <a:t>interface</a:t>
            </a:r>
            <a:r>
              <a:rPr lang="pl-PL" dirty="0" smtClean="0"/>
              <a:t> point</a:t>
            </a:r>
            <a:endParaRPr lang="pl-PL" dirty="0"/>
          </a:p>
          <a:p>
            <a:pPr marL="0" indent="0">
              <a:buNone/>
            </a:pPr>
            <a:r>
              <a:rPr lang="pl-PL" dirty="0" smtClean="0"/>
              <a:t>  </a:t>
            </a:r>
            <a:endParaRPr lang="pl-PL" dirty="0"/>
          </a:p>
        </p:txBody>
      </p:sp>
      <p:sp>
        <p:nvSpPr>
          <p:cNvPr id="15" name="pole tekstowe 14"/>
          <p:cNvSpPr txBox="1"/>
          <p:nvPr/>
        </p:nvSpPr>
        <p:spPr>
          <a:xfrm>
            <a:off x="4194153" y="2782698"/>
            <a:ext cx="758541" cy="461665"/>
          </a:xfrm>
          <a:prstGeom prst="rect">
            <a:avLst/>
          </a:prstGeom>
          <a:noFill/>
        </p:spPr>
        <p:txBody>
          <a:bodyPr wrap="none" rtlCol="0">
            <a:spAutoFit/>
          </a:bodyPr>
          <a:lstStyle/>
          <a:p>
            <a:r>
              <a:rPr lang="pl-PL" dirty="0" smtClean="0"/>
              <a:t>S-DS</a:t>
            </a:r>
            <a:endParaRPr lang="pl-PL" dirty="0"/>
          </a:p>
        </p:txBody>
      </p:sp>
      <p:cxnSp>
        <p:nvCxnSpPr>
          <p:cNvPr id="16" name="Łącznik prosty ze strzałką 15"/>
          <p:cNvCxnSpPr>
            <a:stCxn id="15" idx="0"/>
          </p:cNvCxnSpPr>
          <p:nvPr/>
        </p:nvCxnSpPr>
        <p:spPr>
          <a:xfrm flipV="1">
            <a:off x="4573424" y="2297834"/>
            <a:ext cx="379270" cy="484864"/>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
        <p:nvSpPr>
          <p:cNvPr id="20" name="pole tekstowe 19"/>
          <p:cNvSpPr txBox="1"/>
          <p:nvPr/>
        </p:nvSpPr>
        <p:spPr>
          <a:xfrm>
            <a:off x="3088942" y="2449323"/>
            <a:ext cx="758541" cy="461665"/>
          </a:xfrm>
          <a:prstGeom prst="rect">
            <a:avLst/>
          </a:prstGeom>
          <a:noFill/>
        </p:spPr>
        <p:txBody>
          <a:bodyPr wrap="none" rtlCol="0">
            <a:spAutoFit/>
          </a:bodyPr>
          <a:lstStyle/>
          <a:p>
            <a:r>
              <a:rPr lang="pl-PL" dirty="0" smtClean="0"/>
              <a:t>S-US</a:t>
            </a:r>
            <a:endParaRPr lang="pl-PL" dirty="0"/>
          </a:p>
        </p:txBody>
      </p:sp>
      <p:cxnSp>
        <p:nvCxnSpPr>
          <p:cNvPr id="21" name="Łącznik prosty ze strzałką 20"/>
          <p:cNvCxnSpPr>
            <a:stCxn id="20" idx="0"/>
          </p:cNvCxnSpPr>
          <p:nvPr/>
        </p:nvCxnSpPr>
        <p:spPr>
          <a:xfrm flipV="1">
            <a:off x="3468213" y="1964459"/>
            <a:ext cx="379270" cy="484864"/>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1041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Cryogenic </a:t>
            </a:r>
            <a:r>
              <a:rPr lang="pl-PL" dirty="0" err="1"/>
              <a:t>interfaces</a:t>
            </a:r>
            <a:r>
              <a:rPr lang="pl-PL" dirty="0"/>
              <a:t> of the </a:t>
            </a:r>
            <a:r>
              <a:rPr lang="pl-PL" dirty="0" smtClean="0"/>
              <a:t>TTL</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4" name="Obraz 3"/>
          <p:cNvPicPr>
            <a:picLocks noChangeAspect="1"/>
          </p:cNvPicPr>
          <p:nvPr/>
        </p:nvPicPr>
        <p:blipFill>
          <a:blip r:embed="rId2"/>
          <a:stretch>
            <a:fillRect/>
          </a:stretch>
        </p:blipFill>
        <p:spPr>
          <a:xfrm>
            <a:off x="4765937" y="3151010"/>
            <a:ext cx="7121263" cy="2959364"/>
          </a:xfrm>
          <a:prstGeom prst="rect">
            <a:avLst/>
          </a:prstGeom>
        </p:spPr>
      </p:pic>
      <p:sp>
        <p:nvSpPr>
          <p:cNvPr id="2" name="Symbol zastępczy zawartości 1"/>
          <p:cNvSpPr>
            <a:spLocks noGrp="1"/>
          </p:cNvSpPr>
          <p:nvPr>
            <p:ph idx="1"/>
          </p:nvPr>
        </p:nvSpPr>
        <p:spPr>
          <a:xfrm>
            <a:off x="304805" y="959185"/>
            <a:ext cx="11696695" cy="3682778"/>
          </a:xfrm>
        </p:spPr>
        <p:txBody>
          <a:bodyPr/>
          <a:lstStyle/>
          <a:p>
            <a:pPr marL="0" indent="0">
              <a:buNone/>
            </a:pPr>
            <a:r>
              <a:rPr lang="pl-PL" dirty="0" smtClean="0"/>
              <a:t>Tunel Transfer Line </a:t>
            </a:r>
            <a:r>
              <a:rPr lang="pl-PL" dirty="0" err="1" smtClean="0"/>
              <a:t>consists</a:t>
            </a:r>
            <a:r>
              <a:rPr lang="pl-PL" dirty="0" smtClean="0"/>
              <a:t> of 25 </a:t>
            </a:r>
            <a:r>
              <a:rPr lang="pl-PL" dirty="0" err="1" smtClean="0"/>
              <a:t>Bayonet</a:t>
            </a:r>
            <a:r>
              <a:rPr lang="pl-PL" dirty="0" smtClean="0"/>
              <a:t> </a:t>
            </a:r>
            <a:r>
              <a:rPr lang="pl-PL" dirty="0" err="1" smtClean="0"/>
              <a:t>Cans</a:t>
            </a:r>
            <a:r>
              <a:rPr lang="pl-PL" dirty="0" smtClean="0"/>
              <a:t> (BC) and </a:t>
            </a:r>
            <a:r>
              <a:rPr lang="pl-PL" dirty="0" err="1" smtClean="0"/>
              <a:t>Turnaround</a:t>
            </a:r>
            <a:r>
              <a:rPr lang="pl-PL" dirty="0" smtClean="0"/>
              <a:t> </a:t>
            </a:r>
            <a:r>
              <a:rPr lang="pl-PL" dirty="0" err="1" smtClean="0"/>
              <a:t>Can</a:t>
            </a:r>
            <a:r>
              <a:rPr lang="pl-PL" dirty="0" smtClean="0"/>
              <a:t> (TC). </a:t>
            </a:r>
          </a:p>
          <a:p>
            <a:pPr marL="0" indent="0">
              <a:buNone/>
            </a:pPr>
            <a:r>
              <a:rPr lang="pl-PL" dirty="0" err="1" smtClean="0"/>
              <a:t>Each</a:t>
            </a:r>
            <a:r>
              <a:rPr lang="pl-PL" dirty="0" smtClean="0"/>
              <a:t> </a:t>
            </a:r>
            <a:r>
              <a:rPr lang="pl-PL" dirty="0" err="1" smtClean="0"/>
              <a:t>Bayonet</a:t>
            </a:r>
            <a:r>
              <a:rPr lang="pl-PL" dirty="0" smtClean="0"/>
              <a:t> </a:t>
            </a:r>
            <a:r>
              <a:rPr lang="pl-PL" dirty="0" err="1" smtClean="0"/>
              <a:t>Can</a:t>
            </a:r>
            <a:r>
              <a:rPr lang="pl-PL" dirty="0" smtClean="0"/>
              <a:t> </a:t>
            </a:r>
            <a:r>
              <a:rPr lang="pl-PL" dirty="0" err="1" smtClean="0"/>
              <a:t>has</a:t>
            </a:r>
            <a:r>
              <a:rPr lang="pl-PL" dirty="0" smtClean="0"/>
              <a:t> </a:t>
            </a:r>
            <a:r>
              <a:rPr lang="pl-PL" dirty="0" err="1" smtClean="0"/>
              <a:t>two</a:t>
            </a:r>
            <a:r>
              <a:rPr lang="pl-PL" dirty="0" smtClean="0"/>
              <a:t> </a:t>
            </a:r>
            <a:r>
              <a:rPr lang="pl-PL" dirty="0" err="1" smtClean="0"/>
              <a:t>interface</a:t>
            </a:r>
            <a:r>
              <a:rPr lang="pl-PL" dirty="0" smtClean="0"/>
              <a:t> </a:t>
            </a:r>
            <a:r>
              <a:rPr lang="pl-PL" dirty="0" err="1" smtClean="0"/>
              <a:t>points</a:t>
            </a:r>
            <a:r>
              <a:rPr lang="pl-PL" dirty="0" smtClean="0"/>
              <a:t>:</a:t>
            </a:r>
            <a:endParaRPr lang="pl-PL" dirty="0"/>
          </a:p>
          <a:p>
            <a:pPr marL="0" indent="0">
              <a:buNone/>
            </a:pPr>
            <a:r>
              <a:rPr lang="pl-PL" dirty="0" smtClean="0"/>
              <a:t>BC-US </a:t>
            </a:r>
            <a:r>
              <a:rPr lang="pl-PL" dirty="0"/>
              <a:t>– </a:t>
            </a:r>
            <a:r>
              <a:rPr lang="pl-PL" dirty="0" err="1"/>
              <a:t>upstream</a:t>
            </a:r>
            <a:r>
              <a:rPr lang="pl-PL" dirty="0"/>
              <a:t> </a:t>
            </a:r>
            <a:r>
              <a:rPr lang="pl-PL" dirty="0" err="1"/>
              <a:t>interface</a:t>
            </a:r>
            <a:r>
              <a:rPr lang="pl-PL" dirty="0"/>
              <a:t> point </a:t>
            </a:r>
            <a:endParaRPr lang="pl-PL" dirty="0" smtClean="0"/>
          </a:p>
          <a:p>
            <a:pPr marL="0" indent="0">
              <a:buNone/>
            </a:pPr>
            <a:r>
              <a:rPr lang="pl-PL" dirty="0" smtClean="0"/>
              <a:t>BC-DS </a:t>
            </a:r>
            <a:r>
              <a:rPr lang="pl-PL" dirty="0"/>
              <a:t>– </a:t>
            </a:r>
            <a:r>
              <a:rPr lang="pl-PL" dirty="0" err="1"/>
              <a:t>downstream</a:t>
            </a:r>
            <a:r>
              <a:rPr lang="pl-PL" dirty="0"/>
              <a:t> </a:t>
            </a:r>
            <a:r>
              <a:rPr lang="pl-PL" dirty="0" err="1" smtClean="0"/>
              <a:t>interface</a:t>
            </a:r>
            <a:r>
              <a:rPr lang="pl-PL" dirty="0" smtClean="0"/>
              <a:t> point</a:t>
            </a:r>
          </a:p>
          <a:p>
            <a:pPr marL="0" indent="0">
              <a:buNone/>
            </a:pPr>
            <a:endParaRPr lang="pl-PL" dirty="0"/>
          </a:p>
          <a:p>
            <a:pPr marL="0" indent="0">
              <a:buNone/>
            </a:pPr>
            <a:r>
              <a:rPr lang="pl-PL" dirty="0" err="1" smtClean="0"/>
              <a:t>Turnaround</a:t>
            </a:r>
            <a:r>
              <a:rPr lang="pl-PL" dirty="0" smtClean="0"/>
              <a:t> </a:t>
            </a:r>
            <a:r>
              <a:rPr lang="pl-PL" dirty="0" err="1"/>
              <a:t>Can</a:t>
            </a:r>
            <a:r>
              <a:rPr lang="pl-PL" dirty="0"/>
              <a:t> </a:t>
            </a:r>
            <a:r>
              <a:rPr lang="pl-PL" dirty="0" err="1"/>
              <a:t>has</a:t>
            </a:r>
            <a:r>
              <a:rPr lang="pl-PL" dirty="0"/>
              <a:t> </a:t>
            </a:r>
            <a:r>
              <a:rPr lang="pl-PL" dirty="0" err="1" smtClean="0"/>
              <a:t>only</a:t>
            </a:r>
            <a:r>
              <a:rPr lang="pl-PL" dirty="0" smtClean="0"/>
              <a:t> one </a:t>
            </a:r>
            <a:r>
              <a:rPr lang="pl-PL" dirty="0" err="1" smtClean="0"/>
              <a:t>interface</a:t>
            </a:r>
            <a:r>
              <a:rPr lang="pl-PL" dirty="0" smtClean="0"/>
              <a:t> point:</a:t>
            </a:r>
            <a:endParaRPr lang="pl-PL" dirty="0"/>
          </a:p>
          <a:p>
            <a:pPr marL="0" indent="0">
              <a:buNone/>
            </a:pPr>
            <a:r>
              <a:rPr lang="pl-PL" dirty="0" smtClean="0"/>
              <a:t>TC-US </a:t>
            </a:r>
            <a:r>
              <a:rPr lang="pl-PL" dirty="0"/>
              <a:t>– </a:t>
            </a:r>
            <a:r>
              <a:rPr lang="pl-PL" dirty="0" err="1"/>
              <a:t>upstream</a:t>
            </a:r>
            <a:r>
              <a:rPr lang="pl-PL" dirty="0"/>
              <a:t> </a:t>
            </a:r>
            <a:r>
              <a:rPr lang="pl-PL" dirty="0" err="1"/>
              <a:t>interface</a:t>
            </a:r>
            <a:r>
              <a:rPr lang="pl-PL" dirty="0"/>
              <a:t> point </a:t>
            </a:r>
          </a:p>
          <a:p>
            <a:pPr marL="0" indent="0">
              <a:buNone/>
            </a:pPr>
            <a:endParaRPr lang="pl-PL" dirty="0"/>
          </a:p>
          <a:p>
            <a:pPr marL="0" indent="0">
              <a:buNone/>
            </a:pPr>
            <a:r>
              <a:rPr lang="pl-PL" dirty="0" smtClean="0"/>
              <a:t>  </a:t>
            </a:r>
            <a:endParaRPr lang="pl-PL" dirty="0"/>
          </a:p>
        </p:txBody>
      </p:sp>
      <p:sp>
        <p:nvSpPr>
          <p:cNvPr id="13" name="pole tekstowe 12"/>
          <p:cNvSpPr txBox="1"/>
          <p:nvPr/>
        </p:nvSpPr>
        <p:spPr>
          <a:xfrm>
            <a:off x="4413228" y="5766621"/>
            <a:ext cx="939681" cy="461665"/>
          </a:xfrm>
          <a:prstGeom prst="rect">
            <a:avLst/>
          </a:prstGeom>
          <a:noFill/>
        </p:spPr>
        <p:txBody>
          <a:bodyPr wrap="none" rtlCol="0">
            <a:spAutoFit/>
          </a:bodyPr>
          <a:lstStyle/>
          <a:p>
            <a:r>
              <a:rPr lang="pl-PL" dirty="0" smtClean="0"/>
              <a:t>BC-US</a:t>
            </a:r>
            <a:endParaRPr lang="pl-PL" dirty="0"/>
          </a:p>
        </p:txBody>
      </p:sp>
      <p:cxnSp>
        <p:nvCxnSpPr>
          <p:cNvPr id="14" name="Łącznik prosty ze strzałką 13"/>
          <p:cNvCxnSpPr>
            <a:stCxn id="13" idx="0"/>
          </p:cNvCxnSpPr>
          <p:nvPr/>
        </p:nvCxnSpPr>
        <p:spPr>
          <a:xfrm flipV="1">
            <a:off x="4883069" y="5281757"/>
            <a:ext cx="382640" cy="484864"/>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
        <p:nvSpPr>
          <p:cNvPr id="15" name="pole tekstowe 14"/>
          <p:cNvSpPr txBox="1"/>
          <p:nvPr/>
        </p:nvSpPr>
        <p:spPr>
          <a:xfrm>
            <a:off x="10435561" y="3878199"/>
            <a:ext cx="947695" cy="461665"/>
          </a:xfrm>
          <a:prstGeom prst="rect">
            <a:avLst/>
          </a:prstGeom>
          <a:noFill/>
        </p:spPr>
        <p:txBody>
          <a:bodyPr wrap="square" rtlCol="0">
            <a:spAutoFit/>
          </a:bodyPr>
          <a:lstStyle/>
          <a:p>
            <a:r>
              <a:rPr lang="pl-PL" dirty="0" smtClean="0"/>
              <a:t>BC-DS</a:t>
            </a:r>
            <a:endParaRPr lang="pl-PL" dirty="0"/>
          </a:p>
        </p:txBody>
      </p:sp>
      <p:cxnSp>
        <p:nvCxnSpPr>
          <p:cNvPr id="16" name="Łącznik prosty ze strzałką 15"/>
          <p:cNvCxnSpPr/>
          <p:nvPr/>
        </p:nvCxnSpPr>
        <p:spPr>
          <a:xfrm>
            <a:off x="10909409" y="4339865"/>
            <a:ext cx="470727" cy="841735"/>
          </a:xfrm>
          <a:prstGeom prst="straightConnector1">
            <a:avLst/>
          </a:prstGeom>
          <a:ln>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43266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Interface </a:t>
            </a:r>
            <a:r>
              <a:rPr lang="pl-PL" dirty="0" err="1" smtClean="0"/>
              <a:t>types</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sp>
        <p:nvSpPr>
          <p:cNvPr id="4" name="Symbol zastępczy zawartości 3"/>
          <p:cNvSpPr>
            <a:spLocks noGrp="1"/>
          </p:cNvSpPr>
          <p:nvPr>
            <p:ph idx="1"/>
          </p:nvPr>
        </p:nvSpPr>
        <p:spPr>
          <a:xfrm>
            <a:off x="304806" y="971552"/>
            <a:ext cx="4807522" cy="5059363"/>
          </a:xfrm>
        </p:spPr>
        <p:txBody>
          <a:bodyPr/>
          <a:lstStyle/>
          <a:p>
            <a:r>
              <a:rPr lang="pl-PL" dirty="0" err="1" smtClean="0"/>
              <a:t>Straight</a:t>
            </a:r>
            <a:r>
              <a:rPr lang="pl-PL" dirty="0" smtClean="0"/>
              <a:t> </a:t>
            </a:r>
            <a:r>
              <a:rPr lang="pl-PL" dirty="0" err="1"/>
              <a:t>connection</a:t>
            </a:r>
            <a:r>
              <a:rPr lang="pl-PL" dirty="0"/>
              <a:t> </a:t>
            </a:r>
          </a:p>
        </p:txBody>
      </p:sp>
      <p:pic>
        <p:nvPicPr>
          <p:cNvPr id="12" name="Obraz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28625" y="1664518"/>
            <a:ext cx="4166553" cy="3081597"/>
          </a:xfrm>
          <a:prstGeom prst="rect">
            <a:avLst/>
          </a:prstGeom>
          <a:ln>
            <a:noFill/>
          </a:ln>
          <a:extLst>
            <a:ext uri="{53640926-AAD7-44D8-BBD7-CCE9431645EC}">
              <a14:shadowObscured xmlns:a14="http://schemas.microsoft.com/office/drawing/2010/main"/>
            </a:ext>
          </a:extLst>
        </p:spPr>
      </p:pic>
      <p:sp>
        <p:nvSpPr>
          <p:cNvPr id="13" name="Symbol zastępczy zawartości 3"/>
          <p:cNvSpPr txBox="1">
            <a:spLocks/>
          </p:cNvSpPr>
          <p:nvPr/>
        </p:nvSpPr>
        <p:spPr>
          <a:xfrm>
            <a:off x="6071755" y="971551"/>
            <a:ext cx="4807522"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pl-PL" dirty="0" err="1" smtClean="0"/>
              <a:t>Corner</a:t>
            </a:r>
            <a:r>
              <a:rPr lang="pl-PL" dirty="0" smtClean="0"/>
              <a:t> </a:t>
            </a:r>
            <a:r>
              <a:rPr lang="pl-PL" dirty="0" err="1" smtClean="0"/>
              <a:t>connection</a:t>
            </a:r>
            <a:r>
              <a:rPr lang="pl-PL" dirty="0" smtClean="0"/>
              <a:t> </a:t>
            </a:r>
            <a:endParaRPr lang="pl-PL" dirty="0"/>
          </a:p>
        </p:txBody>
      </p:sp>
      <p:pic>
        <p:nvPicPr>
          <p:cNvPr id="15" name="Obraz 14"/>
          <p:cNvPicPr>
            <a:picLocks noChangeAspect="1"/>
          </p:cNvPicPr>
          <p:nvPr/>
        </p:nvPicPr>
        <p:blipFill rotWithShape="1">
          <a:blip r:embed="rId3" cstate="print">
            <a:extLst>
              <a:ext uri="{28A0092B-C50C-407E-A947-70E740481C1C}">
                <a14:useLocalDpi xmlns:a14="http://schemas.microsoft.com/office/drawing/2010/main"/>
              </a:ext>
            </a:extLst>
          </a:blip>
          <a:srcRect l="8538" t="7653" r="12562" b="9012"/>
          <a:stretch/>
        </p:blipFill>
        <p:spPr bwMode="auto">
          <a:xfrm>
            <a:off x="6096000" y="1572482"/>
            <a:ext cx="3390900" cy="3545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081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12" name="Obraz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3683297" y="393879"/>
            <a:ext cx="4166553" cy="3081597"/>
          </a:xfrm>
          <a:prstGeom prst="rect">
            <a:avLst/>
          </a:prstGeom>
          <a:ln>
            <a:noFill/>
          </a:ln>
          <a:extLst>
            <a:ext uri="{53640926-AAD7-44D8-BBD7-CCE9431645EC}">
              <a14:shadowObscured xmlns:a14="http://schemas.microsoft.com/office/drawing/2010/main"/>
            </a:ext>
          </a:extLst>
        </p:spPr>
      </p:pic>
      <p:pic>
        <p:nvPicPr>
          <p:cNvPr id="20" name="Obraz 19"/>
          <p:cNvPicPr>
            <a:picLocks noChangeAspect="1"/>
          </p:cNvPicPr>
          <p:nvPr/>
        </p:nvPicPr>
        <p:blipFill>
          <a:blip r:embed="rId3"/>
          <a:stretch>
            <a:fillRect/>
          </a:stretch>
        </p:blipFill>
        <p:spPr>
          <a:xfrm>
            <a:off x="180980" y="2552701"/>
            <a:ext cx="4441870" cy="3454026"/>
          </a:xfrm>
          <a:prstGeom prst="rect">
            <a:avLst/>
          </a:prstGeom>
        </p:spPr>
      </p:pic>
      <p:pic>
        <p:nvPicPr>
          <p:cNvPr id="23" name="Obraz 22"/>
          <p:cNvPicPr>
            <a:picLocks noChangeAspect="1"/>
          </p:cNvPicPr>
          <p:nvPr/>
        </p:nvPicPr>
        <p:blipFill>
          <a:blip r:embed="rId4"/>
          <a:stretch>
            <a:fillRect/>
          </a:stretch>
        </p:blipFill>
        <p:spPr>
          <a:xfrm>
            <a:off x="6932428" y="2564598"/>
            <a:ext cx="4419739" cy="3442129"/>
          </a:xfrm>
          <a:prstGeom prst="rect">
            <a:avLst/>
          </a:prstGeom>
        </p:spPr>
      </p:pic>
    </p:spTree>
    <p:extLst>
      <p:ext uri="{BB962C8B-B14F-4D97-AF65-F5344CB8AC3E}">
        <p14:creationId xmlns:p14="http://schemas.microsoft.com/office/powerpoint/2010/main" val="183244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9" name="Obraz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6956" y="2756042"/>
            <a:ext cx="3809155" cy="3243734"/>
          </a:xfrm>
          <a:prstGeom prst="rect">
            <a:avLst/>
          </a:prstGeom>
        </p:spPr>
      </p:pic>
      <p:pic>
        <p:nvPicPr>
          <p:cNvPr id="11" name="Obraz 10"/>
          <p:cNvPicPr>
            <a:picLocks noChangeAspect="1"/>
          </p:cNvPicPr>
          <p:nvPr/>
        </p:nvPicPr>
        <p:blipFill rotWithShape="1">
          <a:blip r:embed="rId3" cstate="print">
            <a:extLst>
              <a:ext uri="{28A0092B-C50C-407E-A947-70E740481C1C}">
                <a14:useLocalDpi xmlns:a14="http://schemas.microsoft.com/office/drawing/2010/main"/>
              </a:ext>
            </a:extLst>
          </a:blip>
          <a:srcRect b="9397"/>
          <a:stretch/>
        </p:blipFill>
        <p:spPr bwMode="auto">
          <a:xfrm>
            <a:off x="6225513" y="2642095"/>
            <a:ext cx="4599232" cy="3387688"/>
          </a:xfrm>
          <a:prstGeom prst="rect">
            <a:avLst/>
          </a:prstGeom>
          <a:ln>
            <a:noFill/>
          </a:ln>
          <a:extLst>
            <a:ext uri="{53640926-AAD7-44D8-BBD7-CCE9431645EC}">
              <a14:shadowObscured xmlns:a14="http://schemas.microsoft.com/office/drawing/2010/main"/>
            </a:ext>
          </a:extLst>
        </p:spPr>
      </p:pic>
      <p:sp>
        <p:nvSpPr>
          <p:cNvPr id="2" name="pole tekstowe 1"/>
          <p:cNvSpPr txBox="1"/>
          <p:nvPr/>
        </p:nvSpPr>
        <p:spPr>
          <a:xfrm>
            <a:off x="982436" y="5969426"/>
            <a:ext cx="4375493" cy="461665"/>
          </a:xfrm>
          <a:prstGeom prst="rect">
            <a:avLst/>
          </a:prstGeom>
          <a:noFill/>
        </p:spPr>
        <p:txBody>
          <a:bodyPr wrap="none" rtlCol="0">
            <a:spAutoFit/>
          </a:bodyPr>
          <a:lstStyle/>
          <a:p>
            <a:r>
              <a:rPr lang="pl-PL" dirty="0" err="1">
                <a:solidFill>
                  <a:srgbClr val="505050"/>
                </a:solidFill>
              </a:rPr>
              <a:t>outer</a:t>
            </a:r>
            <a:r>
              <a:rPr lang="pl-PL" dirty="0">
                <a:solidFill>
                  <a:srgbClr val="505050"/>
                </a:solidFill>
              </a:rPr>
              <a:t> </a:t>
            </a:r>
            <a:r>
              <a:rPr lang="pl-PL" dirty="0" err="1">
                <a:solidFill>
                  <a:srgbClr val="505050"/>
                </a:solidFill>
              </a:rPr>
              <a:t>jacket</a:t>
            </a:r>
            <a:r>
              <a:rPr lang="pl-PL" dirty="0">
                <a:solidFill>
                  <a:srgbClr val="505050"/>
                </a:solidFill>
              </a:rPr>
              <a:t> </a:t>
            </a:r>
            <a:r>
              <a:rPr lang="pl-PL" dirty="0" err="1">
                <a:solidFill>
                  <a:srgbClr val="505050"/>
                </a:solidFill>
              </a:rPr>
              <a:t>muff</a:t>
            </a:r>
            <a:r>
              <a:rPr lang="pl-PL" dirty="0">
                <a:solidFill>
                  <a:srgbClr val="505050"/>
                </a:solidFill>
              </a:rPr>
              <a:t> with no </a:t>
            </a:r>
            <a:r>
              <a:rPr lang="pl-PL" dirty="0" err="1">
                <a:solidFill>
                  <a:srgbClr val="505050"/>
                </a:solidFill>
              </a:rPr>
              <a:t>bellows</a:t>
            </a:r>
            <a:endParaRPr lang="pl-PL" dirty="0">
              <a:solidFill>
                <a:srgbClr val="505050"/>
              </a:solidFill>
            </a:endParaRPr>
          </a:p>
        </p:txBody>
      </p:sp>
      <p:sp>
        <p:nvSpPr>
          <p:cNvPr id="13" name="pole tekstowe 12"/>
          <p:cNvSpPr txBox="1"/>
          <p:nvPr/>
        </p:nvSpPr>
        <p:spPr>
          <a:xfrm>
            <a:off x="6477331" y="5969426"/>
            <a:ext cx="3982757" cy="461665"/>
          </a:xfrm>
          <a:prstGeom prst="rect">
            <a:avLst/>
          </a:prstGeom>
          <a:noFill/>
        </p:spPr>
        <p:txBody>
          <a:bodyPr wrap="none" rtlCol="0">
            <a:spAutoFit/>
          </a:bodyPr>
          <a:lstStyle/>
          <a:p>
            <a:r>
              <a:rPr lang="pl-PL" dirty="0" err="1">
                <a:solidFill>
                  <a:srgbClr val="505050"/>
                </a:solidFill>
              </a:rPr>
              <a:t>outer</a:t>
            </a:r>
            <a:r>
              <a:rPr lang="pl-PL" dirty="0">
                <a:solidFill>
                  <a:srgbClr val="505050"/>
                </a:solidFill>
              </a:rPr>
              <a:t> </a:t>
            </a:r>
            <a:r>
              <a:rPr lang="pl-PL" dirty="0" err="1">
                <a:solidFill>
                  <a:srgbClr val="505050"/>
                </a:solidFill>
              </a:rPr>
              <a:t>jacket</a:t>
            </a:r>
            <a:r>
              <a:rPr lang="pl-PL" dirty="0">
                <a:solidFill>
                  <a:srgbClr val="505050"/>
                </a:solidFill>
              </a:rPr>
              <a:t> </a:t>
            </a:r>
            <a:r>
              <a:rPr lang="pl-PL" dirty="0" err="1">
                <a:solidFill>
                  <a:srgbClr val="505050"/>
                </a:solidFill>
              </a:rPr>
              <a:t>muff</a:t>
            </a:r>
            <a:r>
              <a:rPr lang="pl-PL" dirty="0">
                <a:solidFill>
                  <a:srgbClr val="505050"/>
                </a:solidFill>
              </a:rPr>
              <a:t> with </a:t>
            </a:r>
            <a:r>
              <a:rPr lang="pl-PL" dirty="0" err="1">
                <a:solidFill>
                  <a:srgbClr val="505050"/>
                </a:solidFill>
              </a:rPr>
              <a:t>bellows</a:t>
            </a:r>
            <a:endParaRPr lang="pl-PL" dirty="0">
              <a:solidFill>
                <a:srgbClr val="505050"/>
              </a:solidFill>
            </a:endParaRPr>
          </a:p>
        </p:txBody>
      </p:sp>
      <p:sp>
        <p:nvSpPr>
          <p:cNvPr id="12" name="Prostokąt 11"/>
          <p:cNvSpPr/>
          <p:nvPr/>
        </p:nvSpPr>
        <p:spPr>
          <a:xfrm>
            <a:off x="144730" y="763459"/>
            <a:ext cx="12047270" cy="1200329"/>
          </a:xfrm>
          <a:prstGeom prst="rect">
            <a:avLst/>
          </a:prstGeom>
        </p:spPr>
        <p:txBody>
          <a:bodyPr wrap="square">
            <a:spAutoFit/>
          </a:bodyPr>
          <a:lstStyle/>
          <a:p>
            <a:r>
              <a:rPr lang="en-US" dirty="0">
                <a:solidFill>
                  <a:srgbClr val="505050"/>
                </a:solidFill>
              </a:rPr>
              <a:t>Mounting of the connection should be done according to the following algorithm:</a:t>
            </a:r>
          </a:p>
          <a:p>
            <a:r>
              <a:rPr lang="en-US" dirty="0">
                <a:solidFill>
                  <a:srgbClr val="505050"/>
                </a:solidFill>
              </a:rPr>
              <a:t>1.	The outer jacket muff should be placed on the outer jacket of one of the segments taking part in the connection</a:t>
            </a:r>
            <a:r>
              <a:rPr lang="en-US" dirty="0" smtClean="0">
                <a:solidFill>
                  <a:srgbClr val="505050"/>
                </a:solidFill>
              </a:rPr>
              <a:t>.</a:t>
            </a:r>
            <a:endParaRPr lang="en-US" dirty="0">
              <a:solidFill>
                <a:srgbClr val="505050"/>
              </a:solidFill>
            </a:endParaRPr>
          </a:p>
        </p:txBody>
      </p:sp>
      <p:cxnSp>
        <p:nvCxnSpPr>
          <p:cNvPr id="14" name="Łącznik prosty ze strzałką 13"/>
          <p:cNvCxnSpPr/>
          <p:nvPr/>
        </p:nvCxnSpPr>
        <p:spPr>
          <a:xfrm>
            <a:off x="3713043" y="3470282"/>
            <a:ext cx="1025898" cy="0"/>
          </a:xfrm>
          <a:prstGeom prst="straightConnector1">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5" name="pole tekstowe 14"/>
          <p:cNvSpPr txBox="1"/>
          <p:nvPr/>
        </p:nvSpPr>
        <p:spPr>
          <a:xfrm>
            <a:off x="3627318" y="2992431"/>
            <a:ext cx="761747" cy="461665"/>
          </a:xfrm>
          <a:prstGeom prst="rect">
            <a:avLst/>
          </a:prstGeom>
          <a:noFill/>
        </p:spPr>
        <p:txBody>
          <a:bodyPr wrap="none" rtlCol="0">
            <a:spAutoFit/>
          </a:bodyPr>
          <a:lstStyle/>
          <a:p>
            <a:r>
              <a:rPr lang="pl-PL" dirty="0" err="1" smtClean="0"/>
              <a:t>slide</a:t>
            </a:r>
            <a:endParaRPr lang="pl-PL" dirty="0"/>
          </a:p>
        </p:txBody>
      </p:sp>
      <p:cxnSp>
        <p:nvCxnSpPr>
          <p:cNvPr id="16" name="Łącznik prosty ze strzałką 15"/>
          <p:cNvCxnSpPr/>
          <p:nvPr/>
        </p:nvCxnSpPr>
        <p:spPr>
          <a:xfrm>
            <a:off x="9151818" y="3441707"/>
            <a:ext cx="1025898" cy="0"/>
          </a:xfrm>
          <a:prstGeom prst="straightConnector1">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7" name="pole tekstowe 16"/>
          <p:cNvSpPr txBox="1"/>
          <p:nvPr/>
        </p:nvSpPr>
        <p:spPr>
          <a:xfrm>
            <a:off x="9066093" y="2963856"/>
            <a:ext cx="761747" cy="461665"/>
          </a:xfrm>
          <a:prstGeom prst="rect">
            <a:avLst/>
          </a:prstGeom>
          <a:noFill/>
        </p:spPr>
        <p:txBody>
          <a:bodyPr wrap="none" rtlCol="0">
            <a:spAutoFit/>
          </a:bodyPr>
          <a:lstStyle/>
          <a:p>
            <a:r>
              <a:rPr lang="pl-PL" dirty="0" err="1" smtClean="0"/>
              <a:t>slide</a:t>
            </a:r>
            <a:endParaRPr lang="pl-PL" dirty="0"/>
          </a:p>
        </p:txBody>
      </p:sp>
    </p:spTree>
    <p:extLst>
      <p:ext uri="{BB962C8B-B14F-4D97-AF65-F5344CB8AC3E}">
        <p14:creationId xmlns:p14="http://schemas.microsoft.com/office/powerpoint/2010/main" val="339034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smtClean="0"/>
              <a:t>Straight</a:t>
            </a:r>
            <a:r>
              <a:rPr lang="pl-PL" dirty="0" smtClean="0"/>
              <a:t> </a:t>
            </a:r>
            <a:r>
              <a:rPr lang="pl-PL" dirty="0" err="1" smtClean="0"/>
              <a:t>interface</a:t>
            </a:r>
            <a:endParaRPr lang="pl-PL" dirty="0"/>
          </a:p>
        </p:txBody>
      </p:sp>
      <p:sp>
        <p:nvSpPr>
          <p:cNvPr id="6" name="Symbol zastępczy numeru slajdu 5"/>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sp>
        <p:nvSpPr>
          <p:cNvPr id="8" name="Symbol zastępczy daty 3"/>
          <p:cNvSpPr>
            <a:spLocks noGrp="1"/>
          </p:cNvSpPr>
          <p:nvPr>
            <p:ph type="dt" sz="half" idx="10"/>
          </p:nvPr>
        </p:nvSpPr>
        <p:spPr>
          <a:xfrm>
            <a:off x="982436" y="6547277"/>
            <a:ext cx="900491" cy="241300"/>
          </a:xfrm>
        </p:spPr>
        <p:txBody>
          <a:bodyPr/>
          <a:lstStyle/>
          <a:p>
            <a:pPr>
              <a:defRPr/>
            </a:pPr>
            <a:r>
              <a:rPr lang="pl-PL" dirty="0"/>
              <a:t>7</a:t>
            </a:r>
            <a:r>
              <a:rPr lang="en-US" dirty="0"/>
              <a:t>/</a:t>
            </a:r>
            <a:r>
              <a:rPr lang="pl-PL" dirty="0"/>
              <a:t>13</a:t>
            </a:r>
            <a:r>
              <a:rPr lang="en-US" dirty="0"/>
              <a:t>/202</a:t>
            </a:r>
            <a:r>
              <a:rPr lang="pl-PL" dirty="0"/>
              <a:t>2</a:t>
            </a:r>
            <a:endParaRPr lang="en-US" dirty="0"/>
          </a:p>
        </p:txBody>
      </p:sp>
      <p:sp>
        <p:nvSpPr>
          <p:cNvPr id="10" name="Symbol zastępczy stopki 4"/>
          <p:cNvSpPr>
            <a:spLocks noGrp="1"/>
          </p:cNvSpPr>
          <p:nvPr>
            <p:ph type="ftr" sz="quarter" idx="11"/>
          </p:nvPr>
        </p:nvSpPr>
        <p:spPr>
          <a:xfrm>
            <a:off x="2051914" y="6545704"/>
            <a:ext cx="8347199" cy="242873"/>
          </a:xfrm>
        </p:spPr>
        <p:txBody>
          <a:bodyPr/>
          <a:lstStyle/>
          <a:p>
            <a:pPr>
              <a:defRPr/>
            </a:pPr>
            <a:r>
              <a:rPr lang="pl-PL" dirty="0" smtClean="0"/>
              <a:t>Banaszkiewicz</a:t>
            </a:r>
            <a:r>
              <a:rPr lang="en-US" dirty="0" smtClean="0"/>
              <a:t> </a:t>
            </a:r>
            <a:r>
              <a:rPr lang="en-US" dirty="0"/>
              <a:t>|Technical </a:t>
            </a:r>
            <a:r>
              <a:rPr lang="en-US" dirty="0" smtClean="0"/>
              <a:t>Workshop| PIP-II</a:t>
            </a:r>
            <a:endParaRPr lang="en-US" b="1" dirty="0"/>
          </a:p>
        </p:txBody>
      </p:sp>
      <p:pic>
        <p:nvPicPr>
          <p:cNvPr id="12" name="Obraz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012723" y="3155613"/>
            <a:ext cx="4166553" cy="3081597"/>
          </a:xfrm>
          <a:prstGeom prst="rect">
            <a:avLst/>
          </a:prstGeom>
          <a:ln>
            <a:noFill/>
          </a:ln>
          <a:extLst>
            <a:ext uri="{53640926-AAD7-44D8-BBD7-CCE9431645EC}">
              <a14:shadowObscured xmlns:a14="http://schemas.microsoft.com/office/drawing/2010/main"/>
            </a:ext>
          </a:extLst>
        </p:spPr>
      </p:pic>
      <p:sp>
        <p:nvSpPr>
          <p:cNvPr id="5" name="Prostokąt 4"/>
          <p:cNvSpPr/>
          <p:nvPr/>
        </p:nvSpPr>
        <p:spPr>
          <a:xfrm>
            <a:off x="144730" y="763459"/>
            <a:ext cx="12047270" cy="2308324"/>
          </a:xfrm>
          <a:prstGeom prst="rect">
            <a:avLst/>
          </a:prstGeom>
        </p:spPr>
        <p:txBody>
          <a:bodyPr wrap="square">
            <a:spAutoFit/>
          </a:bodyPr>
          <a:lstStyle/>
          <a:p>
            <a:r>
              <a:rPr lang="en-US" dirty="0">
                <a:solidFill>
                  <a:srgbClr val="505050"/>
                </a:solidFill>
              </a:rPr>
              <a:t>Mounting of the connection should be done according to the following algorithm:</a:t>
            </a:r>
          </a:p>
          <a:p>
            <a:r>
              <a:rPr lang="en-US" dirty="0">
                <a:solidFill>
                  <a:srgbClr val="505050"/>
                </a:solidFill>
              </a:rPr>
              <a:t>1.	The outer jacket muff should be placed on the outer jacket of one of the segments taking part in the connection.</a:t>
            </a:r>
          </a:p>
          <a:p>
            <a:pPr marL="457200" indent="-457200">
              <a:buAutoNum type="arabicPeriod" startAt="2"/>
            </a:pPr>
            <a:r>
              <a:rPr lang="en-US" dirty="0" smtClean="0">
                <a:solidFill>
                  <a:srgbClr val="505050"/>
                </a:solidFill>
              </a:rPr>
              <a:t>The </a:t>
            </a:r>
            <a:r>
              <a:rPr lang="en-US" dirty="0">
                <a:solidFill>
                  <a:srgbClr val="505050"/>
                </a:solidFill>
              </a:rPr>
              <a:t>horizontal space between two interface point origins (the farthest edges of the adjacent outer jacket welding rings) should be set to 850 mm </a:t>
            </a:r>
            <a:endParaRPr lang="pl-PL" dirty="0" smtClean="0">
              <a:solidFill>
                <a:srgbClr val="505050"/>
              </a:solidFill>
            </a:endParaRPr>
          </a:p>
          <a:p>
            <a:r>
              <a:rPr lang="en-US" dirty="0" smtClean="0">
                <a:solidFill>
                  <a:srgbClr val="505050"/>
                </a:solidFill>
              </a:rPr>
              <a:t>3</a:t>
            </a:r>
            <a:r>
              <a:rPr lang="en-US" dirty="0">
                <a:solidFill>
                  <a:srgbClr val="505050"/>
                </a:solidFill>
              </a:rPr>
              <a:t>.	The actual length of the space between each cold line should be measured</a:t>
            </a:r>
            <a:r>
              <a:rPr lang="en-US" dirty="0" smtClean="0">
                <a:solidFill>
                  <a:srgbClr val="505050"/>
                </a:solidFill>
              </a:rPr>
              <a:t>.</a:t>
            </a:r>
            <a:endParaRPr lang="en-US" dirty="0">
              <a:solidFill>
                <a:srgbClr val="505050"/>
              </a:solidFill>
            </a:endParaRPr>
          </a:p>
        </p:txBody>
      </p:sp>
    </p:spTree>
    <p:extLst>
      <p:ext uri="{BB962C8B-B14F-4D97-AF65-F5344CB8AC3E}">
        <p14:creationId xmlns:p14="http://schemas.microsoft.com/office/powerpoint/2010/main" val="1590365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0A9347935DA74C8DB662DDB94DC24E" ma:contentTypeVersion="9" ma:contentTypeDescription="Create a new document." ma:contentTypeScope="" ma:versionID="daccfbc87992deecdd76a41080ed79a9">
  <xsd:schema xmlns:xsd="http://www.w3.org/2001/XMLSchema" xmlns:xs="http://www.w3.org/2001/XMLSchema" xmlns:p="http://schemas.microsoft.com/office/2006/metadata/properties" xmlns:ns1="http://schemas.microsoft.com/sharepoint/v3" xmlns:ns3="bb137302-f76b-4ed9-a081-76f546f328cd" xmlns:ns4="ee7e25fd-3d00-4a17-8d06-95b415c0ffa6" targetNamespace="http://schemas.microsoft.com/office/2006/metadata/properties" ma:root="true" ma:fieldsID="ce083e8da3803cf1a5fd098111086400" ns1:_="" ns3:_="" ns4:_="">
    <xsd:import namespace="http://schemas.microsoft.com/sharepoint/v3"/>
    <xsd:import namespace="bb137302-f76b-4ed9-a081-76f546f328cd"/>
    <xsd:import namespace="ee7e25fd-3d00-4a17-8d06-95b415c0ff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37302-f76b-4ed9-a081-76f546f32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e25fd-3d00-4a17-8d06-95b415c0f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F245F-DB62-428D-A566-B113377E9116}">
  <ds:schemaRef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ee7e25fd-3d00-4a17-8d06-95b415c0ffa6"/>
    <ds:schemaRef ds:uri="bb137302-f76b-4ed9-a081-76f546f328cd"/>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1CF82BAE-E75F-4752-A4BB-557E29524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137302-f76b-4ed9-a081-76f546f328cd"/>
    <ds:schemaRef ds:uri="ee7e25fd-3d00-4a17-8d06-95b415c0f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33042</TotalTime>
  <Words>1428</Words>
  <Application>Microsoft Office PowerPoint</Application>
  <PresentationFormat>Panoramiczny</PresentationFormat>
  <Paragraphs>220</Paragraphs>
  <Slides>22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ＭＳ Ｐゴシック</vt:lpstr>
      <vt:lpstr>Arial</vt:lpstr>
      <vt:lpstr>Calibri</vt:lpstr>
      <vt:lpstr>Geneva</vt:lpstr>
      <vt:lpstr>Helvetica</vt:lpstr>
      <vt:lpstr>Times New Roman</vt:lpstr>
      <vt:lpstr>1_Fermilab_PPT_090915</vt:lpstr>
      <vt:lpstr>Prezentacja programu PowerPoint</vt:lpstr>
      <vt:lpstr>PIP-II CDS </vt:lpstr>
      <vt:lpstr>Cryogenic interfaces of the DVB</vt:lpstr>
      <vt:lpstr>Cryogenic interfaces of the ITL</vt:lpstr>
      <vt:lpstr>Cryogenic interfaces of the TTL</vt:lpstr>
      <vt:lpstr>Interface types</vt:lpstr>
      <vt:lpstr>Straight interface</vt:lpstr>
      <vt:lpstr>Straight interface</vt:lpstr>
      <vt:lpstr>Straight interface</vt:lpstr>
      <vt:lpstr>Straight interface</vt:lpstr>
      <vt:lpstr>Straight interface</vt:lpstr>
      <vt:lpstr>Straight interface</vt:lpstr>
      <vt:lpstr>Straight interface</vt:lpstr>
      <vt:lpstr>Straight interface</vt:lpstr>
      <vt:lpstr>Corner interface</vt:lpstr>
      <vt:lpstr>Corner interface</vt:lpstr>
      <vt:lpstr>Corner interface</vt:lpstr>
      <vt:lpstr>Corner interface</vt:lpstr>
      <vt:lpstr>Corner interface</vt:lpstr>
      <vt:lpstr>Corner interface</vt:lpstr>
      <vt:lpstr>Corner interface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Tomasz Banaszkiewicz</cp:lastModifiedBy>
  <cp:revision>1471</cp:revision>
  <cp:lastPrinted>2020-01-24T20:57:46Z</cp:lastPrinted>
  <dcterms:created xsi:type="dcterms:W3CDTF">2019-12-16T19:54:36Z</dcterms:created>
  <dcterms:modified xsi:type="dcterms:W3CDTF">2022-07-13T11:55:52Z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0x010100550A9347935DA74C8DB662DDB94DC24E</vt:lpwstr>
  </property>
</Properties>
</file>