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54" r:id="rId4"/>
  </p:sldMasterIdLst>
  <p:notesMasterIdLst>
    <p:notesMasterId r:id="rId24"/>
  </p:notesMasterIdLst>
  <p:handoutMasterIdLst>
    <p:handoutMasterId r:id="rId25"/>
  </p:handoutMasterIdLst>
  <p:sldIdLst>
    <p:sldId id="2470" r:id="rId5"/>
    <p:sldId id="2502" r:id="rId6"/>
    <p:sldId id="2506" r:id="rId7"/>
    <p:sldId id="2507" r:id="rId8"/>
    <p:sldId id="2519" r:id="rId9"/>
    <p:sldId id="2504" r:id="rId10"/>
    <p:sldId id="2508" r:id="rId11"/>
    <p:sldId id="2510" r:id="rId12"/>
    <p:sldId id="2511" r:id="rId13"/>
    <p:sldId id="2509" r:id="rId14"/>
    <p:sldId id="2512" r:id="rId15"/>
    <p:sldId id="2515" r:id="rId16"/>
    <p:sldId id="2513" r:id="rId17"/>
    <p:sldId id="2514" r:id="rId18"/>
    <p:sldId id="2516" r:id="rId19"/>
    <p:sldId id="2517" r:id="rId20"/>
    <p:sldId id="2518" r:id="rId21"/>
    <p:sldId id="2520" r:id="rId22"/>
    <p:sldId id="2521" r:id="rId23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3FFDB23-A5A2-4AE2-BF69-FFE4983F7512}">
          <p14:sldIdLst>
            <p14:sldId id="2470"/>
            <p14:sldId id="2502"/>
            <p14:sldId id="2506"/>
            <p14:sldId id="2507"/>
            <p14:sldId id="2519"/>
            <p14:sldId id="2504"/>
            <p14:sldId id="2508"/>
            <p14:sldId id="2510"/>
            <p14:sldId id="2511"/>
            <p14:sldId id="2509"/>
            <p14:sldId id="2512"/>
            <p14:sldId id="2515"/>
            <p14:sldId id="2513"/>
            <p14:sldId id="2514"/>
            <p14:sldId id="2516"/>
            <p14:sldId id="2517"/>
            <p14:sldId id="2518"/>
            <p14:sldId id="2520"/>
            <p14:sldId id="2521"/>
          </p14:sldIdLst>
        </p14:section>
        <p14:section name="Backup" id="{58EDEA92-FFE7-40E0-AB2C-D3FD54F7D5A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142" userDrawn="1">
          <p15:clr>
            <a:srgbClr val="A4A3A4"/>
          </p15:clr>
        </p15:guide>
        <p15:guide id="2" orient="horz" pos="4027" userDrawn="1">
          <p15:clr>
            <a:srgbClr val="A4A3A4"/>
          </p15:clr>
        </p15:guide>
        <p15:guide id="3" orient="horz" pos="1698" userDrawn="1">
          <p15:clr>
            <a:srgbClr val="A4A3A4"/>
          </p15:clr>
        </p15:guide>
        <p15:guide id="4" orient="horz" pos="152" userDrawn="1">
          <p15:clr>
            <a:srgbClr val="A4A3A4"/>
          </p15:clr>
        </p15:guide>
        <p15:guide id="5" orient="horz" pos="2790" userDrawn="1">
          <p15:clr>
            <a:srgbClr val="A4A3A4"/>
          </p15:clr>
        </p15:guide>
        <p15:guide id="6" orient="horz" pos="604" userDrawn="1">
          <p15:clr>
            <a:srgbClr val="A4A3A4"/>
          </p15:clr>
        </p15:guide>
        <p15:guide id="7" pos="7488" userDrawn="1">
          <p15:clr>
            <a:srgbClr val="A4A3A4"/>
          </p15:clr>
        </p15:guide>
        <p15:guide id="8" pos="181" userDrawn="1">
          <p15:clr>
            <a:srgbClr val="A4A3A4"/>
          </p15:clr>
        </p15:guide>
        <p15:guide id="9" pos="785" userDrawn="1">
          <p15:clr>
            <a:srgbClr val="A4A3A4"/>
          </p15:clr>
        </p15:guide>
        <p15:guide id="10" pos="5937" userDrawn="1">
          <p15:clr>
            <a:srgbClr val="A4A3A4"/>
          </p15:clr>
        </p15:guide>
        <p15:guide id="11" pos="6884" userDrawn="1">
          <p15:clr>
            <a:srgbClr val="A4A3A4"/>
          </p15:clr>
        </p15:guide>
        <p15:guide id="12" pos="6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 Merminga x 35983N" initials="LMx3" lastIdx="1" clrIdx="0">
    <p:extLst>
      <p:ext uri="{19B8F6BF-5375-455C-9EA6-DF929625EA0E}">
        <p15:presenceInfo xmlns:p15="http://schemas.microsoft.com/office/powerpoint/2012/main" userId="S-1-5-21-1644491937-1202660629-839522115-702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4E"/>
    <a:srgbClr val="4E4E4E"/>
    <a:srgbClr val="A7A8AA"/>
    <a:srgbClr val="003087"/>
    <a:srgbClr val="404040"/>
    <a:srgbClr val="63666A"/>
    <a:srgbClr val="505050"/>
    <a:srgbClr val="004C97"/>
    <a:srgbClr val="99D6EA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8" autoAdjust="0"/>
    <p:restoredTop sz="96357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762" y="10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7488"/>
        <p:guide pos="181"/>
        <p:guide pos="785"/>
        <p:guide pos="5937"/>
        <p:guide pos="6884"/>
        <p:guide pos="61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08E57-B576-F641-BEA6-C3D752DF7F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513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08E57-B576-F641-BEA6-C3D752DF7F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532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08E57-B576-F641-BEA6-C3D752DF7F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511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08E57-B576-F641-BEA6-C3D752DF7F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557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08E57-B576-F641-BEA6-C3D752DF7F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624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08E57-B576-F641-BEA6-C3D752DF7F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815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08E57-B576-F641-BEA6-C3D752DF7F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957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08E57-B576-F641-BEA6-C3D752DF7F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639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08E57-B576-F641-BEA6-C3D752DF7F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61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08E57-B576-F641-BEA6-C3D752DF7F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228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08E57-B576-F641-BEA6-C3D752DF7F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158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08E57-B576-F641-BEA6-C3D752DF7F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851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08E57-B576-F641-BEA6-C3D752DF7F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96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08E57-B576-F641-BEA6-C3D752DF7F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328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08E57-B576-F641-BEA6-C3D752DF7F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31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08E57-B576-F641-BEA6-C3D752DF7F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331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08E57-B576-F641-BEA6-C3D752DF7F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710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08E57-B576-F641-BEA6-C3D752DF7F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83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emf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8107060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-1"/>
            <a:ext cx="12192001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 descr="A view of a city&#10;&#10;Description automatically generated">
            <a:extLst>
              <a:ext uri="{FF2B5EF4-FFF2-40B4-BE49-F238E27FC236}">
                <a16:creationId xmlns:a16="http://schemas.microsoft.com/office/drawing/2014/main" id="{E19ACA47-E1C9-D14E-A205-8CB25298F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71" b="18952"/>
          <a:stretch/>
        </p:blipFill>
        <p:spPr>
          <a:xfrm>
            <a:off x="-1" y="896935"/>
            <a:ext cx="12192001" cy="3336828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8107061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B522AF-9EFE-4D25-8693-FAF51B05263F}"/>
              </a:ext>
            </a:extLst>
          </p:cNvPr>
          <p:cNvSpPr txBox="1"/>
          <p:nvPr userDrawn="1"/>
        </p:nvSpPr>
        <p:spPr>
          <a:xfrm>
            <a:off x="8562963" y="4817049"/>
            <a:ext cx="34277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4BD724-1E80-4878-9472-027E28C6A7C2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0220" y="6275566"/>
            <a:ext cx="338328" cy="21031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72EFF9-AFDE-445C-A3D7-86893885A566}"/>
              </a:ext>
            </a:extLst>
          </p:cNvPr>
          <p:cNvSpPr/>
          <p:nvPr userDrawn="1"/>
        </p:nvSpPr>
        <p:spPr>
          <a:xfrm>
            <a:off x="11334367" y="5522386"/>
            <a:ext cx="320040" cy="210312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44023-1640-4E23-9B6C-B21D51AC203C}"/>
              </a:ext>
            </a:extLst>
          </p:cNvPr>
          <p:cNvSpPr/>
          <p:nvPr userDrawn="1"/>
        </p:nvSpPr>
        <p:spPr>
          <a:xfrm>
            <a:off x="11334365" y="5263975"/>
            <a:ext cx="320040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91944F-4C95-403D-B21A-07CBC836EB9E}"/>
              </a:ext>
            </a:extLst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33761" y="5025543"/>
            <a:ext cx="402336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EF24C8-38C3-451F-AE2C-C52B4B0C3DF9}"/>
              </a:ext>
            </a:extLst>
          </p:cNvPr>
          <p:cNvSpPr/>
          <p:nvPr userDrawn="1"/>
        </p:nvSpPr>
        <p:spPr>
          <a:xfrm>
            <a:off x="11334367" y="5777336"/>
            <a:ext cx="420624" cy="21031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FF91A-2A51-4F15-9737-050781425D07}"/>
              </a:ext>
            </a:extLst>
          </p:cNvPr>
          <p:cNvSpPr/>
          <p:nvPr userDrawn="1"/>
        </p:nvSpPr>
        <p:spPr>
          <a:xfrm>
            <a:off x="11333761" y="6024723"/>
            <a:ext cx="320040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3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F00CD-44CB-48BB-BD23-6E74E412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9/1/2020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78005-5077-434A-80CA-8C55A16B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Name | Meeting/Conference | PIP-II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D4E1-1604-44D5-A698-639A0CF5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5" y="6548497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1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9/1/2020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654820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5F9652E-0045-4B51-A24C-BDFA0BB3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Name | Meeting/Conference 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84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5783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9/1/2020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04800" y="6548205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BB7ACA4-80DC-41DD-B0E8-371B4DD0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Name | Meeting/Conference 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945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9/1/2020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548497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E161075-3224-4010-ABDA-A5185F35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Name | Meeting/Conference 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440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9/1/2020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96333" y="6551292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A471088-6F95-4269-9C96-59C7FA66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Name | Meeting/Conference 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374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9/1/2020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545704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9E8766BF-8751-4DD6-9C06-35A200CC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Name | Meeting/Conference 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612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6569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2" y="1043047"/>
            <a:ext cx="11563351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349" indent="-228594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45704"/>
            <a:ext cx="90850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9/1/2020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2" y="6549719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ADC4382-72A1-41B3-A521-95A1D1500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Name | Meeting/Conference 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473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ctr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Name | Meeting/Conference | PIP-II</a:t>
            </a:r>
            <a:endParaRPr lang="en-US" b="1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 dirty="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296333" y="6466933"/>
            <a:ext cx="10605446" cy="13766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26EBA69-E27D-44CA-B366-5D4E7747094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070766" y="6229548"/>
            <a:ext cx="910723" cy="47477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0DBC688-4F30-40E8-BBB5-F107F1D3E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6" y="6545704"/>
            <a:ext cx="90850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9/1/2020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246728A-CF4F-487F-8DEA-58E9F682B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2" y="6549719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1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3" r:id="rId8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0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pl-PL" dirty="0"/>
              <a:t>DVB design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err="1"/>
              <a:t>Pawel</a:t>
            </a:r>
            <a:r>
              <a:rPr lang="pl-PL" dirty="0"/>
              <a:t> Duda </a:t>
            </a:r>
            <a:r>
              <a:rPr lang="en-US" dirty="0"/>
              <a:t>/ </a:t>
            </a:r>
            <a:r>
              <a:rPr lang="pl-PL" dirty="0" err="1"/>
              <a:t>Wroclaw</a:t>
            </a:r>
            <a:r>
              <a:rPr lang="pl-PL" dirty="0"/>
              <a:t> </a:t>
            </a:r>
            <a:r>
              <a:rPr lang="pl-PL" dirty="0" err="1"/>
              <a:t>University</a:t>
            </a:r>
            <a:r>
              <a:rPr lang="pl-PL" dirty="0"/>
              <a:t> of Science and Technolog</a:t>
            </a:r>
            <a:r>
              <a:rPr lang="en-US" dirty="0"/>
              <a:t>	</a:t>
            </a:r>
          </a:p>
          <a:p>
            <a:r>
              <a:rPr lang="en-US" dirty="0"/>
              <a:t>PIP-II Technical Workshop</a:t>
            </a:r>
          </a:p>
          <a:p>
            <a:r>
              <a:rPr lang="pl-PL" dirty="0"/>
              <a:t>13/07/2022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86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az 29">
            <a:extLst>
              <a:ext uri="{FF2B5EF4-FFF2-40B4-BE49-F238E27FC236}">
                <a16:creationId xmlns:a16="http://schemas.microsoft.com/office/drawing/2014/main" id="{D1571099-D360-4753-AF0F-7329F4A870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58" b="1"/>
          <a:stretch/>
        </p:blipFill>
        <p:spPr bwMode="auto">
          <a:xfrm>
            <a:off x="4828229" y="3505128"/>
            <a:ext cx="5432510" cy="26372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578C46-7476-4A59-B50F-D9045D3A19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189"/>
            <a:r>
              <a:rPr lang="pl-PL" altLang="en-US" dirty="0"/>
              <a:t>13</a:t>
            </a:r>
            <a:r>
              <a:rPr lang="en-US" altLang="en-US" dirty="0"/>
              <a:t>/</a:t>
            </a:r>
            <a:r>
              <a:rPr lang="pl-PL" altLang="en-US" dirty="0"/>
              <a:t>07</a:t>
            </a:r>
            <a:r>
              <a:rPr lang="en-US" altLang="en-US" dirty="0"/>
              <a:t>/202</a:t>
            </a:r>
            <a:r>
              <a:rPr lang="pl-PL" altLang="en-US" dirty="0"/>
              <a:t>2</a:t>
            </a:r>
            <a:endParaRPr lang="en-US" alt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725DF6A-4E3C-4168-AE15-563283DE2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89"/>
            <a:fld id="{D4078CA2-75EA-4F42-B0AF-FB0975373545}" type="slidenum">
              <a:rPr lang="en-US" altLang="en-US"/>
              <a:pPr defTabSz="457189"/>
              <a:t>10</a:t>
            </a:fld>
            <a:endParaRPr lang="en-US" alt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64D97F0-C878-4B5B-B352-0B6B61D78A57}"/>
              </a:ext>
            </a:extLst>
          </p:cNvPr>
          <p:cNvSpPr txBox="1">
            <a:spLocks/>
          </p:cNvSpPr>
          <p:nvPr/>
        </p:nvSpPr>
        <p:spPr>
          <a:xfrm>
            <a:off x="2260827" y="6495483"/>
            <a:ext cx="775884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defTabSz="457189">
              <a:defRPr/>
            </a:pPr>
            <a:endParaRPr lang="en-US" dirty="0">
              <a:solidFill>
                <a:srgbClr val="003087"/>
              </a:solidFill>
            </a:endParaRP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70631DE9-99DC-40F2-9662-20F9D321D377}"/>
              </a:ext>
            </a:extLst>
          </p:cNvPr>
          <p:cNvSpPr txBox="1">
            <a:spLocks/>
          </p:cNvSpPr>
          <p:nvPr/>
        </p:nvSpPr>
        <p:spPr>
          <a:xfrm>
            <a:off x="3473825" y="6504214"/>
            <a:ext cx="5842897" cy="242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defTabSz="457189">
              <a:defRPr/>
            </a:pPr>
            <a:endParaRPr lang="en-US" b="1" dirty="0">
              <a:solidFill>
                <a:srgbClr val="003087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0CB77E90-D579-46FD-ABB8-6F5E036E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sz="1200" dirty="0" err="1"/>
              <a:t>Pawel</a:t>
            </a:r>
            <a:r>
              <a:rPr lang="pl-PL" sz="1200" dirty="0"/>
              <a:t> Duda</a:t>
            </a:r>
            <a:r>
              <a:rPr lang="en-US" sz="1200" dirty="0"/>
              <a:t> | PIP-II Technical Workshop</a:t>
            </a:r>
            <a:endParaRPr lang="en-US" sz="1200" b="1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027" y="5918329"/>
            <a:ext cx="2376351" cy="4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5ED114A2-8D05-4186-92EE-0D98D5C769BA}"/>
              </a:ext>
            </a:extLst>
          </p:cNvPr>
          <p:cNvSpPr txBox="1">
            <a:spLocks/>
          </p:cNvSpPr>
          <p:nvPr/>
        </p:nvSpPr>
        <p:spPr>
          <a:xfrm>
            <a:off x="390082" y="314581"/>
            <a:ext cx="7814409" cy="4278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pl-PL" sz="2800" dirty="0" err="1"/>
              <a:t>Process</a:t>
            </a:r>
            <a:r>
              <a:rPr lang="pl-PL" sz="2800" dirty="0"/>
              <a:t> </a:t>
            </a:r>
            <a:r>
              <a:rPr lang="pl-PL" sz="2800" dirty="0" err="1"/>
              <a:t>pipes</a:t>
            </a:r>
            <a:r>
              <a:rPr lang="pl-PL" sz="2800" dirty="0"/>
              <a:t> design – TS </a:t>
            </a:r>
            <a:r>
              <a:rPr lang="pl-PL" sz="2800" dirty="0" err="1"/>
              <a:t>cooling</a:t>
            </a:r>
            <a:r>
              <a:rPr lang="pl-PL" sz="2800" dirty="0"/>
              <a:t> </a:t>
            </a:r>
            <a:r>
              <a:rPr lang="pl-PL" sz="2800" dirty="0" err="1"/>
              <a:t>loop</a:t>
            </a:r>
            <a:endParaRPr lang="pl-PL" sz="2800" dirty="0"/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52F592A1-63FA-4319-BB03-BFC26EF70AF6}"/>
              </a:ext>
            </a:extLst>
          </p:cNvPr>
          <p:cNvGrpSpPr/>
          <p:nvPr/>
        </p:nvGrpSpPr>
        <p:grpSpPr>
          <a:xfrm>
            <a:off x="0" y="3345798"/>
            <a:ext cx="3929357" cy="2958918"/>
            <a:chOff x="50460" y="3309257"/>
            <a:chExt cx="3929357" cy="2958918"/>
          </a:xfrm>
        </p:grpSpPr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94A05002-5383-46E4-BCA6-92EA3A9281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740" t="5639" r="1769"/>
            <a:stretch/>
          </p:blipFill>
          <p:spPr>
            <a:xfrm>
              <a:off x="50460" y="3309257"/>
              <a:ext cx="3929357" cy="2958918"/>
            </a:xfrm>
            <a:prstGeom prst="rect">
              <a:avLst/>
            </a:prstGeom>
          </p:spPr>
        </p:pic>
        <p:sp>
          <p:nvSpPr>
            <p:cNvPr id="7" name="Owal 6">
              <a:extLst>
                <a:ext uri="{FF2B5EF4-FFF2-40B4-BE49-F238E27FC236}">
                  <a16:creationId xmlns:a16="http://schemas.microsoft.com/office/drawing/2014/main" id="{ECC3594D-FD48-4590-90FF-6020540FCFB8}"/>
                </a:ext>
              </a:extLst>
            </p:cNvPr>
            <p:cNvSpPr/>
            <p:nvPr/>
          </p:nvSpPr>
          <p:spPr>
            <a:xfrm>
              <a:off x="1999507" y="4005649"/>
              <a:ext cx="304800" cy="296091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wal 20">
              <a:extLst>
                <a:ext uri="{FF2B5EF4-FFF2-40B4-BE49-F238E27FC236}">
                  <a16:creationId xmlns:a16="http://schemas.microsoft.com/office/drawing/2014/main" id="{ACED5DCE-567B-40E7-BBD0-9CDEC8A74760}"/>
                </a:ext>
              </a:extLst>
            </p:cNvPr>
            <p:cNvSpPr/>
            <p:nvPr/>
          </p:nvSpPr>
          <p:spPr>
            <a:xfrm>
              <a:off x="1525572" y="4081601"/>
              <a:ext cx="208007" cy="22013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wal 21">
              <a:extLst>
                <a:ext uri="{FF2B5EF4-FFF2-40B4-BE49-F238E27FC236}">
                  <a16:creationId xmlns:a16="http://schemas.microsoft.com/office/drawing/2014/main" id="{C5D2D63E-7056-4F08-8DBA-1EF14A13EF8F}"/>
                </a:ext>
              </a:extLst>
            </p:cNvPr>
            <p:cNvSpPr/>
            <p:nvPr/>
          </p:nvSpPr>
          <p:spPr>
            <a:xfrm>
              <a:off x="2501660" y="4132640"/>
              <a:ext cx="208007" cy="22013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wal 22">
              <a:extLst>
                <a:ext uri="{FF2B5EF4-FFF2-40B4-BE49-F238E27FC236}">
                  <a16:creationId xmlns:a16="http://schemas.microsoft.com/office/drawing/2014/main" id="{AD513C91-894E-4BF3-80A5-0F595A0A8E7F}"/>
                </a:ext>
              </a:extLst>
            </p:cNvPr>
            <p:cNvSpPr/>
            <p:nvPr/>
          </p:nvSpPr>
          <p:spPr>
            <a:xfrm>
              <a:off x="1525572" y="4541717"/>
              <a:ext cx="208007" cy="220139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wal 24">
              <a:extLst>
                <a:ext uri="{FF2B5EF4-FFF2-40B4-BE49-F238E27FC236}">
                  <a16:creationId xmlns:a16="http://schemas.microsoft.com/office/drawing/2014/main" id="{D5E047D1-0825-490E-B1FE-688EF1799433}"/>
                </a:ext>
              </a:extLst>
            </p:cNvPr>
            <p:cNvSpPr/>
            <p:nvPr/>
          </p:nvSpPr>
          <p:spPr>
            <a:xfrm>
              <a:off x="2565384" y="4542535"/>
              <a:ext cx="208007" cy="22013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wal 25">
              <a:extLst>
                <a:ext uri="{FF2B5EF4-FFF2-40B4-BE49-F238E27FC236}">
                  <a16:creationId xmlns:a16="http://schemas.microsoft.com/office/drawing/2014/main" id="{AE99EF8D-B619-4AF7-92EE-9B525724363F}"/>
                </a:ext>
              </a:extLst>
            </p:cNvPr>
            <p:cNvSpPr/>
            <p:nvPr/>
          </p:nvSpPr>
          <p:spPr>
            <a:xfrm>
              <a:off x="1691532" y="4753147"/>
              <a:ext cx="933630" cy="907622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az 3">
            <a:extLst>
              <a:ext uri="{FF2B5EF4-FFF2-40B4-BE49-F238E27FC236}">
                <a16:creationId xmlns:a16="http://schemas.microsoft.com/office/drawing/2014/main" id="{31B54AF6-E265-4A24-962D-5555C9C0D4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7509" y="752742"/>
            <a:ext cx="7814409" cy="2988803"/>
          </a:xfrm>
          <a:prstGeom prst="rect">
            <a:avLst/>
          </a:prstGeom>
        </p:spPr>
      </p:pic>
      <p:sp>
        <p:nvSpPr>
          <p:cNvPr id="29" name="TextBox 84">
            <a:extLst>
              <a:ext uri="{FF2B5EF4-FFF2-40B4-BE49-F238E27FC236}">
                <a16:creationId xmlns:a16="http://schemas.microsoft.com/office/drawing/2014/main" id="{5B557691-DD91-4AF7-9F8A-781CB92671C0}"/>
              </a:ext>
            </a:extLst>
          </p:cNvPr>
          <p:cNvSpPr txBox="1"/>
          <p:nvPr/>
        </p:nvSpPr>
        <p:spPr>
          <a:xfrm>
            <a:off x="151713" y="925857"/>
            <a:ext cx="27917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Main process lines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HTTS Return</a:t>
            </a:r>
            <a:r>
              <a:rPr lang="pl-PL" sz="1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(80K; 20 </a:t>
            </a:r>
            <a:r>
              <a:rPr lang="pl-PL" sz="140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bara</a:t>
            </a:r>
            <a:r>
              <a:rPr lang="pl-PL" sz="1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14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HTTS Supply</a:t>
            </a:r>
            <a:r>
              <a:rPr lang="pl-PL" sz="14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(40K; 20 </a:t>
            </a:r>
            <a:r>
              <a:rPr lang="pl-PL" sz="1400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bara</a:t>
            </a:r>
            <a:r>
              <a:rPr lang="pl-PL" sz="14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LTTS Return</a:t>
            </a:r>
            <a:r>
              <a:rPr lang="pl-PL" sz="14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(9K; 20 </a:t>
            </a:r>
            <a:r>
              <a:rPr lang="pl-PL" sz="1400" dirty="0" err="1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bara</a:t>
            </a:r>
            <a:r>
              <a:rPr lang="pl-PL" sz="14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1400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FA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4.5 K Supply</a:t>
            </a:r>
            <a:r>
              <a:rPr lang="pl-PL" sz="1400" dirty="0">
                <a:solidFill>
                  <a:srgbClr val="00FA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(4.5K; 20 </a:t>
            </a:r>
            <a:r>
              <a:rPr lang="pl-PL" sz="1400" dirty="0" err="1">
                <a:solidFill>
                  <a:srgbClr val="00FA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bara</a:t>
            </a:r>
            <a:r>
              <a:rPr lang="pl-PL" sz="1400" dirty="0">
                <a:solidFill>
                  <a:srgbClr val="00FA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1400" dirty="0">
              <a:solidFill>
                <a:srgbClr val="00FA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2 K Return</a:t>
            </a:r>
            <a:r>
              <a:rPr lang="pl-PL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(3.8K; 4.1 </a:t>
            </a:r>
            <a:r>
              <a:rPr lang="pl-PL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bara</a:t>
            </a:r>
            <a:r>
              <a:rPr lang="pl-PL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Cooldown Return</a:t>
            </a:r>
            <a:r>
              <a:rPr lang="pl-PL" sz="1400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(80K; 20 </a:t>
            </a:r>
            <a:r>
              <a:rPr lang="pl-PL" sz="1400" dirty="0" err="1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bara</a:t>
            </a:r>
            <a:r>
              <a:rPr lang="pl-PL" sz="1400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1400" dirty="0">
              <a:solidFill>
                <a:srgbClr val="7030A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94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578C46-7476-4A59-B50F-D9045D3A19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189"/>
            <a:r>
              <a:rPr lang="pl-PL" altLang="en-US" dirty="0"/>
              <a:t>13</a:t>
            </a:r>
            <a:r>
              <a:rPr lang="en-US" altLang="en-US" dirty="0"/>
              <a:t>/</a:t>
            </a:r>
            <a:r>
              <a:rPr lang="pl-PL" altLang="en-US" dirty="0"/>
              <a:t>07</a:t>
            </a:r>
            <a:r>
              <a:rPr lang="en-US" altLang="en-US" dirty="0"/>
              <a:t>/202</a:t>
            </a:r>
            <a:r>
              <a:rPr lang="pl-PL" altLang="en-US" dirty="0"/>
              <a:t>2</a:t>
            </a:r>
            <a:endParaRPr lang="en-US" alt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725DF6A-4E3C-4168-AE15-563283DE2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89"/>
            <a:fld id="{D4078CA2-75EA-4F42-B0AF-FB0975373545}" type="slidenum">
              <a:rPr lang="en-US" altLang="en-US"/>
              <a:pPr defTabSz="457189"/>
              <a:t>11</a:t>
            </a:fld>
            <a:endParaRPr lang="en-US" alt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64D97F0-C878-4B5B-B352-0B6B61D78A57}"/>
              </a:ext>
            </a:extLst>
          </p:cNvPr>
          <p:cNvSpPr txBox="1">
            <a:spLocks/>
          </p:cNvSpPr>
          <p:nvPr/>
        </p:nvSpPr>
        <p:spPr>
          <a:xfrm>
            <a:off x="2260827" y="6495483"/>
            <a:ext cx="775884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defTabSz="457189">
              <a:defRPr/>
            </a:pPr>
            <a:endParaRPr lang="en-US" dirty="0">
              <a:solidFill>
                <a:srgbClr val="003087"/>
              </a:solidFill>
            </a:endParaRP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70631DE9-99DC-40F2-9662-20F9D321D377}"/>
              </a:ext>
            </a:extLst>
          </p:cNvPr>
          <p:cNvSpPr txBox="1">
            <a:spLocks/>
          </p:cNvSpPr>
          <p:nvPr/>
        </p:nvSpPr>
        <p:spPr>
          <a:xfrm>
            <a:off x="3473825" y="6504214"/>
            <a:ext cx="5842897" cy="242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defTabSz="457189">
              <a:defRPr/>
            </a:pPr>
            <a:endParaRPr lang="en-US" b="1" dirty="0">
              <a:solidFill>
                <a:srgbClr val="003087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0CB77E90-D579-46FD-ABB8-6F5E036E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sz="1200" dirty="0" err="1"/>
              <a:t>Pawel</a:t>
            </a:r>
            <a:r>
              <a:rPr lang="pl-PL" sz="1200" dirty="0"/>
              <a:t> Duda</a:t>
            </a:r>
            <a:r>
              <a:rPr lang="en-US" sz="1200" dirty="0"/>
              <a:t> | PIP-II Technical Workshop</a:t>
            </a:r>
            <a:endParaRPr lang="en-US" sz="1200" b="1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027" y="5918329"/>
            <a:ext cx="2376351" cy="4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5ED114A2-8D05-4186-92EE-0D98D5C769BA}"/>
              </a:ext>
            </a:extLst>
          </p:cNvPr>
          <p:cNvSpPr txBox="1">
            <a:spLocks/>
          </p:cNvSpPr>
          <p:nvPr/>
        </p:nvSpPr>
        <p:spPr>
          <a:xfrm>
            <a:off x="390082" y="314581"/>
            <a:ext cx="11317824" cy="4278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pl-PL" sz="2800" dirty="0" err="1"/>
              <a:t>Thermal</a:t>
            </a:r>
            <a:r>
              <a:rPr lang="pl-PL" sz="2800" dirty="0"/>
              <a:t> </a:t>
            </a:r>
            <a:r>
              <a:rPr lang="pl-PL" sz="2800" dirty="0" err="1"/>
              <a:t>shield</a:t>
            </a:r>
            <a:r>
              <a:rPr lang="pl-PL" sz="2800" dirty="0"/>
              <a:t> design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AB58709E-EDCB-4364-8EED-D8BE7C218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717" y="883761"/>
            <a:ext cx="8734529" cy="4469560"/>
          </a:xfrm>
          <a:prstGeom prst="rect">
            <a:avLst/>
          </a:prstGeom>
        </p:spPr>
      </p:pic>
      <p:sp>
        <p:nvSpPr>
          <p:cNvPr id="28" name="pole tekstowe 27">
            <a:extLst>
              <a:ext uri="{FF2B5EF4-FFF2-40B4-BE49-F238E27FC236}">
                <a16:creationId xmlns:a16="http://schemas.microsoft.com/office/drawing/2014/main" id="{A15707C1-1157-427B-AF1E-FA0C3F19071C}"/>
              </a:ext>
            </a:extLst>
          </p:cNvPr>
          <p:cNvSpPr txBox="1"/>
          <p:nvPr/>
        </p:nvSpPr>
        <p:spPr>
          <a:xfrm>
            <a:off x="170736" y="1688982"/>
            <a:ext cx="2760723" cy="336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Main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Part: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luminium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1050 sheet</a:t>
            </a:r>
            <a:endParaRPr lang="pl-PL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all thickness of 10 mm</a:t>
            </a: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pl-PL" sz="1800" dirty="0">
              <a:latin typeface="Times New Roman" panose="02020603050405020304" pitchFamily="18" charset="0"/>
            </a:endParaRPr>
          </a:p>
          <a:p>
            <a:r>
              <a:rPr lang="pl-PL" sz="1800" dirty="0" err="1">
                <a:latin typeface="Times New Roman" panose="02020603050405020304" pitchFamily="18" charset="0"/>
              </a:rPr>
              <a:t>Pipe</a:t>
            </a:r>
            <a:r>
              <a:rPr lang="pl-PL" sz="1800" dirty="0">
                <a:latin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</a:rPr>
              <a:t>Parts</a:t>
            </a:r>
            <a:r>
              <a:rPr lang="pl-PL" sz="1800" dirty="0">
                <a:latin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luminium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1050 pipe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segment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 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diameter of 700 mm and 560 mm </a:t>
            </a: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wall thickness of 5 mm</a:t>
            </a: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endParaRPr lang="pl-PL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9DB6BA5F-C10B-465F-8931-C202FD7E746A}"/>
              </a:ext>
            </a:extLst>
          </p:cNvPr>
          <p:cNvSpPr txBox="1"/>
          <p:nvPr/>
        </p:nvSpPr>
        <p:spPr>
          <a:xfrm>
            <a:off x="390082" y="5740519"/>
            <a:ext cx="9812915" cy="417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 shield is covered with 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 layers of MLI at layer density of ≤ 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/cm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375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578C46-7476-4A59-B50F-D9045D3A19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189"/>
            <a:r>
              <a:rPr lang="pl-PL" altLang="en-US" dirty="0"/>
              <a:t>13</a:t>
            </a:r>
            <a:r>
              <a:rPr lang="en-US" altLang="en-US" dirty="0"/>
              <a:t>/</a:t>
            </a:r>
            <a:r>
              <a:rPr lang="pl-PL" altLang="en-US" dirty="0"/>
              <a:t>07</a:t>
            </a:r>
            <a:r>
              <a:rPr lang="en-US" altLang="en-US" dirty="0"/>
              <a:t>/202</a:t>
            </a:r>
            <a:r>
              <a:rPr lang="pl-PL" altLang="en-US" dirty="0"/>
              <a:t>2</a:t>
            </a:r>
            <a:endParaRPr lang="en-US" alt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725DF6A-4E3C-4168-AE15-563283DE2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89"/>
            <a:fld id="{D4078CA2-75EA-4F42-B0AF-FB0975373545}" type="slidenum">
              <a:rPr lang="en-US" altLang="en-US"/>
              <a:pPr defTabSz="457189"/>
              <a:t>12</a:t>
            </a:fld>
            <a:endParaRPr lang="en-US" alt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64D97F0-C878-4B5B-B352-0B6B61D78A57}"/>
              </a:ext>
            </a:extLst>
          </p:cNvPr>
          <p:cNvSpPr txBox="1">
            <a:spLocks/>
          </p:cNvSpPr>
          <p:nvPr/>
        </p:nvSpPr>
        <p:spPr>
          <a:xfrm>
            <a:off x="2260827" y="6495483"/>
            <a:ext cx="775884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defTabSz="457189">
              <a:defRPr/>
            </a:pPr>
            <a:endParaRPr lang="en-US" dirty="0">
              <a:solidFill>
                <a:srgbClr val="003087"/>
              </a:solidFill>
            </a:endParaRP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70631DE9-99DC-40F2-9662-20F9D321D377}"/>
              </a:ext>
            </a:extLst>
          </p:cNvPr>
          <p:cNvSpPr txBox="1">
            <a:spLocks/>
          </p:cNvSpPr>
          <p:nvPr/>
        </p:nvSpPr>
        <p:spPr>
          <a:xfrm>
            <a:off x="3473825" y="6504214"/>
            <a:ext cx="5842897" cy="242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defTabSz="457189">
              <a:defRPr/>
            </a:pPr>
            <a:endParaRPr lang="en-US" b="1" dirty="0">
              <a:solidFill>
                <a:srgbClr val="003087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0CB77E90-D579-46FD-ABB8-6F5E036E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sz="1200" dirty="0" err="1"/>
              <a:t>Pawel</a:t>
            </a:r>
            <a:r>
              <a:rPr lang="pl-PL" sz="1200" dirty="0"/>
              <a:t> Duda</a:t>
            </a:r>
            <a:r>
              <a:rPr lang="en-US" sz="1200" dirty="0"/>
              <a:t> | PIP-II Technical Workshop</a:t>
            </a:r>
            <a:endParaRPr lang="en-US" sz="1200" b="1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027" y="5918329"/>
            <a:ext cx="2376351" cy="4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5ED114A2-8D05-4186-92EE-0D98D5C769BA}"/>
              </a:ext>
            </a:extLst>
          </p:cNvPr>
          <p:cNvSpPr txBox="1">
            <a:spLocks/>
          </p:cNvSpPr>
          <p:nvPr/>
        </p:nvSpPr>
        <p:spPr>
          <a:xfrm>
            <a:off x="390082" y="314581"/>
            <a:ext cx="7814409" cy="4278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pl-PL" sz="2800" dirty="0" err="1"/>
              <a:t>Thermal</a:t>
            </a:r>
            <a:r>
              <a:rPr lang="pl-PL" sz="2800" dirty="0"/>
              <a:t> </a:t>
            </a:r>
            <a:r>
              <a:rPr lang="pl-PL" sz="2800" dirty="0" err="1"/>
              <a:t>shield</a:t>
            </a:r>
            <a:r>
              <a:rPr lang="pl-PL" sz="2800" dirty="0"/>
              <a:t> design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01483B2-8AB3-49EC-9999-EB893B6EF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946" y="1299882"/>
            <a:ext cx="7620195" cy="372931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71E6593-07B1-4062-9A2F-BA7879ABAA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517" y="1200149"/>
            <a:ext cx="3839965" cy="2048717"/>
          </a:xfrm>
          <a:prstGeom prst="rect">
            <a:avLst/>
          </a:prstGeom>
          <a:ln w="15875">
            <a:solidFill>
              <a:srgbClr val="FF0000"/>
            </a:solidFill>
          </a:ln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2C43F23C-5AC7-4407-8D69-335B0218E7BB}"/>
              </a:ext>
            </a:extLst>
          </p:cNvPr>
          <p:cNvSpPr/>
          <p:nvPr/>
        </p:nvSpPr>
        <p:spPr>
          <a:xfrm>
            <a:off x="6185647" y="2217471"/>
            <a:ext cx="1792941" cy="839493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4761FAE4-E17F-46F8-B1AB-8780A6308E44}"/>
              </a:ext>
            </a:extLst>
          </p:cNvPr>
          <p:cNvCxnSpPr>
            <a:cxnSpLocks/>
          </p:cNvCxnSpPr>
          <p:nvPr/>
        </p:nvCxnSpPr>
        <p:spPr>
          <a:xfrm flipH="1" flipV="1">
            <a:off x="4195482" y="1200149"/>
            <a:ext cx="1990165" cy="101732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Obraz 20">
            <a:extLst>
              <a:ext uri="{FF2B5EF4-FFF2-40B4-BE49-F238E27FC236}">
                <a16:creationId xmlns:a16="http://schemas.microsoft.com/office/drawing/2014/main" id="{0CF3240B-B729-4E5E-8615-B1AECDD9C3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3" y="3269856"/>
            <a:ext cx="4374774" cy="30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69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578C46-7476-4A59-B50F-D9045D3A19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189"/>
            <a:r>
              <a:rPr lang="pl-PL" altLang="en-US" dirty="0"/>
              <a:t>13</a:t>
            </a:r>
            <a:r>
              <a:rPr lang="en-US" altLang="en-US" dirty="0"/>
              <a:t>/</a:t>
            </a:r>
            <a:r>
              <a:rPr lang="pl-PL" altLang="en-US" dirty="0"/>
              <a:t>07</a:t>
            </a:r>
            <a:r>
              <a:rPr lang="en-US" altLang="en-US" dirty="0"/>
              <a:t>/202</a:t>
            </a:r>
            <a:r>
              <a:rPr lang="pl-PL" altLang="en-US" dirty="0"/>
              <a:t>2</a:t>
            </a:r>
            <a:endParaRPr lang="en-US" alt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725DF6A-4E3C-4168-AE15-563283DE2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89"/>
            <a:fld id="{D4078CA2-75EA-4F42-B0AF-FB0975373545}" type="slidenum">
              <a:rPr lang="en-US" altLang="en-US"/>
              <a:pPr defTabSz="457189"/>
              <a:t>13</a:t>
            </a:fld>
            <a:endParaRPr lang="en-US" alt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64D97F0-C878-4B5B-B352-0B6B61D78A57}"/>
              </a:ext>
            </a:extLst>
          </p:cNvPr>
          <p:cNvSpPr txBox="1">
            <a:spLocks/>
          </p:cNvSpPr>
          <p:nvPr/>
        </p:nvSpPr>
        <p:spPr>
          <a:xfrm>
            <a:off x="2260827" y="6495483"/>
            <a:ext cx="775884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defTabSz="457189">
              <a:defRPr/>
            </a:pPr>
            <a:endParaRPr lang="en-US" dirty="0">
              <a:solidFill>
                <a:srgbClr val="003087"/>
              </a:solidFill>
            </a:endParaRP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70631DE9-99DC-40F2-9662-20F9D321D377}"/>
              </a:ext>
            </a:extLst>
          </p:cNvPr>
          <p:cNvSpPr txBox="1">
            <a:spLocks/>
          </p:cNvSpPr>
          <p:nvPr/>
        </p:nvSpPr>
        <p:spPr>
          <a:xfrm>
            <a:off x="3473825" y="6504214"/>
            <a:ext cx="5842897" cy="242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defTabSz="457189">
              <a:defRPr/>
            </a:pPr>
            <a:endParaRPr lang="en-US" b="1" dirty="0">
              <a:solidFill>
                <a:srgbClr val="003087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0CB77E90-D579-46FD-ABB8-6F5E036E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sz="1200" dirty="0" err="1"/>
              <a:t>Pawel</a:t>
            </a:r>
            <a:r>
              <a:rPr lang="pl-PL" sz="1200" dirty="0"/>
              <a:t> Duda</a:t>
            </a:r>
            <a:r>
              <a:rPr lang="en-US" sz="1200" dirty="0"/>
              <a:t> | PIP-II Technical Workshop</a:t>
            </a:r>
            <a:endParaRPr lang="en-US" sz="1200" b="1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027" y="5918329"/>
            <a:ext cx="2376351" cy="4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5ED114A2-8D05-4186-92EE-0D98D5C769BA}"/>
              </a:ext>
            </a:extLst>
          </p:cNvPr>
          <p:cNvSpPr txBox="1">
            <a:spLocks/>
          </p:cNvSpPr>
          <p:nvPr/>
        </p:nvSpPr>
        <p:spPr>
          <a:xfrm>
            <a:off x="390082" y="314581"/>
            <a:ext cx="7814409" cy="4278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pl-PL" sz="2800" dirty="0" err="1"/>
              <a:t>Thermal</a:t>
            </a:r>
            <a:r>
              <a:rPr lang="pl-PL" sz="2800" dirty="0"/>
              <a:t> </a:t>
            </a:r>
            <a:r>
              <a:rPr lang="pl-PL" sz="2800" dirty="0" err="1"/>
              <a:t>shield</a:t>
            </a:r>
            <a:r>
              <a:rPr lang="pl-PL" sz="2800" dirty="0"/>
              <a:t> design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037AF70-2B59-4ACA-A7E0-91B329250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74" y="742458"/>
            <a:ext cx="8450027" cy="5460246"/>
          </a:xfrm>
          <a:prstGeom prst="rect">
            <a:avLst/>
          </a:prstGeom>
        </p:spPr>
      </p:pic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9FC9A387-C122-48AD-8CEE-03755A773236}"/>
              </a:ext>
            </a:extLst>
          </p:cNvPr>
          <p:cNvCxnSpPr>
            <a:cxnSpLocks/>
          </p:cNvCxnSpPr>
          <p:nvPr/>
        </p:nvCxnSpPr>
        <p:spPr>
          <a:xfrm flipH="1">
            <a:off x="2545979" y="5846282"/>
            <a:ext cx="639853" cy="0"/>
          </a:xfrm>
          <a:prstGeom prst="straightConnector1">
            <a:avLst/>
          </a:prstGeom>
          <a:ln>
            <a:solidFill>
              <a:srgbClr val="00B050"/>
            </a:solidFill>
            <a:headEnd type="stealth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EE0417A-DCEB-4437-9764-CDB1708A9559}"/>
              </a:ext>
            </a:extLst>
          </p:cNvPr>
          <p:cNvSpPr txBox="1"/>
          <p:nvPr/>
        </p:nvSpPr>
        <p:spPr>
          <a:xfrm>
            <a:off x="304802" y="5657805"/>
            <a:ext cx="22411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Possibility of movement</a:t>
            </a:r>
            <a:r>
              <a:rPr lang="pl-PL" sz="15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2FC850BC-DBD9-4652-8648-2445D0FE87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06" t="3247" r="2689" b="4535"/>
          <a:stretch/>
        </p:blipFill>
        <p:spPr>
          <a:xfrm>
            <a:off x="6499412" y="59225"/>
            <a:ext cx="5673314" cy="393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5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578C46-7476-4A59-B50F-D9045D3A19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189"/>
            <a:r>
              <a:rPr lang="pl-PL" altLang="en-US" dirty="0"/>
              <a:t>13</a:t>
            </a:r>
            <a:r>
              <a:rPr lang="en-US" altLang="en-US" dirty="0"/>
              <a:t>/</a:t>
            </a:r>
            <a:r>
              <a:rPr lang="pl-PL" altLang="en-US" dirty="0"/>
              <a:t>07</a:t>
            </a:r>
            <a:r>
              <a:rPr lang="en-US" altLang="en-US" dirty="0"/>
              <a:t>/202</a:t>
            </a:r>
            <a:r>
              <a:rPr lang="pl-PL" altLang="en-US" dirty="0"/>
              <a:t>2</a:t>
            </a:r>
            <a:endParaRPr lang="en-US" alt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725DF6A-4E3C-4168-AE15-563283DE2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89"/>
            <a:fld id="{D4078CA2-75EA-4F42-B0AF-FB0975373545}" type="slidenum">
              <a:rPr lang="en-US" altLang="en-US"/>
              <a:pPr defTabSz="457189"/>
              <a:t>14</a:t>
            </a:fld>
            <a:endParaRPr lang="en-US" alt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64D97F0-C878-4B5B-B352-0B6B61D78A57}"/>
              </a:ext>
            </a:extLst>
          </p:cNvPr>
          <p:cNvSpPr txBox="1">
            <a:spLocks/>
          </p:cNvSpPr>
          <p:nvPr/>
        </p:nvSpPr>
        <p:spPr>
          <a:xfrm>
            <a:off x="2260827" y="6495483"/>
            <a:ext cx="775884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defTabSz="457189">
              <a:defRPr/>
            </a:pPr>
            <a:endParaRPr lang="en-US" dirty="0">
              <a:solidFill>
                <a:srgbClr val="003087"/>
              </a:solidFill>
            </a:endParaRP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70631DE9-99DC-40F2-9662-20F9D321D377}"/>
              </a:ext>
            </a:extLst>
          </p:cNvPr>
          <p:cNvSpPr txBox="1">
            <a:spLocks/>
          </p:cNvSpPr>
          <p:nvPr/>
        </p:nvSpPr>
        <p:spPr>
          <a:xfrm>
            <a:off x="3473825" y="6504214"/>
            <a:ext cx="5842897" cy="242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defTabSz="457189">
              <a:defRPr/>
            </a:pPr>
            <a:endParaRPr lang="en-US" b="1" dirty="0">
              <a:solidFill>
                <a:srgbClr val="003087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0CB77E90-D579-46FD-ABB8-6F5E036E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sz="1200" dirty="0" err="1"/>
              <a:t>Pawel</a:t>
            </a:r>
            <a:r>
              <a:rPr lang="pl-PL" sz="1200" dirty="0"/>
              <a:t> Duda</a:t>
            </a:r>
            <a:r>
              <a:rPr lang="en-US" sz="1200" dirty="0"/>
              <a:t> | PIP-II Technical Workshop</a:t>
            </a:r>
            <a:endParaRPr lang="en-US" sz="1200" b="1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027" y="5918329"/>
            <a:ext cx="2376351" cy="4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5ED114A2-8D05-4186-92EE-0D98D5C769BA}"/>
              </a:ext>
            </a:extLst>
          </p:cNvPr>
          <p:cNvSpPr txBox="1">
            <a:spLocks/>
          </p:cNvSpPr>
          <p:nvPr/>
        </p:nvSpPr>
        <p:spPr>
          <a:xfrm>
            <a:off x="390082" y="314581"/>
            <a:ext cx="7814409" cy="4278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pl-PL" sz="2800" dirty="0" err="1"/>
              <a:t>Thermal</a:t>
            </a:r>
            <a:r>
              <a:rPr lang="pl-PL" sz="2800" dirty="0"/>
              <a:t> </a:t>
            </a:r>
            <a:r>
              <a:rPr lang="pl-PL" sz="2800" dirty="0" err="1"/>
              <a:t>shield</a:t>
            </a:r>
            <a:r>
              <a:rPr lang="pl-PL" sz="2800" dirty="0"/>
              <a:t> design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5BFCB6C-7941-40C8-A63E-D33EA8089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42457"/>
            <a:ext cx="6967954" cy="5661943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4CE0021E-47C5-4486-884E-4B8B7A91A0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7954" y="358061"/>
            <a:ext cx="5006932" cy="3514691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DC97C87-FAED-4360-85D0-7C1BF1F9F1B0}"/>
              </a:ext>
            </a:extLst>
          </p:cNvPr>
          <p:cNvSpPr/>
          <p:nvPr/>
        </p:nvSpPr>
        <p:spPr>
          <a:xfrm>
            <a:off x="9294178" y="2109521"/>
            <a:ext cx="502024" cy="4572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FD88C8E2-90A4-4312-9C9A-D4EEDB08B566}"/>
              </a:ext>
            </a:extLst>
          </p:cNvPr>
          <p:cNvCxnSpPr>
            <a:cxnSpLocks/>
          </p:cNvCxnSpPr>
          <p:nvPr/>
        </p:nvCxnSpPr>
        <p:spPr>
          <a:xfrm flipH="1">
            <a:off x="4052047" y="2566721"/>
            <a:ext cx="5242131" cy="2345938"/>
          </a:xfrm>
          <a:prstGeom prst="straightConnector1">
            <a:avLst/>
          </a:prstGeom>
          <a:ln>
            <a:solidFill>
              <a:srgbClr val="FF0000"/>
            </a:solidFill>
            <a:headEnd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374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578C46-7476-4A59-B50F-D9045D3A19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189"/>
            <a:r>
              <a:rPr lang="pl-PL" altLang="en-US" dirty="0"/>
              <a:t>13</a:t>
            </a:r>
            <a:r>
              <a:rPr lang="en-US" altLang="en-US" dirty="0"/>
              <a:t>/</a:t>
            </a:r>
            <a:r>
              <a:rPr lang="pl-PL" altLang="en-US" dirty="0"/>
              <a:t>07</a:t>
            </a:r>
            <a:r>
              <a:rPr lang="en-US" altLang="en-US" dirty="0"/>
              <a:t>/202</a:t>
            </a:r>
            <a:r>
              <a:rPr lang="pl-PL" altLang="en-US" dirty="0"/>
              <a:t>2</a:t>
            </a:r>
            <a:endParaRPr lang="en-US" alt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725DF6A-4E3C-4168-AE15-563283DE2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89"/>
            <a:fld id="{D4078CA2-75EA-4F42-B0AF-FB0975373545}" type="slidenum">
              <a:rPr lang="en-US" altLang="en-US"/>
              <a:pPr defTabSz="457189"/>
              <a:t>15</a:t>
            </a:fld>
            <a:endParaRPr lang="en-US" alt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64D97F0-C878-4B5B-B352-0B6B61D78A57}"/>
              </a:ext>
            </a:extLst>
          </p:cNvPr>
          <p:cNvSpPr txBox="1">
            <a:spLocks/>
          </p:cNvSpPr>
          <p:nvPr/>
        </p:nvSpPr>
        <p:spPr>
          <a:xfrm>
            <a:off x="2260827" y="6495483"/>
            <a:ext cx="775884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defTabSz="457189">
              <a:defRPr/>
            </a:pPr>
            <a:endParaRPr lang="en-US" dirty="0">
              <a:solidFill>
                <a:srgbClr val="003087"/>
              </a:solidFill>
            </a:endParaRP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70631DE9-99DC-40F2-9662-20F9D321D377}"/>
              </a:ext>
            </a:extLst>
          </p:cNvPr>
          <p:cNvSpPr txBox="1">
            <a:spLocks/>
          </p:cNvSpPr>
          <p:nvPr/>
        </p:nvSpPr>
        <p:spPr>
          <a:xfrm>
            <a:off x="3473825" y="6504214"/>
            <a:ext cx="5842897" cy="242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defTabSz="457189">
              <a:defRPr/>
            </a:pPr>
            <a:endParaRPr lang="en-US" b="1" dirty="0">
              <a:solidFill>
                <a:srgbClr val="003087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0CB77E90-D579-46FD-ABB8-6F5E036E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sz="1200" dirty="0" err="1"/>
              <a:t>Pawel</a:t>
            </a:r>
            <a:r>
              <a:rPr lang="pl-PL" sz="1200" dirty="0"/>
              <a:t> Duda</a:t>
            </a:r>
            <a:r>
              <a:rPr lang="en-US" sz="1200" dirty="0"/>
              <a:t> | PIP-II Technical Workshop</a:t>
            </a:r>
            <a:endParaRPr lang="en-US" sz="1200" b="1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027" y="5918329"/>
            <a:ext cx="2376351" cy="4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5ED114A2-8D05-4186-92EE-0D98D5C769BA}"/>
              </a:ext>
            </a:extLst>
          </p:cNvPr>
          <p:cNvSpPr txBox="1">
            <a:spLocks/>
          </p:cNvSpPr>
          <p:nvPr/>
        </p:nvSpPr>
        <p:spPr>
          <a:xfrm>
            <a:off x="390082" y="314581"/>
            <a:ext cx="9220083" cy="4278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pl-PL" sz="2800" dirty="0" err="1"/>
              <a:t>Thermal</a:t>
            </a:r>
            <a:r>
              <a:rPr lang="pl-PL" sz="2800" dirty="0"/>
              <a:t> </a:t>
            </a:r>
            <a:r>
              <a:rPr lang="pl-PL" sz="2800" dirty="0" err="1"/>
              <a:t>shield</a:t>
            </a:r>
            <a:r>
              <a:rPr lang="pl-PL" sz="2800" dirty="0"/>
              <a:t> design – </a:t>
            </a:r>
            <a:r>
              <a:rPr lang="pl-PL" sz="2800" dirty="0" err="1"/>
              <a:t>thermalization</a:t>
            </a:r>
            <a:r>
              <a:rPr lang="pl-PL" sz="2800" dirty="0"/>
              <a:t> </a:t>
            </a:r>
            <a:r>
              <a:rPr lang="pl-PL" sz="2800" dirty="0" err="1"/>
              <a:t>method</a:t>
            </a:r>
            <a:endParaRPr lang="pl-PL" sz="2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33CE41E-5248-426F-B7E4-47FC880D2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28" y="1072112"/>
            <a:ext cx="9353399" cy="4846217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9692681E-D482-4DEB-BB2B-737D7613EB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24"/>
          <a:stretch/>
        </p:blipFill>
        <p:spPr>
          <a:xfrm rot="16200000">
            <a:off x="8133180" y="1881217"/>
            <a:ext cx="5410304" cy="227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44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578C46-7476-4A59-B50F-D9045D3A19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189"/>
            <a:r>
              <a:rPr lang="pl-PL" altLang="en-US" dirty="0"/>
              <a:t>13</a:t>
            </a:r>
            <a:r>
              <a:rPr lang="en-US" altLang="en-US" dirty="0"/>
              <a:t>/</a:t>
            </a:r>
            <a:r>
              <a:rPr lang="pl-PL" altLang="en-US" dirty="0"/>
              <a:t>07</a:t>
            </a:r>
            <a:r>
              <a:rPr lang="en-US" altLang="en-US" dirty="0"/>
              <a:t>/202</a:t>
            </a:r>
            <a:r>
              <a:rPr lang="pl-PL" altLang="en-US" dirty="0"/>
              <a:t>2</a:t>
            </a:r>
            <a:endParaRPr lang="en-US" alt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725DF6A-4E3C-4168-AE15-563283DE2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89"/>
            <a:fld id="{D4078CA2-75EA-4F42-B0AF-FB0975373545}" type="slidenum">
              <a:rPr lang="en-US" altLang="en-US"/>
              <a:pPr defTabSz="457189"/>
              <a:t>16</a:t>
            </a:fld>
            <a:endParaRPr lang="en-US" alt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64D97F0-C878-4B5B-B352-0B6B61D78A57}"/>
              </a:ext>
            </a:extLst>
          </p:cNvPr>
          <p:cNvSpPr txBox="1">
            <a:spLocks/>
          </p:cNvSpPr>
          <p:nvPr/>
        </p:nvSpPr>
        <p:spPr>
          <a:xfrm>
            <a:off x="2260827" y="6495483"/>
            <a:ext cx="775884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defTabSz="457189">
              <a:defRPr/>
            </a:pPr>
            <a:endParaRPr lang="en-US" dirty="0">
              <a:solidFill>
                <a:srgbClr val="003087"/>
              </a:solidFill>
            </a:endParaRP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70631DE9-99DC-40F2-9662-20F9D321D377}"/>
              </a:ext>
            </a:extLst>
          </p:cNvPr>
          <p:cNvSpPr txBox="1">
            <a:spLocks/>
          </p:cNvSpPr>
          <p:nvPr/>
        </p:nvSpPr>
        <p:spPr>
          <a:xfrm>
            <a:off x="3473825" y="6504214"/>
            <a:ext cx="5842897" cy="242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defTabSz="457189">
              <a:defRPr/>
            </a:pPr>
            <a:endParaRPr lang="en-US" b="1" dirty="0">
              <a:solidFill>
                <a:srgbClr val="003087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0CB77E90-D579-46FD-ABB8-6F5E036E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sz="1200" dirty="0" err="1"/>
              <a:t>Pawel</a:t>
            </a:r>
            <a:r>
              <a:rPr lang="pl-PL" sz="1200" dirty="0"/>
              <a:t> Duda</a:t>
            </a:r>
            <a:r>
              <a:rPr lang="en-US" sz="1200" dirty="0"/>
              <a:t> | PIP-II Technical Workshop</a:t>
            </a:r>
            <a:endParaRPr lang="en-US" sz="1200" b="1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027" y="5918329"/>
            <a:ext cx="2376351" cy="4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5ED114A2-8D05-4186-92EE-0D98D5C769BA}"/>
              </a:ext>
            </a:extLst>
          </p:cNvPr>
          <p:cNvSpPr txBox="1">
            <a:spLocks/>
          </p:cNvSpPr>
          <p:nvPr/>
        </p:nvSpPr>
        <p:spPr>
          <a:xfrm>
            <a:off x="390082" y="314581"/>
            <a:ext cx="9220083" cy="4278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lvl="1"/>
            <a:r>
              <a:rPr lang="pl-PL" sz="2800" dirty="0" err="1"/>
              <a:t>Vacuum</a:t>
            </a:r>
            <a:r>
              <a:rPr lang="pl-PL" sz="2800" dirty="0"/>
              <a:t> </a:t>
            </a:r>
            <a:r>
              <a:rPr lang="pl-PL" sz="2800" dirty="0" err="1"/>
              <a:t>vessel</a:t>
            </a:r>
            <a:r>
              <a:rPr lang="pl-PL" sz="2800" dirty="0"/>
              <a:t> and </a:t>
            </a:r>
            <a:r>
              <a:rPr lang="pl-PL" sz="2800" dirty="0" err="1"/>
              <a:t>external</a:t>
            </a:r>
            <a:r>
              <a:rPr lang="pl-PL" sz="2800" dirty="0"/>
              <a:t> </a:t>
            </a:r>
            <a:r>
              <a:rPr lang="pl-PL" sz="2800" dirty="0" err="1"/>
              <a:t>supports</a:t>
            </a:r>
            <a:r>
              <a:rPr lang="pl-PL" sz="2800" dirty="0"/>
              <a:t> design</a:t>
            </a:r>
            <a:endParaRPr lang="en-US" sz="28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DA5548C-82F9-4B8C-9E9C-057CD174D1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64"/>
          <a:stretch/>
        </p:blipFill>
        <p:spPr>
          <a:xfrm>
            <a:off x="58272" y="1378379"/>
            <a:ext cx="6230749" cy="344745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E35DE0F-1786-4355-B9D1-C03A024888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653883"/>
            <a:ext cx="5842898" cy="3271766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D51825D4-CC8D-43C1-AE2F-B6B86AD35363}"/>
              </a:ext>
            </a:extLst>
          </p:cNvPr>
          <p:cNvSpPr/>
          <p:nvPr/>
        </p:nvSpPr>
        <p:spPr>
          <a:xfrm>
            <a:off x="7512424" y="3429000"/>
            <a:ext cx="198334" cy="3630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A8CA450F-D90E-4FE0-85C3-4D3455D2C226}"/>
              </a:ext>
            </a:extLst>
          </p:cNvPr>
          <p:cNvCxnSpPr>
            <a:cxnSpLocks/>
          </p:cNvCxnSpPr>
          <p:nvPr/>
        </p:nvCxnSpPr>
        <p:spPr>
          <a:xfrm flipV="1">
            <a:off x="5468471" y="3805111"/>
            <a:ext cx="2015211" cy="1396042"/>
          </a:xfrm>
          <a:prstGeom prst="straightConnector1">
            <a:avLst/>
          </a:prstGeom>
          <a:ln>
            <a:solidFill>
              <a:srgbClr val="FF0000"/>
            </a:solidFill>
            <a:headEnd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Prostokąt 18">
            <a:extLst>
              <a:ext uri="{FF2B5EF4-FFF2-40B4-BE49-F238E27FC236}">
                <a16:creationId xmlns:a16="http://schemas.microsoft.com/office/drawing/2014/main" id="{209A1C24-5AFC-4BBA-B11C-A1C0CB4E50F6}"/>
              </a:ext>
            </a:extLst>
          </p:cNvPr>
          <p:cNvSpPr/>
          <p:nvPr/>
        </p:nvSpPr>
        <p:spPr>
          <a:xfrm>
            <a:off x="3275490" y="3623576"/>
            <a:ext cx="198334" cy="3630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6BF94BD1-AE8E-457B-91E3-E78E17EB6F7C}"/>
              </a:ext>
            </a:extLst>
          </p:cNvPr>
          <p:cNvCxnSpPr>
            <a:cxnSpLocks/>
          </p:cNvCxnSpPr>
          <p:nvPr/>
        </p:nvCxnSpPr>
        <p:spPr>
          <a:xfrm flipH="1" flipV="1">
            <a:off x="3473825" y="3986647"/>
            <a:ext cx="1994646" cy="1214506"/>
          </a:xfrm>
          <a:prstGeom prst="straightConnector1">
            <a:avLst/>
          </a:prstGeom>
          <a:ln>
            <a:solidFill>
              <a:srgbClr val="FF0000"/>
            </a:solidFill>
            <a:headEnd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21A379CE-CD4B-4B84-AC38-90917929C317}"/>
              </a:ext>
            </a:extLst>
          </p:cNvPr>
          <p:cNvSpPr txBox="1"/>
          <p:nvPr/>
        </p:nvSpPr>
        <p:spPr>
          <a:xfrm>
            <a:off x="4471149" y="5254014"/>
            <a:ext cx="2015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Welding point for warm manifolds frame</a:t>
            </a:r>
          </a:p>
        </p:txBody>
      </p:sp>
    </p:spTree>
    <p:extLst>
      <p:ext uri="{BB962C8B-B14F-4D97-AF65-F5344CB8AC3E}">
        <p14:creationId xmlns:p14="http://schemas.microsoft.com/office/powerpoint/2010/main" val="1927697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578C46-7476-4A59-B50F-D9045D3A19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189"/>
            <a:r>
              <a:rPr lang="pl-PL" altLang="en-US" dirty="0"/>
              <a:t>13</a:t>
            </a:r>
            <a:r>
              <a:rPr lang="en-US" altLang="en-US" dirty="0"/>
              <a:t>/</a:t>
            </a:r>
            <a:r>
              <a:rPr lang="pl-PL" altLang="en-US" dirty="0"/>
              <a:t>07</a:t>
            </a:r>
            <a:r>
              <a:rPr lang="en-US" altLang="en-US" dirty="0"/>
              <a:t>/202</a:t>
            </a:r>
            <a:r>
              <a:rPr lang="pl-PL" altLang="en-US" dirty="0"/>
              <a:t>2</a:t>
            </a:r>
            <a:endParaRPr lang="en-US" alt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725DF6A-4E3C-4168-AE15-563283DE2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89"/>
            <a:fld id="{D4078CA2-75EA-4F42-B0AF-FB0975373545}" type="slidenum">
              <a:rPr lang="en-US" altLang="en-US"/>
              <a:pPr defTabSz="457189"/>
              <a:t>17</a:t>
            </a:fld>
            <a:endParaRPr lang="en-US" alt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64D97F0-C878-4B5B-B352-0B6B61D78A57}"/>
              </a:ext>
            </a:extLst>
          </p:cNvPr>
          <p:cNvSpPr txBox="1">
            <a:spLocks/>
          </p:cNvSpPr>
          <p:nvPr/>
        </p:nvSpPr>
        <p:spPr>
          <a:xfrm>
            <a:off x="2260827" y="6495483"/>
            <a:ext cx="775884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defTabSz="457189">
              <a:defRPr/>
            </a:pPr>
            <a:endParaRPr lang="en-US" dirty="0">
              <a:solidFill>
                <a:srgbClr val="003087"/>
              </a:solidFill>
            </a:endParaRP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70631DE9-99DC-40F2-9662-20F9D321D377}"/>
              </a:ext>
            </a:extLst>
          </p:cNvPr>
          <p:cNvSpPr txBox="1">
            <a:spLocks/>
          </p:cNvSpPr>
          <p:nvPr/>
        </p:nvSpPr>
        <p:spPr>
          <a:xfrm>
            <a:off x="3473825" y="6504214"/>
            <a:ext cx="5842897" cy="242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defTabSz="457189">
              <a:defRPr/>
            </a:pPr>
            <a:endParaRPr lang="en-US" b="1" dirty="0">
              <a:solidFill>
                <a:srgbClr val="003087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0CB77E90-D579-46FD-ABB8-6F5E036E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sz="1200" dirty="0" err="1"/>
              <a:t>Pawel</a:t>
            </a:r>
            <a:r>
              <a:rPr lang="pl-PL" sz="1200" dirty="0"/>
              <a:t> Duda</a:t>
            </a:r>
            <a:r>
              <a:rPr lang="en-US" sz="1200" dirty="0"/>
              <a:t> | PIP-II Technical Workshop</a:t>
            </a:r>
            <a:endParaRPr lang="en-US" sz="1200" b="1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027" y="5918329"/>
            <a:ext cx="2376351" cy="4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5ED114A2-8D05-4186-92EE-0D98D5C769BA}"/>
              </a:ext>
            </a:extLst>
          </p:cNvPr>
          <p:cNvSpPr txBox="1">
            <a:spLocks/>
          </p:cNvSpPr>
          <p:nvPr/>
        </p:nvSpPr>
        <p:spPr>
          <a:xfrm>
            <a:off x="390082" y="314581"/>
            <a:ext cx="9220083" cy="4278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lvl="1"/>
            <a:r>
              <a:rPr lang="pl-PL" sz="2800" dirty="0" err="1"/>
              <a:t>Vacuum</a:t>
            </a:r>
            <a:r>
              <a:rPr lang="pl-PL" sz="2800" dirty="0"/>
              <a:t> </a:t>
            </a:r>
            <a:r>
              <a:rPr lang="pl-PL" sz="2800" dirty="0" err="1"/>
              <a:t>vessel</a:t>
            </a:r>
            <a:r>
              <a:rPr lang="pl-PL" sz="2800" dirty="0"/>
              <a:t> and </a:t>
            </a:r>
            <a:r>
              <a:rPr lang="pl-PL" sz="2800" dirty="0" err="1"/>
              <a:t>external</a:t>
            </a:r>
            <a:r>
              <a:rPr lang="pl-PL" sz="2800" dirty="0"/>
              <a:t> </a:t>
            </a:r>
            <a:r>
              <a:rPr lang="pl-PL" sz="2800" dirty="0" err="1"/>
              <a:t>supports</a:t>
            </a:r>
            <a:r>
              <a:rPr lang="pl-PL" sz="2800" dirty="0"/>
              <a:t> design</a:t>
            </a:r>
            <a:endParaRPr lang="en-US" sz="28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E35DE0F-1786-4355-B9D1-C03A02488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76" y="783948"/>
            <a:ext cx="4643718" cy="2600278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B05290F6-7918-456B-A54C-CBCB18608C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0849" y="3612552"/>
            <a:ext cx="3050873" cy="246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B19E281E-E85C-487B-A160-94048AF0BC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5806" y="3132776"/>
            <a:ext cx="3600396" cy="27149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5" name="Łącznik prosty ze strzałką 24">
            <a:extLst>
              <a:ext uri="{FF2B5EF4-FFF2-40B4-BE49-F238E27FC236}">
                <a16:creationId xmlns:a16="http://schemas.microsoft.com/office/drawing/2014/main" id="{36097580-DF70-4A6F-89E5-F14F42AEFC75}"/>
              </a:ext>
            </a:extLst>
          </p:cNvPr>
          <p:cNvCxnSpPr>
            <a:cxnSpLocks/>
          </p:cNvCxnSpPr>
          <p:nvPr/>
        </p:nvCxnSpPr>
        <p:spPr>
          <a:xfrm>
            <a:off x="1275720" y="3168992"/>
            <a:ext cx="436539" cy="802485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>
            <a:extLst>
              <a:ext uri="{FF2B5EF4-FFF2-40B4-BE49-F238E27FC236}">
                <a16:creationId xmlns:a16="http://schemas.microsoft.com/office/drawing/2014/main" id="{D0856646-2D83-4773-85B7-278BAD652887}"/>
              </a:ext>
            </a:extLst>
          </p:cNvPr>
          <p:cNvCxnSpPr>
            <a:cxnSpLocks/>
          </p:cNvCxnSpPr>
          <p:nvPr/>
        </p:nvCxnSpPr>
        <p:spPr>
          <a:xfrm>
            <a:off x="2875278" y="3253755"/>
            <a:ext cx="3677922" cy="315753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Obraz 31">
            <a:extLst>
              <a:ext uri="{FF2B5EF4-FFF2-40B4-BE49-F238E27FC236}">
                <a16:creationId xmlns:a16="http://schemas.microsoft.com/office/drawing/2014/main" id="{89AED98C-A2E1-4A50-AF2F-907C0FE45C8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646" r="9013" b="3132"/>
          <a:stretch/>
        </p:blipFill>
        <p:spPr bwMode="auto">
          <a:xfrm>
            <a:off x="3444208" y="4001730"/>
            <a:ext cx="2475230" cy="2159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DF0A5549-EF51-4010-A7EE-582A2B72968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13" b="1546"/>
          <a:stretch/>
        </p:blipFill>
        <p:spPr bwMode="auto">
          <a:xfrm>
            <a:off x="8160755" y="883761"/>
            <a:ext cx="3600396" cy="2877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pole tekstowe 33">
            <a:extLst>
              <a:ext uri="{FF2B5EF4-FFF2-40B4-BE49-F238E27FC236}">
                <a16:creationId xmlns:a16="http://schemas.microsoft.com/office/drawing/2014/main" id="{C44A6DF5-2104-49C2-A993-DC5CC42502ED}"/>
              </a:ext>
            </a:extLst>
          </p:cNvPr>
          <p:cNvSpPr txBox="1"/>
          <p:nvPr/>
        </p:nvSpPr>
        <p:spPr>
          <a:xfrm>
            <a:off x="8108623" y="3384226"/>
            <a:ext cx="587142" cy="4767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Prostokąt 16"/>
          <p:cNvSpPr/>
          <p:nvPr/>
        </p:nvSpPr>
        <p:spPr>
          <a:xfrm>
            <a:off x="4980323" y="857416"/>
            <a:ext cx="31038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The </a:t>
            </a:r>
            <a:r>
              <a:rPr lang="pl-PL" dirty="0" err="1"/>
              <a:t>adjustability</a:t>
            </a:r>
            <a:r>
              <a:rPr lang="pl-PL" dirty="0"/>
              <a:t> of the </a:t>
            </a:r>
            <a:r>
              <a:rPr lang="pl-PL" dirty="0" err="1"/>
              <a:t>external</a:t>
            </a:r>
            <a:r>
              <a:rPr lang="pl-PL" dirty="0"/>
              <a:t> </a:t>
            </a:r>
            <a:r>
              <a:rPr lang="pl-PL" dirty="0" err="1"/>
              <a:t>supports</a:t>
            </a:r>
            <a:r>
              <a:rPr lang="pl-PL" dirty="0"/>
              <a:t> for </a:t>
            </a:r>
            <a:r>
              <a:rPr lang="pl-PL" dirty="0" err="1"/>
              <a:t>mounting</a:t>
            </a:r>
            <a:r>
              <a:rPr lang="pl-PL" dirty="0"/>
              <a:t> </a:t>
            </a:r>
            <a:r>
              <a:rPr lang="pl-PL" dirty="0" err="1"/>
              <a:t>will</a:t>
            </a:r>
            <a:r>
              <a:rPr lang="pl-PL" dirty="0"/>
              <a:t> be not less </a:t>
            </a:r>
            <a:r>
              <a:rPr lang="pl-PL" dirty="0" err="1"/>
              <a:t>than</a:t>
            </a:r>
            <a:r>
              <a:rPr lang="pl-PL" dirty="0"/>
              <a:t> ± 10 mm in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all</a:t>
            </a:r>
            <a:r>
              <a:rPr lang="pl-PL" dirty="0" smtClean="0"/>
              <a:t> </a:t>
            </a:r>
            <a:r>
              <a:rPr lang="pl-PL" dirty="0" err="1"/>
              <a:t>planes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0512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578C46-7476-4A59-B50F-D9045D3A19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189"/>
            <a:r>
              <a:rPr lang="pl-PL" altLang="en-US" dirty="0"/>
              <a:t>13</a:t>
            </a:r>
            <a:r>
              <a:rPr lang="en-US" altLang="en-US" dirty="0"/>
              <a:t>/</a:t>
            </a:r>
            <a:r>
              <a:rPr lang="pl-PL" altLang="en-US" dirty="0"/>
              <a:t>07</a:t>
            </a:r>
            <a:r>
              <a:rPr lang="en-US" altLang="en-US" dirty="0"/>
              <a:t>/202</a:t>
            </a:r>
            <a:r>
              <a:rPr lang="pl-PL" altLang="en-US" dirty="0"/>
              <a:t>2</a:t>
            </a:r>
            <a:endParaRPr lang="en-US" alt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725DF6A-4E3C-4168-AE15-563283DE2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89"/>
            <a:fld id="{D4078CA2-75EA-4F42-B0AF-FB0975373545}" type="slidenum">
              <a:rPr lang="en-US" altLang="en-US"/>
              <a:pPr defTabSz="457189"/>
              <a:t>18</a:t>
            </a:fld>
            <a:endParaRPr lang="en-US" alt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64D97F0-C878-4B5B-B352-0B6B61D78A57}"/>
              </a:ext>
            </a:extLst>
          </p:cNvPr>
          <p:cNvSpPr txBox="1">
            <a:spLocks/>
          </p:cNvSpPr>
          <p:nvPr/>
        </p:nvSpPr>
        <p:spPr>
          <a:xfrm>
            <a:off x="2260827" y="6495483"/>
            <a:ext cx="775884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defTabSz="457189">
              <a:defRPr/>
            </a:pPr>
            <a:endParaRPr lang="en-US" dirty="0">
              <a:solidFill>
                <a:srgbClr val="003087"/>
              </a:solidFill>
            </a:endParaRP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70631DE9-99DC-40F2-9662-20F9D321D377}"/>
              </a:ext>
            </a:extLst>
          </p:cNvPr>
          <p:cNvSpPr txBox="1">
            <a:spLocks/>
          </p:cNvSpPr>
          <p:nvPr/>
        </p:nvSpPr>
        <p:spPr>
          <a:xfrm>
            <a:off x="3473825" y="6504214"/>
            <a:ext cx="5842897" cy="242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defTabSz="457189">
              <a:defRPr/>
            </a:pPr>
            <a:endParaRPr lang="en-US" b="1" dirty="0">
              <a:solidFill>
                <a:srgbClr val="003087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0CB77E90-D579-46FD-ABB8-6F5E036E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sz="1200" dirty="0" err="1"/>
              <a:t>Pawel</a:t>
            </a:r>
            <a:r>
              <a:rPr lang="pl-PL" sz="1200" dirty="0"/>
              <a:t> Duda</a:t>
            </a:r>
            <a:r>
              <a:rPr lang="en-US" sz="1200" dirty="0"/>
              <a:t> | PIP-II Technical Workshop</a:t>
            </a:r>
            <a:endParaRPr lang="en-US" sz="1200" b="1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027" y="5918329"/>
            <a:ext cx="2376351" cy="4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5ED114A2-8D05-4186-92EE-0D98D5C769BA}"/>
              </a:ext>
            </a:extLst>
          </p:cNvPr>
          <p:cNvSpPr txBox="1">
            <a:spLocks/>
          </p:cNvSpPr>
          <p:nvPr/>
        </p:nvSpPr>
        <p:spPr>
          <a:xfrm>
            <a:off x="390082" y="314581"/>
            <a:ext cx="9220083" cy="4278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lvl="1"/>
            <a:r>
              <a:rPr lang="pl-PL" sz="2800" dirty="0" err="1"/>
              <a:t>Vacuum</a:t>
            </a:r>
            <a:r>
              <a:rPr lang="pl-PL" sz="2800" dirty="0"/>
              <a:t> </a:t>
            </a:r>
            <a:r>
              <a:rPr lang="pl-PL" sz="2800" dirty="0" err="1"/>
              <a:t>vessel</a:t>
            </a:r>
            <a:r>
              <a:rPr lang="pl-PL" sz="2800" dirty="0"/>
              <a:t> and </a:t>
            </a:r>
            <a:r>
              <a:rPr lang="pl-PL" sz="2800" dirty="0" err="1"/>
              <a:t>external</a:t>
            </a:r>
            <a:r>
              <a:rPr lang="pl-PL" sz="2800" dirty="0"/>
              <a:t> </a:t>
            </a:r>
            <a:r>
              <a:rPr lang="pl-PL" sz="2800" dirty="0" err="1"/>
              <a:t>supports</a:t>
            </a:r>
            <a:r>
              <a:rPr lang="pl-PL" sz="2800" dirty="0"/>
              <a:t> design</a:t>
            </a:r>
            <a:endParaRPr lang="en-US" sz="28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E35DE0F-1786-4355-B9D1-C03A02488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76" y="783948"/>
            <a:ext cx="4643718" cy="2600278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B05290F6-7918-456B-A54C-CBCB18608C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1914" y="3425715"/>
            <a:ext cx="3667568" cy="29590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5" name="Łącznik prosty ze strzałką 24">
            <a:extLst>
              <a:ext uri="{FF2B5EF4-FFF2-40B4-BE49-F238E27FC236}">
                <a16:creationId xmlns:a16="http://schemas.microsoft.com/office/drawing/2014/main" id="{36097580-DF70-4A6F-89E5-F14F42AEFC75}"/>
              </a:ext>
            </a:extLst>
          </p:cNvPr>
          <p:cNvCxnSpPr>
            <a:cxnSpLocks/>
          </p:cNvCxnSpPr>
          <p:nvPr/>
        </p:nvCxnSpPr>
        <p:spPr>
          <a:xfrm>
            <a:off x="1275720" y="3168992"/>
            <a:ext cx="908508" cy="734944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az 3">
            <a:extLst>
              <a:ext uri="{FF2B5EF4-FFF2-40B4-BE49-F238E27FC236}">
                <a16:creationId xmlns:a16="http://schemas.microsoft.com/office/drawing/2014/main" id="{205C4785-A580-4D29-92F5-5E4E1355416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00" r="9063" b="5097"/>
          <a:stretch/>
        </p:blipFill>
        <p:spPr>
          <a:xfrm>
            <a:off x="5719482" y="1078403"/>
            <a:ext cx="4712703" cy="282553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896225" y="423988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fixed support </a:t>
            </a: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need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be anchored to the platform using </a:t>
            </a:r>
            <a:r>
              <a:rPr lang="pl-P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anchor </a:t>
            </a: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bolts</a:t>
            </a:r>
            <a:r>
              <a:rPr lang="pl-P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per leg</a:t>
            </a: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with the size of M16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591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578C46-7476-4A59-B50F-D9045D3A19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189"/>
            <a:r>
              <a:rPr lang="pl-PL" altLang="en-US" dirty="0"/>
              <a:t>13</a:t>
            </a:r>
            <a:r>
              <a:rPr lang="en-US" altLang="en-US" dirty="0"/>
              <a:t>/</a:t>
            </a:r>
            <a:r>
              <a:rPr lang="pl-PL" altLang="en-US" dirty="0"/>
              <a:t>07</a:t>
            </a:r>
            <a:r>
              <a:rPr lang="en-US" altLang="en-US" dirty="0"/>
              <a:t>/202</a:t>
            </a:r>
            <a:r>
              <a:rPr lang="pl-PL" altLang="en-US" dirty="0"/>
              <a:t>2</a:t>
            </a:r>
            <a:endParaRPr lang="en-US" alt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725DF6A-4E3C-4168-AE15-563283DE2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89"/>
            <a:fld id="{D4078CA2-75EA-4F42-B0AF-FB0975373545}" type="slidenum">
              <a:rPr lang="en-US" altLang="en-US"/>
              <a:pPr defTabSz="457189"/>
              <a:t>19</a:t>
            </a:fld>
            <a:endParaRPr lang="en-US" alt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64D97F0-C878-4B5B-B352-0B6B61D78A57}"/>
              </a:ext>
            </a:extLst>
          </p:cNvPr>
          <p:cNvSpPr txBox="1">
            <a:spLocks/>
          </p:cNvSpPr>
          <p:nvPr/>
        </p:nvSpPr>
        <p:spPr>
          <a:xfrm>
            <a:off x="2260827" y="6495483"/>
            <a:ext cx="775884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defTabSz="457189">
              <a:defRPr/>
            </a:pPr>
            <a:endParaRPr lang="en-US" dirty="0">
              <a:solidFill>
                <a:srgbClr val="003087"/>
              </a:solidFill>
            </a:endParaRP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70631DE9-99DC-40F2-9662-20F9D321D377}"/>
              </a:ext>
            </a:extLst>
          </p:cNvPr>
          <p:cNvSpPr txBox="1">
            <a:spLocks/>
          </p:cNvSpPr>
          <p:nvPr/>
        </p:nvSpPr>
        <p:spPr>
          <a:xfrm>
            <a:off x="3473825" y="6504214"/>
            <a:ext cx="5842897" cy="242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defTabSz="457189">
              <a:defRPr/>
            </a:pPr>
            <a:endParaRPr lang="en-US" b="1" dirty="0">
              <a:solidFill>
                <a:srgbClr val="003087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0CB77E90-D579-46FD-ABB8-6F5E036E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sz="1200" dirty="0" err="1"/>
              <a:t>Pawel</a:t>
            </a:r>
            <a:r>
              <a:rPr lang="pl-PL" sz="1200" dirty="0"/>
              <a:t> Duda</a:t>
            </a:r>
            <a:r>
              <a:rPr lang="en-US" sz="1200" dirty="0"/>
              <a:t> | PIP-II Technical Workshop</a:t>
            </a:r>
            <a:endParaRPr lang="en-US" sz="1200" b="1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027" y="5918329"/>
            <a:ext cx="2376351" cy="4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5ED114A2-8D05-4186-92EE-0D98D5C769BA}"/>
              </a:ext>
            </a:extLst>
          </p:cNvPr>
          <p:cNvSpPr txBox="1">
            <a:spLocks/>
          </p:cNvSpPr>
          <p:nvPr/>
        </p:nvSpPr>
        <p:spPr>
          <a:xfrm>
            <a:off x="390082" y="314581"/>
            <a:ext cx="9220083" cy="4278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lvl="1"/>
            <a:r>
              <a:rPr lang="pl-PL" sz="2800" dirty="0" err="1"/>
              <a:t>Vacuum</a:t>
            </a:r>
            <a:r>
              <a:rPr lang="pl-PL" sz="2800" dirty="0"/>
              <a:t> </a:t>
            </a:r>
            <a:r>
              <a:rPr lang="pl-PL" sz="2800" dirty="0" err="1"/>
              <a:t>vessel</a:t>
            </a:r>
            <a:r>
              <a:rPr lang="pl-PL" sz="2800" dirty="0"/>
              <a:t> and </a:t>
            </a:r>
            <a:r>
              <a:rPr lang="pl-PL" sz="2800" dirty="0" err="1"/>
              <a:t>external</a:t>
            </a:r>
            <a:r>
              <a:rPr lang="pl-PL" sz="2800" dirty="0"/>
              <a:t> </a:t>
            </a:r>
            <a:r>
              <a:rPr lang="pl-PL" sz="2800" dirty="0" err="1"/>
              <a:t>supports</a:t>
            </a:r>
            <a:r>
              <a:rPr lang="pl-PL" sz="2800" dirty="0"/>
              <a:t> design</a:t>
            </a:r>
            <a:endParaRPr lang="en-US" sz="28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E35DE0F-1786-4355-B9D1-C03A02488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76" y="783948"/>
            <a:ext cx="4643718" cy="2600278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B19E281E-E85C-487B-A160-94048AF0BC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0082" y="3459603"/>
            <a:ext cx="3905275" cy="29447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6" name="Łącznik prosty ze strzałką 25">
            <a:extLst>
              <a:ext uri="{FF2B5EF4-FFF2-40B4-BE49-F238E27FC236}">
                <a16:creationId xmlns:a16="http://schemas.microsoft.com/office/drawing/2014/main" id="{D0856646-2D83-4773-85B7-278BAD652887}"/>
              </a:ext>
            </a:extLst>
          </p:cNvPr>
          <p:cNvCxnSpPr>
            <a:cxnSpLocks/>
          </p:cNvCxnSpPr>
          <p:nvPr/>
        </p:nvCxnSpPr>
        <p:spPr>
          <a:xfrm>
            <a:off x="2289409" y="3352265"/>
            <a:ext cx="53310" cy="1004582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Obraz 27">
            <a:extLst>
              <a:ext uri="{FF2B5EF4-FFF2-40B4-BE49-F238E27FC236}">
                <a16:creationId xmlns:a16="http://schemas.microsoft.com/office/drawing/2014/main" id="{353A7CA0-FACE-4077-9D7C-D343E9CFC8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120" t="21696"/>
          <a:stretch/>
        </p:blipFill>
        <p:spPr>
          <a:xfrm>
            <a:off x="5137834" y="1269376"/>
            <a:ext cx="3973255" cy="2205029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6FF88F58-1AE0-4ED6-A7DE-7295C601533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85" t="8083"/>
          <a:stretch/>
        </p:blipFill>
        <p:spPr>
          <a:xfrm>
            <a:off x="4531183" y="3986431"/>
            <a:ext cx="4899688" cy="1841719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9220578" y="1253298"/>
            <a:ext cx="30682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slide in the x-y </a:t>
            </a: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plane</a:t>
            </a:r>
            <a:endParaRPr lang="pl-PL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e</a:t>
            </a:r>
            <a:r>
              <a:rPr lang="en-GB" dirty="0" smtClean="0"/>
              <a:t>ach </a:t>
            </a:r>
            <a:r>
              <a:rPr lang="en-GB" dirty="0"/>
              <a:t>bracket should be anchored to the platform using 4 bolts in size of M8</a:t>
            </a: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/>
              <a:t>to fix its z-position</a:t>
            </a:r>
            <a:endParaRPr lang="pl-PL" dirty="0"/>
          </a:p>
        </p:txBody>
      </p: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9FC9A387-C122-48AD-8CEE-03755A773236}"/>
              </a:ext>
            </a:extLst>
          </p:cNvPr>
          <p:cNvCxnSpPr>
            <a:cxnSpLocks/>
          </p:cNvCxnSpPr>
          <p:nvPr/>
        </p:nvCxnSpPr>
        <p:spPr>
          <a:xfrm flipV="1">
            <a:off x="857253" y="5703216"/>
            <a:ext cx="681364" cy="479614"/>
          </a:xfrm>
          <a:prstGeom prst="straightConnector1">
            <a:avLst/>
          </a:prstGeom>
          <a:ln>
            <a:solidFill>
              <a:srgbClr val="00B050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>
            <a:extLst>
              <a:ext uri="{FF2B5EF4-FFF2-40B4-BE49-F238E27FC236}">
                <a16:creationId xmlns:a16="http://schemas.microsoft.com/office/drawing/2014/main" id="{9FC9A387-C122-48AD-8CEE-03755A773236}"/>
              </a:ext>
            </a:extLst>
          </p:cNvPr>
          <p:cNvCxnSpPr>
            <a:cxnSpLocks/>
          </p:cNvCxnSpPr>
          <p:nvPr/>
        </p:nvCxnSpPr>
        <p:spPr>
          <a:xfrm flipH="1" flipV="1">
            <a:off x="804202" y="5691118"/>
            <a:ext cx="287199" cy="215113"/>
          </a:xfrm>
          <a:prstGeom prst="straightConnector1">
            <a:avLst/>
          </a:prstGeom>
          <a:ln>
            <a:solidFill>
              <a:srgbClr val="00B050"/>
            </a:solidFill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>
            <a:extLst>
              <a:ext uri="{FF2B5EF4-FFF2-40B4-BE49-F238E27FC236}">
                <a16:creationId xmlns:a16="http://schemas.microsoft.com/office/drawing/2014/main" id="{9FC9A387-C122-48AD-8CEE-03755A773236}"/>
              </a:ext>
            </a:extLst>
          </p:cNvPr>
          <p:cNvCxnSpPr>
            <a:cxnSpLocks/>
          </p:cNvCxnSpPr>
          <p:nvPr/>
        </p:nvCxnSpPr>
        <p:spPr>
          <a:xfrm>
            <a:off x="1264540" y="6055360"/>
            <a:ext cx="287320" cy="212010"/>
          </a:xfrm>
          <a:prstGeom prst="straightConnector1">
            <a:avLst/>
          </a:prstGeom>
          <a:ln>
            <a:solidFill>
              <a:srgbClr val="00B050"/>
            </a:solidFill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Prostokąt 28"/>
          <p:cNvSpPr/>
          <p:nvPr/>
        </p:nvSpPr>
        <p:spPr>
          <a:xfrm>
            <a:off x="1730465" y="5855926"/>
            <a:ext cx="739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800" dirty="0" smtClean="0"/>
              <a:t>5mm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1" name="Prostokąt 30"/>
          <p:cNvSpPr/>
          <p:nvPr/>
        </p:nvSpPr>
        <p:spPr>
          <a:xfrm>
            <a:off x="95630" y="5223719"/>
            <a:ext cx="116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800" dirty="0" smtClean="0"/>
              <a:t>+/- 20mm </a:t>
            </a:r>
            <a:endParaRPr lang="pl-PL" sz="1800" dirty="0"/>
          </a:p>
        </p:txBody>
      </p:sp>
      <p:cxnSp>
        <p:nvCxnSpPr>
          <p:cNvPr id="32" name="Łącznik prosty ze strzałką 31">
            <a:extLst>
              <a:ext uri="{FF2B5EF4-FFF2-40B4-BE49-F238E27FC236}">
                <a16:creationId xmlns:a16="http://schemas.microsoft.com/office/drawing/2014/main" id="{D0856646-2D83-4773-85B7-278BAD652887}"/>
              </a:ext>
            </a:extLst>
          </p:cNvPr>
          <p:cNvCxnSpPr>
            <a:cxnSpLocks/>
          </p:cNvCxnSpPr>
          <p:nvPr/>
        </p:nvCxnSpPr>
        <p:spPr>
          <a:xfrm flipH="1" flipV="1">
            <a:off x="568111" y="5554087"/>
            <a:ext cx="297356" cy="547096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>
            <a:extLst>
              <a:ext uri="{FF2B5EF4-FFF2-40B4-BE49-F238E27FC236}">
                <a16:creationId xmlns:a16="http://schemas.microsoft.com/office/drawing/2014/main" id="{D0856646-2D83-4773-85B7-278BAD652887}"/>
              </a:ext>
            </a:extLst>
          </p:cNvPr>
          <p:cNvCxnSpPr>
            <a:cxnSpLocks/>
          </p:cNvCxnSpPr>
          <p:nvPr/>
        </p:nvCxnSpPr>
        <p:spPr>
          <a:xfrm flipH="1">
            <a:off x="1494639" y="6113281"/>
            <a:ext cx="312694" cy="69549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>
            <a:extLst>
              <a:ext uri="{FF2B5EF4-FFF2-40B4-BE49-F238E27FC236}">
                <a16:creationId xmlns:a16="http://schemas.microsoft.com/office/drawing/2014/main" id="{D0856646-2D83-4773-85B7-278BAD652887}"/>
              </a:ext>
            </a:extLst>
          </p:cNvPr>
          <p:cNvCxnSpPr>
            <a:cxnSpLocks/>
          </p:cNvCxnSpPr>
          <p:nvPr/>
        </p:nvCxnSpPr>
        <p:spPr>
          <a:xfrm flipH="1" flipV="1">
            <a:off x="947499" y="5752832"/>
            <a:ext cx="826944" cy="348351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Prostokąt 41"/>
          <p:cNvSpPr/>
          <p:nvPr/>
        </p:nvSpPr>
        <p:spPr>
          <a:xfrm>
            <a:off x="6202585" y="3596354"/>
            <a:ext cx="1372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/>
              <a:t>Teflon plates</a:t>
            </a:r>
            <a:endParaRPr lang="pl-PL" sz="1800" dirty="0"/>
          </a:p>
        </p:txBody>
      </p:sp>
      <p:cxnSp>
        <p:nvCxnSpPr>
          <p:cNvPr id="43" name="Łącznik prosty ze strzałką 42">
            <a:extLst>
              <a:ext uri="{FF2B5EF4-FFF2-40B4-BE49-F238E27FC236}">
                <a16:creationId xmlns:a16="http://schemas.microsoft.com/office/drawing/2014/main" id="{D0856646-2D83-4773-85B7-278BAD652887}"/>
              </a:ext>
            </a:extLst>
          </p:cNvPr>
          <p:cNvCxnSpPr>
            <a:cxnSpLocks/>
          </p:cNvCxnSpPr>
          <p:nvPr/>
        </p:nvCxnSpPr>
        <p:spPr>
          <a:xfrm flipH="1" flipV="1">
            <a:off x="5778606" y="3037879"/>
            <a:ext cx="616667" cy="577829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ze strzałką 44">
            <a:extLst>
              <a:ext uri="{FF2B5EF4-FFF2-40B4-BE49-F238E27FC236}">
                <a16:creationId xmlns:a16="http://schemas.microsoft.com/office/drawing/2014/main" id="{D0856646-2D83-4773-85B7-278BAD652887}"/>
              </a:ext>
            </a:extLst>
          </p:cNvPr>
          <p:cNvCxnSpPr>
            <a:cxnSpLocks/>
          </p:cNvCxnSpPr>
          <p:nvPr/>
        </p:nvCxnSpPr>
        <p:spPr>
          <a:xfrm flipV="1">
            <a:off x="6542470" y="3193746"/>
            <a:ext cx="159988" cy="415095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ze strzałką 49">
            <a:extLst>
              <a:ext uri="{FF2B5EF4-FFF2-40B4-BE49-F238E27FC236}">
                <a16:creationId xmlns:a16="http://schemas.microsoft.com/office/drawing/2014/main" id="{D0856646-2D83-4773-85B7-278BAD652887}"/>
              </a:ext>
            </a:extLst>
          </p:cNvPr>
          <p:cNvCxnSpPr>
            <a:cxnSpLocks/>
          </p:cNvCxnSpPr>
          <p:nvPr/>
        </p:nvCxnSpPr>
        <p:spPr>
          <a:xfrm flipV="1">
            <a:off x="6751695" y="3309082"/>
            <a:ext cx="893284" cy="299759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Prostokąt 51"/>
          <p:cNvSpPr/>
          <p:nvPr/>
        </p:nvSpPr>
        <p:spPr>
          <a:xfrm>
            <a:off x="7510840" y="3606727"/>
            <a:ext cx="1989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800" dirty="0" err="1" smtClean="0"/>
              <a:t>Bracket</a:t>
            </a:r>
            <a:r>
              <a:rPr lang="pl-PL" sz="1800" dirty="0" smtClean="0"/>
              <a:t> for </a:t>
            </a:r>
            <a:r>
              <a:rPr lang="pl-PL" sz="1800" dirty="0" err="1" smtClean="0"/>
              <a:t>support</a:t>
            </a:r>
            <a:endParaRPr lang="pl-PL" sz="1800" dirty="0"/>
          </a:p>
        </p:txBody>
      </p:sp>
      <p:sp>
        <p:nvSpPr>
          <p:cNvPr id="53" name="Prostokąt 52"/>
          <p:cNvSpPr/>
          <p:nvPr/>
        </p:nvSpPr>
        <p:spPr>
          <a:xfrm>
            <a:off x="4253752" y="3541812"/>
            <a:ext cx="1989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800" dirty="0" err="1" smtClean="0"/>
              <a:t>Bracket</a:t>
            </a:r>
            <a:r>
              <a:rPr lang="pl-PL" sz="1800" dirty="0" smtClean="0"/>
              <a:t> for </a:t>
            </a:r>
            <a:r>
              <a:rPr lang="pl-PL" sz="1800" dirty="0" err="1" smtClean="0"/>
              <a:t>support</a:t>
            </a:r>
            <a:endParaRPr lang="pl-PL" sz="1800" dirty="0"/>
          </a:p>
        </p:txBody>
      </p:sp>
      <p:cxnSp>
        <p:nvCxnSpPr>
          <p:cNvPr id="54" name="Łącznik prosty ze strzałką 53">
            <a:extLst>
              <a:ext uri="{FF2B5EF4-FFF2-40B4-BE49-F238E27FC236}">
                <a16:creationId xmlns:a16="http://schemas.microsoft.com/office/drawing/2014/main" id="{D0856646-2D83-4773-85B7-278BAD652887}"/>
              </a:ext>
            </a:extLst>
          </p:cNvPr>
          <p:cNvCxnSpPr>
            <a:cxnSpLocks/>
            <a:stCxn id="53" idx="0"/>
          </p:cNvCxnSpPr>
          <p:nvPr/>
        </p:nvCxnSpPr>
        <p:spPr>
          <a:xfrm flipV="1">
            <a:off x="5248255" y="2881238"/>
            <a:ext cx="208576" cy="660574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ze strzałką 55">
            <a:extLst>
              <a:ext uri="{FF2B5EF4-FFF2-40B4-BE49-F238E27FC236}">
                <a16:creationId xmlns:a16="http://schemas.microsoft.com/office/drawing/2014/main" id="{D0856646-2D83-4773-85B7-278BAD652887}"/>
              </a:ext>
            </a:extLst>
          </p:cNvPr>
          <p:cNvCxnSpPr>
            <a:cxnSpLocks/>
          </p:cNvCxnSpPr>
          <p:nvPr/>
        </p:nvCxnSpPr>
        <p:spPr>
          <a:xfrm flipV="1">
            <a:off x="8256569" y="3181116"/>
            <a:ext cx="71515" cy="434592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rostokąt 60"/>
          <p:cNvSpPr/>
          <p:nvPr/>
        </p:nvSpPr>
        <p:spPr>
          <a:xfrm>
            <a:off x="8801699" y="5277502"/>
            <a:ext cx="2442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800" dirty="0" err="1" smtClean="0"/>
              <a:t>Bracket</a:t>
            </a:r>
            <a:r>
              <a:rPr lang="pl-PL" sz="1800" dirty="0" smtClean="0"/>
              <a:t> for teflon </a:t>
            </a:r>
            <a:r>
              <a:rPr lang="pl-PL" sz="1800" dirty="0" err="1" smtClean="0"/>
              <a:t>plates</a:t>
            </a:r>
            <a:endParaRPr lang="pl-PL" sz="1800" dirty="0"/>
          </a:p>
        </p:txBody>
      </p:sp>
      <p:cxnSp>
        <p:nvCxnSpPr>
          <p:cNvPr id="62" name="Łącznik prosty ze strzałką 61">
            <a:extLst>
              <a:ext uri="{FF2B5EF4-FFF2-40B4-BE49-F238E27FC236}">
                <a16:creationId xmlns:a16="http://schemas.microsoft.com/office/drawing/2014/main" id="{D0856646-2D83-4773-85B7-278BAD652887}"/>
              </a:ext>
            </a:extLst>
          </p:cNvPr>
          <p:cNvCxnSpPr>
            <a:cxnSpLocks/>
          </p:cNvCxnSpPr>
          <p:nvPr/>
        </p:nvCxnSpPr>
        <p:spPr>
          <a:xfrm flipV="1">
            <a:off x="7190635" y="5462168"/>
            <a:ext cx="1611064" cy="201823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Łącznik prosty ze strzałką 63">
            <a:extLst>
              <a:ext uri="{FF2B5EF4-FFF2-40B4-BE49-F238E27FC236}">
                <a16:creationId xmlns:a16="http://schemas.microsoft.com/office/drawing/2014/main" id="{D0856646-2D83-4773-85B7-278BAD652887}"/>
              </a:ext>
            </a:extLst>
          </p:cNvPr>
          <p:cNvCxnSpPr>
            <a:cxnSpLocks/>
          </p:cNvCxnSpPr>
          <p:nvPr/>
        </p:nvCxnSpPr>
        <p:spPr>
          <a:xfrm flipH="1">
            <a:off x="8801699" y="4932002"/>
            <a:ext cx="101242" cy="476383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45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578C46-7476-4A59-B50F-D9045D3A19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189"/>
            <a:r>
              <a:rPr lang="pl-PL" altLang="en-US" dirty="0"/>
              <a:t>13</a:t>
            </a:r>
            <a:r>
              <a:rPr lang="en-US" altLang="en-US" dirty="0"/>
              <a:t>/</a:t>
            </a:r>
            <a:r>
              <a:rPr lang="pl-PL" altLang="en-US" dirty="0"/>
              <a:t>07</a:t>
            </a:r>
            <a:r>
              <a:rPr lang="en-US" altLang="en-US" dirty="0"/>
              <a:t>/202</a:t>
            </a:r>
            <a:r>
              <a:rPr lang="pl-PL" altLang="en-US" dirty="0"/>
              <a:t>2</a:t>
            </a:r>
            <a:endParaRPr lang="en-US" alt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725DF6A-4E3C-4168-AE15-563283DE2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89"/>
            <a:fld id="{D4078CA2-75EA-4F42-B0AF-FB0975373545}" type="slidenum">
              <a:rPr lang="en-US" altLang="en-US"/>
              <a:pPr defTabSz="457189"/>
              <a:t>2</a:t>
            </a:fld>
            <a:endParaRPr lang="en-US" alt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64D97F0-C878-4B5B-B352-0B6B61D78A57}"/>
              </a:ext>
            </a:extLst>
          </p:cNvPr>
          <p:cNvSpPr txBox="1">
            <a:spLocks/>
          </p:cNvSpPr>
          <p:nvPr/>
        </p:nvSpPr>
        <p:spPr>
          <a:xfrm>
            <a:off x="2260827" y="6495483"/>
            <a:ext cx="775884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defTabSz="457189">
              <a:defRPr/>
            </a:pPr>
            <a:endParaRPr lang="en-US" dirty="0">
              <a:solidFill>
                <a:srgbClr val="003087"/>
              </a:solidFill>
            </a:endParaRP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70631DE9-99DC-40F2-9662-20F9D321D377}"/>
              </a:ext>
            </a:extLst>
          </p:cNvPr>
          <p:cNvSpPr txBox="1">
            <a:spLocks/>
          </p:cNvSpPr>
          <p:nvPr/>
        </p:nvSpPr>
        <p:spPr>
          <a:xfrm>
            <a:off x="3473825" y="6504214"/>
            <a:ext cx="5842897" cy="242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defTabSz="457189">
              <a:defRPr/>
            </a:pPr>
            <a:endParaRPr lang="en-US" b="1" dirty="0">
              <a:solidFill>
                <a:srgbClr val="003087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0CB77E90-D579-46FD-ABB8-6F5E036E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sz="1200" dirty="0" err="1"/>
              <a:t>Pawel</a:t>
            </a:r>
            <a:r>
              <a:rPr lang="pl-PL" sz="1200" dirty="0"/>
              <a:t> Duda</a:t>
            </a:r>
            <a:r>
              <a:rPr lang="en-US" sz="1200" dirty="0"/>
              <a:t> | PIP-II Technical Workshop</a:t>
            </a:r>
            <a:endParaRPr lang="en-US" sz="1200" b="1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027" y="5918329"/>
            <a:ext cx="2376351" cy="4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5ED114A2-8D05-4186-92EE-0D98D5C769BA}"/>
              </a:ext>
            </a:extLst>
          </p:cNvPr>
          <p:cNvSpPr txBox="1">
            <a:spLocks/>
          </p:cNvSpPr>
          <p:nvPr/>
        </p:nvSpPr>
        <p:spPr>
          <a:xfrm>
            <a:off x="390082" y="314581"/>
            <a:ext cx="5493105" cy="4278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en-US" sz="2800" dirty="0">
                <a:solidFill>
                  <a:srgbClr val="003087"/>
                </a:solidFill>
              </a:rPr>
              <a:t>Outline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4E1740C8-D8F6-4C3F-A7DD-5DD4B5766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3" y="1208836"/>
            <a:ext cx="10015959" cy="3365060"/>
          </a:xfrm>
        </p:spPr>
        <p:txBody>
          <a:bodyPr/>
          <a:lstStyle/>
          <a:p>
            <a:pPr lvl="0"/>
            <a:r>
              <a:rPr lang="en-US" dirty="0"/>
              <a:t>CDS </a:t>
            </a:r>
            <a:r>
              <a:rPr lang="pl-PL" dirty="0"/>
              <a:t>o</a:t>
            </a:r>
            <a:r>
              <a:rPr lang="en-US" dirty="0" err="1"/>
              <a:t>verview</a:t>
            </a:r>
            <a:endParaRPr lang="en-US" dirty="0"/>
          </a:p>
          <a:p>
            <a:pPr lvl="0"/>
            <a:endParaRPr lang="en-US" dirty="0"/>
          </a:p>
          <a:p>
            <a:r>
              <a:rPr lang="pl-PL" dirty="0"/>
              <a:t>DVB</a:t>
            </a:r>
            <a:r>
              <a:rPr lang="en-US" dirty="0"/>
              <a:t> </a:t>
            </a:r>
            <a:r>
              <a:rPr lang="pl-PL" dirty="0"/>
              <a:t>o</a:t>
            </a:r>
            <a:r>
              <a:rPr lang="en-US" dirty="0" err="1"/>
              <a:t>verview</a:t>
            </a:r>
            <a:endParaRPr lang="pl-PL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pl-PL" dirty="0"/>
              <a:t>PID diagram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dirty="0" err="1"/>
              <a:t>process</a:t>
            </a:r>
            <a:r>
              <a:rPr lang="pl-PL" dirty="0"/>
              <a:t> </a:t>
            </a:r>
            <a:r>
              <a:rPr lang="pl-PL" dirty="0" err="1"/>
              <a:t>pipes</a:t>
            </a:r>
            <a:r>
              <a:rPr lang="pl-PL" dirty="0"/>
              <a:t> design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dirty="0" err="1"/>
              <a:t>thermal</a:t>
            </a:r>
            <a:r>
              <a:rPr lang="pl-PL" dirty="0"/>
              <a:t> </a:t>
            </a:r>
            <a:r>
              <a:rPr lang="pl-PL" dirty="0" err="1"/>
              <a:t>shield</a:t>
            </a:r>
            <a:r>
              <a:rPr lang="pl-PL" dirty="0"/>
              <a:t> design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dirty="0" err="1"/>
              <a:t>vacuum</a:t>
            </a:r>
            <a:r>
              <a:rPr lang="pl-PL" dirty="0"/>
              <a:t> </a:t>
            </a:r>
            <a:r>
              <a:rPr lang="pl-PL" dirty="0" err="1"/>
              <a:t>vessel</a:t>
            </a:r>
            <a:r>
              <a:rPr lang="pl-PL" dirty="0"/>
              <a:t> and </a:t>
            </a:r>
            <a:r>
              <a:rPr lang="pl-PL" dirty="0" err="1"/>
              <a:t>external</a:t>
            </a:r>
            <a:r>
              <a:rPr lang="pl-PL" dirty="0"/>
              <a:t> </a:t>
            </a:r>
            <a:r>
              <a:rPr lang="pl-PL" dirty="0" err="1"/>
              <a:t>supports</a:t>
            </a:r>
            <a:r>
              <a:rPr lang="pl-PL" dirty="0"/>
              <a:t>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84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D529E44-7576-45BA-9F2E-D27076385C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50"/>
          <a:stretch/>
        </p:blipFill>
        <p:spPr bwMode="auto">
          <a:xfrm>
            <a:off x="71985" y="1380922"/>
            <a:ext cx="6024015" cy="4461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578C46-7476-4A59-B50F-D9045D3A19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189"/>
            <a:r>
              <a:rPr lang="pl-PL" altLang="en-US" dirty="0"/>
              <a:t>13</a:t>
            </a:r>
            <a:r>
              <a:rPr lang="en-US" altLang="en-US" dirty="0"/>
              <a:t>/</a:t>
            </a:r>
            <a:r>
              <a:rPr lang="pl-PL" altLang="en-US" dirty="0"/>
              <a:t>07</a:t>
            </a:r>
            <a:r>
              <a:rPr lang="en-US" altLang="en-US" dirty="0"/>
              <a:t>/202</a:t>
            </a:r>
            <a:r>
              <a:rPr lang="pl-PL" altLang="en-US" dirty="0"/>
              <a:t>2</a:t>
            </a:r>
            <a:endParaRPr lang="en-US" alt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725DF6A-4E3C-4168-AE15-563283DE2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89"/>
            <a:fld id="{D4078CA2-75EA-4F42-B0AF-FB0975373545}" type="slidenum">
              <a:rPr lang="en-US" altLang="en-US"/>
              <a:pPr defTabSz="457189"/>
              <a:t>3</a:t>
            </a:fld>
            <a:endParaRPr lang="en-US" alt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64D97F0-C878-4B5B-B352-0B6B61D78A57}"/>
              </a:ext>
            </a:extLst>
          </p:cNvPr>
          <p:cNvSpPr txBox="1">
            <a:spLocks/>
          </p:cNvSpPr>
          <p:nvPr/>
        </p:nvSpPr>
        <p:spPr>
          <a:xfrm>
            <a:off x="2260827" y="6495483"/>
            <a:ext cx="775884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defTabSz="457189">
              <a:defRPr/>
            </a:pPr>
            <a:endParaRPr lang="en-US" dirty="0">
              <a:solidFill>
                <a:srgbClr val="003087"/>
              </a:solidFill>
            </a:endParaRP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70631DE9-99DC-40F2-9662-20F9D321D377}"/>
              </a:ext>
            </a:extLst>
          </p:cNvPr>
          <p:cNvSpPr txBox="1">
            <a:spLocks/>
          </p:cNvSpPr>
          <p:nvPr/>
        </p:nvSpPr>
        <p:spPr>
          <a:xfrm>
            <a:off x="3473825" y="6504214"/>
            <a:ext cx="5842897" cy="242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defTabSz="457189">
              <a:defRPr/>
            </a:pPr>
            <a:endParaRPr lang="en-US" b="1" dirty="0">
              <a:solidFill>
                <a:srgbClr val="003087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0CB77E90-D579-46FD-ABB8-6F5E036E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sz="1200" dirty="0" err="1"/>
              <a:t>Pawel</a:t>
            </a:r>
            <a:r>
              <a:rPr lang="pl-PL" sz="1200" dirty="0"/>
              <a:t> Duda</a:t>
            </a:r>
            <a:r>
              <a:rPr lang="en-US" sz="1200" dirty="0"/>
              <a:t> | PIP-II Technical Workshop</a:t>
            </a:r>
            <a:endParaRPr lang="en-US" sz="1200" b="1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027" y="5918329"/>
            <a:ext cx="2376351" cy="4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5ED114A2-8D05-4186-92EE-0D98D5C769BA}"/>
              </a:ext>
            </a:extLst>
          </p:cNvPr>
          <p:cNvSpPr txBox="1">
            <a:spLocks/>
          </p:cNvSpPr>
          <p:nvPr/>
        </p:nvSpPr>
        <p:spPr>
          <a:xfrm>
            <a:off x="390082" y="314581"/>
            <a:ext cx="5493105" cy="4278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en-US" sz="2800" dirty="0"/>
              <a:t>CDS </a:t>
            </a:r>
            <a:r>
              <a:rPr lang="pl-PL" sz="2800" dirty="0"/>
              <a:t>o</a:t>
            </a:r>
            <a:r>
              <a:rPr lang="en-US" sz="2800" dirty="0" err="1"/>
              <a:t>verview</a:t>
            </a:r>
            <a:endParaRPr lang="en-US" sz="2800" dirty="0"/>
          </a:p>
        </p:txBody>
      </p:sp>
      <p:sp>
        <p:nvSpPr>
          <p:cNvPr id="17" name="Prostokąt z rogami ściętymi po przekątnej 4">
            <a:extLst>
              <a:ext uri="{FF2B5EF4-FFF2-40B4-BE49-F238E27FC236}">
                <a16:creationId xmlns:a16="http://schemas.microsoft.com/office/drawing/2014/main" id="{7E98D1C3-A026-485D-971E-52D546DE3EA8}"/>
              </a:ext>
            </a:extLst>
          </p:cNvPr>
          <p:cNvSpPr/>
          <p:nvPr/>
        </p:nvSpPr>
        <p:spPr>
          <a:xfrm>
            <a:off x="1518364" y="2753997"/>
            <a:ext cx="4369458" cy="2203485"/>
          </a:xfrm>
          <a:prstGeom prst="snip2DiagRect">
            <a:avLst>
              <a:gd name="adj1" fmla="val 0"/>
              <a:gd name="adj2" fmla="val 48226"/>
            </a:avLst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C49E5F38-5B7C-4004-BDB0-97279F27A1C0}"/>
              </a:ext>
            </a:extLst>
          </p:cNvPr>
          <p:cNvSpPr/>
          <p:nvPr/>
        </p:nvSpPr>
        <p:spPr>
          <a:xfrm>
            <a:off x="2629423" y="2946586"/>
            <a:ext cx="2523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solidFill>
                  <a:srgbClr val="00B0F0"/>
                </a:solidFill>
              </a:rPr>
              <a:t>Cryogenic distribution system</a:t>
            </a:r>
          </a:p>
        </p:txBody>
      </p:sp>
      <p:pic>
        <p:nvPicPr>
          <p:cNvPr id="15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0"/>
          <a:stretch/>
        </p:blipFill>
        <p:spPr>
          <a:xfrm>
            <a:off x="5331124" y="74655"/>
            <a:ext cx="6808031" cy="31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9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578C46-7476-4A59-B50F-D9045D3A19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189"/>
            <a:r>
              <a:rPr lang="pl-PL" altLang="en-US" dirty="0"/>
              <a:t>13</a:t>
            </a:r>
            <a:r>
              <a:rPr lang="en-US" altLang="en-US" dirty="0"/>
              <a:t>/</a:t>
            </a:r>
            <a:r>
              <a:rPr lang="pl-PL" altLang="en-US" dirty="0"/>
              <a:t>07</a:t>
            </a:r>
            <a:r>
              <a:rPr lang="en-US" altLang="en-US" dirty="0"/>
              <a:t>/202</a:t>
            </a:r>
            <a:r>
              <a:rPr lang="pl-PL" altLang="en-US" dirty="0"/>
              <a:t>2</a:t>
            </a:r>
            <a:endParaRPr lang="en-US" alt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725DF6A-4E3C-4168-AE15-563283DE2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89"/>
            <a:fld id="{D4078CA2-75EA-4F42-B0AF-FB0975373545}" type="slidenum">
              <a:rPr lang="en-US" altLang="en-US"/>
              <a:pPr defTabSz="457189"/>
              <a:t>4</a:t>
            </a:fld>
            <a:endParaRPr lang="en-US" alt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64D97F0-C878-4B5B-B352-0B6B61D78A57}"/>
              </a:ext>
            </a:extLst>
          </p:cNvPr>
          <p:cNvSpPr txBox="1">
            <a:spLocks/>
          </p:cNvSpPr>
          <p:nvPr/>
        </p:nvSpPr>
        <p:spPr>
          <a:xfrm>
            <a:off x="2260827" y="6495483"/>
            <a:ext cx="775884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defTabSz="457189">
              <a:defRPr/>
            </a:pPr>
            <a:endParaRPr lang="en-US" dirty="0">
              <a:solidFill>
                <a:srgbClr val="003087"/>
              </a:solidFill>
            </a:endParaRP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70631DE9-99DC-40F2-9662-20F9D321D377}"/>
              </a:ext>
            </a:extLst>
          </p:cNvPr>
          <p:cNvSpPr txBox="1">
            <a:spLocks/>
          </p:cNvSpPr>
          <p:nvPr/>
        </p:nvSpPr>
        <p:spPr>
          <a:xfrm>
            <a:off x="3473825" y="6504214"/>
            <a:ext cx="5842897" cy="242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defTabSz="457189">
              <a:defRPr/>
            </a:pPr>
            <a:endParaRPr lang="en-US" b="1" dirty="0">
              <a:solidFill>
                <a:srgbClr val="003087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0CB77E90-D579-46FD-ABB8-6F5E036E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sz="1200" dirty="0" err="1"/>
              <a:t>Pawel</a:t>
            </a:r>
            <a:r>
              <a:rPr lang="pl-PL" sz="1200" dirty="0"/>
              <a:t> Duda</a:t>
            </a:r>
            <a:r>
              <a:rPr lang="en-US" sz="1200" dirty="0"/>
              <a:t> | PIP-II Technical Workshop</a:t>
            </a:r>
            <a:endParaRPr lang="en-US" sz="1200" b="1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027" y="5918329"/>
            <a:ext cx="2376351" cy="4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5ED114A2-8D05-4186-92EE-0D98D5C769BA}"/>
              </a:ext>
            </a:extLst>
          </p:cNvPr>
          <p:cNvSpPr txBox="1">
            <a:spLocks/>
          </p:cNvSpPr>
          <p:nvPr/>
        </p:nvSpPr>
        <p:spPr>
          <a:xfrm>
            <a:off x="390082" y="314581"/>
            <a:ext cx="5493105" cy="4278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pl-PL" sz="2800" dirty="0"/>
              <a:t>DVB</a:t>
            </a:r>
            <a:r>
              <a:rPr lang="en-US" sz="2800" dirty="0"/>
              <a:t> </a:t>
            </a:r>
            <a:r>
              <a:rPr lang="pl-PL" sz="2800" dirty="0"/>
              <a:t>o</a:t>
            </a:r>
            <a:r>
              <a:rPr lang="en-US" sz="2800" dirty="0" err="1"/>
              <a:t>verview</a:t>
            </a:r>
            <a:endParaRPr lang="en-US" sz="2800" dirty="0"/>
          </a:p>
        </p:txBody>
      </p:sp>
      <p:pic>
        <p:nvPicPr>
          <p:cNvPr id="45" name="Obraz 44">
            <a:extLst>
              <a:ext uri="{FF2B5EF4-FFF2-40B4-BE49-F238E27FC236}">
                <a16:creationId xmlns:a16="http://schemas.microsoft.com/office/drawing/2014/main" id="{5EADC3EF-A7D3-475D-ACA3-23493AF5D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80" y="1097713"/>
            <a:ext cx="8147047" cy="3703203"/>
          </a:xfrm>
          <a:prstGeom prst="rect">
            <a:avLst/>
          </a:prstGeom>
        </p:spPr>
      </p:pic>
      <p:pic>
        <p:nvPicPr>
          <p:cNvPr id="47" name="Obraz 46">
            <a:extLst>
              <a:ext uri="{FF2B5EF4-FFF2-40B4-BE49-F238E27FC236}">
                <a16:creationId xmlns:a16="http://schemas.microsoft.com/office/drawing/2014/main" id="{CEA9C859-1E7E-470F-9096-1B62ABEE8B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50" t="7109" r="17055" b="5700"/>
          <a:stretch/>
        </p:blipFill>
        <p:spPr bwMode="auto">
          <a:xfrm>
            <a:off x="8608027" y="1168143"/>
            <a:ext cx="3236354" cy="36327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8" name="Łącznik prostoliniowy 445">
            <a:extLst>
              <a:ext uri="{FF2B5EF4-FFF2-40B4-BE49-F238E27FC236}">
                <a16:creationId xmlns:a16="http://schemas.microsoft.com/office/drawing/2014/main" id="{F860F149-4086-4703-B30F-BEF8A297D9F5}"/>
              </a:ext>
            </a:extLst>
          </p:cNvPr>
          <p:cNvCxnSpPr>
            <a:cxnSpLocks/>
          </p:cNvCxnSpPr>
          <p:nvPr/>
        </p:nvCxnSpPr>
        <p:spPr>
          <a:xfrm>
            <a:off x="8139953" y="4294094"/>
            <a:ext cx="468074" cy="8620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624816A0-5826-4766-AB0C-0C03EA8EA6A8}"/>
              </a:ext>
            </a:extLst>
          </p:cNvPr>
          <p:cNvSpPr txBox="1"/>
          <p:nvPr/>
        </p:nvSpPr>
        <p:spPr>
          <a:xfrm>
            <a:off x="7568121" y="5128197"/>
            <a:ext cx="207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err="1" smtClean="0"/>
              <a:t>Cold</a:t>
            </a:r>
            <a:r>
              <a:rPr lang="pl-PL" sz="1600" dirty="0" smtClean="0"/>
              <a:t> Box</a:t>
            </a:r>
          </a:p>
          <a:p>
            <a:pPr algn="ctr"/>
            <a:r>
              <a:rPr lang="pl-PL" sz="1600" dirty="0" smtClean="0"/>
              <a:t>Connection</a:t>
            </a:r>
            <a:endParaRPr lang="pl-PL" sz="1600" dirty="0"/>
          </a:p>
        </p:txBody>
      </p:sp>
      <p:cxnSp>
        <p:nvCxnSpPr>
          <p:cNvPr id="53" name="Łącznik prostoliniowy 445">
            <a:extLst>
              <a:ext uri="{FF2B5EF4-FFF2-40B4-BE49-F238E27FC236}">
                <a16:creationId xmlns:a16="http://schemas.microsoft.com/office/drawing/2014/main" id="{780AD2E1-FF98-4746-96E6-25FA8D26F8E5}"/>
              </a:ext>
            </a:extLst>
          </p:cNvPr>
          <p:cNvCxnSpPr>
            <a:cxnSpLocks/>
          </p:cNvCxnSpPr>
          <p:nvPr/>
        </p:nvCxnSpPr>
        <p:spPr>
          <a:xfrm>
            <a:off x="1051711" y="1436267"/>
            <a:ext cx="384979" cy="5574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6F6CD8C1-EAA3-411A-9D35-DA0957CB96B5}"/>
              </a:ext>
            </a:extLst>
          </p:cNvPr>
          <p:cNvSpPr txBox="1"/>
          <p:nvPr/>
        </p:nvSpPr>
        <p:spPr>
          <a:xfrm>
            <a:off x="303314" y="4987070"/>
            <a:ext cx="8676784" cy="14773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3m </a:t>
            </a:r>
            <a:r>
              <a:rPr lang="en-GB" sz="1800" dirty="0" smtClean="0"/>
              <a:t>high</a:t>
            </a:r>
            <a:endParaRPr lang="pl-PL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 </a:t>
            </a:r>
            <a:r>
              <a:rPr lang="en-GB" sz="1800" dirty="0"/>
              <a:t>7.8m long with a Cold Box </a:t>
            </a:r>
            <a:r>
              <a:rPr lang="en-GB" sz="1800" dirty="0" smtClean="0"/>
              <a:t>connection</a:t>
            </a:r>
            <a:endParaRPr lang="pl-PL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5m </a:t>
            </a:r>
            <a:r>
              <a:rPr lang="en-GB" sz="1800" dirty="0"/>
              <a:t>without a CB </a:t>
            </a:r>
            <a:r>
              <a:rPr lang="en-GB" sz="1800" dirty="0" smtClean="0"/>
              <a:t>connection</a:t>
            </a:r>
            <a:endParaRPr lang="pl-PL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1.5m </a:t>
            </a:r>
            <a:r>
              <a:rPr lang="en-GB" sz="1800" dirty="0"/>
              <a:t>in diameter</a:t>
            </a:r>
            <a:endParaRPr lang="pl-PL" sz="1800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F6CD8C1-EAA3-411A-9D35-DA0957CB96B5}"/>
              </a:ext>
            </a:extLst>
          </p:cNvPr>
          <p:cNvSpPr txBox="1"/>
          <p:nvPr/>
        </p:nvSpPr>
        <p:spPr>
          <a:xfrm>
            <a:off x="500019" y="1250113"/>
            <a:ext cx="1876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ITL Connection </a:t>
            </a:r>
          </a:p>
        </p:txBody>
      </p:sp>
    </p:spTree>
    <p:extLst>
      <p:ext uri="{BB962C8B-B14F-4D97-AF65-F5344CB8AC3E}">
        <p14:creationId xmlns:p14="http://schemas.microsoft.com/office/powerpoint/2010/main" val="69582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578C46-7476-4A59-B50F-D9045D3A19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189"/>
            <a:r>
              <a:rPr lang="pl-PL" altLang="en-US" dirty="0"/>
              <a:t>13</a:t>
            </a:r>
            <a:r>
              <a:rPr lang="en-US" altLang="en-US" dirty="0"/>
              <a:t>/</a:t>
            </a:r>
            <a:r>
              <a:rPr lang="pl-PL" altLang="en-US" dirty="0"/>
              <a:t>07</a:t>
            </a:r>
            <a:r>
              <a:rPr lang="en-US" altLang="en-US" dirty="0"/>
              <a:t>/202</a:t>
            </a:r>
            <a:r>
              <a:rPr lang="pl-PL" altLang="en-US" dirty="0"/>
              <a:t>2</a:t>
            </a:r>
            <a:endParaRPr lang="en-US" alt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725DF6A-4E3C-4168-AE15-563283DE2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89"/>
            <a:fld id="{D4078CA2-75EA-4F42-B0AF-FB0975373545}" type="slidenum">
              <a:rPr lang="en-US" altLang="en-US"/>
              <a:pPr defTabSz="457189"/>
              <a:t>5</a:t>
            </a:fld>
            <a:endParaRPr lang="en-US" alt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64D97F0-C878-4B5B-B352-0B6B61D78A57}"/>
              </a:ext>
            </a:extLst>
          </p:cNvPr>
          <p:cNvSpPr txBox="1">
            <a:spLocks/>
          </p:cNvSpPr>
          <p:nvPr/>
        </p:nvSpPr>
        <p:spPr>
          <a:xfrm>
            <a:off x="2260827" y="6495483"/>
            <a:ext cx="775884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defTabSz="457189">
              <a:defRPr/>
            </a:pPr>
            <a:endParaRPr lang="en-US" dirty="0">
              <a:solidFill>
                <a:srgbClr val="003087"/>
              </a:solidFill>
            </a:endParaRP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70631DE9-99DC-40F2-9662-20F9D321D377}"/>
              </a:ext>
            </a:extLst>
          </p:cNvPr>
          <p:cNvSpPr txBox="1">
            <a:spLocks/>
          </p:cNvSpPr>
          <p:nvPr/>
        </p:nvSpPr>
        <p:spPr>
          <a:xfrm>
            <a:off x="3473825" y="6504214"/>
            <a:ext cx="5842897" cy="242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defTabSz="457189">
              <a:defRPr/>
            </a:pPr>
            <a:endParaRPr lang="en-US" b="1" dirty="0">
              <a:solidFill>
                <a:srgbClr val="003087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0CB77E90-D579-46FD-ABB8-6F5E036E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sz="1200" dirty="0" err="1"/>
              <a:t>Pawel</a:t>
            </a:r>
            <a:r>
              <a:rPr lang="pl-PL" sz="1200" dirty="0"/>
              <a:t> Duda</a:t>
            </a:r>
            <a:r>
              <a:rPr lang="en-US" sz="1200" dirty="0"/>
              <a:t> | PIP-II Technical Workshop</a:t>
            </a:r>
            <a:endParaRPr lang="en-US" sz="1200" b="1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027" y="5918329"/>
            <a:ext cx="2376351" cy="4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5ED114A2-8D05-4186-92EE-0D98D5C769BA}"/>
              </a:ext>
            </a:extLst>
          </p:cNvPr>
          <p:cNvSpPr txBox="1">
            <a:spLocks/>
          </p:cNvSpPr>
          <p:nvPr/>
        </p:nvSpPr>
        <p:spPr>
          <a:xfrm>
            <a:off x="390082" y="314581"/>
            <a:ext cx="5493105" cy="4278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pl-PL" sz="2800" dirty="0"/>
              <a:t>DVB</a:t>
            </a:r>
            <a:r>
              <a:rPr lang="en-US" sz="2800" dirty="0"/>
              <a:t> </a:t>
            </a:r>
            <a:r>
              <a:rPr lang="pl-PL" sz="2800" dirty="0"/>
              <a:t>o</a:t>
            </a:r>
            <a:r>
              <a:rPr lang="en-US" sz="2800" dirty="0" err="1"/>
              <a:t>verview</a:t>
            </a:r>
            <a:endParaRPr lang="en-US" sz="2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65687FD-955E-40BE-8420-8D8473291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5385" y="842271"/>
            <a:ext cx="8509307" cy="463542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4A05002-5383-46E4-BCA6-92EA3A9281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41"/>
          <a:stretch/>
        </p:blipFill>
        <p:spPr>
          <a:xfrm>
            <a:off x="368795" y="3161291"/>
            <a:ext cx="4002907" cy="3135727"/>
          </a:xfrm>
          <a:prstGeom prst="rect">
            <a:avLst/>
          </a:prstGeom>
        </p:spPr>
      </p:pic>
      <p:sp>
        <p:nvSpPr>
          <p:cNvPr id="7" name="Owal 6">
            <a:extLst>
              <a:ext uri="{FF2B5EF4-FFF2-40B4-BE49-F238E27FC236}">
                <a16:creationId xmlns:a16="http://schemas.microsoft.com/office/drawing/2014/main" id="{ECC3594D-FD48-4590-90FF-6020540FCFB8}"/>
              </a:ext>
            </a:extLst>
          </p:cNvPr>
          <p:cNvSpPr/>
          <p:nvPr/>
        </p:nvSpPr>
        <p:spPr>
          <a:xfrm>
            <a:off x="2317842" y="4034492"/>
            <a:ext cx="304800" cy="296091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ACED5DCE-567B-40E7-BBD0-9CDEC8A74760}"/>
              </a:ext>
            </a:extLst>
          </p:cNvPr>
          <p:cNvSpPr/>
          <p:nvPr/>
        </p:nvSpPr>
        <p:spPr>
          <a:xfrm>
            <a:off x="1843907" y="4110444"/>
            <a:ext cx="208007" cy="2201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C5D2D63E-7056-4F08-8DBA-1EF14A13EF8F}"/>
              </a:ext>
            </a:extLst>
          </p:cNvPr>
          <p:cNvSpPr/>
          <p:nvPr/>
        </p:nvSpPr>
        <p:spPr>
          <a:xfrm>
            <a:off x="2819995" y="4161483"/>
            <a:ext cx="208007" cy="22013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AD513C91-894E-4BF3-80A5-0F595A0A8E7F}"/>
              </a:ext>
            </a:extLst>
          </p:cNvPr>
          <p:cNvSpPr/>
          <p:nvPr/>
        </p:nvSpPr>
        <p:spPr>
          <a:xfrm>
            <a:off x="1843907" y="4570560"/>
            <a:ext cx="208007" cy="22013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D5E047D1-0825-490E-B1FE-688EF1799433}"/>
              </a:ext>
            </a:extLst>
          </p:cNvPr>
          <p:cNvSpPr/>
          <p:nvPr/>
        </p:nvSpPr>
        <p:spPr>
          <a:xfrm>
            <a:off x="2883719" y="4571378"/>
            <a:ext cx="208007" cy="220139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wal 25">
            <a:extLst>
              <a:ext uri="{FF2B5EF4-FFF2-40B4-BE49-F238E27FC236}">
                <a16:creationId xmlns:a16="http://schemas.microsoft.com/office/drawing/2014/main" id="{AE99EF8D-B619-4AF7-92EE-9B525724363F}"/>
              </a:ext>
            </a:extLst>
          </p:cNvPr>
          <p:cNvSpPr/>
          <p:nvPr/>
        </p:nvSpPr>
        <p:spPr>
          <a:xfrm>
            <a:off x="2009867" y="4781990"/>
            <a:ext cx="933630" cy="907622"/>
          </a:xfrm>
          <a:prstGeom prst="ellipse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Łącznik prostoliniowy 445">
            <a:extLst>
              <a:ext uri="{FF2B5EF4-FFF2-40B4-BE49-F238E27FC236}">
                <a16:creationId xmlns:a16="http://schemas.microsoft.com/office/drawing/2014/main" id="{80ED9C41-0477-414C-A8A8-0BB84E0B9D5B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5475791" y="4791517"/>
            <a:ext cx="407396" cy="6167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5A7C52A3-D9D4-4F50-8704-8E22DE3FBBEB}"/>
              </a:ext>
            </a:extLst>
          </p:cNvPr>
          <p:cNvSpPr txBox="1"/>
          <p:nvPr/>
        </p:nvSpPr>
        <p:spPr>
          <a:xfrm>
            <a:off x="4537662" y="5408227"/>
            <a:ext cx="1876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/>
              <a:t>Fixed</a:t>
            </a:r>
            <a:r>
              <a:rPr lang="pl-PL" sz="1600" dirty="0"/>
              <a:t> </a:t>
            </a:r>
            <a:r>
              <a:rPr lang="pl-PL" sz="1600" dirty="0" err="1"/>
              <a:t>Support</a:t>
            </a:r>
            <a:endParaRPr lang="pl-PL" sz="1600" dirty="0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C685D3D7-4121-46A0-A2E2-56B01793EF06}"/>
              </a:ext>
            </a:extLst>
          </p:cNvPr>
          <p:cNvSpPr txBox="1"/>
          <p:nvPr/>
        </p:nvSpPr>
        <p:spPr>
          <a:xfrm>
            <a:off x="8442381" y="5408227"/>
            <a:ext cx="1876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/>
              <a:t>Sliding</a:t>
            </a:r>
            <a:r>
              <a:rPr lang="pl-PL" sz="1600" dirty="0"/>
              <a:t> </a:t>
            </a:r>
            <a:r>
              <a:rPr lang="pl-PL" sz="1600" dirty="0" err="1"/>
              <a:t>Support</a:t>
            </a:r>
            <a:endParaRPr lang="pl-PL" sz="1600" dirty="0"/>
          </a:p>
        </p:txBody>
      </p:sp>
      <p:cxnSp>
        <p:nvCxnSpPr>
          <p:cNvPr id="33" name="Łącznik prostoliniowy 445">
            <a:extLst>
              <a:ext uri="{FF2B5EF4-FFF2-40B4-BE49-F238E27FC236}">
                <a16:creationId xmlns:a16="http://schemas.microsoft.com/office/drawing/2014/main" id="{FA653A01-49AB-4983-9E9A-1B067B182AB8}"/>
              </a:ext>
            </a:extLst>
          </p:cNvPr>
          <p:cNvCxnSpPr>
            <a:cxnSpLocks/>
          </p:cNvCxnSpPr>
          <p:nvPr/>
        </p:nvCxnSpPr>
        <p:spPr>
          <a:xfrm flipH="1" flipV="1">
            <a:off x="8133806" y="4981303"/>
            <a:ext cx="409303" cy="4541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oliniowy 445">
            <a:extLst>
              <a:ext uri="{FF2B5EF4-FFF2-40B4-BE49-F238E27FC236}">
                <a16:creationId xmlns:a16="http://schemas.microsoft.com/office/drawing/2014/main" id="{25B2C50D-3598-4978-AA81-40CC47231BA3}"/>
              </a:ext>
            </a:extLst>
          </p:cNvPr>
          <p:cNvCxnSpPr>
            <a:cxnSpLocks/>
          </p:cNvCxnSpPr>
          <p:nvPr/>
        </p:nvCxnSpPr>
        <p:spPr>
          <a:xfrm flipV="1">
            <a:off x="6905897" y="1134335"/>
            <a:ext cx="758193" cy="12478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02C51546-5A5E-4DF2-BD6A-F5E2F8BFDFA7}"/>
              </a:ext>
            </a:extLst>
          </p:cNvPr>
          <p:cNvSpPr txBox="1"/>
          <p:nvPr/>
        </p:nvSpPr>
        <p:spPr>
          <a:xfrm>
            <a:off x="7102336" y="800781"/>
            <a:ext cx="1876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/>
              <a:t>Warm</a:t>
            </a:r>
            <a:r>
              <a:rPr lang="pl-PL" sz="1600" dirty="0"/>
              <a:t> </a:t>
            </a:r>
            <a:r>
              <a:rPr lang="pl-PL" sz="1600" dirty="0" err="1"/>
              <a:t>Manifold</a:t>
            </a:r>
            <a:endParaRPr lang="pl-PL" sz="1600" dirty="0"/>
          </a:p>
        </p:txBody>
      </p:sp>
      <p:sp>
        <p:nvSpPr>
          <p:cNvPr id="42" name="TextBox 84">
            <a:extLst>
              <a:ext uri="{FF2B5EF4-FFF2-40B4-BE49-F238E27FC236}">
                <a16:creationId xmlns:a16="http://schemas.microsoft.com/office/drawing/2014/main" id="{FFE5F592-43B6-45A8-B935-1E873B0F3D86}"/>
              </a:ext>
            </a:extLst>
          </p:cNvPr>
          <p:cNvSpPr txBox="1"/>
          <p:nvPr/>
        </p:nvSpPr>
        <p:spPr>
          <a:xfrm>
            <a:off x="151713" y="925857"/>
            <a:ext cx="27917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Main process lines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HTTS Return</a:t>
            </a:r>
            <a:r>
              <a:rPr lang="pl-PL" sz="1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(80K; 20 </a:t>
            </a:r>
            <a:r>
              <a:rPr lang="pl-PL" sz="140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bara</a:t>
            </a:r>
            <a:r>
              <a:rPr lang="pl-PL" sz="1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14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HTTS Supply</a:t>
            </a:r>
            <a:r>
              <a:rPr lang="pl-PL" sz="14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(40K; 20 </a:t>
            </a:r>
            <a:r>
              <a:rPr lang="pl-PL" sz="1400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bara</a:t>
            </a:r>
            <a:r>
              <a:rPr lang="pl-PL" sz="14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LTTS Return</a:t>
            </a:r>
            <a:r>
              <a:rPr lang="pl-PL" sz="14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(9K; 20 </a:t>
            </a:r>
            <a:r>
              <a:rPr lang="pl-PL" sz="1400" dirty="0" err="1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bara</a:t>
            </a:r>
            <a:r>
              <a:rPr lang="pl-PL" sz="14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1400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FA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4.5 K Supply</a:t>
            </a:r>
            <a:r>
              <a:rPr lang="pl-PL" sz="1400" dirty="0">
                <a:solidFill>
                  <a:srgbClr val="00FA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(4.5K; 20 </a:t>
            </a:r>
            <a:r>
              <a:rPr lang="pl-PL" sz="1400" dirty="0" err="1">
                <a:solidFill>
                  <a:srgbClr val="00FA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bara</a:t>
            </a:r>
            <a:r>
              <a:rPr lang="pl-PL" sz="1400" dirty="0">
                <a:solidFill>
                  <a:srgbClr val="00FA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1400" dirty="0">
              <a:solidFill>
                <a:srgbClr val="00FA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2 K Return</a:t>
            </a:r>
            <a:r>
              <a:rPr lang="pl-PL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(3.8K; 4.1 </a:t>
            </a:r>
            <a:r>
              <a:rPr lang="pl-PL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bara</a:t>
            </a:r>
            <a:r>
              <a:rPr lang="pl-PL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Cooldown Return</a:t>
            </a:r>
            <a:r>
              <a:rPr lang="pl-PL" sz="1400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(80K; 20 </a:t>
            </a:r>
            <a:r>
              <a:rPr lang="pl-PL" sz="1400" dirty="0" err="1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bara</a:t>
            </a:r>
            <a:r>
              <a:rPr lang="pl-PL" sz="1400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1400" dirty="0">
              <a:solidFill>
                <a:srgbClr val="7030A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5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578C46-7476-4A59-B50F-D9045D3A19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189"/>
            <a:r>
              <a:rPr lang="pl-PL" altLang="en-US" dirty="0"/>
              <a:t>13</a:t>
            </a:r>
            <a:r>
              <a:rPr lang="en-US" altLang="en-US" dirty="0"/>
              <a:t>/</a:t>
            </a:r>
            <a:r>
              <a:rPr lang="pl-PL" altLang="en-US" dirty="0"/>
              <a:t>07</a:t>
            </a:r>
            <a:r>
              <a:rPr lang="en-US" altLang="en-US" dirty="0"/>
              <a:t>/202</a:t>
            </a:r>
            <a:r>
              <a:rPr lang="pl-PL" altLang="en-US" dirty="0"/>
              <a:t>2</a:t>
            </a:r>
            <a:endParaRPr lang="en-US" alt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725DF6A-4E3C-4168-AE15-563283DE2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89"/>
            <a:fld id="{D4078CA2-75EA-4F42-B0AF-FB0975373545}" type="slidenum">
              <a:rPr lang="en-US" altLang="en-US"/>
              <a:pPr defTabSz="457189"/>
              <a:t>6</a:t>
            </a:fld>
            <a:endParaRPr lang="en-US" alt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64D97F0-C878-4B5B-B352-0B6B61D78A57}"/>
              </a:ext>
            </a:extLst>
          </p:cNvPr>
          <p:cNvSpPr txBox="1">
            <a:spLocks/>
          </p:cNvSpPr>
          <p:nvPr/>
        </p:nvSpPr>
        <p:spPr>
          <a:xfrm>
            <a:off x="2260827" y="6495483"/>
            <a:ext cx="775884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defTabSz="457189">
              <a:defRPr/>
            </a:pPr>
            <a:endParaRPr lang="en-US" dirty="0">
              <a:solidFill>
                <a:srgbClr val="003087"/>
              </a:solidFill>
            </a:endParaRP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70631DE9-99DC-40F2-9662-20F9D321D377}"/>
              </a:ext>
            </a:extLst>
          </p:cNvPr>
          <p:cNvSpPr txBox="1">
            <a:spLocks/>
          </p:cNvSpPr>
          <p:nvPr/>
        </p:nvSpPr>
        <p:spPr>
          <a:xfrm>
            <a:off x="3473825" y="6504214"/>
            <a:ext cx="5842897" cy="242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defTabSz="457189">
              <a:defRPr/>
            </a:pPr>
            <a:endParaRPr lang="en-US" b="1" dirty="0">
              <a:solidFill>
                <a:srgbClr val="003087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0CB77E90-D579-46FD-ABB8-6F5E036E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sz="1200" dirty="0" err="1"/>
              <a:t>Pawel</a:t>
            </a:r>
            <a:r>
              <a:rPr lang="pl-PL" sz="1200" dirty="0"/>
              <a:t> Duda</a:t>
            </a:r>
            <a:r>
              <a:rPr lang="en-US" sz="1200" dirty="0"/>
              <a:t> | PIP-II Technical Workshop</a:t>
            </a:r>
            <a:endParaRPr lang="en-US" sz="1200" b="1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027" y="5918329"/>
            <a:ext cx="2376351" cy="4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5ED114A2-8D05-4186-92EE-0D98D5C769BA}"/>
              </a:ext>
            </a:extLst>
          </p:cNvPr>
          <p:cNvSpPr txBox="1">
            <a:spLocks/>
          </p:cNvSpPr>
          <p:nvPr/>
        </p:nvSpPr>
        <p:spPr>
          <a:xfrm>
            <a:off x="390082" y="314581"/>
            <a:ext cx="5493105" cy="4278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pl-PL" sz="2800" dirty="0"/>
              <a:t>DVB PID diagram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90598D8A-9DCD-4C3F-84C8-0D37EEEE6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0000"/>
                    </a14:imgEffect>
                    <a14:imgEffect>
                      <a14:brightnessContrast contras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69" y="742457"/>
            <a:ext cx="12045341" cy="5134381"/>
          </a:xfrm>
          <a:prstGeom prst="rect">
            <a:avLst/>
          </a:prstGeom>
        </p:spPr>
      </p:pic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2E3E497E-8009-4C76-A9F4-105141B86F15}"/>
              </a:ext>
            </a:extLst>
          </p:cNvPr>
          <p:cNvCxnSpPr/>
          <p:nvPr/>
        </p:nvCxnSpPr>
        <p:spPr>
          <a:xfrm>
            <a:off x="982436" y="4023361"/>
            <a:ext cx="101471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26A4A93F-3293-4EE0-BAD9-9B900FE49CB5}"/>
              </a:ext>
            </a:extLst>
          </p:cNvPr>
          <p:cNvCxnSpPr/>
          <p:nvPr/>
        </p:nvCxnSpPr>
        <p:spPr>
          <a:xfrm>
            <a:off x="996314" y="4280264"/>
            <a:ext cx="1014711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7BD8CEB5-A9F9-4C77-B7D2-E6D8EB415273}"/>
              </a:ext>
            </a:extLst>
          </p:cNvPr>
          <p:cNvCxnSpPr/>
          <p:nvPr/>
        </p:nvCxnSpPr>
        <p:spPr>
          <a:xfrm>
            <a:off x="996314" y="4532812"/>
            <a:ext cx="1014711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62A52D8E-3A8A-4130-8229-FED4BB90A6AA}"/>
              </a:ext>
            </a:extLst>
          </p:cNvPr>
          <p:cNvCxnSpPr/>
          <p:nvPr/>
        </p:nvCxnSpPr>
        <p:spPr>
          <a:xfrm>
            <a:off x="982436" y="4794069"/>
            <a:ext cx="10147118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EB6B4EDA-B5C3-4E05-8566-3534FF3D8072}"/>
              </a:ext>
            </a:extLst>
          </p:cNvPr>
          <p:cNvCxnSpPr/>
          <p:nvPr/>
        </p:nvCxnSpPr>
        <p:spPr>
          <a:xfrm>
            <a:off x="982436" y="5046617"/>
            <a:ext cx="10147118" cy="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30EDDFD5-1861-40B6-9AD2-53BCB8527BA3}"/>
              </a:ext>
            </a:extLst>
          </p:cNvPr>
          <p:cNvCxnSpPr/>
          <p:nvPr/>
        </p:nvCxnSpPr>
        <p:spPr>
          <a:xfrm>
            <a:off x="996314" y="5307874"/>
            <a:ext cx="1014711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98">
            <a:extLst>
              <a:ext uri="{FF2B5EF4-FFF2-40B4-BE49-F238E27FC236}">
                <a16:creationId xmlns:a16="http://schemas.microsoft.com/office/drawing/2014/main" id="{BC46254D-43B3-4DE9-9D02-47C830F86FC1}"/>
              </a:ext>
            </a:extLst>
          </p:cNvPr>
          <p:cNvGrpSpPr/>
          <p:nvPr/>
        </p:nvGrpSpPr>
        <p:grpSpPr>
          <a:xfrm>
            <a:off x="1791147" y="2748407"/>
            <a:ext cx="5353149" cy="2637959"/>
            <a:chOff x="6781449" y="1681810"/>
            <a:chExt cx="5353149" cy="2637959"/>
          </a:xfrm>
        </p:grpSpPr>
        <p:sp>
          <p:nvSpPr>
            <p:cNvPr id="34" name="TextBox 99">
              <a:extLst>
                <a:ext uri="{FF2B5EF4-FFF2-40B4-BE49-F238E27FC236}">
                  <a16:creationId xmlns:a16="http://schemas.microsoft.com/office/drawing/2014/main" id="{FC4C05B6-8E2B-4037-8914-23B8F7F6BFFF}"/>
                </a:ext>
              </a:extLst>
            </p:cNvPr>
            <p:cNvSpPr txBox="1"/>
            <p:nvPr/>
          </p:nvSpPr>
          <p:spPr>
            <a:xfrm>
              <a:off x="6781449" y="1681810"/>
              <a:ext cx="939360" cy="646331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Process </a:t>
              </a:r>
            </a:p>
            <a:p>
              <a:r>
                <a:rPr lang="en-US" sz="18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valves</a:t>
              </a:r>
            </a:p>
          </p:txBody>
        </p:sp>
        <p:cxnSp>
          <p:nvCxnSpPr>
            <p:cNvPr id="35" name="Straight Arrow Connector 100">
              <a:extLst>
                <a:ext uri="{FF2B5EF4-FFF2-40B4-BE49-F238E27FC236}">
                  <a16:creationId xmlns:a16="http://schemas.microsoft.com/office/drawing/2014/main" id="{1865D039-F6B1-4F87-927B-50EBDD402819}"/>
                </a:ext>
              </a:extLst>
            </p:cNvPr>
            <p:cNvCxnSpPr>
              <a:cxnSpLocks/>
              <a:stCxn id="34" idx="3"/>
            </p:cNvCxnSpPr>
            <p:nvPr/>
          </p:nvCxnSpPr>
          <p:spPr>
            <a:xfrm>
              <a:off x="7720809" y="2004976"/>
              <a:ext cx="3983802" cy="7811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101">
              <a:extLst>
                <a:ext uri="{FF2B5EF4-FFF2-40B4-BE49-F238E27FC236}">
                  <a16:creationId xmlns:a16="http://schemas.microsoft.com/office/drawing/2014/main" id="{80750724-CEE9-441C-A83E-F141E51A49A8}"/>
                </a:ext>
              </a:extLst>
            </p:cNvPr>
            <p:cNvSpPr/>
            <p:nvPr/>
          </p:nvSpPr>
          <p:spPr>
            <a:xfrm rot="5400000">
              <a:off x="11011406" y="3196577"/>
              <a:ext cx="1615976" cy="63040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102">
              <a:extLst>
                <a:ext uri="{FF2B5EF4-FFF2-40B4-BE49-F238E27FC236}">
                  <a16:creationId xmlns:a16="http://schemas.microsoft.com/office/drawing/2014/main" id="{5C32B655-6A24-4A3E-BA9C-D6713B5C71D5}"/>
                </a:ext>
              </a:extLst>
            </p:cNvPr>
            <p:cNvCxnSpPr>
              <a:cxnSpLocks/>
              <a:stCxn id="34" idx="3"/>
              <a:endCxn id="38" idx="2"/>
            </p:cNvCxnSpPr>
            <p:nvPr/>
          </p:nvCxnSpPr>
          <p:spPr>
            <a:xfrm>
              <a:off x="7720809" y="2004976"/>
              <a:ext cx="428113" cy="51537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103">
              <a:extLst>
                <a:ext uri="{FF2B5EF4-FFF2-40B4-BE49-F238E27FC236}">
                  <a16:creationId xmlns:a16="http://schemas.microsoft.com/office/drawing/2014/main" id="{6B6A3C90-B9F6-4060-BAA0-C4C93DB9B0FF}"/>
                </a:ext>
              </a:extLst>
            </p:cNvPr>
            <p:cNvSpPr/>
            <p:nvPr/>
          </p:nvSpPr>
          <p:spPr>
            <a:xfrm rot="5400000">
              <a:off x="7554068" y="2799997"/>
              <a:ext cx="1189709" cy="63040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98">
            <a:extLst>
              <a:ext uri="{FF2B5EF4-FFF2-40B4-BE49-F238E27FC236}">
                <a16:creationId xmlns:a16="http://schemas.microsoft.com/office/drawing/2014/main" id="{A9B4C4ED-ED8D-406B-9D0D-A6169CAE105A}"/>
              </a:ext>
            </a:extLst>
          </p:cNvPr>
          <p:cNvGrpSpPr/>
          <p:nvPr/>
        </p:nvGrpSpPr>
        <p:grpSpPr>
          <a:xfrm>
            <a:off x="7516699" y="552686"/>
            <a:ext cx="4249313" cy="4301779"/>
            <a:chOff x="5846916" y="-180597"/>
            <a:chExt cx="4249313" cy="4301779"/>
          </a:xfrm>
        </p:grpSpPr>
        <p:sp>
          <p:nvSpPr>
            <p:cNvPr id="67" name="TextBox 99">
              <a:extLst>
                <a:ext uri="{FF2B5EF4-FFF2-40B4-BE49-F238E27FC236}">
                  <a16:creationId xmlns:a16="http://schemas.microsoft.com/office/drawing/2014/main" id="{E590D1E3-677E-4E89-BAB0-A47CE1A56773}"/>
                </a:ext>
              </a:extLst>
            </p:cNvPr>
            <p:cNvSpPr txBox="1"/>
            <p:nvPr/>
          </p:nvSpPr>
          <p:spPr>
            <a:xfrm>
              <a:off x="8326064" y="-180597"/>
              <a:ext cx="1770165" cy="646331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Warm He supply </a:t>
              </a:r>
            </a:p>
            <a:p>
              <a:r>
                <a:rPr lang="en-US" sz="18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to CDS</a:t>
              </a:r>
            </a:p>
          </p:txBody>
        </p:sp>
        <p:cxnSp>
          <p:nvCxnSpPr>
            <p:cNvPr id="68" name="Straight Arrow Connector 100">
              <a:extLst>
                <a:ext uri="{FF2B5EF4-FFF2-40B4-BE49-F238E27FC236}">
                  <a16:creationId xmlns:a16="http://schemas.microsoft.com/office/drawing/2014/main" id="{C7287B96-8A9F-4502-92D1-00BB470EEAA0}"/>
                </a:ext>
              </a:extLst>
            </p:cNvPr>
            <p:cNvCxnSpPr>
              <a:cxnSpLocks/>
              <a:stCxn id="67" idx="2"/>
              <a:endCxn id="69" idx="1"/>
            </p:cNvCxnSpPr>
            <p:nvPr/>
          </p:nvCxnSpPr>
          <p:spPr>
            <a:xfrm flipH="1">
              <a:off x="7398654" y="465734"/>
              <a:ext cx="1812493" cy="19780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101">
              <a:extLst>
                <a:ext uri="{FF2B5EF4-FFF2-40B4-BE49-F238E27FC236}">
                  <a16:creationId xmlns:a16="http://schemas.microsoft.com/office/drawing/2014/main" id="{DA65BF8E-FEF6-49B6-A7AA-A09FA353E5B7}"/>
                </a:ext>
              </a:extLst>
            </p:cNvPr>
            <p:cNvSpPr/>
            <p:nvPr/>
          </p:nvSpPr>
          <p:spPr>
            <a:xfrm rot="5400000">
              <a:off x="6693619" y="2823003"/>
              <a:ext cx="1297579" cy="15908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Arrow Connector 102">
              <a:extLst>
                <a:ext uri="{FF2B5EF4-FFF2-40B4-BE49-F238E27FC236}">
                  <a16:creationId xmlns:a16="http://schemas.microsoft.com/office/drawing/2014/main" id="{7B2DEC75-1242-4AA3-95A4-BF6A51EAE757}"/>
                </a:ext>
              </a:extLst>
            </p:cNvPr>
            <p:cNvCxnSpPr>
              <a:cxnSpLocks/>
              <a:stCxn id="67" idx="2"/>
              <a:endCxn id="71" idx="2"/>
            </p:cNvCxnSpPr>
            <p:nvPr/>
          </p:nvCxnSpPr>
          <p:spPr>
            <a:xfrm flipH="1">
              <a:off x="5943786" y="465734"/>
              <a:ext cx="3267361" cy="192185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103">
              <a:extLst>
                <a:ext uri="{FF2B5EF4-FFF2-40B4-BE49-F238E27FC236}">
                  <a16:creationId xmlns:a16="http://schemas.microsoft.com/office/drawing/2014/main" id="{1FB8A741-AA31-4C5E-B6AB-268A8E465550}"/>
                </a:ext>
              </a:extLst>
            </p:cNvPr>
            <p:cNvSpPr/>
            <p:nvPr/>
          </p:nvSpPr>
          <p:spPr>
            <a:xfrm rot="5400000">
              <a:off x="5076989" y="3157515"/>
              <a:ext cx="1733594" cy="19373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9" name="Łącznik prosty 88">
            <a:extLst>
              <a:ext uri="{FF2B5EF4-FFF2-40B4-BE49-F238E27FC236}">
                <a16:creationId xmlns:a16="http://schemas.microsoft.com/office/drawing/2014/main" id="{56376DE1-8C5C-42C3-B305-E438C61B4902}"/>
              </a:ext>
            </a:extLst>
          </p:cNvPr>
          <p:cNvCxnSpPr>
            <a:cxnSpLocks/>
          </p:cNvCxnSpPr>
          <p:nvPr/>
        </p:nvCxnSpPr>
        <p:spPr>
          <a:xfrm flipV="1">
            <a:off x="9013477" y="3071573"/>
            <a:ext cx="0" cy="119545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Łącznik prosty 91">
            <a:extLst>
              <a:ext uri="{FF2B5EF4-FFF2-40B4-BE49-F238E27FC236}">
                <a16:creationId xmlns:a16="http://schemas.microsoft.com/office/drawing/2014/main" id="{E9337906-ADBD-4253-B339-C77FBD21F669}"/>
              </a:ext>
            </a:extLst>
          </p:cNvPr>
          <p:cNvCxnSpPr>
            <a:cxnSpLocks/>
          </p:cNvCxnSpPr>
          <p:nvPr/>
        </p:nvCxnSpPr>
        <p:spPr>
          <a:xfrm flipV="1">
            <a:off x="7613569" y="3120871"/>
            <a:ext cx="8721" cy="165578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84">
            <a:extLst>
              <a:ext uri="{FF2B5EF4-FFF2-40B4-BE49-F238E27FC236}">
                <a16:creationId xmlns:a16="http://schemas.microsoft.com/office/drawing/2014/main" id="{708C9122-9432-4D1D-B415-89AC84237CEB}"/>
              </a:ext>
            </a:extLst>
          </p:cNvPr>
          <p:cNvSpPr txBox="1"/>
          <p:nvPr/>
        </p:nvSpPr>
        <p:spPr>
          <a:xfrm>
            <a:off x="151713" y="925857"/>
            <a:ext cx="27917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Main process lines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HTTS Return</a:t>
            </a:r>
            <a:r>
              <a:rPr lang="pl-PL" sz="1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(80K; 20 </a:t>
            </a:r>
            <a:r>
              <a:rPr lang="pl-PL" sz="140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bara</a:t>
            </a:r>
            <a:r>
              <a:rPr lang="pl-PL" sz="1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14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HTTS Supply</a:t>
            </a:r>
            <a:r>
              <a:rPr lang="pl-PL" sz="14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(40K; 20 </a:t>
            </a:r>
            <a:r>
              <a:rPr lang="pl-PL" sz="1400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bara</a:t>
            </a:r>
            <a:r>
              <a:rPr lang="pl-PL" sz="14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LTTS Return</a:t>
            </a:r>
            <a:r>
              <a:rPr lang="pl-PL" sz="14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(9K; 20 </a:t>
            </a:r>
            <a:r>
              <a:rPr lang="pl-PL" sz="1400" dirty="0" err="1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bara</a:t>
            </a:r>
            <a:r>
              <a:rPr lang="pl-PL" sz="14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1400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FA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4.5 K Supply</a:t>
            </a:r>
            <a:r>
              <a:rPr lang="pl-PL" sz="1400" dirty="0">
                <a:solidFill>
                  <a:srgbClr val="00FA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(4.5K; 20 </a:t>
            </a:r>
            <a:r>
              <a:rPr lang="pl-PL" sz="1400" dirty="0" err="1">
                <a:solidFill>
                  <a:srgbClr val="00FA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bara</a:t>
            </a:r>
            <a:r>
              <a:rPr lang="pl-PL" sz="1400" dirty="0">
                <a:solidFill>
                  <a:srgbClr val="00FA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1400" dirty="0">
              <a:solidFill>
                <a:srgbClr val="00FA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2 K Return</a:t>
            </a:r>
            <a:r>
              <a:rPr lang="pl-PL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(3.8K; 4.1 </a:t>
            </a:r>
            <a:r>
              <a:rPr lang="pl-PL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bara</a:t>
            </a:r>
            <a:r>
              <a:rPr lang="pl-PL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Cooldown Return</a:t>
            </a:r>
            <a:r>
              <a:rPr lang="pl-PL" sz="1400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(80K; 20 </a:t>
            </a:r>
            <a:r>
              <a:rPr lang="pl-PL" sz="1400" dirty="0" err="1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bara</a:t>
            </a:r>
            <a:r>
              <a:rPr lang="pl-PL" sz="1400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1400" dirty="0">
              <a:solidFill>
                <a:srgbClr val="7030A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9" name="Group 110">
            <a:extLst>
              <a:ext uri="{FF2B5EF4-FFF2-40B4-BE49-F238E27FC236}">
                <a16:creationId xmlns:a16="http://schemas.microsoft.com/office/drawing/2014/main" id="{FB7EB018-1E6E-4993-AA29-3B0C3D16C411}"/>
              </a:ext>
            </a:extLst>
          </p:cNvPr>
          <p:cNvGrpSpPr/>
          <p:nvPr/>
        </p:nvGrpSpPr>
        <p:grpSpPr>
          <a:xfrm>
            <a:off x="4652906" y="3924770"/>
            <a:ext cx="3551860" cy="2408800"/>
            <a:chOff x="1951547" y="1511005"/>
            <a:chExt cx="3551860" cy="2347837"/>
          </a:xfrm>
        </p:grpSpPr>
        <p:sp>
          <p:nvSpPr>
            <p:cNvPr id="40" name="TextBox 111">
              <a:extLst>
                <a:ext uri="{FF2B5EF4-FFF2-40B4-BE49-F238E27FC236}">
                  <a16:creationId xmlns:a16="http://schemas.microsoft.com/office/drawing/2014/main" id="{018939E0-ACED-43E8-BF86-E841BD7488D7}"/>
                </a:ext>
              </a:extLst>
            </p:cNvPr>
            <p:cNvSpPr txBox="1"/>
            <p:nvPr/>
          </p:nvSpPr>
          <p:spPr>
            <a:xfrm>
              <a:off x="3769021" y="3489510"/>
              <a:ext cx="1734386" cy="369332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Cooldown valves</a:t>
              </a:r>
              <a:endParaRPr lang="en-US" sz="1400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1" name="Oval 112">
              <a:extLst>
                <a:ext uri="{FF2B5EF4-FFF2-40B4-BE49-F238E27FC236}">
                  <a16:creationId xmlns:a16="http://schemas.microsoft.com/office/drawing/2014/main" id="{A2EE4BED-89B1-4D19-93AA-88DD1F62E577}"/>
                </a:ext>
              </a:extLst>
            </p:cNvPr>
            <p:cNvSpPr/>
            <p:nvPr/>
          </p:nvSpPr>
          <p:spPr>
            <a:xfrm>
              <a:off x="1951547" y="1511005"/>
              <a:ext cx="1817473" cy="1559111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113">
              <a:extLst>
                <a:ext uri="{FF2B5EF4-FFF2-40B4-BE49-F238E27FC236}">
                  <a16:creationId xmlns:a16="http://schemas.microsoft.com/office/drawing/2014/main" id="{CE099BFF-6E14-4EFD-9709-0F1A15B46F8C}"/>
                </a:ext>
              </a:extLst>
            </p:cNvPr>
            <p:cNvCxnSpPr>
              <a:cxnSpLocks/>
              <a:stCxn id="40" idx="1"/>
            </p:cNvCxnSpPr>
            <p:nvPr/>
          </p:nvCxnSpPr>
          <p:spPr>
            <a:xfrm flipH="1" flipV="1">
              <a:off x="3107258" y="3016942"/>
              <a:ext cx="661763" cy="657234"/>
            </a:xfrm>
            <a:prstGeom prst="straightConnector1">
              <a:avLst/>
            </a:prstGeom>
            <a:ln w="6350">
              <a:solidFill>
                <a:srgbClr val="00B0F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98">
            <a:extLst>
              <a:ext uri="{FF2B5EF4-FFF2-40B4-BE49-F238E27FC236}">
                <a16:creationId xmlns:a16="http://schemas.microsoft.com/office/drawing/2014/main" id="{1CDC6064-84F9-4B9F-85B8-0C9796AEBAED}"/>
              </a:ext>
            </a:extLst>
          </p:cNvPr>
          <p:cNvGrpSpPr/>
          <p:nvPr/>
        </p:nvGrpSpPr>
        <p:grpSpPr>
          <a:xfrm>
            <a:off x="9823268" y="2393070"/>
            <a:ext cx="1676710" cy="2621376"/>
            <a:chOff x="11712303" y="1568903"/>
            <a:chExt cx="1676710" cy="2621376"/>
          </a:xfrm>
        </p:grpSpPr>
        <p:sp>
          <p:nvSpPr>
            <p:cNvPr id="44" name="TextBox 99">
              <a:extLst>
                <a:ext uri="{FF2B5EF4-FFF2-40B4-BE49-F238E27FC236}">
                  <a16:creationId xmlns:a16="http://schemas.microsoft.com/office/drawing/2014/main" id="{D1EA720F-BC50-429A-BA58-0C729D808E97}"/>
                </a:ext>
              </a:extLst>
            </p:cNvPr>
            <p:cNvSpPr txBox="1"/>
            <p:nvPr/>
          </p:nvSpPr>
          <p:spPr>
            <a:xfrm>
              <a:off x="12150917" y="1568903"/>
              <a:ext cx="1238096" cy="369332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Flow meter</a:t>
              </a:r>
            </a:p>
          </p:txBody>
        </p:sp>
        <p:cxnSp>
          <p:nvCxnSpPr>
            <p:cNvPr id="45" name="Straight Arrow Connector 100">
              <a:extLst>
                <a:ext uri="{FF2B5EF4-FFF2-40B4-BE49-F238E27FC236}">
                  <a16:creationId xmlns:a16="http://schemas.microsoft.com/office/drawing/2014/main" id="{75AA1003-26EE-4E66-9086-706DFD1A8B1B}"/>
                </a:ext>
              </a:extLst>
            </p:cNvPr>
            <p:cNvCxnSpPr>
              <a:cxnSpLocks/>
              <a:stCxn id="44" idx="2"/>
              <a:endCxn id="46" idx="1"/>
            </p:cNvCxnSpPr>
            <p:nvPr/>
          </p:nvCxnSpPr>
          <p:spPr>
            <a:xfrm flipH="1">
              <a:off x="12086683" y="1938235"/>
              <a:ext cx="683282" cy="184094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101">
              <a:extLst>
                <a:ext uri="{FF2B5EF4-FFF2-40B4-BE49-F238E27FC236}">
                  <a16:creationId xmlns:a16="http://schemas.microsoft.com/office/drawing/2014/main" id="{15AAAA5C-2A56-4C86-8B5E-8ED9388DBF58}"/>
                </a:ext>
              </a:extLst>
            </p:cNvPr>
            <p:cNvSpPr/>
            <p:nvPr/>
          </p:nvSpPr>
          <p:spPr>
            <a:xfrm rot="5400000">
              <a:off x="11690793" y="3730156"/>
              <a:ext cx="481633" cy="43861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898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75AB9D0-3033-42FE-9997-6F4749F57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432" y="1019988"/>
            <a:ext cx="8541272" cy="380544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578C46-7476-4A59-B50F-D9045D3A19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189"/>
            <a:r>
              <a:rPr lang="pl-PL" altLang="en-US" dirty="0"/>
              <a:t>13</a:t>
            </a:r>
            <a:r>
              <a:rPr lang="en-US" altLang="en-US" dirty="0"/>
              <a:t>/</a:t>
            </a:r>
            <a:r>
              <a:rPr lang="pl-PL" altLang="en-US" dirty="0"/>
              <a:t>07</a:t>
            </a:r>
            <a:r>
              <a:rPr lang="en-US" altLang="en-US" dirty="0"/>
              <a:t>/202</a:t>
            </a:r>
            <a:r>
              <a:rPr lang="pl-PL" altLang="en-US" dirty="0"/>
              <a:t>2</a:t>
            </a:r>
            <a:endParaRPr lang="en-US" alt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725DF6A-4E3C-4168-AE15-563283DE2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89"/>
            <a:fld id="{D4078CA2-75EA-4F42-B0AF-FB0975373545}" type="slidenum">
              <a:rPr lang="en-US" altLang="en-US"/>
              <a:pPr defTabSz="457189"/>
              <a:t>7</a:t>
            </a:fld>
            <a:endParaRPr lang="en-US" alt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64D97F0-C878-4B5B-B352-0B6B61D78A57}"/>
              </a:ext>
            </a:extLst>
          </p:cNvPr>
          <p:cNvSpPr txBox="1">
            <a:spLocks/>
          </p:cNvSpPr>
          <p:nvPr/>
        </p:nvSpPr>
        <p:spPr>
          <a:xfrm>
            <a:off x="2260827" y="6495483"/>
            <a:ext cx="775884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defTabSz="457189">
              <a:defRPr/>
            </a:pPr>
            <a:endParaRPr lang="en-US" dirty="0">
              <a:solidFill>
                <a:srgbClr val="003087"/>
              </a:solidFill>
            </a:endParaRP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70631DE9-99DC-40F2-9662-20F9D321D377}"/>
              </a:ext>
            </a:extLst>
          </p:cNvPr>
          <p:cNvSpPr txBox="1">
            <a:spLocks/>
          </p:cNvSpPr>
          <p:nvPr/>
        </p:nvSpPr>
        <p:spPr>
          <a:xfrm>
            <a:off x="3473825" y="6504214"/>
            <a:ext cx="5842897" cy="242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defTabSz="457189">
              <a:defRPr/>
            </a:pPr>
            <a:endParaRPr lang="en-US" b="1" dirty="0">
              <a:solidFill>
                <a:srgbClr val="003087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0CB77E90-D579-46FD-ABB8-6F5E036E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sz="1200" dirty="0" err="1"/>
              <a:t>Pawel</a:t>
            </a:r>
            <a:r>
              <a:rPr lang="pl-PL" sz="1200" dirty="0"/>
              <a:t> Duda</a:t>
            </a:r>
            <a:r>
              <a:rPr lang="en-US" sz="1200" dirty="0"/>
              <a:t> | PIP-II Technical Workshop</a:t>
            </a:r>
            <a:endParaRPr lang="en-US" sz="1200" b="1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027" y="5918329"/>
            <a:ext cx="2376351" cy="4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5ED114A2-8D05-4186-92EE-0D98D5C769BA}"/>
              </a:ext>
            </a:extLst>
          </p:cNvPr>
          <p:cNvSpPr txBox="1">
            <a:spLocks/>
          </p:cNvSpPr>
          <p:nvPr/>
        </p:nvSpPr>
        <p:spPr>
          <a:xfrm>
            <a:off x="390082" y="314581"/>
            <a:ext cx="5493105" cy="4278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pl-PL" sz="2800" dirty="0" err="1"/>
              <a:t>Process</a:t>
            </a:r>
            <a:r>
              <a:rPr lang="pl-PL" sz="2800" dirty="0"/>
              <a:t> </a:t>
            </a:r>
            <a:r>
              <a:rPr lang="pl-PL" sz="2800" dirty="0" err="1"/>
              <a:t>pipes</a:t>
            </a:r>
            <a:r>
              <a:rPr lang="pl-PL" sz="2800" dirty="0"/>
              <a:t> design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52F592A1-63FA-4319-BB03-BFC26EF70AF6}"/>
              </a:ext>
            </a:extLst>
          </p:cNvPr>
          <p:cNvGrpSpPr/>
          <p:nvPr/>
        </p:nvGrpSpPr>
        <p:grpSpPr>
          <a:xfrm>
            <a:off x="0" y="3345798"/>
            <a:ext cx="3929357" cy="2958918"/>
            <a:chOff x="50460" y="3309257"/>
            <a:chExt cx="3929357" cy="2958918"/>
          </a:xfrm>
        </p:grpSpPr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94A05002-5383-46E4-BCA6-92EA3A9281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740" t="5639" r="1769"/>
            <a:stretch/>
          </p:blipFill>
          <p:spPr>
            <a:xfrm>
              <a:off x="50460" y="3309257"/>
              <a:ext cx="3929357" cy="2958918"/>
            </a:xfrm>
            <a:prstGeom prst="rect">
              <a:avLst/>
            </a:prstGeom>
          </p:spPr>
        </p:pic>
        <p:sp>
          <p:nvSpPr>
            <p:cNvPr id="7" name="Owal 6">
              <a:extLst>
                <a:ext uri="{FF2B5EF4-FFF2-40B4-BE49-F238E27FC236}">
                  <a16:creationId xmlns:a16="http://schemas.microsoft.com/office/drawing/2014/main" id="{ECC3594D-FD48-4590-90FF-6020540FCFB8}"/>
                </a:ext>
              </a:extLst>
            </p:cNvPr>
            <p:cNvSpPr/>
            <p:nvPr/>
          </p:nvSpPr>
          <p:spPr>
            <a:xfrm>
              <a:off x="1999507" y="4005649"/>
              <a:ext cx="304800" cy="296091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wal 20">
              <a:extLst>
                <a:ext uri="{FF2B5EF4-FFF2-40B4-BE49-F238E27FC236}">
                  <a16:creationId xmlns:a16="http://schemas.microsoft.com/office/drawing/2014/main" id="{ACED5DCE-567B-40E7-BBD0-9CDEC8A74760}"/>
                </a:ext>
              </a:extLst>
            </p:cNvPr>
            <p:cNvSpPr/>
            <p:nvPr/>
          </p:nvSpPr>
          <p:spPr>
            <a:xfrm>
              <a:off x="1525572" y="4081601"/>
              <a:ext cx="208007" cy="22013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wal 21">
              <a:extLst>
                <a:ext uri="{FF2B5EF4-FFF2-40B4-BE49-F238E27FC236}">
                  <a16:creationId xmlns:a16="http://schemas.microsoft.com/office/drawing/2014/main" id="{C5D2D63E-7056-4F08-8DBA-1EF14A13EF8F}"/>
                </a:ext>
              </a:extLst>
            </p:cNvPr>
            <p:cNvSpPr/>
            <p:nvPr/>
          </p:nvSpPr>
          <p:spPr>
            <a:xfrm>
              <a:off x="2501660" y="4132640"/>
              <a:ext cx="208007" cy="22013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wal 22">
              <a:extLst>
                <a:ext uri="{FF2B5EF4-FFF2-40B4-BE49-F238E27FC236}">
                  <a16:creationId xmlns:a16="http://schemas.microsoft.com/office/drawing/2014/main" id="{AD513C91-894E-4BF3-80A5-0F595A0A8E7F}"/>
                </a:ext>
              </a:extLst>
            </p:cNvPr>
            <p:cNvSpPr/>
            <p:nvPr/>
          </p:nvSpPr>
          <p:spPr>
            <a:xfrm>
              <a:off x="1525572" y="4541717"/>
              <a:ext cx="208007" cy="220139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wal 24">
              <a:extLst>
                <a:ext uri="{FF2B5EF4-FFF2-40B4-BE49-F238E27FC236}">
                  <a16:creationId xmlns:a16="http://schemas.microsoft.com/office/drawing/2014/main" id="{D5E047D1-0825-490E-B1FE-688EF1799433}"/>
                </a:ext>
              </a:extLst>
            </p:cNvPr>
            <p:cNvSpPr/>
            <p:nvPr/>
          </p:nvSpPr>
          <p:spPr>
            <a:xfrm>
              <a:off x="2565384" y="4542535"/>
              <a:ext cx="208007" cy="22013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wal 25">
              <a:extLst>
                <a:ext uri="{FF2B5EF4-FFF2-40B4-BE49-F238E27FC236}">
                  <a16:creationId xmlns:a16="http://schemas.microsoft.com/office/drawing/2014/main" id="{AE99EF8D-B619-4AF7-92EE-9B525724363F}"/>
                </a:ext>
              </a:extLst>
            </p:cNvPr>
            <p:cNvSpPr/>
            <p:nvPr/>
          </p:nvSpPr>
          <p:spPr>
            <a:xfrm>
              <a:off x="1691532" y="4753147"/>
              <a:ext cx="933630" cy="907622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84">
            <a:extLst>
              <a:ext uri="{FF2B5EF4-FFF2-40B4-BE49-F238E27FC236}">
                <a16:creationId xmlns:a16="http://schemas.microsoft.com/office/drawing/2014/main" id="{272D2396-1627-4D5A-8EC7-3EFD79AED672}"/>
              </a:ext>
            </a:extLst>
          </p:cNvPr>
          <p:cNvSpPr txBox="1"/>
          <p:nvPr/>
        </p:nvSpPr>
        <p:spPr>
          <a:xfrm>
            <a:off x="151713" y="925857"/>
            <a:ext cx="27917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Main process lines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HTTS Return</a:t>
            </a:r>
            <a:r>
              <a:rPr lang="pl-PL" sz="1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(80K; 20 </a:t>
            </a:r>
            <a:r>
              <a:rPr lang="pl-PL" sz="140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bara</a:t>
            </a:r>
            <a:r>
              <a:rPr lang="pl-PL" sz="1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14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HTTS Supply</a:t>
            </a:r>
            <a:r>
              <a:rPr lang="pl-PL" sz="14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(40K; 20 </a:t>
            </a:r>
            <a:r>
              <a:rPr lang="pl-PL" sz="1400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bara</a:t>
            </a:r>
            <a:r>
              <a:rPr lang="pl-PL" sz="14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LTTS Return</a:t>
            </a:r>
            <a:r>
              <a:rPr lang="pl-PL" sz="14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(9K; 20 </a:t>
            </a:r>
            <a:r>
              <a:rPr lang="pl-PL" sz="1400" dirty="0" err="1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bara</a:t>
            </a:r>
            <a:r>
              <a:rPr lang="pl-PL" sz="14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1400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FA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4.5 K Supply</a:t>
            </a:r>
            <a:r>
              <a:rPr lang="pl-PL" sz="1400" dirty="0">
                <a:solidFill>
                  <a:srgbClr val="00FA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(4.5K; 20 </a:t>
            </a:r>
            <a:r>
              <a:rPr lang="pl-PL" sz="1400" dirty="0" err="1">
                <a:solidFill>
                  <a:srgbClr val="00FA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bara</a:t>
            </a:r>
            <a:r>
              <a:rPr lang="pl-PL" sz="1400" dirty="0">
                <a:solidFill>
                  <a:srgbClr val="00FA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1400" dirty="0">
              <a:solidFill>
                <a:srgbClr val="00FA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2 K Return</a:t>
            </a:r>
            <a:r>
              <a:rPr lang="pl-PL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(3.8K; 4.1 </a:t>
            </a:r>
            <a:r>
              <a:rPr lang="pl-PL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bara</a:t>
            </a:r>
            <a:r>
              <a:rPr lang="pl-PL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Cooldown Return</a:t>
            </a:r>
            <a:r>
              <a:rPr lang="pl-PL" sz="1400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(80K; 20 </a:t>
            </a:r>
            <a:r>
              <a:rPr lang="pl-PL" sz="1400" dirty="0" err="1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bara</a:t>
            </a:r>
            <a:r>
              <a:rPr lang="pl-PL" sz="1400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1400" dirty="0">
              <a:solidFill>
                <a:srgbClr val="7030A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C90B77CB-44BE-465E-8990-27958AEFCC77}"/>
              </a:ext>
            </a:extLst>
          </p:cNvPr>
          <p:cNvSpPr txBox="1"/>
          <p:nvPr/>
        </p:nvSpPr>
        <p:spPr>
          <a:xfrm>
            <a:off x="4095317" y="5103439"/>
            <a:ext cx="9812915" cy="417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Process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pipes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are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covered with </a:t>
            </a: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 layers of MLI at layer density of ≤ 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/cm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5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75AB9D0-3033-42FE-9997-6F4749F57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26" y="873018"/>
            <a:ext cx="5286254" cy="235521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578C46-7476-4A59-B50F-D9045D3A19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189"/>
            <a:r>
              <a:rPr lang="pl-PL" altLang="en-US" dirty="0"/>
              <a:t>13</a:t>
            </a:r>
            <a:r>
              <a:rPr lang="en-US" altLang="en-US" dirty="0"/>
              <a:t>/</a:t>
            </a:r>
            <a:r>
              <a:rPr lang="pl-PL" altLang="en-US" dirty="0"/>
              <a:t>07</a:t>
            </a:r>
            <a:r>
              <a:rPr lang="en-US" altLang="en-US" dirty="0"/>
              <a:t>/202</a:t>
            </a:r>
            <a:r>
              <a:rPr lang="pl-PL" altLang="en-US" dirty="0"/>
              <a:t>2</a:t>
            </a:r>
            <a:endParaRPr lang="en-US" alt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725DF6A-4E3C-4168-AE15-563283DE2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89"/>
            <a:fld id="{D4078CA2-75EA-4F42-B0AF-FB0975373545}" type="slidenum">
              <a:rPr lang="en-US" altLang="en-US"/>
              <a:pPr defTabSz="457189"/>
              <a:t>8</a:t>
            </a:fld>
            <a:endParaRPr lang="en-US" alt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64D97F0-C878-4B5B-B352-0B6B61D78A57}"/>
              </a:ext>
            </a:extLst>
          </p:cNvPr>
          <p:cNvSpPr txBox="1">
            <a:spLocks/>
          </p:cNvSpPr>
          <p:nvPr/>
        </p:nvSpPr>
        <p:spPr>
          <a:xfrm>
            <a:off x="2260827" y="6495483"/>
            <a:ext cx="775884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defTabSz="457189">
              <a:defRPr/>
            </a:pPr>
            <a:endParaRPr lang="en-US" dirty="0">
              <a:solidFill>
                <a:srgbClr val="003087"/>
              </a:solidFill>
            </a:endParaRP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70631DE9-99DC-40F2-9662-20F9D321D377}"/>
              </a:ext>
            </a:extLst>
          </p:cNvPr>
          <p:cNvSpPr txBox="1">
            <a:spLocks/>
          </p:cNvSpPr>
          <p:nvPr/>
        </p:nvSpPr>
        <p:spPr>
          <a:xfrm>
            <a:off x="3473825" y="6504214"/>
            <a:ext cx="5842897" cy="242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defTabSz="457189">
              <a:defRPr/>
            </a:pPr>
            <a:endParaRPr lang="en-US" b="1" dirty="0">
              <a:solidFill>
                <a:srgbClr val="003087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0CB77E90-D579-46FD-ABB8-6F5E036E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sz="1200" dirty="0" err="1"/>
              <a:t>Pawel</a:t>
            </a:r>
            <a:r>
              <a:rPr lang="pl-PL" sz="1200" dirty="0"/>
              <a:t> Duda</a:t>
            </a:r>
            <a:r>
              <a:rPr lang="en-US" sz="1200" dirty="0"/>
              <a:t> | PIP-II Technical Workshop</a:t>
            </a:r>
            <a:endParaRPr lang="en-US" sz="1200" b="1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027" y="5918329"/>
            <a:ext cx="2376351" cy="4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D6DA533-DD3C-476E-88F2-0781BAD3EC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5942" y="235131"/>
            <a:ext cx="5970471" cy="3718265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D3341D9F-6555-4008-8C40-8ECCAADC01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8" y="3673124"/>
            <a:ext cx="1762760" cy="2355215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345A571C-B1B0-40F1-B296-35979A3EDC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889" y="4094699"/>
            <a:ext cx="2779258" cy="1512066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35564D2B-AB34-4F01-B1F9-30C074EC49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743" y="3512352"/>
            <a:ext cx="2583463" cy="2843063"/>
          </a:xfrm>
          <a:prstGeom prst="rect">
            <a:avLst/>
          </a:prstGeom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5ED114A2-8D05-4186-92EE-0D98D5C769BA}"/>
              </a:ext>
            </a:extLst>
          </p:cNvPr>
          <p:cNvSpPr txBox="1">
            <a:spLocks/>
          </p:cNvSpPr>
          <p:nvPr/>
        </p:nvSpPr>
        <p:spPr>
          <a:xfrm>
            <a:off x="390081" y="314581"/>
            <a:ext cx="8379449" cy="4278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pl-PL" sz="2800" dirty="0" err="1"/>
              <a:t>Process</a:t>
            </a:r>
            <a:r>
              <a:rPr lang="pl-PL" sz="2800" dirty="0"/>
              <a:t> </a:t>
            </a:r>
            <a:r>
              <a:rPr lang="pl-PL" sz="2800" dirty="0" err="1"/>
              <a:t>pipes</a:t>
            </a:r>
            <a:r>
              <a:rPr lang="pl-PL" sz="2800" dirty="0"/>
              <a:t> design – 2K Return </a:t>
            </a:r>
            <a:r>
              <a:rPr lang="pl-PL" sz="2800" dirty="0" err="1"/>
              <a:t>frame</a:t>
            </a:r>
            <a:endParaRPr lang="pl-PL" sz="2800" dirty="0"/>
          </a:p>
        </p:txBody>
      </p:sp>
      <p:cxnSp>
        <p:nvCxnSpPr>
          <p:cNvPr id="31" name="Łącznik prostoliniowy 445">
            <a:extLst>
              <a:ext uri="{FF2B5EF4-FFF2-40B4-BE49-F238E27FC236}">
                <a16:creationId xmlns:a16="http://schemas.microsoft.com/office/drawing/2014/main" id="{09F0E079-D542-4624-8999-585D0F9FC523}"/>
              </a:ext>
            </a:extLst>
          </p:cNvPr>
          <p:cNvCxnSpPr>
            <a:cxnSpLocks/>
          </p:cNvCxnSpPr>
          <p:nvPr/>
        </p:nvCxnSpPr>
        <p:spPr>
          <a:xfrm flipV="1">
            <a:off x="8029821" y="4464424"/>
            <a:ext cx="1499661" cy="78099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0C85A1F4-F7BD-4E56-A145-63F8F1D74833}"/>
              </a:ext>
            </a:extLst>
          </p:cNvPr>
          <p:cNvSpPr txBox="1"/>
          <p:nvPr/>
        </p:nvSpPr>
        <p:spPr>
          <a:xfrm>
            <a:off x="9249049" y="4276659"/>
            <a:ext cx="2767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Teflon plate on horizontal surfaces</a:t>
            </a:r>
            <a:endParaRPr lang="pl-PL" sz="1600" dirty="0"/>
          </a:p>
        </p:txBody>
      </p:sp>
      <p:cxnSp>
        <p:nvCxnSpPr>
          <p:cNvPr id="33" name="Łącznik prostoliniowy 445">
            <a:extLst>
              <a:ext uri="{FF2B5EF4-FFF2-40B4-BE49-F238E27FC236}">
                <a16:creationId xmlns:a16="http://schemas.microsoft.com/office/drawing/2014/main" id="{CBCACC4B-BE9E-4434-99A9-00AEB9EFF9AA}"/>
              </a:ext>
            </a:extLst>
          </p:cNvPr>
          <p:cNvCxnSpPr>
            <a:cxnSpLocks/>
          </p:cNvCxnSpPr>
          <p:nvPr/>
        </p:nvCxnSpPr>
        <p:spPr>
          <a:xfrm>
            <a:off x="857253" y="4276659"/>
            <a:ext cx="1176195" cy="60353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4BF9E480-0A4B-4692-B5C6-C05944F41748}"/>
              </a:ext>
            </a:extLst>
          </p:cNvPr>
          <p:cNvSpPr txBox="1"/>
          <p:nvPr/>
        </p:nvSpPr>
        <p:spPr>
          <a:xfrm>
            <a:off x="1890944" y="4613495"/>
            <a:ext cx="1781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Fixed connection between frame and 2K Return </a:t>
            </a:r>
            <a:endParaRPr lang="pl-PL" sz="1600" dirty="0"/>
          </a:p>
        </p:txBody>
      </p:sp>
      <p:cxnSp>
        <p:nvCxnSpPr>
          <p:cNvPr id="35" name="Łącznik prostoliniowy 445">
            <a:extLst>
              <a:ext uri="{FF2B5EF4-FFF2-40B4-BE49-F238E27FC236}">
                <a16:creationId xmlns:a16="http://schemas.microsoft.com/office/drawing/2014/main" id="{30B72CEB-1657-4334-8E9E-5839A88149F2}"/>
              </a:ext>
            </a:extLst>
          </p:cNvPr>
          <p:cNvCxnSpPr>
            <a:cxnSpLocks/>
          </p:cNvCxnSpPr>
          <p:nvPr/>
        </p:nvCxnSpPr>
        <p:spPr>
          <a:xfrm flipV="1">
            <a:off x="935348" y="4880195"/>
            <a:ext cx="1116566" cy="5058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oliniowy 445">
            <a:extLst>
              <a:ext uri="{FF2B5EF4-FFF2-40B4-BE49-F238E27FC236}">
                <a16:creationId xmlns:a16="http://schemas.microsoft.com/office/drawing/2014/main" id="{70646761-A609-4A84-B863-0892AB424E47}"/>
              </a:ext>
            </a:extLst>
          </p:cNvPr>
          <p:cNvCxnSpPr>
            <a:cxnSpLocks/>
          </p:cNvCxnSpPr>
          <p:nvPr/>
        </p:nvCxnSpPr>
        <p:spPr>
          <a:xfrm>
            <a:off x="5967919" y="4661568"/>
            <a:ext cx="533856" cy="10891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1228CFFE-1BC2-4414-8F47-0286C2A4FB3C}"/>
              </a:ext>
            </a:extLst>
          </p:cNvPr>
          <p:cNvSpPr txBox="1"/>
          <p:nvPr/>
        </p:nvSpPr>
        <p:spPr>
          <a:xfrm>
            <a:off x="6359271" y="5597890"/>
            <a:ext cx="1429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Support for the flow meter</a:t>
            </a:r>
            <a:endParaRPr lang="pl-PL" sz="1600" dirty="0"/>
          </a:p>
        </p:txBody>
      </p:sp>
      <p:cxnSp>
        <p:nvCxnSpPr>
          <p:cNvPr id="41" name="Łącznik prostoliniowy 445">
            <a:extLst>
              <a:ext uri="{FF2B5EF4-FFF2-40B4-BE49-F238E27FC236}">
                <a16:creationId xmlns:a16="http://schemas.microsoft.com/office/drawing/2014/main" id="{5B565A3C-88D7-4499-BDEC-3FF01EA755F9}"/>
              </a:ext>
            </a:extLst>
          </p:cNvPr>
          <p:cNvCxnSpPr>
            <a:cxnSpLocks/>
          </p:cNvCxnSpPr>
          <p:nvPr/>
        </p:nvCxnSpPr>
        <p:spPr>
          <a:xfrm>
            <a:off x="5511147" y="5442564"/>
            <a:ext cx="1002390" cy="32223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oliniowy 445">
            <a:extLst>
              <a:ext uri="{FF2B5EF4-FFF2-40B4-BE49-F238E27FC236}">
                <a16:creationId xmlns:a16="http://schemas.microsoft.com/office/drawing/2014/main" id="{8F1A85EC-2BAD-40E8-BECF-67A6A128D888}"/>
              </a:ext>
            </a:extLst>
          </p:cNvPr>
          <p:cNvCxnSpPr>
            <a:cxnSpLocks/>
          </p:cNvCxnSpPr>
          <p:nvPr/>
        </p:nvCxnSpPr>
        <p:spPr>
          <a:xfrm>
            <a:off x="5023148" y="4850731"/>
            <a:ext cx="1490389" cy="9000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51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578C46-7476-4A59-B50F-D9045D3A19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189"/>
            <a:r>
              <a:rPr lang="pl-PL" altLang="en-US" dirty="0"/>
              <a:t>13</a:t>
            </a:r>
            <a:r>
              <a:rPr lang="en-US" altLang="en-US" dirty="0"/>
              <a:t>/</a:t>
            </a:r>
            <a:r>
              <a:rPr lang="pl-PL" altLang="en-US" dirty="0"/>
              <a:t>07</a:t>
            </a:r>
            <a:r>
              <a:rPr lang="en-US" altLang="en-US" dirty="0"/>
              <a:t>/202</a:t>
            </a:r>
            <a:r>
              <a:rPr lang="pl-PL" altLang="en-US" dirty="0"/>
              <a:t>2</a:t>
            </a:r>
            <a:endParaRPr lang="en-US" alt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725DF6A-4E3C-4168-AE15-563283DE2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89"/>
            <a:fld id="{D4078CA2-75EA-4F42-B0AF-FB0975373545}" type="slidenum">
              <a:rPr lang="en-US" altLang="en-US"/>
              <a:pPr defTabSz="457189"/>
              <a:t>9</a:t>
            </a:fld>
            <a:endParaRPr lang="en-US" alt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64D97F0-C878-4B5B-B352-0B6B61D78A57}"/>
              </a:ext>
            </a:extLst>
          </p:cNvPr>
          <p:cNvSpPr txBox="1">
            <a:spLocks/>
          </p:cNvSpPr>
          <p:nvPr/>
        </p:nvSpPr>
        <p:spPr>
          <a:xfrm>
            <a:off x="2260827" y="6495483"/>
            <a:ext cx="775884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defTabSz="457189">
              <a:defRPr/>
            </a:pPr>
            <a:endParaRPr lang="en-US" dirty="0">
              <a:solidFill>
                <a:srgbClr val="003087"/>
              </a:solidFill>
            </a:endParaRP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70631DE9-99DC-40F2-9662-20F9D321D377}"/>
              </a:ext>
            </a:extLst>
          </p:cNvPr>
          <p:cNvSpPr txBox="1">
            <a:spLocks/>
          </p:cNvSpPr>
          <p:nvPr/>
        </p:nvSpPr>
        <p:spPr>
          <a:xfrm>
            <a:off x="3473825" y="6504214"/>
            <a:ext cx="5842897" cy="242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defTabSz="457189">
              <a:defRPr/>
            </a:pPr>
            <a:endParaRPr lang="en-US" b="1" dirty="0">
              <a:solidFill>
                <a:srgbClr val="003087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0CB77E90-D579-46FD-ABB8-6F5E036E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sz="1200" dirty="0" err="1"/>
              <a:t>Pawel</a:t>
            </a:r>
            <a:r>
              <a:rPr lang="pl-PL" sz="1200" dirty="0"/>
              <a:t> Duda</a:t>
            </a:r>
            <a:r>
              <a:rPr lang="en-US" sz="1200" dirty="0"/>
              <a:t> | PIP-II Technical Workshop</a:t>
            </a:r>
            <a:endParaRPr lang="en-US" sz="1200" b="1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027" y="5918329"/>
            <a:ext cx="2376351" cy="4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5ED114A2-8D05-4186-92EE-0D98D5C769BA}"/>
              </a:ext>
            </a:extLst>
          </p:cNvPr>
          <p:cNvSpPr txBox="1">
            <a:spLocks/>
          </p:cNvSpPr>
          <p:nvPr/>
        </p:nvSpPr>
        <p:spPr>
          <a:xfrm>
            <a:off x="390082" y="314581"/>
            <a:ext cx="8926640" cy="4278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pl-PL" sz="2800" dirty="0" err="1"/>
              <a:t>Process</a:t>
            </a:r>
            <a:r>
              <a:rPr lang="pl-PL" sz="2800" dirty="0"/>
              <a:t> </a:t>
            </a:r>
            <a:r>
              <a:rPr lang="pl-PL" sz="2800" dirty="0" err="1"/>
              <a:t>pipes</a:t>
            </a:r>
            <a:r>
              <a:rPr lang="pl-PL" sz="2800" dirty="0"/>
              <a:t> design - </a:t>
            </a:r>
            <a:r>
              <a:rPr lang="pl-PL" sz="2800" dirty="0" err="1"/>
              <a:t>shape</a:t>
            </a:r>
            <a:r>
              <a:rPr lang="pl-PL" sz="2800" dirty="0"/>
              <a:t> </a:t>
            </a:r>
            <a:r>
              <a:rPr lang="pl-PL" sz="2800" dirty="0" err="1"/>
              <a:t>compensation</a:t>
            </a:r>
            <a:endParaRPr lang="pl-PL" sz="2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D939E57-6517-468B-88E4-2BC4034DD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67" y="1558058"/>
            <a:ext cx="9290936" cy="3940656"/>
          </a:xfrm>
          <a:prstGeom prst="rect">
            <a:avLst/>
          </a:prstGeom>
        </p:spPr>
      </p:pic>
      <p:cxnSp>
        <p:nvCxnSpPr>
          <p:cNvPr id="27" name="Łącznik prostoliniowy 445">
            <a:extLst>
              <a:ext uri="{FF2B5EF4-FFF2-40B4-BE49-F238E27FC236}">
                <a16:creationId xmlns:a16="http://schemas.microsoft.com/office/drawing/2014/main" id="{039B7D41-127F-4002-9A5D-93C10E86AFA7}"/>
              </a:ext>
            </a:extLst>
          </p:cNvPr>
          <p:cNvCxnSpPr>
            <a:cxnSpLocks/>
          </p:cNvCxnSpPr>
          <p:nvPr/>
        </p:nvCxnSpPr>
        <p:spPr>
          <a:xfrm flipV="1">
            <a:off x="8503222" y="1246649"/>
            <a:ext cx="339782" cy="4151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11C30D98-95AC-42AE-8BF1-C8633F2DE5AD}"/>
              </a:ext>
            </a:extLst>
          </p:cNvPr>
          <p:cNvSpPr txBox="1"/>
          <p:nvPr/>
        </p:nvSpPr>
        <p:spPr>
          <a:xfrm>
            <a:off x="8281250" y="913095"/>
            <a:ext cx="1876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/>
              <a:t>Fixed</a:t>
            </a:r>
            <a:r>
              <a:rPr lang="pl-PL" sz="1600" dirty="0"/>
              <a:t> </a:t>
            </a:r>
            <a:r>
              <a:rPr lang="pl-PL" sz="1600" dirty="0" err="1"/>
              <a:t>Support</a:t>
            </a:r>
            <a:endParaRPr lang="pl-PL" sz="1600" dirty="0"/>
          </a:p>
        </p:txBody>
      </p:sp>
      <p:cxnSp>
        <p:nvCxnSpPr>
          <p:cNvPr id="30" name="Łącznik prostoliniowy 445">
            <a:extLst>
              <a:ext uri="{FF2B5EF4-FFF2-40B4-BE49-F238E27FC236}">
                <a16:creationId xmlns:a16="http://schemas.microsoft.com/office/drawing/2014/main" id="{05569B27-14B8-4111-B6F9-39EE86BD26B5}"/>
              </a:ext>
            </a:extLst>
          </p:cNvPr>
          <p:cNvCxnSpPr>
            <a:cxnSpLocks/>
          </p:cNvCxnSpPr>
          <p:nvPr/>
        </p:nvCxnSpPr>
        <p:spPr>
          <a:xfrm flipV="1">
            <a:off x="883825" y="1255536"/>
            <a:ext cx="339782" cy="4151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25FB1F35-92AC-401B-B8EF-95CC0FEDC8E6}"/>
              </a:ext>
            </a:extLst>
          </p:cNvPr>
          <p:cNvSpPr txBox="1"/>
          <p:nvPr/>
        </p:nvSpPr>
        <p:spPr>
          <a:xfrm>
            <a:off x="661853" y="921982"/>
            <a:ext cx="1876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/>
              <a:t>Fixed</a:t>
            </a:r>
            <a:r>
              <a:rPr lang="pl-PL" sz="1600" dirty="0"/>
              <a:t> </a:t>
            </a:r>
            <a:r>
              <a:rPr lang="pl-PL" sz="1600" dirty="0" err="1"/>
              <a:t>Support</a:t>
            </a:r>
            <a:endParaRPr lang="pl-PL" sz="1600" dirty="0"/>
          </a:p>
        </p:txBody>
      </p: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60A8F5AB-603D-441A-99DD-D5A71201EA68}"/>
              </a:ext>
            </a:extLst>
          </p:cNvPr>
          <p:cNvCxnSpPr>
            <a:cxnSpLocks/>
          </p:cNvCxnSpPr>
          <p:nvPr/>
        </p:nvCxnSpPr>
        <p:spPr>
          <a:xfrm>
            <a:off x="8512122" y="3559208"/>
            <a:ext cx="687977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4A6D8118-70B7-4494-90EC-22B58F5CB8A6}"/>
              </a:ext>
            </a:extLst>
          </p:cNvPr>
          <p:cNvCxnSpPr>
            <a:cxnSpLocks/>
          </p:cNvCxnSpPr>
          <p:nvPr/>
        </p:nvCxnSpPr>
        <p:spPr>
          <a:xfrm flipV="1">
            <a:off x="9181939" y="3559208"/>
            <a:ext cx="18160" cy="176130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37">
            <a:extLst>
              <a:ext uri="{FF2B5EF4-FFF2-40B4-BE49-F238E27FC236}">
                <a16:creationId xmlns:a16="http://schemas.microsoft.com/office/drawing/2014/main" id="{E9F29D53-F498-4F9F-8CA0-687F5ABF3324}"/>
              </a:ext>
            </a:extLst>
          </p:cNvPr>
          <p:cNvCxnSpPr>
            <a:cxnSpLocks/>
          </p:cNvCxnSpPr>
          <p:nvPr/>
        </p:nvCxnSpPr>
        <p:spPr>
          <a:xfrm>
            <a:off x="9181939" y="5320517"/>
            <a:ext cx="687977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39">
            <a:extLst>
              <a:ext uri="{FF2B5EF4-FFF2-40B4-BE49-F238E27FC236}">
                <a16:creationId xmlns:a16="http://schemas.microsoft.com/office/drawing/2014/main" id="{2CFA7308-5A42-4697-9E3A-F1629282AA54}"/>
              </a:ext>
            </a:extLst>
          </p:cNvPr>
          <p:cNvCxnSpPr>
            <a:cxnSpLocks/>
          </p:cNvCxnSpPr>
          <p:nvPr/>
        </p:nvCxnSpPr>
        <p:spPr>
          <a:xfrm>
            <a:off x="9869916" y="5320517"/>
            <a:ext cx="687977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40">
            <a:extLst>
              <a:ext uri="{FF2B5EF4-FFF2-40B4-BE49-F238E27FC236}">
                <a16:creationId xmlns:a16="http://schemas.microsoft.com/office/drawing/2014/main" id="{12EDAA5A-AC8A-4B9C-A4F4-C4D065535D5C}"/>
              </a:ext>
            </a:extLst>
          </p:cNvPr>
          <p:cNvCxnSpPr>
            <a:cxnSpLocks/>
          </p:cNvCxnSpPr>
          <p:nvPr/>
        </p:nvCxnSpPr>
        <p:spPr>
          <a:xfrm flipV="1">
            <a:off x="10557893" y="3559208"/>
            <a:ext cx="18160" cy="176130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41">
            <a:extLst>
              <a:ext uri="{FF2B5EF4-FFF2-40B4-BE49-F238E27FC236}">
                <a16:creationId xmlns:a16="http://schemas.microsoft.com/office/drawing/2014/main" id="{B9ACBDE1-16EE-4B6E-9E98-C873188F290A}"/>
              </a:ext>
            </a:extLst>
          </p:cNvPr>
          <p:cNvCxnSpPr>
            <a:cxnSpLocks/>
          </p:cNvCxnSpPr>
          <p:nvPr/>
        </p:nvCxnSpPr>
        <p:spPr>
          <a:xfrm>
            <a:off x="10562992" y="3561385"/>
            <a:ext cx="687977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03607D9E-F17E-4781-97DE-9704BFEA5452}"/>
              </a:ext>
            </a:extLst>
          </p:cNvPr>
          <p:cNvCxnSpPr>
            <a:cxnSpLocks/>
          </p:cNvCxnSpPr>
          <p:nvPr/>
        </p:nvCxnSpPr>
        <p:spPr>
          <a:xfrm flipV="1">
            <a:off x="9888076" y="3256585"/>
            <a:ext cx="18160" cy="2550493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5" name="Trójkąt równoramienny 44">
            <a:extLst>
              <a:ext uri="{FF2B5EF4-FFF2-40B4-BE49-F238E27FC236}">
                <a16:creationId xmlns:a16="http://schemas.microsoft.com/office/drawing/2014/main" id="{6BCA7EDB-EF92-4EA9-AEA5-5C693E1C5451}"/>
              </a:ext>
            </a:extLst>
          </p:cNvPr>
          <p:cNvSpPr/>
          <p:nvPr/>
        </p:nvSpPr>
        <p:spPr>
          <a:xfrm>
            <a:off x="8381493" y="3561385"/>
            <a:ext cx="278675" cy="269965"/>
          </a:xfrm>
          <a:prstGeom prst="triangle">
            <a:avLst/>
          </a:prstGeom>
          <a:solidFill>
            <a:srgbClr val="A7A8AA"/>
          </a:solidFill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ójkąt równoramienny 51">
            <a:extLst>
              <a:ext uri="{FF2B5EF4-FFF2-40B4-BE49-F238E27FC236}">
                <a16:creationId xmlns:a16="http://schemas.microsoft.com/office/drawing/2014/main" id="{C8CFEF91-7000-435B-8B4A-5B6F747D7F4D}"/>
              </a:ext>
            </a:extLst>
          </p:cNvPr>
          <p:cNvSpPr/>
          <p:nvPr/>
        </p:nvSpPr>
        <p:spPr>
          <a:xfrm>
            <a:off x="11102552" y="3565863"/>
            <a:ext cx="278675" cy="269965"/>
          </a:xfrm>
          <a:prstGeom prst="triangle">
            <a:avLst/>
          </a:prstGeom>
          <a:solidFill>
            <a:srgbClr val="A7A8AA"/>
          </a:solidFill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Łącznik prosty ze strzałką 52">
            <a:extLst>
              <a:ext uri="{FF2B5EF4-FFF2-40B4-BE49-F238E27FC236}">
                <a16:creationId xmlns:a16="http://schemas.microsoft.com/office/drawing/2014/main" id="{9F889EC1-2C52-40F1-9A29-62789F83C901}"/>
              </a:ext>
            </a:extLst>
          </p:cNvPr>
          <p:cNvCxnSpPr/>
          <p:nvPr/>
        </p:nvCxnSpPr>
        <p:spPr>
          <a:xfrm>
            <a:off x="10073046" y="3327442"/>
            <a:ext cx="676313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ze strzałką 54">
            <a:extLst>
              <a:ext uri="{FF2B5EF4-FFF2-40B4-BE49-F238E27FC236}">
                <a16:creationId xmlns:a16="http://schemas.microsoft.com/office/drawing/2014/main" id="{E84A6A0A-A9E2-403D-8D89-2F9B375E367C}"/>
              </a:ext>
            </a:extLst>
          </p:cNvPr>
          <p:cNvCxnSpPr>
            <a:cxnSpLocks/>
          </p:cNvCxnSpPr>
          <p:nvPr/>
        </p:nvCxnSpPr>
        <p:spPr>
          <a:xfrm flipH="1">
            <a:off x="9067005" y="3327442"/>
            <a:ext cx="612749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oliniowy 445">
            <a:extLst>
              <a:ext uri="{FF2B5EF4-FFF2-40B4-BE49-F238E27FC236}">
                <a16:creationId xmlns:a16="http://schemas.microsoft.com/office/drawing/2014/main" id="{19E7140B-9758-4A80-8B05-F4CFA8A26142}"/>
              </a:ext>
            </a:extLst>
          </p:cNvPr>
          <p:cNvCxnSpPr>
            <a:cxnSpLocks/>
            <a:stCxn id="52" idx="5"/>
          </p:cNvCxnSpPr>
          <p:nvPr/>
        </p:nvCxnSpPr>
        <p:spPr>
          <a:xfrm flipV="1">
            <a:off x="11311558" y="3363953"/>
            <a:ext cx="79306" cy="3368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278E9443-8997-4F7D-8FD3-00507A222BA9}"/>
              </a:ext>
            </a:extLst>
          </p:cNvPr>
          <p:cNvSpPr txBox="1"/>
          <p:nvPr/>
        </p:nvSpPr>
        <p:spPr>
          <a:xfrm>
            <a:off x="10829110" y="3030399"/>
            <a:ext cx="1876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/>
              <a:t>Fixed</a:t>
            </a:r>
            <a:r>
              <a:rPr lang="pl-PL" sz="1600" dirty="0"/>
              <a:t> </a:t>
            </a:r>
            <a:r>
              <a:rPr lang="pl-PL" sz="1600" dirty="0" err="1"/>
              <a:t>Support</a:t>
            </a:r>
            <a:endParaRPr lang="pl-PL" sz="1600" dirty="0"/>
          </a:p>
        </p:txBody>
      </p:sp>
      <p:cxnSp>
        <p:nvCxnSpPr>
          <p:cNvPr id="61" name="Łącznik prostoliniowy 445">
            <a:extLst>
              <a:ext uri="{FF2B5EF4-FFF2-40B4-BE49-F238E27FC236}">
                <a16:creationId xmlns:a16="http://schemas.microsoft.com/office/drawing/2014/main" id="{94AC3DB2-DDA2-4A3A-8918-FD764C976E35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8257356" y="3332473"/>
            <a:ext cx="193806" cy="3638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pole tekstowe 61">
            <a:extLst>
              <a:ext uri="{FF2B5EF4-FFF2-40B4-BE49-F238E27FC236}">
                <a16:creationId xmlns:a16="http://schemas.microsoft.com/office/drawing/2014/main" id="{2CB4B081-D273-40CA-BE4B-0B743BD18205}"/>
              </a:ext>
            </a:extLst>
          </p:cNvPr>
          <p:cNvSpPr txBox="1"/>
          <p:nvPr/>
        </p:nvSpPr>
        <p:spPr>
          <a:xfrm>
            <a:off x="7707121" y="3004802"/>
            <a:ext cx="1876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/>
              <a:t>Fixed</a:t>
            </a:r>
            <a:r>
              <a:rPr lang="pl-PL" sz="1600" dirty="0"/>
              <a:t> </a:t>
            </a:r>
            <a:r>
              <a:rPr lang="pl-PL" sz="1600" dirty="0" err="1"/>
              <a:t>Support</a:t>
            </a:r>
            <a:endParaRPr lang="pl-PL" sz="1600" dirty="0"/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B6C8898C-F4DF-4965-8167-FC7DD49AE817}"/>
              </a:ext>
            </a:extLst>
          </p:cNvPr>
          <p:cNvSpPr txBox="1"/>
          <p:nvPr/>
        </p:nvSpPr>
        <p:spPr>
          <a:xfrm>
            <a:off x="10904339" y="4439862"/>
            <a:ext cx="1876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„0” point</a:t>
            </a:r>
          </a:p>
        </p:txBody>
      </p:sp>
      <p:cxnSp>
        <p:nvCxnSpPr>
          <p:cNvPr id="66" name="Łącznik prostoliniowy 445">
            <a:extLst>
              <a:ext uri="{FF2B5EF4-FFF2-40B4-BE49-F238E27FC236}">
                <a16:creationId xmlns:a16="http://schemas.microsoft.com/office/drawing/2014/main" id="{2CCC53FA-226B-48D6-AD8B-4FF5E700E679}"/>
              </a:ext>
            </a:extLst>
          </p:cNvPr>
          <p:cNvCxnSpPr>
            <a:cxnSpLocks/>
          </p:cNvCxnSpPr>
          <p:nvPr/>
        </p:nvCxnSpPr>
        <p:spPr>
          <a:xfrm flipV="1">
            <a:off x="9905518" y="4761208"/>
            <a:ext cx="1249421" cy="559309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pole tekstowe 68">
            <a:extLst>
              <a:ext uri="{FF2B5EF4-FFF2-40B4-BE49-F238E27FC236}">
                <a16:creationId xmlns:a16="http://schemas.microsoft.com/office/drawing/2014/main" id="{55F0CB7A-30DE-44CC-8FA0-BF6D5A012C40}"/>
              </a:ext>
            </a:extLst>
          </p:cNvPr>
          <p:cNvSpPr txBox="1"/>
          <p:nvPr/>
        </p:nvSpPr>
        <p:spPr>
          <a:xfrm>
            <a:off x="9374348" y="2761713"/>
            <a:ext cx="1876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/>
              <a:t>Movement</a:t>
            </a:r>
            <a:endParaRPr lang="pl-PL" sz="1600" dirty="0"/>
          </a:p>
        </p:txBody>
      </p:sp>
      <p:cxnSp>
        <p:nvCxnSpPr>
          <p:cNvPr id="70" name="Łącznik prostoliniowy 445">
            <a:extLst>
              <a:ext uri="{FF2B5EF4-FFF2-40B4-BE49-F238E27FC236}">
                <a16:creationId xmlns:a16="http://schemas.microsoft.com/office/drawing/2014/main" id="{91B9067B-44E9-4309-95DC-1414662B4E42}"/>
              </a:ext>
            </a:extLst>
          </p:cNvPr>
          <p:cNvCxnSpPr>
            <a:cxnSpLocks/>
          </p:cNvCxnSpPr>
          <p:nvPr/>
        </p:nvCxnSpPr>
        <p:spPr>
          <a:xfrm flipV="1">
            <a:off x="9397525" y="3051149"/>
            <a:ext cx="301440" cy="2568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Łącznik prostoliniowy 445">
            <a:extLst>
              <a:ext uri="{FF2B5EF4-FFF2-40B4-BE49-F238E27FC236}">
                <a16:creationId xmlns:a16="http://schemas.microsoft.com/office/drawing/2014/main" id="{5B221B23-1AFA-49FC-9871-F403B2CABF1B}"/>
              </a:ext>
            </a:extLst>
          </p:cNvPr>
          <p:cNvCxnSpPr>
            <a:cxnSpLocks/>
          </p:cNvCxnSpPr>
          <p:nvPr/>
        </p:nvCxnSpPr>
        <p:spPr>
          <a:xfrm flipH="1" flipV="1">
            <a:off x="10210933" y="3051149"/>
            <a:ext cx="319250" cy="2617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Łącznik prostoliniowy 445">
            <a:extLst>
              <a:ext uri="{FF2B5EF4-FFF2-40B4-BE49-F238E27FC236}">
                <a16:creationId xmlns:a16="http://schemas.microsoft.com/office/drawing/2014/main" id="{AFE3C98D-2CDD-4D98-96E2-F29E19638E7C}"/>
              </a:ext>
            </a:extLst>
          </p:cNvPr>
          <p:cNvCxnSpPr>
            <a:cxnSpLocks/>
          </p:cNvCxnSpPr>
          <p:nvPr/>
        </p:nvCxnSpPr>
        <p:spPr>
          <a:xfrm flipV="1">
            <a:off x="9213160" y="4196403"/>
            <a:ext cx="452289" cy="3973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Łącznik prostoliniowy 445">
            <a:extLst>
              <a:ext uri="{FF2B5EF4-FFF2-40B4-BE49-F238E27FC236}">
                <a16:creationId xmlns:a16="http://schemas.microsoft.com/office/drawing/2014/main" id="{1C41E581-0983-4157-840C-4FF3C8D0F4DC}"/>
              </a:ext>
            </a:extLst>
          </p:cNvPr>
          <p:cNvCxnSpPr>
            <a:cxnSpLocks/>
          </p:cNvCxnSpPr>
          <p:nvPr/>
        </p:nvCxnSpPr>
        <p:spPr>
          <a:xfrm flipH="1" flipV="1">
            <a:off x="10128863" y="4196403"/>
            <a:ext cx="456996" cy="4235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Łącznik prosty ze strzałką 81">
            <a:extLst>
              <a:ext uri="{FF2B5EF4-FFF2-40B4-BE49-F238E27FC236}">
                <a16:creationId xmlns:a16="http://schemas.microsoft.com/office/drawing/2014/main" id="{D0106909-AA1F-4D90-8862-B5988D1881CA}"/>
              </a:ext>
            </a:extLst>
          </p:cNvPr>
          <p:cNvCxnSpPr>
            <a:cxnSpLocks/>
          </p:cNvCxnSpPr>
          <p:nvPr/>
        </p:nvCxnSpPr>
        <p:spPr>
          <a:xfrm flipV="1">
            <a:off x="8929215" y="4761207"/>
            <a:ext cx="0" cy="53873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Łącznik prosty ze strzałką 84">
            <a:extLst>
              <a:ext uri="{FF2B5EF4-FFF2-40B4-BE49-F238E27FC236}">
                <a16:creationId xmlns:a16="http://schemas.microsoft.com/office/drawing/2014/main" id="{1A71042E-6342-44C1-9ECE-6EE5E37CA3D1}"/>
              </a:ext>
            </a:extLst>
          </p:cNvPr>
          <p:cNvCxnSpPr>
            <a:cxnSpLocks/>
          </p:cNvCxnSpPr>
          <p:nvPr/>
        </p:nvCxnSpPr>
        <p:spPr>
          <a:xfrm flipV="1">
            <a:off x="10802442" y="4761208"/>
            <a:ext cx="0" cy="53873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pole tekstowe 74">
            <a:extLst>
              <a:ext uri="{FF2B5EF4-FFF2-40B4-BE49-F238E27FC236}">
                <a16:creationId xmlns:a16="http://schemas.microsoft.com/office/drawing/2014/main" id="{E001052D-CFAB-4D74-BF05-9EE1008EB1BF}"/>
              </a:ext>
            </a:extLst>
          </p:cNvPr>
          <p:cNvSpPr txBox="1"/>
          <p:nvPr/>
        </p:nvSpPr>
        <p:spPr>
          <a:xfrm>
            <a:off x="8929215" y="3798392"/>
            <a:ext cx="1876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err="1"/>
              <a:t>Compensation</a:t>
            </a: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/>
              <a:t> </a:t>
            </a:r>
            <a:r>
              <a:rPr lang="pl-PL" sz="1600" dirty="0" err="1"/>
              <a:t>arm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76581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16x9_073020v2" id="{C3AFBADF-C702-034C-A072-F7CD3BBBBC17}" vid="{C997F739-40B4-5A47-99D3-0EE8AE3DFC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0A9347935DA74C8DB662DDB94DC24E" ma:contentTypeVersion="9" ma:contentTypeDescription="Create a new document." ma:contentTypeScope="" ma:versionID="daccfbc87992deecdd76a41080ed79a9">
  <xsd:schema xmlns:xsd="http://www.w3.org/2001/XMLSchema" xmlns:xs="http://www.w3.org/2001/XMLSchema" xmlns:p="http://schemas.microsoft.com/office/2006/metadata/properties" xmlns:ns1="http://schemas.microsoft.com/sharepoint/v3" xmlns:ns3="bb137302-f76b-4ed9-a081-76f546f328cd" xmlns:ns4="ee7e25fd-3d00-4a17-8d06-95b415c0ffa6" targetNamespace="http://schemas.microsoft.com/office/2006/metadata/properties" ma:root="true" ma:fieldsID="ce083e8da3803cf1a5fd098111086400" ns1:_="" ns3:_="" ns4:_="">
    <xsd:import namespace="http://schemas.microsoft.com/sharepoint/v3"/>
    <xsd:import namespace="bb137302-f76b-4ed9-a081-76f546f328cd"/>
    <xsd:import namespace="ee7e25fd-3d00-4a17-8d06-95b415c0ff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7302-f76b-4ed9-a081-76f546f328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7e25fd-3d00-4a17-8d06-95b415c0ffa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F82BAE-E75F-4752-A4BB-557E29524F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b137302-f76b-4ed9-a081-76f546f328cd"/>
    <ds:schemaRef ds:uri="ee7e25fd-3d00-4a17-8d06-95b415c0ff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1F245F-DB62-428D-A566-B113377E9116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ee7e25fd-3d00-4a17-8d06-95b415c0ffa6"/>
    <ds:schemaRef ds:uri="bb137302-f76b-4ed9-a081-76f546f328cd"/>
    <ds:schemaRef ds:uri="http://purl.org/dc/elements/1.1/"/>
    <ds:schemaRef ds:uri="http://schemas.microsoft.com/sharepoint/v3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39508</TotalTime>
  <Words>787</Words>
  <Application>Microsoft Office PowerPoint</Application>
  <PresentationFormat>Panoramiczny</PresentationFormat>
  <Paragraphs>182</Paragraphs>
  <Slides>19</Slides>
  <Notes>18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Courier New</vt:lpstr>
      <vt:lpstr>Geneva</vt:lpstr>
      <vt:lpstr>Helvetica</vt:lpstr>
      <vt:lpstr>Times New Roman</vt:lpstr>
      <vt:lpstr>1_Fermilab_PPT_090915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Paweł Duda</cp:lastModifiedBy>
  <cp:revision>1411</cp:revision>
  <cp:lastPrinted>2020-01-24T20:57:46Z</cp:lastPrinted>
  <dcterms:created xsi:type="dcterms:W3CDTF">2019-12-16T19:54:36Z</dcterms:created>
  <dcterms:modified xsi:type="dcterms:W3CDTF">2022-07-13T02:45:36Z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0x010100550A9347935DA74C8DB662DDB94DC24E</vt:lpwstr>
  </property>
</Properties>
</file>