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9"/>
  </p:notesMasterIdLst>
  <p:sldIdLst>
    <p:sldId id="256" r:id="rId2"/>
    <p:sldId id="405" r:id="rId3"/>
    <p:sldId id="391" r:id="rId4"/>
    <p:sldId id="392" r:id="rId5"/>
    <p:sldId id="393" r:id="rId6"/>
    <p:sldId id="394" r:id="rId7"/>
    <p:sldId id="420" r:id="rId8"/>
    <p:sldId id="395" r:id="rId9"/>
    <p:sldId id="397" r:id="rId10"/>
    <p:sldId id="371" r:id="rId11"/>
    <p:sldId id="370" r:id="rId12"/>
    <p:sldId id="398" r:id="rId13"/>
    <p:sldId id="421" r:id="rId14"/>
    <p:sldId id="384" r:id="rId15"/>
    <p:sldId id="416" r:id="rId16"/>
    <p:sldId id="417" r:id="rId17"/>
    <p:sldId id="418" r:id="rId18"/>
    <p:sldId id="415" r:id="rId19"/>
    <p:sldId id="376" r:id="rId20"/>
    <p:sldId id="375" r:id="rId21"/>
    <p:sldId id="396" r:id="rId22"/>
    <p:sldId id="400" r:id="rId23"/>
    <p:sldId id="377" r:id="rId24"/>
    <p:sldId id="419" r:id="rId25"/>
    <p:sldId id="379" r:id="rId26"/>
    <p:sldId id="378" r:id="rId27"/>
    <p:sldId id="399" r:id="rId28"/>
    <p:sldId id="390" r:id="rId29"/>
    <p:sldId id="364" r:id="rId30"/>
    <p:sldId id="422" r:id="rId31"/>
    <p:sldId id="365" r:id="rId32"/>
    <p:sldId id="366" r:id="rId33"/>
    <p:sldId id="386" r:id="rId34"/>
    <p:sldId id="385" r:id="rId35"/>
    <p:sldId id="389" r:id="rId36"/>
    <p:sldId id="388" r:id="rId37"/>
    <p:sldId id="413" r:id="rId38"/>
    <p:sldId id="369" r:id="rId39"/>
    <p:sldId id="401" r:id="rId40"/>
    <p:sldId id="414" r:id="rId41"/>
    <p:sldId id="423" r:id="rId42"/>
    <p:sldId id="402" r:id="rId43"/>
    <p:sldId id="410" r:id="rId44"/>
    <p:sldId id="411" r:id="rId45"/>
    <p:sldId id="412" r:id="rId46"/>
    <p:sldId id="403" r:id="rId47"/>
    <p:sldId id="342" r:id="rId48"/>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B2B2B2"/>
    <a:srgbClr val="000099"/>
    <a:srgbClr val="F4C6AC"/>
    <a:srgbClr val="0000CC"/>
    <a:srgbClr val="FFD3A1"/>
    <a:srgbClr val="A719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4" autoAdjust="0"/>
    <p:restoredTop sz="95142" autoAdjust="0"/>
  </p:normalViewPr>
  <p:slideViewPr>
    <p:cSldViewPr snapToGrid="0">
      <p:cViewPr>
        <p:scale>
          <a:sx n="75" d="100"/>
          <a:sy n="75" d="100"/>
        </p:scale>
        <p:origin x="1603" y="13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1792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92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792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1792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ABC214F-5070-4629-BA06-27A955C9613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4" name="Picture 12" descr="pasek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22425"/>
            <a:ext cx="1655763"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1655763" y="1628775"/>
            <a:ext cx="7524750" cy="5229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pic>
        <p:nvPicPr>
          <p:cNvPr id="6" name="Picture 20" descr="logo PWr kolor poziom ang  bez tla"/>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77025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ctrTitle"/>
          </p:nvPr>
        </p:nvSpPr>
        <p:spPr>
          <a:xfrm>
            <a:off x="1873250" y="2130425"/>
            <a:ext cx="7089775" cy="2019300"/>
          </a:xfrm>
        </p:spPr>
        <p:txBody>
          <a:bodyPr/>
          <a:lstStyle>
            <a:lvl1pPr algn="ctr">
              <a:defRPr/>
            </a:lvl1pPr>
          </a:lstStyle>
          <a:p>
            <a:pPr lvl="0"/>
            <a:r>
              <a:rPr lang="pl-PL" altLang="en-US" noProof="0"/>
              <a:t>Kliknij, aby edytować styl wzorca tytułu</a:t>
            </a:r>
          </a:p>
        </p:txBody>
      </p:sp>
      <p:sp>
        <p:nvSpPr>
          <p:cNvPr id="35845" name="Rectangle 5"/>
          <p:cNvSpPr>
            <a:spLocks noGrp="1" noChangeArrowheads="1"/>
          </p:cNvSpPr>
          <p:nvPr>
            <p:ph type="subTitle" sz="quarter" idx="1"/>
          </p:nvPr>
        </p:nvSpPr>
        <p:spPr>
          <a:xfrm>
            <a:off x="1873250" y="5697538"/>
            <a:ext cx="7089775" cy="900112"/>
          </a:xfrm>
        </p:spPr>
        <p:txBody>
          <a:bodyPr anchor="b"/>
          <a:lstStyle>
            <a:lvl1pPr marL="0" indent="0" algn="ctr">
              <a:buFontTx/>
              <a:buNone/>
              <a:defRPr sz="2000">
                <a:solidFill>
                  <a:srgbClr val="FFD3A1"/>
                </a:solidFill>
              </a:defRPr>
            </a:lvl1pPr>
          </a:lstStyle>
          <a:p>
            <a:pPr lvl="0"/>
            <a:r>
              <a:rPr lang="pl-PL" altLang="en-US" noProof="0"/>
              <a:t>Kliknij, aby edytować styl wzorca podtytułu</a:t>
            </a:r>
          </a:p>
        </p:txBody>
      </p:sp>
    </p:spTree>
    <p:extLst>
      <p:ext uri="{BB962C8B-B14F-4D97-AF65-F5344CB8AC3E}">
        <p14:creationId xmlns:p14="http://schemas.microsoft.com/office/powerpoint/2010/main" val="2685535146"/>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26552428"/>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31025" y="630238"/>
            <a:ext cx="2105025" cy="6111875"/>
          </a:xfrm>
        </p:spPr>
        <p:txBody>
          <a:bodyPr vert="eaVert"/>
          <a:lstStyle/>
          <a:p>
            <a:r>
              <a:rPr lang="pl-PL"/>
              <a:t>Kliknij, aby edytować styl</a:t>
            </a:r>
            <a:endParaRPr lang="en-GB"/>
          </a:p>
        </p:txBody>
      </p:sp>
      <p:sp>
        <p:nvSpPr>
          <p:cNvPr id="3" name="Symbol zastępczy tytułu pionowego 2"/>
          <p:cNvSpPr>
            <a:spLocks noGrp="1"/>
          </p:cNvSpPr>
          <p:nvPr>
            <p:ph type="body" orient="vert" idx="1"/>
          </p:nvPr>
        </p:nvSpPr>
        <p:spPr>
          <a:xfrm>
            <a:off x="611188" y="630238"/>
            <a:ext cx="6167437" cy="6111875"/>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1968250058"/>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425306483"/>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endParaRPr lang="en-GB"/>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Edytuj style wzorca tekstu</a:t>
            </a:r>
          </a:p>
        </p:txBody>
      </p:sp>
    </p:spTree>
    <p:extLst>
      <p:ext uri="{BB962C8B-B14F-4D97-AF65-F5344CB8AC3E}">
        <p14:creationId xmlns:p14="http://schemas.microsoft.com/office/powerpoint/2010/main" val="537387639"/>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
        <p:nvSpPr>
          <p:cNvPr id="3" name="Symbol zastępczy zawartości 2"/>
          <p:cNvSpPr>
            <a:spLocks noGrp="1"/>
          </p:cNvSpPr>
          <p:nvPr>
            <p:ph sz="half" idx="1"/>
          </p:nvPr>
        </p:nvSpPr>
        <p:spPr>
          <a:xfrm>
            <a:off x="611188" y="1881188"/>
            <a:ext cx="4135437" cy="48609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p:cNvSpPr>
            <a:spLocks noGrp="1"/>
          </p:cNvSpPr>
          <p:nvPr>
            <p:ph sz="half" idx="2"/>
          </p:nvPr>
        </p:nvSpPr>
        <p:spPr>
          <a:xfrm>
            <a:off x="4899025" y="1881188"/>
            <a:ext cx="4137025" cy="48609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2734811671"/>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endParaRPr lang="en-GB"/>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Tree>
    <p:extLst>
      <p:ext uri="{BB962C8B-B14F-4D97-AF65-F5344CB8AC3E}">
        <p14:creationId xmlns:p14="http://schemas.microsoft.com/office/powerpoint/2010/main" val="1803307059"/>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en-GB"/>
          </a:p>
        </p:txBody>
      </p:sp>
    </p:spTree>
    <p:extLst>
      <p:ext uri="{BB962C8B-B14F-4D97-AF65-F5344CB8AC3E}">
        <p14:creationId xmlns:p14="http://schemas.microsoft.com/office/powerpoint/2010/main" val="4263266432"/>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458434"/>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endParaRPr lang="en-GB"/>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1438958371"/>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endParaRPr lang="en-GB"/>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Tree>
    <p:extLst>
      <p:ext uri="{BB962C8B-B14F-4D97-AF65-F5344CB8AC3E}">
        <p14:creationId xmlns:p14="http://schemas.microsoft.com/office/powerpoint/2010/main" val="98789139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503238" y="481013"/>
            <a:ext cx="8640762" cy="1292225"/>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sp>
        <p:nvSpPr>
          <p:cNvPr id="1027" name="Rectangle 13"/>
          <p:cNvSpPr>
            <a:spLocks noChangeArrowheads="1"/>
          </p:cNvSpPr>
          <p:nvPr/>
        </p:nvSpPr>
        <p:spPr bwMode="auto">
          <a:xfrm flipH="1">
            <a:off x="0" y="1773238"/>
            <a:ext cx="503238" cy="5084762"/>
          </a:xfrm>
          <a:prstGeom prst="rect">
            <a:avLst/>
          </a:prstGeom>
          <a:solidFill>
            <a:srgbClr val="A7190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GB" altLang="en-US"/>
          </a:p>
        </p:txBody>
      </p:sp>
      <p:sp>
        <p:nvSpPr>
          <p:cNvPr id="1028" name="Rectangle 14"/>
          <p:cNvSpPr>
            <a:spLocks noGrp="1" noChangeArrowheads="1"/>
          </p:cNvSpPr>
          <p:nvPr>
            <p:ph type="title"/>
          </p:nvPr>
        </p:nvSpPr>
        <p:spPr bwMode="auto">
          <a:xfrm>
            <a:off x="611188" y="630238"/>
            <a:ext cx="8424862"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en-US"/>
              <a:t>Kliknij, aby edytować styl wzorca tytułu</a:t>
            </a:r>
          </a:p>
        </p:txBody>
      </p:sp>
      <p:sp>
        <p:nvSpPr>
          <p:cNvPr id="1029" name="Rectangle 15"/>
          <p:cNvSpPr>
            <a:spLocks noGrp="1" noChangeArrowheads="1"/>
          </p:cNvSpPr>
          <p:nvPr>
            <p:ph type="body" idx="1"/>
          </p:nvPr>
        </p:nvSpPr>
        <p:spPr bwMode="auto">
          <a:xfrm>
            <a:off x="611188" y="1881188"/>
            <a:ext cx="8424862"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en-US"/>
              <a:t>Kliknij, aby edytować style wzorca tekstu</a:t>
            </a:r>
          </a:p>
          <a:p>
            <a:pPr lvl="1"/>
            <a:r>
              <a:rPr lang="pl-PL" altLang="en-US"/>
              <a:t>Drugi poziom</a:t>
            </a:r>
          </a:p>
          <a:p>
            <a:pPr lvl="2"/>
            <a:r>
              <a:rPr lang="pl-PL" altLang="en-US"/>
              <a:t>Trzeci poziom</a:t>
            </a:r>
          </a:p>
          <a:p>
            <a:pPr lvl="3"/>
            <a:r>
              <a:rPr lang="pl-PL" altLang="en-US"/>
              <a:t>Czwarty poziom</a:t>
            </a:r>
          </a:p>
          <a:p>
            <a:pPr lvl="4"/>
            <a:r>
              <a:rPr lang="pl-PL" altLang="en-US"/>
              <a:t>Piąty poziom</a:t>
            </a:r>
          </a:p>
        </p:txBody>
      </p:sp>
      <p:pic>
        <p:nvPicPr>
          <p:cNvPr id="1030" name="Picture 19" descr="logo PWr kolor poziom ang  bez tla"/>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2316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p:transition>
  <p:hf hdr="0" dt="0"/>
  <p:txStyles>
    <p:titleStyle>
      <a:lvl1pPr algn="l" rtl="0" eaLnBrk="0" fontAlgn="base" hangingPunct="0">
        <a:spcBef>
          <a:spcPct val="0"/>
        </a:spcBef>
        <a:spcAft>
          <a:spcPct val="0"/>
        </a:spcAft>
        <a:defRPr sz="3600" b="1" kern="1200">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Trebuchet MS" panose="020B0603020202020204" pitchFamily="34" charset="0"/>
        </a:defRPr>
      </a:lvl2pPr>
      <a:lvl3pPr algn="l" rtl="0" eaLnBrk="0" fontAlgn="base" hangingPunct="0">
        <a:spcBef>
          <a:spcPct val="0"/>
        </a:spcBef>
        <a:spcAft>
          <a:spcPct val="0"/>
        </a:spcAft>
        <a:defRPr sz="3600" b="1">
          <a:solidFill>
            <a:schemeClr val="tx2"/>
          </a:solidFill>
          <a:latin typeface="Trebuchet MS" panose="020B0603020202020204" pitchFamily="34" charset="0"/>
        </a:defRPr>
      </a:lvl3pPr>
      <a:lvl4pPr algn="l" rtl="0" eaLnBrk="0" fontAlgn="base" hangingPunct="0">
        <a:spcBef>
          <a:spcPct val="0"/>
        </a:spcBef>
        <a:spcAft>
          <a:spcPct val="0"/>
        </a:spcAft>
        <a:defRPr sz="3600" b="1">
          <a:solidFill>
            <a:schemeClr val="tx2"/>
          </a:solidFill>
          <a:latin typeface="Trebuchet MS" panose="020B0603020202020204" pitchFamily="34" charset="0"/>
        </a:defRPr>
      </a:lvl4pPr>
      <a:lvl5pPr algn="l" rtl="0" eaLnBrk="0" fontAlgn="base" hangingPunct="0">
        <a:spcBef>
          <a:spcPct val="0"/>
        </a:spcBef>
        <a:spcAft>
          <a:spcPct val="0"/>
        </a:spcAft>
        <a:defRPr sz="3600" b="1">
          <a:solidFill>
            <a:schemeClr val="tx2"/>
          </a:solidFill>
          <a:latin typeface="Trebuchet MS" panose="020B0603020202020204" pitchFamily="34" charset="0"/>
        </a:defRPr>
      </a:lvl5pPr>
      <a:lvl6pPr marL="457200" algn="l" rtl="0" fontAlgn="base">
        <a:spcBef>
          <a:spcPct val="0"/>
        </a:spcBef>
        <a:spcAft>
          <a:spcPct val="0"/>
        </a:spcAft>
        <a:defRPr sz="3600" b="1">
          <a:solidFill>
            <a:schemeClr val="tx2"/>
          </a:solidFill>
          <a:latin typeface="Trebuchet MS" panose="020B0603020202020204" pitchFamily="34" charset="0"/>
        </a:defRPr>
      </a:lvl6pPr>
      <a:lvl7pPr marL="914400" algn="l" rtl="0" fontAlgn="base">
        <a:spcBef>
          <a:spcPct val="0"/>
        </a:spcBef>
        <a:spcAft>
          <a:spcPct val="0"/>
        </a:spcAft>
        <a:defRPr sz="3600" b="1">
          <a:solidFill>
            <a:schemeClr val="tx2"/>
          </a:solidFill>
          <a:latin typeface="Trebuchet MS" panose="020B0603020202020204" pitchFamily="34" charset="0"/>
        </a:defRPr>
      </a:lvl7pPr>
      <a:lvl8pPr marL="1371600" algn="l" rtl="0" fontAlgn="base">
        <a:spcBef>
          <a:spcPct val="0"/>
        </a:spcBef>
        <a:spcAft>
          <a:spcPct val="0"/>
        </a:spcAft>
        <a:defRPr sz="3600" b="1">
          <a:solidFill>
            <a:schemeClr val="tx2"/>
          </a:solidFill>
          <a:latin typeface="Trebuchet MS" panose="020B0603020202020204" pitchFamily="34" charset="0"/>
        </a:defRPr>
      </a:lvl8pPr>
      <a:lvl9pPr marL="1828800" algn="l" rtl="0" fontAlgn="base">
        <a:spcBef>
          <a:spcPct val="0"/>
        </a:spcBef>
        <a:spcAft>
          <a:spcPct val="0"/>
        </a:spcAft>
        <a:defRPr sz="3600" b="1">
          <a:solidFill>
            <a:schemeClr val="tx2"/>
          </a:solidFill>
          <a:latin typeface="Trebuchet MS" panose="020B0603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15.wmf"/><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7.pn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5.wmf"/><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oleObject" Target="../embeddings/oleObject6.bin"/><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wm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49413" y="2138363"/>
            <a:ext cx="7467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spcBef>
                <a:spcPct val="0"/>
              </a:spcBef>
              <a:buFontTx/>
              <a:buNone/>
            </a:pPr>
            <a:r>
              <a:rPr lang="en-US" altLang="en-US" sz="2000" b="1" dirty="0">
                <a:solidFill>
                  <a:schemeClr val="tx2"/>
                </a:solidFill>
                <a:latin typeface="Arial" panose="020B0604020202020204" pitchFamily="34" charset="0"/>
              </a:rPr>
              <a:t>WG 4 - Cryogenic Distribution System</a:t>
            </a:r>
            <a:endParaRPr lang="pl-PL" altLang="en-US" sz="2000" b="1" dirty="0">
              <a:solidFill>
                <a:schemeClr val="tx2"/>
              </a:solidFill>
              <a:latin typeface="Arial" panose="020B0604020202020204" pitchFamily="34" charset="0"/>
            </a:endParaRPr>
          </a:p>
          <a:p>
            <a:pPr algn="ctr" eaLnBrk="1" hangingPunct="1">
              <a:spcBef>
                <a:spcPct val="0"/>
              </a:spcBef>
              <a:buFontTx/>
              <a:buNone/>
            </a:pPr>
            <a:endParaRPr lang="pl-PL" altLang="en-US" sz="2000" b="1" dirty="0">
              <a:solidFill>
                <a:schemeClr val="tx2"/>
              </a:solidFill>
              <a:latin typeface="Arial" panose="020B0604020202020204" pitchFamily="34" charset="0"/>
            </a:endParaRPr>
          </a:p>
          <a:p>
            <a:pPr algn="ctr" eaLnBrk="1" hangingPunct="1">
              <a:spcBef>
                <a:spcPct val="0"/>
              </a:spcBef>
              <a:buFontTx/>
              <a:buNone/>
            </a:pPr>
            <a:endParaRPr lang="pl-PL" altLang="en-US" sz="1800" b="1" dirty="0">
              <a:solidFill>
                <a:schemeClr val="tx2"/>
              </a:solidFill>
              <a:latin typeface="Arial" panose="020B0604020202020204" pitchFamily="34" charset="0"/>
            </a:endParaRPr>
          </a:p>
          <a:p>
            <a:pPr algn="ctr" eaLnBrk="1" hangingPunct="1">
              <a:spcBef>
                <a:spcPct val="0"/>
              </a:spcBef>
              <a:buFontTx/>
              <a:buNone/>
            </a:pPr>
            <a:r>
              <a:rPr lang="en-US" altLang="en-US" sz="2800" b="1" dirty="0">
                <a:solidFill>
                  <a:schemeClr val="tx2"/>
                </a:solidFill>
                <a:latin typeface="Arial" panose="020B0604020202020204" pitchFamily="34" charset="0"/>
              </a:rPr>
              <a:t>Thermal design of CDS components</a:t>
            </a:r>
            <a:endParaRPr lang="pl-PL" altLang="en-US" sz="2800" b="1" dirty="0">
              <a:solidFill>
                <a:schemeClr val="tx2"/>
              </a:solidFill>
              <a:latin typeface="Arial" panose="020B0604020202020204" pitchFamily="34" charset="0"/>
            </a:endParaRPr>
          </a:p>
        </p:txBody>
      </p:sp>
      <p:sp>
        <p:nvSpPr>
          <p:cNvPr id="4099" name="Rectangle 7"/>
          <p:cNvSpPr>
            <a:spLocks noChangeArrowheads="1"/>
          </p:cNvSpPr>
          <p:nvPr/>
        </p:nvSpPr>
        <p:spPr bwMode="auto">
          <a:xfrm>
            <a:off x="1676400" y="6165850"/>
            <a:ext cx="7467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buFontTx/>
              <a:buNone/>
            </a:pPr>
            <a:r>
              <a:rPr lang="pl-PL" altLang="pl-PL" sz="1200" dirty="0">
                <a:solidFill>
                  <a:srgbClr val="FFD3A1"/>
                </a:solidFill>
                <a:latin typeface="Arial" panose="020B0604020202020204" pitchFamily="34" charset="0"/>
              </a:rPr>
              <a:t>PIP II </a:t>
            </a:r>
            <a:r>
              <a:rPr lang="en-US" altLang="pl-PL" sz="1200" dirty="0">
                <a:solidFill>
                  <a:srgbClr val="FFD3A1"/>
                </a:solidFill>
                <a:latin typeface="Arial" panose="020B0604020202020204" pitchFamily="34" charset="0"/>
              </a:rPr>
              <a:t>Technical Workshop</a:t>
            </a:r>
            <a:r>
              <a:rPr lang="pl-PL" altLang="pl-PL" sz="1200" dirty="0">
                <a:solidFill>
                  <a:srgbClr val="FFD3A1"/>
                </a:solidFill>
                <a:latin typeface="Arial" panose="020B0604020202020204" pitchFamily="34" charset="0"/>
              </a:rPr>
              <a:t>, FNAL/</a:t>
            </a:r>
            <a:r>
              <a:rPr lang="pl-PL" altLang="pl-PL" sz="1200" dirty="0" err="1">
                <a:solidFill>
                  <a:srgbClr val="FFD3A1"/>
                </a:solidFill>
                <a:latin typeface="Arial" panose="020B0604020202020204" pitchFamily="34" charset="0"/>
              </a:rPr>
              <a:t>Remotely</a:t>
            </a:r>
            <a:r>
              <a:rPr lang="pl-PL" altLang="pl-PL" sz="1200" dirty="0">
                <a:solidFill>
                  <a:srgbClr val="FFD3A1"/>
                </a:solidFill>
                <a:latin typeface="Arial" panose="020B0604020202020204" pitchFamily="34" charset="0"/>
              </a:rPr>
              <a:t>, 12-14 of </a:t>
            </a:r>
            <a:r>
              <a:rPr lang="pl-PL" altLang="pl-PL" sz="1200" dirty="0" err="1">
                <a:solidFill>
                  <a:srgbClr val="FFD3A1"/>
                </a:solidFill>
                <a:latin typeface="Arial" panose="020B0604020202020204" pitchFamily="34" charset="0"/>
              </a:rPr>
              <a:t>July</a:t>
            </a:r>
            <a:r>
              <a:rPr lang="pl-PL" altLang="pl-PL" sz="1200" dirty="0">
                <a:solidFill>
                  <a:srgbClr val="FFD3A1"/>
                </a:solidFill>
                <a:latin typeface="Arial" panose="020B0604020202020204" pitchFamily="34" charset="0"/>
              </a:rPr>
              <a:t> 2022</a:t>
            </a:r>
            <a:endParaRPr lang="en-US" altLang="pl-PL" sz="1800" dirty="0">
              <a:solidFill>
                <a:srgbClr val="FFD3A1"/>
              </a:solidFill>
              <a:latin typeface="Arial" panose="020B0604020202020204" pitchFamily="34" charset="0"/>
            </a:endParaRPr>
          </a:p>
        </p:txBody>
      </p:sp>
      <p:sp>
        <p:nvSpPr>
          <p:cNvPr id="4100" name="Text Box 14"/>
          <p:cNvSpPr txBox="1">
            <a:spLocks noChangeArrowheads="1"/>
          </p:cNvSpPr>
          <p:nvPr/>
        </p:nvSpPr>
        <p:spPr bwMode="auto">
          <a:xfrm>
            <a:off x="1622425" y="4984146"/>
            <a:ext cx="74945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spcBef>
                <a:spcPct val="0"/>
              </a:spcBef>
              <a:buFontTx/>
              <a:buNone/>
            </a:pPr>
            <a:r>
              <a:rPr lang="en-US" altLang="pl-PL" sz="1400" dirty="0">
                <a:solidFill>
                  <a:schemeClr val="bg1"/>
                </a:solidFill>
                <a:latin typeface="Arial" panose="020B0604020202020204" pitchFamily="34" charset="0"/>
              </a:rPr>
              <a:t>J</a:t>
            </a:r>
            <a:r>
              <a:rPr lang="pl-PL" altLang="pl-PL" sz="1400" dirty="0" err="1">
                <a:solidFill>
                  <a:schemeClr val="bg1"/>
                </a:solidFill>
                <a:latin typeface="Arial" panose="020B0604020202020204" pitchFamily="34" charset="0"/>
              </a:rPr>
              <a:t>aroslaw</a:t>
            </a:r>
            <a:r>
              <a:rPr lang="en-US" altLang="pl-PL" sz="1400" dirty="0">
                <a:solidFill>
                  <a:schemeClr val="bg1"/>
                </a:solidFill>
                <a:latin typeface="Arial" panose="020B0604020202020204" pitchFamily="34" charset="0"/>
              </a:rPr>
              <a:t> Polinski</a:t>
            </a:r>
            <a:endParaRPr lang="pl-PL" altLang="pl-PL" sz="1400" dirty="0">
              <a:solidFill>
                <a:schemeClr val="bg1"/>
              </a:solidFill>
              <a:latin typeface="Arial" panose="020B0604020202020204" pitchFamily="34" charset="0"/>
            </a:endParaRPr>
          </a:p>
          <a:p>
            <a:pPr algn="ctr" eaLnBrk="1" hangingPunct="1">
              <a:spcBef>
                <a:spcPct val="0"/>
              </a:spcBef>
              <a:buFontTx/>
              <a:buNone/>
            </a:pPr>
            <a:r>
              <a:rPr lang="en-US" altLang="pl-PL" sz="1400" dirty="0">
                <a:solidFill>
                  <a:schemeClr val="bg1"/>
                </a:solidFill>
                <a:latin typeface="Arial" panose="020B0604020202020204" pitchFamily="34" charset="0"/>
              </a:rPr>
              <a:t>WUST, </a:t>
            </a:r>
            <a:r>
              <a:rPr lang="en-US" altLang="pl-PL" sz="1400" dirty="0" err="1">
                <a:solidFill>
                  <a:schemeClr val="bg1"/>
                </a:solidFill>
                <a:latin typeface="Arial" panose="020B0604020202020204" pitchFamily="34" charset="0"/>
              </a:rPr>
              <a:t>Wrocław</a:t>
            </a:r>
            <a:r>
              <a:rPr lang="en-US" altLang="pl-PL" sz="1400" dirty="0">
                <a:solidFill>
                  <a:schemeClr val="bg1"/>
                </a:solidFill>
                <a:latin typeface="Arial" panose="020B0604020202020204" pitchFamily="34" charset="0"/>
              </a:rPr>
              <a:t>, Poland</a:t>
            </a:r>
          </a:p>
          <a:p>
            <a:pPr algn="ctr" eaLnBrk="1" hangingPunct="1">
              <a:spcBef>
                <a:spcPct val="0"/>
              </a:spcBef>
              <a:buFontTx/>
              <a:buNone/>
            </a:pPr>
            <a:endParaRPr lang="en-US" altLang="pl-PL" sz="1400" dirty="0">
              <a:solidFill>
                <a:schemeClr val="bg1"/>
              </a:solidFill>
              <a:latin typeface="Arial" panose="020B0604020202020204" pitchFamily="34" charset="0"/>
            </a:endParaRPr>
          </a:p>
          <a:p>
            <a:pPr algn="ctr" eaLnBrk="1" hangingPunct="1">
              <a:spcBef>
                <a:spcPct val="0"/>
              </a:spcBef>
              <a:buFontTx/>
              <a:buNone/>
            </a:pPr>
            <a:r>
              <a:rPr lang="en-US" altLang="pl-PL" sz="1400" dirty="0">
                <a:solidFill>
                  <a:schemeClr val="bg1"/>
                </a:solidFill>
                <a:latin typeface="Arial" panose="020B0604020202020204" pitchFamily="34" charset="0"/>
              </a:rPr>
              <a:t>jaroslaw.polinski@pwr.edu.pl</a:t>
            </a:r>
          </a:p>
        </p:txBody>
      </p:sp>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34D6B5BE-DA85-435B-A106-1FB2DF8E5D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712" y="2137664"/>
            <a:ext cx="8022336" cy="4279392"/>
          </a:xfrm>
          <a:prstGeom prst="rect">
            <a:avLst/>
          </a:prstGeom>
        </p:spPr>
      </p:pic>
      <p:sp>
        <p:nvSpPr>
          <p:cNvPr id="2" name="Tytuł 1">
            <a:extLst>
              <a:ext uri="{FF2B5EF4-FFF2-40B4-BE49-F238E27FC236}">
                <a16:creationId xmlns:a16="http://schemas.microsoft.com/office/drawing/2014/main" id="{21BBE4B2-D985-4618-85D8-933609EDF692}"/>
              </a:ext>
            </a:extLst>
          </p:cNvPr>
          <p:cNvSpPr>
            <a:spLocks noGrp="1"/>
          </p:cNvSpPr>
          <p:nvPr>
            <p:ph type="title"/>
          </p:nvPr>
        </p:nvSpPr>
        <p:spPr/>
        <p:txBody>
          <a:bodyPr/>
          <a:lstStyle/>
          <a:p>
            <a:r>
              <a:rPr lang="pl-PL" dirty="0"/>
              <a:t>TS </a:t>
            </a:r>
            <a:r>
              <a:rPr lang="pl-PL" dirty="0" err="1"/>
              <a:t>optimal</a:t>
            </a:r>
            <a:r>
              <a:rPr lang="pl-PL" dirty="0"/>
              <a:t> </a:t>
            </a:r>
            <a:r>
              <a:rPr lang="pl-PL" dirty="0" err="1"/>
              <a:t>temperature</a:t>
            </a:r>
            <a:r>
              <a:rPr lang="pl-PL" dirty="0"/>
              <a:t> (300 – 4K)</a:t>
            </a:r>
            <a:endParaRPr lang="en-US" dirty="0"/>
          </a:p>
        </p:txBody>
      </p:sp>
      <p:sp>
        <p:nvSpPr>
          <p:cNvPr id="10" name="pole tekstowe 9">
            <a:extLst>
              <a:ext uri="{FF2B5EF4-FFF2-40B4-BE49-F238E27FC236}">
                <a16:creationId xmlns:a16="http://schemas.microsoft.com/office/drawing/2014/main" id="{A61551D4-0BD6-43D7-9FEC-EFA7DD75D165}"/>
              </a:ext>
            </a:extLst>
          </p:cNvPr>
          <p:cNvSpPr txBox="1"/>
          <p:nvPr/>
        </p:nvSpPr>
        <p:spPr>
          <a:xfrm>
            <a:off x="3644900" y="3897630"/>
            <a:ext cx="1101584" cy="307777"/>
          </a:xfrm>
          <a:prstGeom prst="rect">
            <a:avLst/>
          </a:prstGeom>
          <a:solidFill>
            <a:schemeClr val="bg1"/>
          </a:solidFill>
        </p:spPr>
        <p:txBody>
          <a:bodyPr wrap="none" rtlCol="0">
            <a:spAutoFit/>
          </a:bodyPr>
          <a:lstStyle/>
          <a:p>
            <a:r>
              <a:rPr lang="pl-PL" sz="1400" i="1" dirty="0" err="1">
                <a:solidFill>
                  <a:srgbClr val="FF0000"/>
                </a:solidFill>
              </a:rPr>
              <a:t>T</a:t>
            </a:r>
            <a:r>
              <a:rPr lang="pl-PL" sz="1400" i="1" baseline="-25000" dirty="0" err="1">
                <a:solidFill>
                  <a:srgbClr val="FF0000"/>
                </a:solidFill>
              </a:rPr>
              <a:t>m_opt</a:t>
            </a:r>
            <a:r>
              <a:rPr lang="pl-PL" sz="1400" dirty="0">
                <a:solidFill>
                  <a:srgbClr val="FF0000"/>
                </a:solidFill>
              </a:rPr>
              <a:t>= 97K</a:t>
            </a:r>
            <a:endParaRPr lang="en-US" sz="1400" dirty="0">
              <a:solidFill>
                <a:srgbClr val="FF0000"/>
              </a:solidFill>
            </a:endParaRPr>
          </a:p>
        </p:txBody>
      </p:sp>
      <p:cxnSp>
        <p:nvCxnSpPr>
          <p:cNvPr id="7" name="Łącznik prosty 6">
            <a:extLst>
              <a:ext uri="{FF2B5EF4-FFF2-40B4-BE49-F238E27FC236}">
                <a16:creationId xmlns:a16="http://schemas.microsoft.com/office/drawing/2014/main" id="{21D4D457-2E97-49C5-9295-ED339CD1B36B}"/>
              </a:ext>
            </a:extLst>
          </p:cNvPr>
          <p:cNvCxnSpPr>
            <a:cxnSpLocks/>
          </p:cNvCxnSpPr>
          <p:nvPr/>
        </p:nvCxnSpPr>
        <p:spPr>
          <a:xfrm flipV="1">
            <a:off x="3652838" y="3828288"/>
            <a:ext cx="0" cy="2016888"/>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F548DE05-C094-4DED-B5EB-5CCA1110D20E}"/>
              </a:ext>
            </a:extLst>
          </p:cNvPr>
          <p:cNvSpPr txBox="1"/>
          <p:nvPr/>
        </p:nvSpPr>
        <p:spPr>
          <a:xfrm>
            <a:off x="4594019" y="5451144"/>
            <a:ext cx="1388522" cy="307777"/>
          </a:xfrm>
          <a:prstGeom prst="rect">
            <a:avLst/>
          </a:prstGeom>
          <a:solidFill>
            <a:schemeClr val="bg1"/>
          </a:solidFill>
        </p:spPr>
        <p:txBody>
          <a:bodyPr wrap="none" rtlCol="0">
            <a:spAutoFit/>
          </a:bodyPr>
          <a:lstStyle/>
          <a:p>
            <a:r>
              <a:rPr lang="pl-PL" sz="1400" i="1" dirty="0" err="1">
                <a:solidFill>
                  <a:srgbClr val="00B050"/>
                </a:solidFill>
              </a:rPr>
              <a:t>W</a:t>
            </a:r>
            <a:r>
              <a:rPr lang="pl-PL" sz="1400" i="1" baseline="-25000" dirty="0" err="1">
                <a:solidFill>
                  <a:srgbClr val="00B050"/>
                </a:solidFill>
              </a:rPr>
              <a:t>tot</a:t>
            </a:r>
            <a:r>
              <a:rPr lang="pl-PL" sz="1400" i="1" baseline="-25000" dirty="0">
                <a:solidFill>
                  <a:srgbClr val="00B050"/>
                </a:solidFill>
              </a:rPr>
              <a:t> </a:t>
            </a:r>
            <a:r>
              <a:rPr lang="pl-PL" sz="1400" i="1" dirty="0">
                <a:solidFill>
                  <a:srgbClr val="00B050"/>
                </a:solidFill>
              </a:rPr>
              <a:t>/ </a:t>
            </a:r>
            <a:r>
              <a:rPr lang="pl-PL" sz="1400" i="1" dirty="0" err="1">
                <a:solidFill>
                  <a:srgbClr val="00B050"/>
                </a:solidFill>
              </a:rPr>
              <a:t>W</a:t>
            </a:r>
            <a:r>
              <a:rPr lang="pl-PL" sz="1400" i="1" baseline="-25000" dirty="0" err="1">
                <a:solidFill>
                  <a:srgbClr val="00B050"/>
                </a:solidFill>
              </a:rPr>
              <a:t>min</a:t>
            </a:r>
            <a:r>
              <a:rPr lang="pl-PL" sz="1400" dirty="0">
                <a:solidFill>
                  <a:srgbClr val="00B050"/>
                </a:solidFill>
              </a:rPr>
              <a:t>= 1.1</a:t>
            </a:r>
            <a:endParaRPr lang="en-US" sz="1400" dirty="0">
              <a:solidFill>
                <a:srgbClr val="00B050"/>
              </a:solidFill>
            </a:endParaRPr>
          </a:p>
        </p:txBody>
      </p:sp>
      <p:sp>
        <p:nvSpPr>
          <p:cNvPr id="21" name="pole tekstowe 20">
            <a:extLst>
              <a:ext uri="{FF2B5EF4-FFF2-40B4-BE49-F238E27FC236}">
                <a16:creationId xmlns:a16="http://schemas.microsoft.com/office/drawing/2014/main" id="{825FA34C-589C-4478-B1C7-58D5577E14EC}"/>
              </a:ext>
            </a:extLst>
          </p:cNvPr>
          <p:cNvSpPr txBox="1"/>
          <p:nvPr/>
        </p:nvSpPr>
        <p:spPr>
          <a:xfrm>
            <a:off x="4053840" y="4628123"/>
            <a:ext cx="951992" cy="307777"/>
          </a:xfrm>
          <a:prstGeom prst="rect">
            <a:avLst/>
          </a:prstGeom>
          <a:solidFill>
            <a:schemeClr val="bg1"/>
          </a:solidFill>
        </p:spPr>
        <p:txBody>
          <a:bodyPr wrap="none" rtlCol="0">
            <a:spAutoFit/>
          </a:bodyPr>
          <a:lstStyle/>
          <a:p>
            <a:r>
              <a:rPr lang="pl-PL" sz="1400" i="1" dirty="0">
                <a:solidFill>
                  <a:srgbClr val="00B050"/>
                </a:solidFill>
              </a:rPr>
              <a:t>T</a:t>
            </a:r>
            <a:r>
              <a:rPr lang="pl-PL" sz="1400" i="1" baseline="-25000" dirty="0">
                <a:solidFill>
                  <a:srgbClr val="00B050"/>
                </a:solidFill>
              </a:rPr>
              <a:t>m</a:t>
            </a:r>
            <a:r>
              <a:rPr lang="pl-PL" sz="1400" dirty="0">
                <a:solidFill>
                  <a:srgbClr val="00B050"/>
                </a:solidFill>
              </a:rPr>
              <a:t>= 116K</a:t>
            </a:r>
            <a:endParaRPr lang="en-US" sz="1400" dirty="0">
              <a:solidFill>
                <a:srgbClr val="00B050"/>
              </a:solidFill>
            </a:endParaRPr>
          </a:p>
        </p:txBody>
      </p:sp>
      <p:cxnSp>
        <p:nvCxnSpPr>
          <p:cNvPr id="19" name="Łącznik prosty 18">
            <a:extLst>
              <a:ext uri="{FF2B5EF4-FFF2-40B4-BE49-F238E27FC236}">
                <a16:creationId xmlns:a16="http://schemas.microsoft.com/office/drawing/2014/main" id="{E418262E-1A9F-49A7-B567-87B8525857A9}"/>
              </a:ext>
            </a:extLst>
          </p:cNvPr>
          <p:cNvCxnSpPr>
            <a:cxnSpLocks/>
          </p:cNvCxnSpPr>
          <p:nvPr/>
        </p:nvCxnSpPr>
        <p:spPr>
          <a:xfrm flipV="1">
            <a:off x="4099178" y="4695825"/>
            <a:ext cx="0" cy="1149350"/>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6EF474A5-C8F2-441B-B8A4-AA98CF33AD05}"/>
              </a:ext>
            </a:extLst>
          </p:cNvPr>
          <p:cNvSpPr txBox="1"/>
          <p:nvPr/>
        </p:nvSpPr>
        <p:spPr>
          <a:xfrm>
            <a:off x="2431767" y="4618206"/>
            <a:ext cx="865943" cy="307777"/>
          </a:xfrm>
          <a:prstGeom prst="rect">
            <a:avLst/>
          </a:prstGeom>
          <a:solidFill>
            <a:schemeClr val="bg1"/>
          </a:solidFill>
        </p:spPr>
        <p:txBody>
          <a:bodyPr wrap="none" rtlCol="0">
            <a:spAutoFit/>
          </a:bodyPr>
          <a:lstStyle/>
          <a:p>
            <a:r>
              <a:rPr lang="pl-PL" sz="1400" i="1" dirty="0">
                <a:solidFill>
                  <a:srgbClr val="00B050"/>
                </a:solidFill>
              </a:rPr>
              <a:t>T</a:t>
            </a:r>
            <a:r>
              <a:rPr lang="pl-PL" sz="1400" i="1" baseline="-25000" dirty="0">
                <a:solidFill>
                  <a:srgbClr val="00B050"/>
                </a:solidFill>
              </a:rPr>
              <a:t>m</a:t>
            </a:r>
            <a:r>
              <a:rPr lang="pl-PL" sz="1400" dirty="0">
                <a:solidFill>
                  <a:srgbClr val="00B050"/>
                </a:solidFill>
              </a:rPr>
              <a:t>= 80K</a:t>
            </a:r>
            <a:endParaRPr lang="en-US" sz="1400" dirty="0">
              <a:solidFill>
                <a:srgbClr val="00B050"/>
              </a:solidFill>
            </a:endParaRPr>
          </a:p>
        </p:txBody>
      </p:sp>
      <p:cxnSp>
        <p:nvCxnSpPr>
          <p:cNvPr id="17" name="Łącznik prosty 16">
            <a:extLst>
              <a:ext uri="{FF2B5EF4-FFF2-40B4-BE49-F238E27FC236}">
                <a16:creationId xmlns:a16="http://schemas.microsoft.com/office/drawing/2014/main" id="{B3A6C126-FC58-4F88-953B-89CC799146F2}"/>
              </a:ext>
            </a:extLst>
          </p:cNvPr>
          <p:cNvCxnSpPr>
            <a:cxnSpLocks/>
          </p:cNvCxnSpPr>
          <p:nvPr/>
        </p:nvCxnSpPr>
        <p:spPr>
          <a:xfrm flipV="1">
            <a:off x="3242945" y="4709160"/>
            <a:ext cx="0" cy="1149350"/>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FD34DC22-0321-40AB-A29A-FC1188A948C0}"/>
              </a:ext>
            </a:extLst>
          </p:cNvPr>
          <p:cNvCxnSpPr>
            <a:cxnSpLocks/>
          </p:cNvCxnSpPr>
          <p:nvPr/>
        </p:nvCxnSpPr>
        <p:spPr>
          <a:xfrm>
            <a:off x="2788920" y="5735955"/>
            <a:ext cx="2499360" cy="39583"/>
          </a:xfrm>
          <a:prstGeom prst="line">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3" name="Prostokąt 12">
            <a:extLst>
              <a:ext uri="{FF2B5EF4-FFF2-40B4-BE49-F238E27FC236}">
                <a16:creationId xmlns:a16="http://schemas.microsoft.com/office/drawing/2014/main" id="{B4BB4E8B-2451-4ADC-BC04-AD05FAD1A79A}"/>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4" name="pole tekstowe 13">
            <a:extLst>
              <a:ext uri="{FF2B5EF4-FFF2-40B4-BE49-F238E27FC236}">
                <a16:creationId xmlns:a16="http://schemas.microsoft.com/office/drawing/2014/main" id="{19803501-0394-4FD9-A2B4-858E9000A175}"/>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10</a:t>
            </a:fld>
            <a:endParaRPr lang="en-US" i="1" dirty="0">
              <a:solidFill>
                <a:schemeClr val="bg1"/>
              </a:solidFill>
            </a:endParaRPr>
          </a:p>
        </p:txBody>
      </p:sp>
    </p:spTree>
    <p:extLst>
      <p:ext uri="{BB962C8B-B14F-4D97-AF65-F5344CB8AC3E}">
        <p14:creationId xmlns:p14="http://schemas.microsoft.com/office/powerpoint/2010/main" val="616132314"/>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B1CCAD-E1F8-4017-88A3-04FC8BF3FC30}"/>
              </a:ext>
            </a:extLst>
          </p:cNvPr>
          <p:cNvSpPr>
            <a:spLocks noGrp="1"/>
          </p:cNvSpPr>
          <p:nvPr>
            <p:ph type="title"/>
          </p:nvPr>
        </p:nvSpPr>
        <p:spPr/>
        <p:txBody>
          <a:bodyPr/>
          <a:lstStyle/>
          <a:p>
            <a:r>
              <a:rPr lang="pl-PL" dirty="0" err="1"/>
              <a:t>Thermal</a:t>
            </a:r>
            <a:r>
              <a:rPr lang="pl-PL" dirty="0"/>
              <a:t> </a:t>
            </a:r>
            <a:r>
              <a:rPr lang="pl-PL" dirty="0" err="1"/>
              <a:t>Shield</a:t>
            </a:r>
            <a:r>
              <a:rPr lang="pl-PL" dirty="0"/>
              <a:t> </a:t>
            </a:r>
            <a:r>
              <a:rPr lang="pl-PL" dirty="0" err="1"/>
              <a:t>concept</a:t>
            </a:r>
            <a:endParaRPr lang="en-US" dirty="0"/>
          </a:p>
        </p:txBody>
      </p:sp>
      <p:graphicFrame>
        <p:nvGraphicFramePr>
          <p:cNvPr id="10" name="Object 4">
            <a:extLst>
              <a:ext uri="{FF2B5EF4-FFF2-40B4-BE49-F238E27FC236}">
                <a16:creationId xmlns:a16="http://schemas.microsoft.com/office/drawing/2014/main" id="{13E0E61C-A168-4C6C-ACE3-28ADBD3BFA04}"/>
              </a:ext>
            </a:extLst>
          </p:cNvPr>
          <p:cNvGraphicFramePr>
            <a:graphicFrameLocks noChangeAspect="1"/>
          </p:cNvGraphicFramePr>
          <p:nvPr/>
        </p:nvGraphicFramePr>
        <p:xfrm>
          <a:off x="646869" y="1839913"/>
          <a:ext cx="5113337" cy="4165600"/>
        </p:xfrm>
        <a:graphic>
          <a:graphicData uri="http://schemas.openxmlformats.org/presentationml/2006/ole">
            <mc:AlternateContent xmlns:mc="http://schemas.openxmlformats.org/markup-compatibility/2006">
              <mc:Choice xmlns:v="urn:schemas-microsoft-com:vml" Requires="v">
                <p:oleObj spid="_x0000_s20511" name="VISIO" r:id="rId3" imgW="5580000" imgH="4545000" progId="Visio.Drawing.5">
                  <p:embed/>
                </p:oleObj>
              </mc:Choice>
              <mc:Fallback>
                <p:oleObj name="VISIO" r:id="rId3" imgW="5580000" imgH="4545000" progId="Visio.Drawing.5">
                  <p:embed/>
                  <p:pic>
                    <p:nvPicPr>
                      <p:cNvPr id="10" name="Object 4">
                        <a:extLst>
                          <a:ext uri="{FF2B5EF4-FFF2-40B4-BE49-F238E27FC236}">
                            <a16:creationId xmlns:a16="http://schemas.microsoft.com/office/drawing/2014/main" id="{13E0E61C-A168-4C6C-ACE3-28ADBD3BF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69" y="1839913"/>
                        <a:ext cx="5113337"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71DA3C6A-C8EF-4169-8F9B-CB3516FE5C1E}"/>
                  </a:ext>
                </a:extLst>
              </p:cNvPr>
              <p:cNvSpPr txBox="1"/>
              <p:nvPr/>
            </p:nvSpPr>
            <p:spPr bwMode="auto">
              <a:xfrm>
                <a:off x="5981775" y="1779717"/>
                <a:ext cx="2232025" cy="539750"/>
              </a:xfrm>
              <a:prstGeom prst="rect">
                <a:avLst/>
              </a:prstGeom>
              <a:noFill/>
              <a:ln>
                <a:noFill/>
              </a:ln>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e>
                      </m:d>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num>
                        <m:den>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oMath>
                  </m:oMathPara>
                </a14:m>
                <a:endParaRPr lang="en-US" sz="1400" dirty="0"/>
              </a:p>
            </p:txBody>
          </p:sp>
        </mc:Choice>
        <mc:Fallback xmlns="">
          <p:sp>
            <p:nvSpPr>
              <p:cNvPr id="11" name="Object 6">
                <a:extLst>
                  <a:ext uri="{FF2B5EF4-FFF2-40B4-BE49-F238E27FC236}">
                    <a16:creationId xmlns:a16="http://schemas.microsoft.com/office/drawing/2014/main" id="{71DA3C6A-C8EF-4169-8F9B-CB3516FE5C1E}"/>
                  </a:ext>
                </a:extLst>
              </p:cNvPr>
              <p:cNvSpPr txBox="1">
                <a:spLocks noRot="1" noChangeAspect="1" noMove="1" noResize="1" noEditPoints="1" noAdjustHandles="1" noChangeArrowheads="1" noChangeShapeType="1" noTextEdit="1"/>
              </p:cNvSpPr>
              <p:nvPr/>
            </p:nvSpPr>
            <p:spPr bwMode="auto">
              <a:xfrm>
                <a:off x="5981775" y="1779717"/>
                <a:ext cx="2232025" cy="53975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7">
                <a:extLst>
                  <a:ext uri="{FF2B5EF4-FFF2-40B4-BE49-F238E27FC236}">
                    <a16:creationId xmlns:a16="http://schemas.microsoft.com/office/drawing/2014/main" id="{9BDB744B-7B33-481F-A54D-1CA9625A616E}"/>
                  </a:ext>
                </a:extLst>
              </p:cNvPr>
              <p:cNvSpPr txBox="1"/>
              <p:nvPr/>
            </p:nvSpPr>
            <p:spPr bwMode="auto">
              <a:xfrm>
                <a:off x="6091993" y="2347913"/>
                <a:ext cx="1398587" cy="627062"/>
              </a:xfrm>
              <a:prstGeom prst="rect">
                <a:avLst/>
              </a:prstGeom>
              <a:noFill/>
              <a:ln>
                <a:noFill/>
              </a:ln>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0</m:t>
                          </m:r>
                        </m:sub>
                      </m:sSub>
                      <m:f>
                        <m:fPr>
                          <m:ctrlPr>
                            <a:rPr lang="en-US" i="1">
                              <a:solidFill>
                                <a:srgbClr val="000000"/>
                              </a:solidFill>
                              <a:latin typeface="Cambria Math" panose="02040503050406030204" pitchFamily="18" charset="0"/>
                            </a:rPr>
                          </m:ctrlPr>
                        </m:fPr>
                        <m:num>
                          <m:r>
                            <a:rPr lang="pl-PL" b="0" i="1" smtClean="0">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den>
                      </m:f>
                    </m:oMath>
                  </m:oMathPara>
                </a14:m>
                <a:endParaRPr lang="en-US" dirty="0"/>
              </a:p>
            </p:txBody>
          </p:sp>
        </mc:Choice>
        <mc:Fallback xmlns="">
          <p:sp>
            <p:nvSpPr>
              <p:cNvPr id="12" name="Object 7">
                <a:extLst>
                  <a:ext uri="{FF2B5EF4-FFF2-40B4-BE49-F238E27FC236}">
                    <a16:creationId xmlns:a16="http://schemas.microsoft.com/office/drawing/2014/main" id="{9BDB744B-7B33-481F-A54D-1CA9625A616E}"/>
                  </a:ext>
                </a:extLst>
              </p:cNvPr>
              <p:cNvSpPr txBox="1">
                <a:spLocks noRot="1" noChangeAspect="1" noMove="1" noResize="1" noEditPoints="1" noAdjustHandles="1" noChangeArrowheads="1" noChangeShapeType="1" noTextEdit="1"/>
              </p:cNvSpPr>
              <p:nvPr/>
            </p:nvSpPr>
            <p:spPr bwMode="auto">
              <a:xfrm>
                <a:off x="6091993" y="2347913"/>
                <a:ext cx="1398587" cy="627062"/>
              </a:xfrm>
              <a:prstGeom prst="rect">
                <a:avLst/>
              </a:prstGeom>
              <a:blipFill>
                <a:blip r:embed="rId6"/>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8">
                <a:extLst>
                  <a:ext uri="{FF2B5EF4-FFF2-40B4-BE49-F238E27FC236}">
                    <a16:creationId xmlns:a16="http://schemas.microsoft.com/office/drawing/2014/main" id="{5538F2D5-167E-40BA-9EDF-5B8592F4ADDA}"/>
                  </a:ext>
                </a:extLst>
              </p:cNvPr>
              <p:cNvSpPr txBox="1"/>
              <p:nvPr/>
            </p:nvSpPr>
            <p:spPr bwMode="auto">
              <a:xfrm>
                <a:off x="6064136" y="2974975"/>
                <a:ext cx="2852888" cy="357188"/>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3" name="Object 8">
                <a:extLst>
                  <a:ext uri="{FF2B5EF4-FFF2-40B4-BE49-F238E27FC236}">
                    <a16:creationId xmlns:a16="http://schemas.microsoft.com/office/drawing/2014/main" id="{5538F2D5-167E-40BA-9EDF-5B8592F4ADDA}"/>
                  </a:ext>
                </a:extLst>
              </p:cNvPr>
              <p:cNvSpPr txBox="1">
                <a:spLocks noRot="1" noChangeAspect="1" noMove="1" noResize="1" noEditPoints="1" noAdjustHandles="1" noChangeArrowheads="1" noChangeShapeType="1" noTextEdit="1"/>
              </p:cNvSpPr>
              <p:nvPr/>
            </p:nvSpPr>
            <p:spPr bwMode="auto">
              <a:xfrm>
                <a:off x="6064136" y="2974975"/>
                <a:ext cx="2852888" cy="357188"/>
              </a:xfrm>
              <a:prstGeom prst="rect">
                <a:avLst/>
              </a:prstGeom>
              <a:blipFill>
                <a:blip r:embed="rId7"/>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9">
                <a:extLst>
                  <a:ext uri="{FF2B5EF4-FFF2-40B4-BE49-F238E27FC236}">
                    <a16:creationId xmlns:a16="http://schemas.microsoft.com/office/drawing/2014/main" id="{191A2A8B-5B2D-440E-A7C0-064E0EF1561F}"/>
                  </a:ext>
                </a:extLst>
              </p:cNvPr>
              <p:cNvSpPr txBox="1"/>
              <p:nvPr/>
            </p:nvSpPr>
            <p:spPr bwMode="auto">
              <a:xfrm>
                <a:off x="6083753" y="3458497"/>
                <a:ext cx="2852888" cy="341313"/>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4" name="Object 9">
                <a:extLst>
                  <a:ext uri="{FF2B5EF4-FFF2-40B4-BE49-F238E27FC236}">
                    <a16:creationId xmlns:a16="http://schemas.microsoft.com/office/drawing/2014/main" id="{191A2A8B-5B2D-440E-A7C0-064E0EF1561F}"/>
                  </a:ext>
                </a:extLst>
              </p:cNvPr>
              <p:cNvSpPr txBox="1">
                <a:spLocks noRot="1" noChangeAspect="1" noMove="1" noResize="1" noEditPoints="1" noAdjustHandles="1" noChangeArrowheads="1" noChangeShapeType="1" noTextEdit="1"/>
              </p:cNvSpPr>
              <p:nvPr/>
            </p:nvSpPr>
            <p:spPr bwMode="auto">
              <a:xfrm>
                <a:off x="6083753" y="3458497"/>
                <a:ext cx="2852888" cy="341313"/>
              </a:xfrm>
              <a:prstGeom prst="rect">
                <a:avLst/>
              </a:prstGeom>
              <a:blipFill>
                <a:blip r:embed="rId8"/>
                <a:stretch>
                  <a:fillRect b="-1786"/>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10">
                <a:extLst>
                  <a:ext uri="{FF2B5EF4-FFF2-40B4-BE49-F238E27FC236}">
                    <a16:creationId xmlns:a16="http://schemas.microsoft.com/office/drawing/2014/main" id="{7B32234A-8D6A-4D08-BBC4-E1F7B9CC91AA}"/>
                  </a:ext>
                </a:extLst>
              </p:cNvPr>
              <p:cNvSpPr txBox="1"/>
              <p:nvPr/>
            </p:nvSpPr>
            <p:spPr bwMode="auto">
              <a:xfrm>
                <a:off x="5981775" y="4022390"/>
                <a:ext cx="3054275" cy="14859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𝑑</m:t>
                          </m:r>
                        </m:num>
                        <m:den>
                          <m:r>
                            <a:rPr lang="en-US" sz="1400" i="1">
                              <a:solidFill>
                                <a:srgbClr val="000000"/>
                              </a:solidFill>
                              <a:latin typeface="Cambria Math" panose="02040503050406030204" pitchFamily="18" charset="0"/>
                            </a:rPr>
                            <m:t>𝑑</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2</m:t>
                              </m:r>
                            </m:sub>
                          </m:sSub>
                        </m:e>
                      </m:d>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oMath>
                    <m:oMath xmlns:m="http://schemas.openxmlformats.org/officeDocument/2006/math">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sub>
                          <m:r>
                            <a:rPr lang="en-US" sz="1400" i="1">
                              <a:solidFill>
                                <a:srgbClr val="000000"/>
                              </a:solidFill>
                              <a:latin typeface="Cambria Math" panose="02040503050406030204" pitchFamily="18" charset="0"/>
                            </a:rPr>
                            <m:t>𝑜𝑝𝑡</m:t>
                          </m:r>
                        </m:sub>
                      </m:sSub>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d>
                            <m:dPr>
                              <m:begChr m:val="["/>
                              <m:endChr m:val="]"/>
                              <m:ctrlPr>
                                <a:rPr lang="en-US" sz="1400" i="1">
                                  <a:solidFill>
                                    <a:srgbClr val="000000"/>
                                  </a:solidFill>
                                  <a:latin typeface="Cambria Math" panose="02040503050406030204" pitchFamily="18" charset="0"/>
                                </a:rPr>
                              </m:ctrlPr>
                            </m:dPr>
                            <m:e>
                              <m:f>
                                <m:fPr>
                                  <m:ctrlPr>
                                    <a:rPr lang="en-US" sz="1400" i="1">
                                      <a:solidFill>
                                        <a:srgbClr val="000000"/>
                                      </a:solidFill>
                                      <a:latin typeface="Cambria Math" panose="02040503050406030204" pitchFamily="18" charset="0"/>
                                    </a:rPr>
                                  </m:ctrlPr>
                                </m:fPr>
                                <m:num>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5</m:t>
                                      </m:r>
                                    </m:sup>
                                  </m:sSubSup>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5</m:t>
                                      </m:r>
                                    </m:sup>
                                  </m:sSubSup>
                                </m:num>
                                <m:den>
                                  <m:r>
                                    <a:rPr lang="en-US" sz="1400" i="1">
                                      <a:solidFill>
                                        <a:srgbClr val="000000"/>
                                      </a:solidFill>
                                      <a:latin typeface="Cambria Math" panose="02040503050406030204" pitchFamily="18" charset="0"/>
                                    </a:rPr>
                                    <m:t>4</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−4</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den>
                              </m:f>
                            </m:e>
                          </m:d>
                        </m:e>
                        <m:sup>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1</m:t>
                              </m:r>
                            </m:num>
                            <m:den>
                              <m:r>
                                <a:rPr lang="en-US" sz="1400" i="1">
                                  <a:solidFill>
                                    <a:srgbClr val="000000"/>
                                  </a:solidFill>
                                  <a:latin typeface="Cambria Math" panose="02040503050406030204" pitchFamily="18" charset="0"/>
                                </a:rPr>
                                <m:t>5</m:t>
                              </m:r>
                            </m:den>
                          </m:f>
                        </m:sup>
                      </m:sSup>
                    </m:oMath>
                  </m:oMathPara>
                </a14:m>
                <a:endParaRPr lang="en-US" sz="1400" dirty="0"/>
              </a:p>
            </p:txBody>
          </p:sp>
        </mc:Choice>
        <mc:Fallback xmlns="">
          <p:sp>
            <p:nvSpPr>
              <p:cNvPr id="15" name="Object 10">
                <a:extLst>
                  <a:ext uri="{FF2B5EF4-FFF2-40B4-BE49-F238E27FC236}">
                    <a16:creationId xmlns:a16="http://schemas.microsoft.com/office/drawing/2014/main" id="{7B32234A-8D6A-4D08-BBC4-E1F7B9CC91AA}"/>
                  </a:ext>
                </a:extLst>
              </p:cNvPr>
              <p:cNvSpPr txBox="1">
                <a:spLocks noRot="1" noChangeAspect="1" noMove="1" noResize="1" noEditPoints="1" noAdjustHandles="1" noChangeArrowheads="1" noChangeShapeType="1" noTextEdit="1"/>
              </p:cNvSpPr>
              <p:nvPr/>
            </p:nvSpPr>
            <p:spPr bwMode="auto">
              <a:xfrm>
                <a:off x="5981775" y="4022390"/>
                <a:ext cx="3054275" cy="1485900"/>
              </a:xfrm>
              <a:prstGeom prst="rect">
                <a:avLst/>
              </a:prstGeom>
              <a:blipFill>
                <a:blip r:embed="rId9"/>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bject 11">
                <a:extLst>
                  <a:ext uri="{FF2B5EF4-FFF2-40B4-BE49-F238E27FC236}">
                    <a16:creationId xmlns:a16="http://schemas.microsoft.com/office/drawing/2014/main" id="{E8D64CC5-DA03-461B-BE8D-188B21EB91C2}"/>
                  </a:ext>
                </a:extLst>
              </p:cNvPr>
              <p:cNvSpPr txBox="1"/>
              <p:nvPr/>
            </p:nvSpPr>
            <p:spPr bwMode="auto">
              <a:xfrm>
                <a:off x="3104356" y="6033959"/>
                <a:ext cx="3438525" cy="814388"/>
              </a:xfrm>
              <a:prstGeom prst="rect">
                <a:avLst/>
              </a:prstGeom>
              <a:noFill/>
              <a:ln>
                <a:noFill/>
              </a:ln>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𝑚𝑜𝑝𝑡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2⋅30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2</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⋅300</m:t>
                                  </m:r>
                                </m:num>
                                <m:den>
                                  <m:r>
                                    <a:rPr lang="en-US" i="1">
                                      <a:solidFill>
                                        <a:srgbClr val="000000"/>
                                      </a:solidFill>
                                      <a:latin typeface="Cambria Math" panose="02040503050406030204" pitchFamily="18" charset="0"/>
                                    </a:rPr>
                                    <m:t>4⋅300−4⋅4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m:t>
                                  </m:r>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5</m:t>
                              </m:r>
                            </m:den>
                          </m:f>
                        </m:sup>
                      </m:sSup>
                      <m:r>
                        <a:rPr lang="en-US" i="1">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97</m:t>
                      </m:r>
                      <m:r>
                        <a:rPr lang="en-US" i="1">
                          <a:solidFill>
                            <a:srgbClr val="000000"/>
                          </a:solidFill>
                          <a:latin typeface="Cambria Math" panose="02040503050406030204" pitchFamily="18" charset="0"/>
                        </a:rPr>
                        <m:t>𝐾</m:t>
                      </m:r>
                    </m:oMath>
                  </m:oMathPara>
                </a14:m>
                <a:endParaRPr lang="en-US" dirty="0"/>
              </a:p>
            </p:txBody>
          </p:sp>
        </mc:Choice>
        <mc:Fallback xmlns="">
          <p:sp>
            <p:nvSpPr>
              <p:cNvPr id="16" name="Object 11">
                <a:extLst>
                  <a:ext uri="{FF2B5EF4-FFF2-40B4-BE49-F238E27FC236}">
                    <a16:creationId xmlns:a16="http://schemas.microsoft.com/office/drawing/2014/main" id="{E8D64CC5-DA03-461B-BE8D-188B21EB91C2}"/>
                  </a:ext>
                </a:extLst>
              </p:cNvPr>
              <p:cNvSpPr txBox="1">
                <a:spLocks noRot="1" noChangeAspect="1" noMove="1" noResize="1" noEditPoints="1" noAdjustHandles="1" noChangeArrowheads="1" noChangeShapeType="1" noTextEdit="1"/>
              </p:cNvSpPr>
              <p:nvPr/>
            </p:nvSpPr>
            <p:spPr bwMode="auto">
              <a:xfrm>
                <a:off x="3104356" y="6033959"/>
                <a:ext cx="3438525" cy="814388"/>
              </a:xfrm>
              <a:prstGeom prst="rect">
                <a:avLst/>
              </a:prstGeom>
              <a:blipFill>
                <a:blip r:embed="rId10"/>
                <a:stretch>
                  <a:fillRect/>
                </a:stretch>
              </a:blipFill>
              <a:ln>
                <a:noFill/>
              </a:ln>
              <a:extLst/>
            </p:spPr>
            <p:txBody>
              <a:bodyPr/>
              <a:lstStyle/>
              <a:p>
                <a:r>
                  <a:rPr lang="en-US">
                    <a:noFill/>
                  </a:rPr>
                  <a:t> </a:t>
                </a:r>
              </a:p>
            </p:txBody>
          </p:sp>
        </mc:Fallback>
      </mc:AlternateContent>
      <p:sp>
        <p:nvSpPr>
          <p:cNvPr id="17" name="Prostokąt 16">
            <a:extLst>
              <a:ext uri="{FF2B5EF4-FFF2-40B4-BE49-F238E27FC236}">
                <a16:creationId xmlns:a16="http://schemas.microsoft.com/office/drawing/2014/main" id="{9768EA21-B5F9-43B6-B2AF-51EF211D5709}"/>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8" name="pole tekstowe 17">
            <a:extLst>
              <a:ext uri="{FF2B5EF4-FFF2-40B4-BE49-F238E27FC236}">
                <a16:creationId xmlns:a16="http://schemas.microsoft.com/office/drawing/2014/main" id="{F03BE4F9-0E8A-49A6-9E9F-F9E433BBBA13}"/>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11</a:t>
            </a:fld>
            <a:endParaRPr lang="en-US" i="1" dirty="0">
              <a:solidFill>
                <a:schemeClr val="bg1"/>
              </a:solidFill>
            </a:endParaRPr>
          </a:p>
        </p:txBody>
      </p:sp>
    </p:spTree>
    <p:extLst>
      <p:ext uri="{BB962C8B-B14F-4D97-AF65-F5344CB8AC3E}">
        <p14:creationId xmlns:p14="http://schemas.microsoft.com/office/powerpoint/2010/main" val="2679159513"/>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B1CCAD-E1F8-4017-88A3-04FC8BF3FC30}"/>
              </a:ext>
            </a:extLst>
          </p:cNvPr>
          <p:cNvSpPr>
            <a:spLocks noGrp="1"/>
          </p:cNvSpPr>
          <p:nvPr>
            <p:ph type="title"/>
          </p:nvPr>
        </p:nvSpPr>
        <p:spPr/>
        <p:txBody>
          <a:bodyPr/>
          <a:lstStyle/>
          <a:p>
            <a:r>
              <a:rPr lang="pl-PL" dirty="0" err="1"/>
              <a:t>Thermal</a:t>
            </a:r>
            <a:r>
              <a:rPr lang="pl-PL" dirty="0"/>
              <a:t> </a:t>
            </a:r>
            <a:r>
              <a:rPr lang="pl-PL" dirty="0" err="1"/>
              <a:t>Shield</a:t>
            </a:r>
            <a:r>
              <a:rPr lang="pl-PL" dirty="0"/>
              <a:t> </a:t>
            </a:r>
            <a:r>
              <a:rPr lang="pl-PL" dirty="0" err="1"/>
              <a:t>concept</a:t>
            </a:r>
            <a:endParaRPr lang="en-US" dirty="0"/>
          </a:p>
        </p:txBody>
      </p:sp>
      <p:graphicFrame>
        <p:nvGraphicFramePr>
          <p:cNvPr id="10" name="Object 4">
            <a:extLst>
              <a:ext uri="{FF2B5EF4-FFF2-40B4-BE49-F238E27FC236}">
                <a16:creationId xmlns:a16="http://schemas.microsoft.com/office/drawing/2014/main" id="{13E0E61C-A168-4C6C-ACE3-28ADBD3BFA04}"/>
              </a:ext>
            </a:extLst>
          </p:cNvPr>
          <p:cNvGraphicFramePr>
            <a:graphicFrameLocks noChangeAspect="1"/>
          </p:cNvGraphicFramePr>
          <p:nvPr/>
        </p:nvGraphicFramePr>
        <p:xfrm>
          <a:off x="646869" y="1839913"/>
          <a:ext cx="5113337" cy="4165600"/>
        </p:xfrm>
        <a:graphic>
          <a:graphicData uri="http://schemas.openxmlformats.org/presentationml/2006/ole">
            <mc:AlternateContent xmlns:mc="http://schemas.openxmlformats.org/markup-compatibility/2006">
              <mc:Choice xmlns:v="urn:schemas-microsoft-com:vml" Requires="v">
                <p:oleObj spid="_x0000_s21536" name="VISIO" r:id="rId3" imgW="5580000" imgH="4545000" progId="Visio.Drawing.5">
                  <p:embed/>
                </p:oleObj>
              </mc:Choice>
              <mc:Fallback>
                <p:oleObj name="VISIO" r:id="rId3" imgW="5580000" imgH="4545000" progId="Visio.Drawing.5">
                  <p:embed/>
                  <p:pic>
                    <p:nvPicPr>
                      <p:cNvPr id="10" name="Object 4">
                        <a:extLst>
                          <a:ext uri="{FF2B5EF4-FFF2-40B4-BE49-F238E27FC236}">
                            <a16:creationId xmlns:a16="http://schemas.microsoft.com/office/drawing/2014/main" id="{13E0E61C-A168-4C6C-ACE3-28ADBD3BF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69" y="1839913"/>
                        <a:ext cx="5113337"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71DA3C6A-C8EF-4169-8F9B-CB3516FE5C1E}"/>
                  </a:ext>
                </a:extLst>
              </p:cNvPr>
              <p:cNvSpPr txBox="1"/>
              <p:nvPr/>
            </p:nvSpPr>
            <p:spPr bwMode="auto">
              <a:xfrm>
                <a:off x="5981775" y="1779717"/>
                <a:ext cx="2232025" cy="539750"/>
              </a:xfrm>
              <a:prstGeom prst="rect">
                <a:avLst/>
              </a:prstGeom>
              <a:noFill/>
              <a:ln>
                <a:noFill/>
              </a:ln>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e>
                      </m:d>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num>
                        <m:den>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oMath>
                  </m:oMathPara>
                </a14:m>
                <a:endParaRPr lang="en-US" sz="1400" dirty="0"/>
              </a:p>
            </p:txBody>
          </p:sp>
        </mc:Choice>
        <mc:Fallback xmlns="">
          <p:sp>
            <p:nvSpPr>
              <p:cNvPr id="11" name="Object 6">
                <a:extLst>
                  <a:ext uri="{FF2B5EF4-FFF2-40B4-BE49-F238E27FC236}">
                    <a16:creationId xmlns:a16="http://schemas.microsoft.com/office/drawing/2014/main" id="{71DA3C6A-C8EF-4169-8F9B-CB3516FE5C1E}"/>
                  </a:ext>
                </a:extLst>
              </p:cNvPr>
              <p:cNvSpPr txBox="1">
                <a:spLocks noRot="1" noChangeAspect="1" noMove="1" noResize="1" noEditPoints="1" noAdjustHandles="1" noChangeArrowheads="1" noChangeShapeType="1" noTextEdit="1"/>
              </p:cNvSpPr>
              <p:nvPr/>
            </p:nvSpPr>
            <p:spPr bwMode="auto">
              <a:xfrm>
                <a:off x="5981775" y="1779717"/>
                <a:ext cx="2232025" cy="53975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7">
                <a:extLst>
                  <a:ext uri="{FF2B5EF4-FFF2-40B4-BE49-F238E27FC236}">
                    <a16:creationId xmlns:a16="http://schemas.microsoft.com/office/drawing/2014/main" id="{9BDB744B-7B33-481F-A54D-1CA9625A616E}"/>
                  </a:ext>
                </a:extLst>
              </p:cNvPr>
              <p:cNvSpPr txBox="1"/>
              <p:nvPr/>
            </p:nvSpPr>
            <p:spPr bwMode="auto">
              <a:xfrm>
                <a:off x="6091993" y="2347913"/>
                <a:ext cx="1398587" cy="627062"/>
              </a:xfrm>
              <a:prstGeom prst="rect">
                <a:avLst/>
              </a:prstGeom>
              <a:noFill/>
              <a:ln>
                <a:noFill/>
              </a:ln>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0</m:t>
                          </m:r>
                        </m:sub>
                      </m:sSub>
                      <m:f>
                        <m:fPr>
                          <m:ctrlPr>
                            <a:rPr lang="en-US" i="1">
                              <a:solidFill>
                                <a:srgbClr val="000000"/>
                              </a:solidFill>
                              <a:latin typeface="Cambria Math" panose="02040503050406030204" pitchFamily="18" charset="0"/>
                            </a:rPr>
                          </m:ctrlPr>
                        </m:fPr>
                        <m:num>
                          <m:r>
                            <a:rPr lang="pl-PL" b="0" i="1" smtClean="0">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den>
                      </m:f>
                    </m:oMath>
                  </m:oMathPara>
                </a14:m>
                <a:endParaRPr lang="en-US" dirty="0"/>
              </a:p>
            </p:txBody>
          </p:sp>
        </mc:Choice>
        <mc:Fallback xmlns="">
          <p:sp>
            <p:nvSpPr>
              <p:cNvPr id="12" name="Object 7">
                <a:extLst>
                  <a:ext uri="{FF2B5EF4-FFF2-40B4-BE49-F238E27FC236}">
                    <a16:creationId xmlns:a16="http://schemas.microsoft.com/office/drawing/2014/main" id="{9BDB744B-7B33-481F-A54D-1CA9625A616E}"/>
                  </a:ext>
                </a:extLst>
              </p:cNvPr>
              <p:cNvSpPr txBox="1">
                <a:spLocks noRot="1" noChangeAspect="1" noMove="1" noResize="1" noEditPoints="1" noAdjustHandles="1" noChangeArrowheads="1" noChangeShapeType="1" noTextEdit="1"/>
              </p:cNvSpPr>
              <p:nvPr/>
            </p:nvSpPr>
            <p:spPr bwMode="auto">
              <a:xfrm>
                <a:off x="6091993" y="2347913"/>
                <a:ext cx="1398587" cy="627062"/>
              </a:xfrm>
              <a:prstGeom prst="rect">
                <a:avLst/>
              </a:prstGeom>
              <a:blipFill>
                <a:blip r:embed="rId6"/>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8">
                <a:extLst>
                  <a:ext uri="{FF2B5EF4-FFF2-40B4-BE49-F238E27FC236}">
                    <a16:creationId xmlns:a16="http://schemas.microsoft.com/office/drawing/2014/main" id="{5538F2D5-167E-40BA-9EDF-5B8592F4ADDA}"/>
                  </a:ext>
                </a:extLst>
              </p:cNvPr>
              <p:cNvSpPr txBox="1"/>
              <p:nvPr/>
            </p:nvSpPr>
            <p:spPr bwMode="auto">
              <a:xfrm>
                <a:off x="6064136" y="2974975"/>
                <a:ext cx="2852888" cy="357188"/>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3" name="Object 8">
                <a:extLst>
                  <a:ext uri="{FF2B5EF4-FFF2-40B4-BE49-F238E27FC236}">
                    <a16:creationId xmlns:a16="http://schemas.microsoft.com/office/drawing/2014/main" id="{5538F2D5-167E-40BA-9EDF-5B8592F4ADDA}"/>
                  </a:ext>
                </a:extLst>
              </p:cNvPr>
              <p:cNvSpPr txBox="1">
                <a:spLocks noRot="1" noChangeAspect="1" noMove="1" noResize="1" noEditPoints="1" noAdjustHandles="1" noChangeArrowheads="1" noChangeShapeType="1" noTextEdit="1"/>
              </p:cNvSpPr>
              <p:nvPr/>
            </p:nvSpPr>
            <p:spPr bwMode="auto">
              <a:xfrm>
                <a:off x="6064136" y="2974975"/>
                <a:ext cx="2852888" cy="357188"/>
              </a:xfrm>
              <a:prstGeom prst="rect">
                <a:avLst/>
              </a:prstGeom>
              <a:blipFill>
                <a:blip r:embed="rId7"/>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9">
                <a:extLst>
                  <a:ext uri="{FF2B5EF4-FFF2-40B4-BE49-F238E27FC236}">
                    <a16:creationId xmlns:a16="http://schemas.microsoft.com/office/drawing/2014/main" id="{191A2A8B-5B2D-440E-A7C0-064E0EF1561F}"/>
                  </a:ext>
                </a:extLst>
              </p:cNvPr>
              <p:cNvSpPr txBox="1"/>
              <p:nvPr/>
            </p:nvSpPr>
            <p:spPr bwMode="auto">
              <a:xfrm>
                <a:off x="6083753" y="3458497"/>
                <a:ext cx="2852888" cy="341313"/>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4" name="Object 9">
                <a:extLst>
                  <a:ext uri="{FF2B5EF4-FFF2-40B4-BE49-F238E27FC236}">
                    <a16:creationId xmlns:a16="http://schemas.microsoft.com/office/drawing/2014/main" id="{191A2A8B-5B2D-440E-A7C0-064E0EF1561F}"/>
                  </a:ext>
                </a:extLst>
              </p:cNvPr>
              <p:cNvSpPr txBox="1">
                <a:spLocks noRot="1" noChangeAspect="1" noMove="1" noResize="1" noEditPoints="1" noAdjustHandles="1" noChangeArrowheads="1" noChangeShapeType="1" noTextEdit="1"/>
              </p:cNvSpPr>
              <p:nvPr/>
            </p:nvSpPr>
            <p:spPr bwMode="auto">
              <a:xfrm>
                <a:off x="6083753" y="3458497"/>
                <a:ext cx="2852888" cy="341313"/>
              </a:xfrm>
              <a:prstGeom prst="rect">
                <a:avLst/>
              </a:prstGeom>
              <a:blipFill>
                <a:blip r:embed="rId8"/>
                <a:stretch>
                  <a:fillRect b="-1786"/>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10">
                <a:extLst>
                  <a:ext uri="{FF2B5EF4-FFF2-40B4-BE49-F238E27FC236}">
                    <a16:creationId xmlns:a16="http://schemas.microsoft.com/office/drawing/2014/main" id="{7B32234A-8D6A-4D08-BBC4-E1F7B9CC91AA}"/>
                  </a:ext>
                </a:extLst>
              </p:cNvPr>
              <p:cNvSpPr txBox="1"/>
              <p:nvPr/>
            </p:nvSpPr>
            <p:spPr bwMode="auto">
              <a:xfrm>
                <a:off x="5981775" y="4022390"/>
                <a:ext cx="3054275" cy="14859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𝑑</m:t>
                          </m:r>
                        </m:num>
                        <m:den>
                          <m:r>
                            <a:rPr lang="en-US" sz="1400" i="1">
                              <a:solidFill>
                                <a:srgbClr val="000000"/>
                              </a:solidFill>
                              <a:latin typeface="Cambria Math" panose="02040503050406030204" pitchFamily="18" charset="0"/>
                            </a:rPr>
                            <m:t>𝑑</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2</m:t>
                              </m:r>
                            </m:sub>
                          </m:sSub>
                        </m:e>
                      </m:d>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oMath>
                    <m:oMath xmlns:m="http://schemas.openxmlformats.org/officeDocument/2006/math">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sub>
                          <m:r>
                            <a:rPr lang="en-US" sz="1400" i="1">
                              <a:solidFill>
                                <a:srgbClr val="000000"/>
                              </a:solidFill>
                              <a:latin typeface="Cambria Math" panose="02040503050406030204" pitchFamily="18" charset="0"/>
                            </a:rPr>
                            <m:t>𝑜𝑝𝑡</m:t>
                          </m:r>
                        </m:sub>
                      </m:sSub>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d>
                            <m:dPr>
                              <m:begChr m:val="["/>
                              <m:endChr m:val="]"/>
                              <m:ctrlPr>
                                <a:rPr lang="en-US" sz="1400" i="1">
                                  <a:solidFill>
                                    <a:srgbClr val="000000"/>
                                  </a:solidFill>
                                  <a:latin typeface="Cambria Math" panose="02040503050406030204" pitchFamily="18" charset="0"/>
                                </a:rPr>
                              </m:ctrlPr>
                            </m:dPr>
                            <m:e>
                              <m:f>
                                <m:fPr>
                                  <m:ctrlPr>
                                    <a:rPr lang="en-US" sz="1400" i="1">
                                      <a:solidFill>
                                        <a:srgbClr val="000000"/>
                                      </a:solidFill>
                                      <a:latin typeface="Cambria Math" panose="02040503050406030204" pitchFamily="18" charset="0"/>
                                    </a:rPr>
                                  </m:ctrlPr>
                                </m:fPr>
                                <m:num>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5</m:t>
                                      </m:r>
                                    </m:sup>
                                  </m:sSubSup>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5</m:t>
                                      </m:r>
                                    </m:sup>
                                  </m:sSubSup>
                                </m:num>
                                <m:den>
                                  <m:r>
                                    <a:rPr lang="en-US" sz="1400" i="1">
                                      <a:solidFill>
                                        <a:srgbClr val="000000"/>
                                      </a:solidFill>
                                      <a:latin typeface="Cambria Math" panose="02040503050406030204" pitchFamily="18" charset="0"/>
                                    </a:rPr>
                                    <m:t>4</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−4</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den>
                              </m:f>
                            </m:e>
                          </m:d>
                        </m:e>
                        <m:sup>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1</m:t>
                              </m:r>
                            </m:num>
                            <m:den>
                              <m:r>
                                <a:rPr lang="en-US" sz="1400" i="1">
                                  <a:solidFill>
                                    <a:srgbClr val="000000"/>
                                  </a:solidFill>
                                  <a:latin typeface="Cambria Math" panose="02040503050406030204" pitchFamily="18" charset="0"/>
                                </a:rPr>
                                <m:t>5</m:t>
                              </m:r>
                            </m:den>
                          </m:f>
                        </m:sup>
                      </m:sSup>
                    </m:oMath>
                  </m:oMathPara>
                </a14:m>
                <a:endParaRPr lang="en-US" sz="1400" dirty="0"/>
              </a:p>
            </p:txBody>
          </p:sp>
        </mc:Choice>
        <mc:Fallback xmlns="">
          <p:sp>
            <p:nvSpPr>
              <p:cNvPr id="15" name="Object 10">
                <a:extLst>
                  <a:ext uri="{FF2B5EF4-FFF2-40B4-BE49-F238E27FC236}">
                    <a16:creationId xmlns:a16="http://schemas.microsoft.com/office/drawing/2014/main" id="{7B32234A-8D6A-4D08-BBC4-E1F7B9CC91AA}"/>
                  </a:ext>
                </a:extLst>
              </p:cNvPr>
              <p:cNvSpPr txBox="1">
                <a:spLocks noRot="1" noChangeAspect="1" noMove="1" noResize="1" noEditPoints="1" noAdjustHandles="1" noChangeArrowheads="1" noChangeShapeType="1" noTextEdit="1"/>
              </p:cNvSpPr>
              <p:nvPr/>
            </p:nvSpPr>
            <p:spPr bwMode="auto">
              <a:xfrm>
                <a:off x="5981775" y="4022390"/>
                <a:ext cx="3054275" cy="1485900"/>
              </a:xfrm>
              <a:prstGeom prst="rect">
                <a:avLst/>
              </a:prstGeom>
              <a:blipFill>
                <a:blip r:embed="rId9"/>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bject 11">
                <a:extLst>
                  <a:ext uri="{FF2B5EF4-FFF2-40B4-BE49-F238E27FC236}">
                    <a16:creationId xmlns:a16="http://schemas.microsoft.com/office/drawing/2014/main" id="{E8D64CC5-DA03-461B-BE8D-188B21EB91C2}"/>
                  </a:ext>
                </a:extLst>
              </p:cNvPr>
              <p:cNvSpPr txBox="1"/>
              <p:nvPr/>
            </p:nvSpPr>
            <p:spPr bwMode="auto">
              <a:xfrm>
                <a:off x="814312" y="6043612"/>
                <a:ext cx="3438525" cy="814388"/>
              </a:xfrm>
              <a:prstGeom prst="rect">
                <a:avLst/>
              </a:prstGeom>
              <a:noFill/>
              <a:ln>
                <a:noFill/>
              </a:ln>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𝑚𝑜𝑝𝑡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2⋅30</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2</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⋅300</m:t>
                                  </m:r>
                                </m:num>
                                <m:den>
                                  <m:r>
                                    <a:rPr lang="en-US" i="1">
                                      <a:solidFill>
                                        <a:srgbClr val="000000"/>
                                      </a:solidFill>
                                      <a:latin typeface="Cambria Math" panose="02040503050406030204" pitchFamily="18" charset="0"/>
                                    </a:rPr>
                                    <m:t>4⋅300−4⋅4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m:t>
                                  </m:r>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5</m:t>
                              </m:r>
                            </m:den>
                          </m:f>
                        </m:sup>
                      </m:sSup>
                      <m:r>
                        <a:rPr lang="en-US" i="1">
                          <a:solidFill>
                            <a:srgbClr val="000000"/>
                          </a:solidFill>
                          <a:latin typeface="Cambria Math" panose="02040503050406030204" pitchFamily="18" charset="0"/>
                        </a:rPr>
                        <m:t>≈</m:t>
                      </m:r>
                      <m:r>
                        <a:rPr lang="pl-PL" b="0" i="1" smtClean="0">
                          <a:solidFill>
                            <a:srgbClr val="000000"/>
                          </a:solidFill>
                          <a:latin typeface="Cambria Math" panose="02040503050406030204" pitchFamily="18" charset="0"/>
                        </a:rPr>
                        <m:t>97</m:t>
                      </m:r>
                      <m:r>
                        <a:rPr lang="en-US" i="1">
                          <a:solidFill>
                            <a:srgbClr val="000000"/>
                          </a:solidFill>
                          <a:latin typeface="Cambria Math" panose="02040503050406030204" pitchFamily="18" charset="0"/>
                        </a:rPr>
                        <m:t>𝐾</m:t>
                      </m:r>
                    </m:oMath>
                  </m:oMathPara>
                </a14:m>
                <a:endParaRPr lang="en-US" dirty="0"/>
              </a:p>
            </p:txBody>
          </p:sp>
        </mc:Choice>
        <mc:Fallback xmlns="">
          <p:sp>
            <p:nvSpPr>
              <p:cNvPr id="16" name="Object 11">
                <a:extLst>
                  <a:ext uri="{FF2B5EF4-FFF2-40B4-BE49-F238E27FC236}">
                    <a16:creationId xmlns:a16="http://schemas.microsoft.com/office/drawing/2014/main" id="{E8D64CC5-DA03-461B-BE8D-188B21EB91C2}"/>
                  </a:ext>
                </a:extLst>
              </p:cNvPr>
              <p:cNvSpPr txBox="1">
                <a:spLocks noRot="1" noChangeAspect="1" noMove="1" noResize="1" noEditPoints="1" noAdjustHandles="1" noChangeArrowheads="1" noChangeShapeType="1" noTextEdit="1"/>
              </p:cNvSpPr>
              <p:nvPr/>
            </p:nvSpPr>
            <p:spPr bwMode="auto">
              <a:xfrm>
                <a:off x="814312" y="6043612"/>
                <a:ext cx="3438525" cy="814388"/>
              </a:xfrm>
              <a:prstGeom prst="rect">
                <a:avLst/>
              </a:prstGeom>
              <a:blipFill>
                <a:blip r:embed="rId10"/>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bject 13">
                <a:extLst>
                  <a:ext uri="{FF2B5EF4-FFF2-40B4-BE49-F238E27FC236}">
                    <a16:creationId xmlns:a16="http://schemas.microsoft.com/office/drawing/2014/main" id="{DFBE8526-B7D0-4034-BE72-5BAC4F0DB1A9}"/>
                  </a:ext>
                </a:extLst>
              </p:cNvPr>
              <p:cNvSpPr txBox="1"/>
              <p:nvPr/>
            </p:nvSpPr>
            <p:spPr bwMode="auto">
              <a:xfrm>
                <a:off x="5181373" y="6062663"/>
                <a:ext cx="2994025" cy="795337"/>
              </a:xfrm>
              <a:prstGeom prst="rect">
                <a:avLst/>
              </a:prstGeom>
              <a:noFill/>
              <a:ln>
                <a:noFill/>
              </a:ln>
              <a:extLst/>
            </p:spPr>
            <p:txBody>
              <a:bodyPr>
                <a:normAutofit fontScale="700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𝑚𝑜𝑝𝑡</m:t>
                          </m:r>
                        </m:sub>
                      </m:sSub>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2⋅7</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7</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−4</m:t>
                                  </m:r>
                                  <m:r>
                                    <a:rPr lang="pl-PL" b="0" i="1" smtClean="0">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2</m:t>
                                      </m:r>
                                    </m:e>
                                    <m:sup>
                                      <m:r>
                                        <a:rPr lang="en-US" i="1">
                                          <a:solidFill>
                                            <a:srgbClr val="000000"/>
                                          </a:solidFill>
                                          <a:latin typeface="Cambria Math" panose="02040503050406030204" pitchFamily="18" charset="0"/>
                                        </a:rPr>
                                        <m:t>5</m:t>
                                      </m:r>
                                    </m:sup>
                                  </m:sSup>
                                  <m:r>
                                    <a:rPr lang="en-US" i="1">
                                      <a:solidFill>
                                        <a:srgbClr val="000000"/>
                                      </a:solidFill>
                                      <a:latin typeface="Cambria Math" panose="02040503050406030204" pitchFamily="18" charset="0"/>
                                    </a:rPr>
                                    <m:t>⋅77</m:t>
                                  </m:r>
                                </m:num>
                                <m:den>
                                  <m:r>
                                    <a:rPr lang="en-US" i="1">
                                      <a:solidFill>
                                        <a:srgbClr val="000000"/>
                                      </a:solidFill>
                                      <a:latin typeface="Cambria Math" panose="02040503050406030204" pitchFamily="18" charset="0"/>
                                    </a:rPr>
                                    <m:t>4⋅77−4⋅4</m:t>
                                  </m:r>
                                  <m:r>
                                    <a:rPr lang="pl-PL"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2</m:t>
                                  </m:r>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5</m:t>
                              </m:r>
                            </m:den>
                          </m:f>
                        </m:sup>
                      </m:sSup>
                      <m:r>
                        <a:rPr lang="en-US" i="1">
                          <a:solidFill>
                            <a:srgbClr val="000000"/>
                          </a:solidFill>
                          <a:latin typeface="Cambria Math" panose="02040503050406030204" pitchFamily="18" charset="0"/>
                        </a:rPr>
                        <m:t>≈33</m:t>
                      </m:r>
                      <m:r>
                        <a:rPr lang="en-US" i="1">
                          <a:solidFill>
                            <a:srgbClr val="000000"/>
                          </a:solidFill>
                          <a:latin typeface="Cambria Math" panose="02040503050406030204" pitchFamily="18" charset="0"/>
                        </a:rPr>
                        <m:t>𝐾</m:t>
                      </m:r>
                    </m:oMath>
                  </m:oMathPara>
                </a14:m>
                <a:endParaRPr lang="en-US" dirty="0"/>
              </a:p>
            </p:txBody>
          </p:sp>
        </mc:Choice>
        <mc:Fallback xmlns="">
          <p:sp>
            <p:nvSpPr>
              <p:cNvPr id="17" name="Object 13">
                <a:extLst>
                  <a:ext uri="{FF2B5EF4-FFF2-40B4-BE49-F238E27FC236}">
                    <a16:creationId xmlns:a16="http://schemas.microsoft.com/office/drawing/2014/main" id="{DFBE8526-B7D0-4034-BE72-5BAC4F0DB1A9}"/>
                  </a:ext>
                </a:extLst>
              </p:cNvPr>
              <p:cNvSpPr txBox="1">
                <a:spLocks noRot="1" noChangeAspect="1" noMove="1" noResize="1" noEditPoints="1" noAdjustHandles="1" noChangeArrowheads="1" noChangeShapeType="1" noTextEdit="1"/>
              </p:cNvSpPr>
              <p:nvPr/>
            </p:nvSpPr>
            <p:spPr bwMode="auto">
              <a:xfrm>
                <a:off x="5181373" y="6062663"/>
                <a:ext cx="2994025" cy="795337"/>
              </a:xfrm>
              <a:prstGeom prst="rect">
                <a:avLst/>
              </a:prstGeom>
              <a:blipFill>
                <a:blip r:embed="rId11"/>
                <a:stretch>
                  <a:fillRect/>
                </a:stretch>
              </a:blipFill>
              <a:ln>
                <a:noFill/>
              </a:ln>
              <a:extLst/>
            </p:spPr>
            <p:txBody>
              <a:bodyPr/>
              <a:lstStyle/>
              <a:p>
                <a:r>
                  <a:rPr lang="en-US">
                    <a:noFill/>
                  </a:rPr>
                  <a:t> </a:t>
                </a:r>
              </a:p>
            </p:txBody>
          </p:sp>
        </mc:Fallback>
      </mc:AlternateContent>
      <p:sp>
        <p:nvSpPr>
          <p:cNvPr id="3" name="pole tekstowe 2">
            <a:extLst>
              <a:ext uri="{FF2B5EF4-FFF2-40B4-BE49-F238E27FC236}">
                <a16:creationId xmlns:a16="http://schemas.microsoft.com/office/drawing/2014/main" id="{E20FCE8F-CB7C-406D-B1E2-F2DAB64CF34B}"/>
              </a:ext>
            </a:extLst>
          </p:cNvPr>
          <p:cNvSpPr txBox="1"/>
          <p:nvPr/>
        </p:nvSpPr>
        <p:spPr>
          <a:xfrm>
            <a:off x="5094379" y="5847139"/>
            <a:ext cx="3393814" cy="307777"/>
          </a:xfrm>
          <a:prstGeom prst="rect">
            <a:avLst/>
          </a:prstGeom>
          <a:noFill/>
        </p:spPr>
        <p:txBody>
          <a:bodyPr wrap="none" rtlCol="0">
            <a:spAutoFit/>
          </a:bodyPr>
          <a:lstStyle/>
          <a:p>
            <a:r>
              <a:rPr lang="en-US" sz="1400"/>
              <a:t>2nd Thernal Shield (between 77 – 4.2 K)</a:t>
            </a:r>
          </a:p>
        </p:txBody>
      </p:sp>
      <p:sp>
        <p:nvSpPr>
          <p:cNvPr id="18" name="Prostokąt 17">
            <a:extLst>
              <a:ext uri="{FF2B5EF4-FFF2-40B4-BE49-F238E27FC236}">
                <a16:creationId xmlns:a16="http://schemas.microsoft.com/office/drawing/2014/main" id="{26EF44D8-FD04-4E79-A8C1-62CA1EF9E30B}"/>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9" name="pole tekstowe 18">
            <a:extLst>
              <a:ext uri="{FF2B5EF4-FFF2-40B4-BE49-F238E27FC236}">
                <a16:creationId xmlns:a16="http://schemas.microsoft.com/office/drawing/2014/main" id="{E754796A-76EC-4332-96B4-D7A25AFBEBC1}"/>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12</a:t>
            </a:fld>
            <a:endParaRPr lang="en-US" i="1" dirty="0">
              <a:solidFill>
                <a:schemeClr val="bg1"/>
              </a:solidFill>
            </a:endParaRPr>
          </a:p>
        </p:txBody>
      </p:sp>
    </p:spTree>
    <p:extLst>
      <p:ext uri="{BB962C8B-B14F-4D97-AF65-F5344CB8AC3E}">
        <p14:creationId xmlns:p14="http://schemas.microsoft.com/office/powerpoint/2010/main" val="2437786847"/>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Content</a:t>
            </a:r>
          </a:p>
        </p:txBody>
      </p:sp>
      <p:sp>
        <p:nvSpPr>
          <p:cNvPr id="5123" name="Rectangle 3"/>
          <p:cNvSpPr>
            <a:spLocks noGrp="1" noChangeArrowheads="1"/>
          </p:cNvSpPr>
          <p:nvPr>
            <p:ph type="body" idx="1"/>
          </p:nvPr>
        </p:nvSpPr>
        <p:spPr/>
        <p:txBody>
          <a:bodyPr/>
          <a:lstStyle/>
          <a:p>
            <a:pPr eaLnBrk="1" hangingPunct="1"/>
            <a:endParaRPr lang="pl-PL" altLang="en-US" dirty="0"/>
          </a:p>
          <a:p>
            <a:pPr eaLnBrk="1" hangingPunct="1"/>
            <a:r>
              <a:rPr lang="en-US" altLang="en-US" dirty="0">
                <a:solidFill>
                  <a:schemeClr val="bg1">
                    <a:lumMod val="75000"/>
                  </a:schemeClr>
                </a:solidFill>
              </a:rPr>
              <a:t>Importance of the thermal insulations in cryogenic devices and systems</a:t>
            </a:r>
          </a:p>
          <a:p>
            <a:pPr eaLnBrk="1" hangingPunct="1"/>
            <a:r>
              <a:rPr lang="en-US" altLang="en-US" dirty="0">
                <a:solidFill>
                  <a:schemeClr val="bg1">
                    <a:lumMod val="75000"/>
                  </a:schemeClr>
                </a:solidFill>
              </a:rPr>
              <a:t>Cryogenic thermal insulation materials and systems</a:t>
            </a:r>
          </a:p>
          <a:p>
            <a:pPr eaLnBrk="1" hangingPunct="1"/>
            <a:r>
              <a:rPr lang="en-US" altLang="en-US" dirty="0"/>
              <a:t>Multilayer Insulation (MLI) performance</a:t>
            </a:r>
          </a:p>
          <a:p>
            <a:pPr eaLnBrk="1" hangingPunct="1"/>
            <a:r>
              <a:rPr lang="en-US" altLang="en-US" dirty="0">
                <a:solidFill>
                  <a:schemeClr val="bg1">
                    <a:lumMod val="75000"/>
                  </a:schemeClr>
                </a:solidFill>
              </a:rPr>
              <a:t>Thermal Shields design review</a:t>
            </a:r>
          </a:p>
        </p:txBody>
      </p:sp>
      <p:sp>
        <p:nvSpPr>
          <p:cNvPr id="5" name="Prostokąt 4">
            <a:extLst>
              <a:ext uri="{FF2B5EF4-FFF2-40B4-BE49-F238E27FC236}">
                <a16:creationId xmlns:a16="http://schemas.microsoft.com/office/drawing/2014/main" id="{8A9551C5-B612-4808-9ECC-7D0943837B5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6" name="pole tekstowe 5">
            <a:extLst>
              <a:ext uri="{FF2B5EF4-FFF2-40B4-BE49-F238E27FC236}">
                <a16:creationId xmlns:a16="http://schemas.microsoft.com/office/drawing/2014/main" id="{F5E48C32-1860-46F4-85CC-A40FC45B67CE}"/>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13</a:t>
            </a:fld>
            <a:endParaRPr lang="en-US" i="1" dirty="0">
              <a:solidFill>
                <a:schemeClr val="bg1"/>
              </a:solidFill>
            </a:endParaRPr>
          </a:p>
        </p:txBody>
      </p:sp>
    </p:spTree>
    <p:extLst>
      <p:ext uri="{BB962C8B-B14F-4D97-AF65-F5344CB8AC3E}">
        <p14:creationId xmlns:p14="http://schemas.microsoft.com/office/powerpoint/2010/main" val="625146554"/>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C98A1A-8945-4CEC-91A1-622DA3C1D3FD}"/>
              </a:ext>
            </a:extLst>
          </p:cNvPr>
          <p:cNvSpPr>
            <a:spLocks noGrp="1"/>
          </p:cNvSpPr>
          <p:nvPr>
            <p:ph type="title"/>
          </p:nvPr>
        </p:nvSpPr>
        <p:spPr/>
        <p:txBody>
          <a:bodyPr/>
          <a:lstStyle/>
          <a:p>
            <a:r>
              <a:rPr lang="pl-PL" dirty="0" err="1"/>
              <a:t>Multilayer</a:t>
            </a:r>
            <a:r>
              <a:rPr lang="pl-PL" dirty="0"/>
              <a:t> </a:t>
            </a:r>
            <a:r>
              <a:rPr lang="pl-PL" dirty="0" err="1"/>
              <a:t>Insulation</a:t>
            </a:r>
            <a:r>
              <a:rPr lang="pl-PL" dirty="0"/>
              <a:t> MLI</a:t>
            </a:r>
            <a:endParaRPr lang="en-US" dirty="0"/>
          </a:p>
        </p:txBody>
      </p:sp>
      <p:grpSp>
        <p:nvGrpSpPr>
          <p:cNvPr id="9" name="Group 87">
            <a:extLst>
              <a:ext uri="{FF2B5EF4-FFF2-40B4-BE49-F238E27FC236}">
                <a16:creationId xmlns:a16="http://schemas.microsoft.com/office/drawing/2014/main" id="{C6040DDA-6215-402C-B111-C109F516B471}"/>
              </a:ext>
            </a:extLst>
          </p:cNvPr>
          <p:cNvGrpSpPr>
            <a:grpSpLocks/>
          </p:cNvGrpSpPr>
          <p:nvPr/>
        </p:nvGrpSpPr>
        <p:grpSpPr bwMode="auto">
          <a:xfrm>
            <a:off x="6447896" y="2267631"/>
            <a:ext cx="2079625" cy="1787525"/>
            <a:chOff x="3700" y="1104"/>
            <a:chExt cx="1310" cy="1126"/>
          </a:xfrm>
        </p:grpSpPr>
        <p:grpSp>
          <p:nvGrpSpPr>
            <p:cNvPr id="10" name="Group 51">
              <a:extLst>
                <a:ext uri="{FF2B5EF4-FFF2-40B4-BE49-F238E27FC236}">
                  <a16:creationId xmlns:a16="http://schemas.microsoft.com/office/drawing/2014/main" id="{866E7AA2-DE3B-42D3-8F6E-5DEE90272A8A}"/>
                </a:ext>
              </a:extLst>
            </p:cNvPr>
            <p:cNvGrpSpPr>
              <a:grpSpLocks/>
            </p:cNvGrpSpPr>
            <p:nvPr/>
          </p:nvGrpSpPr>
          <p:grpSpPr bwMode="auto">
            <a:xfrm>
              <a:off x="3700" y="1104"/>
              <a:ext cx="1310" cy="892"/>
              <a:chOff x="3456" y="1322"/>
              <a:chExt cx="1508" cy="1157"/>
            </a:xfrm>
          </p:grpSpPr>
          <p:pic>
            <p:nvPicPr>
              <p:cNvPr id="12" name="Picture 52" descr="in otwór x 12,6-małe">
                <a:extLst>
                  <a:ext uri="{FF2B5EF4-FFF2-40B4-BE49-F238E27FC236}">
                    <a16:creationId xmlns:a16="http://schemas.microsoft.com/office/drawing/2014/main" id="{3B170CAE-1CBD-44E7-B163-35A55E290D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6" y="1344"/>
                <a:ext cx="1508" cy="1135"/>
              </a:xfrm>
              <a:prstGeom prst="rect">
                <a:avLst/>
              </a:prstGeom>
              <a:noFill/>
              <a:extLst>
                <a:ext uri="{909E8E84-426E-40DD-AFC4-6F175D3DCCD1}">
                  <a14:hiddenFill xmlns:a14="http://schemas.microsoft.com/office/drawing/2010/main">
                    <a:solidFill>
                      <a:srgbClr val="FFFFFF"/>
                    </a:solidFill>
                  </a14:hiddenFill>
                </a:ext>
              </a:extLst>
            </p:spPr>
          </p:pic>
          <p:sp>
            <p:nvSpPr>
              <p:cNvPr id="13" name="Line 53">
                <a:extLst>
                  <a:ext uri="{FF2B5EF4-FFF2-40B4-BE49-F238E27FC236}">
                    <a16:creationId xmlns:a16="http://schemas.microsoft.com/office/drawing/2014/main" id="{67EAB244-1457-40BF-AEAF-9E699EE0C8FF}"/>
                  </a:ext>
                </a:extLst>
              </p:cNvPr>
              <p:cNvSpPr>
                <a:spLocks noChangeShapeType="1"/>
              </p:cNvSpPr>
              <p:nvPr/>
            </p:nvSpPr>
            <p:spPr bwMode="auto">
              <a:xfrm flipV="1">
                <a:off x="4032" y="1440"/>
                <a:ext cx="0" cy="48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 name="Line 54">
                <a:extLst>
                  <a:ext uri="{FF2B5EF4-FFF2-40B4-BE49-F238E27FC236}">
                    <a16:creationId xmlns:a16="http://schemas.microsoft.com/office/drawing/2014/main" id="{A6533D55-6554-4FD2-AE1E-0A4C065D686F}"/>
                  </a:ext>
                </a:extLst>
              </p:cNvPr>
              <p:cNvSpPr>
                <a:spLocks noChangeShapeType="1"/>
              </p:cNvSpPr>
              <p:nvPr/>
            </p:nvSpPr>
            <p:spPr bwMode="auto">
              <a:xfrm flipV="1">
                <a:off x="4473" y="1437"/>
                <a:ext cx="0" cy="48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Line 55">
                <a:extLst>
                  <a:ext uri="{FF2B5EF4-FFF2-40B4-BE49-F238E27FC236}">
                    <a16:creationId xmlns:a16="http://schemas.microsoft.com/office/drawing/2014/main" id="{33756375-55C2-40BD-9C65-59AE5D825991}"/>
                  </a:ext>
                </a:extLst>
              </p:cNvPr>
              <p:cNvSpPr>
                <a:spLocks noChangeShapeType="1"/>
              </p:cNvSpPr>
              <p:nvPr/>
            </p:nvSpPr>
            <p:spPr bwMode="auto">
              <a:xfrm>
                <a:off x="4032" y="1488"/>
                <a:ext cx="435" cy="0"/>
              </a:xfrm>
              <a:prstGeom prst="line">
                <a:avLst/>
              </a:prstGeom>
              <a:noFill/>
              <a:ln w="9525">
                <a:solidFill>
                  <a:srgbClr val="FF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Text Box 56">
                <a:extLst>
                  <a:ext uri="{FF2B5EF4-FFF2-40B4-BE49-F238E27FC236}">
                    <a16:creationId xmlns:a16="http://schemas.microsoft.com/office/drawing/2014/main" id="{ABE0B71C-DAF6-44E8-A174-623F54178FCF}"/>
                  </a:ext>
                </a:extLst>
              </p:cNvPr>
              <p:cNvSpPr txBox="1">
                <a:spLocks noChangeArrowheads="1"/>
              </p:cNvSpPr>
              <p:nvPr/>
            </p:nvSpPr>
            <p:spPr bwMode="auto">
              <a:xfrm>
                <a:off x="4085" y="1322"/>
                <a:ext cx="389"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bg1"/>
                    </a:solidFill>
                  </a:rPr>
                  <a:t>2 mm</a:t>
                </a:r>
              </a:p>
            </p:txBody>
          </p:sp>
        </p:grpSp>
        <p:sp>
          <p:nvSpPr>
            <p:cNvPr id="11" name="Text Box 57">
              <a:extLst>
                <a:ext uri="{FF2B5EF4-FFF2-40B4-BE49-F238E27FC236}">
                  <a16:creationId xmlns:a16="http://schemas.microsoft.com/office/drawing/2014/main" id="{E92CE188-339E-4D67-A494-192822DB75E9}"/>
                </a:ext>
              </a:extLst>
            </p:cNvPr>
            <p:cNvSpPr txBox="1">
              <a:spLocks noChangeArrowheads="1"/>
            </p:cNvSpPr>
            <p:nvPr/>
          </p:nvSpPr>
          <p:spPr bwMode="auto">
            <a:xfrm>
              <a:off x="3706" y="2018"/>
              <a:ext cx="13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600"/>
                <a:t>Shield perforation hole</a:t>
              </a:r>
            </a:p>
          </p:txBody>
        </p:sp>
      </p:grpSp>
      <p:grpSp>
        <p:nvGrpSpPr>
          <p:cNvPr id="17" name="Group 88">
            <a:extLst>
              <a:ext uri="{FF2B5EF4-FFF2-40B4-BE49-F238E27FC236}">
                <a16:creationId xmlns:a16="http://schemas.microsoft.com/office/drawing/2014/main" id="{8075CF3E-3744-4376-96ED-356F294F78C9}"/>
              </a:ext>
            </a:extLst>
          </p:cNvPr>
          <p:cNvGrpSpPr>
            <a:grpSpLocks/>
          </p:cNvGrpSpPr>
          <p:nvPr/>
        </p:nvGrpSpPr>
        <p:grpSpPr bwMode="auto">
          <a:xfrm>
            <a:off x="6441546" y="4182156"/>
            <a:ext cx="2103437" cy="2359025"/>
            <a:chOff x="3696" y="2310"/>
            <a:chExt cx="1325" cy="1486"/>
          </a:xfrm>
        </p:grpSpPr>
        <p:grpSp>
          <p:nvGrpSpPr>
            <p:cNvPr id="18" name="Group 59">
              <a:extLst>
                <a:ext uri="{FF2B5EF4-FFF2-40B4-BE49-F238E27FC236}">
                  <a16:creationId xmlns:a16="http://schemas.microsoft.com/office/drawing/2014/main" id="{C0D0427C-A715-4C95-A749-5E3A77E5EEF1}"/>
                </a:ext>
              </a:extLst>
            </p:cNvPr>
            <p:cNvGrpSpPr>
              <a:grpSpLocks/>
            </p:cNvGrpSpPr>
            <p:nvPr/>
          </p:nvGrpSpPr>
          <p:grpSpPr bwMode="auto">
            <a:xfrm>
              <a:off x="3696" y="2310"/>
              <a:ext cx="1325" cy="1208"/>
              <a:chOff x="3696" y="2310"/>
              <a:chExt cx="1325" cy="1208"/>
            </a:xfrm>
          </p:grpSpPr>
          <p:pic>
            <p:nvPicPr>
              <p:cNvPr id="20" name="Picture 60" descr="in siateczka x 20-małe">
                <a:extLst>
                  <a:ext uri="{FF2B5EF4-FFF2-40B4-BE49-F238E27FC236}">
                    <a16:creationId xmlns:a16="http://schemas.microsoft.com/office/drawing/2014/main" id="{FDB59B8F-05DF-47D7-9F72-EB4A361D34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96" y="2588"/>
                <a:ext cx="1325" cy="930"/>
              </a:xfrm>
              <a:prstGeom prst="rect">
                <a:avLst/>
              </a:prstGeom>
              <a:noFill/>
              <a:extLst>
                <a:ext uri="{909E8E84-426E-40DD-AFC4-6F175D3DCCD1}">
                  <a14:hiddenFill xmlns:a14="http://schemas.microsoft.com/office/drawing/2010/main">
                    <a:solidFill>
                      <a:srgbClr val="FFFFFF"/>
                    </a:solidFill>
                  </a14:hiddenFill>
                </a:ext>
              </a:extLst>
            </p:spPr>
          </p:pic>
          <p:sp>
            <p:nvSpPr>
              <p:cNvPr id="21" name="Line 61">
                <a:extLst>
                  <a:ext uri="{FF2B5EF4-FFF2-40B4-BE49-F238E27FC236}">
                    <a16:creationId xmlns:a16="http://schemas.microsoft.com/office/drawing/2014/main" id="{800F915E-4530-4020-ADFC-57B0C9C87CBA}"/>
                  </a:ext>
                </a:extLst>
              </p:cNvPr>
              <p:cNvSpPr>
                <a:spLocks noChangeShapeType="1"/>
              </p:cNvSpPr>
              <p:nvPr/>
            </p:nvSpPr>
            <p:spPr bwMode="auto">
              <a:xfrm flipV="1">
                <a:off x="4244" y="2431"/>
                <a:ext cx="0" cy="211"/>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2" name="Line 62">
                <a:extLst>
                  <a:ext uri="{FF2B5EF4-FFF2-40B4-BE49-F238E27FC236}">
                    <a16:creationId xmlns:a16="http://schemas.microsoft.com/office/drawing/2014/main" id="{70EDD35B-AEA4-4665-A52C-7544105A156D}"/>
                  </a:ext>
                </a:extLst>
              </p:cNvPr>
              <p:cNvSpPr>
                <a:spLocks noChangeShapeType="1"/>
              </p:cNvSpPr>
              <p:nvPr/>
            </p:nvSpPr>
            <p:spPr bwMode="auto">
              <a:xfrm flipV="1">
                <a:off x="4666" y="2431"/>
                <a:ext cx="0" cy="211"/>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3" name="Line 63">
                <a:extLst>
                  <a:ext uri="{FF2B5EF4-FFF2-40B4-BE49-F238E27FC236}">
                    <a16:creationId xmlns:a16="http://schemas.microsoft.com/office/drawing/2014/main" id="{0BD4D2A3-4D17-418F-8A4C-03CCF0A7EEC5}"/>
                  </a:ext>
                </a:extLst>
              </p:cNvPr>
              <p:cNvSpPr>
                <a:spLocks noChangeShapeType="1"/>
              </p:cNvSpPr>
              <p:nvPr/>
            </p:nvSpPr>
            <p:spPr bwMode="auto">
              <a:xfrm>
                <a:off x="4244" y="2470"/>
                <a:ext cx="422" cy="0"/>
              </a:xfrm>
              <a:prstGeom prst="line">
                <a:avLst/>
              </a:prstGeom>
              <a:noFill/>
              <a:ln w="9525">
                <a:solidFill>
                  <a:srgbClr val="FF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4" name="Text Box 64">
                <a:extLst>
                  <a:ext uri="{FF2B5EF4-FFF2-40B4-BE49-F238E27FC236}">
                    <a16:creationId xmlns:a16="http://schemas.microsoft.com/office/drawing/2014/main" id="{E141613A-5BE5-43F2-AB9F-B79979C9D9A8}"/>
                  </a:ext>
                </a:extLst>
              </p:cNvPr>
              <p:cNvSpPr txBox="1">
                <a:spLocks noChangeArrowheads="1"/>
              </p:cNvSpPr>
              <p:nvPr/>
            </p:nvSpPr>
            <p:spPr bwMode="auto">
              <a:xfrm>
                <a:off x="4243" y="2310"/>
                <a:ext cx="4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200">
                    <a:solidFill>
                      <a:srgbClr val="FF0066"/>
                    </a:solidFill>
                  </a:rPr>
                  <a:t>1.8 mm</a:t>
                </a:r>
                <a:endParaRPr lang="en-US" altLang="en-US" sz="1200">
                  <a:solidFill>
                    <a:srgbClr val="FF0066"/>
                  </a:solidFill>
                </a:endParaRPr>
              </a:p>
            </p:txBody>
          </p:sp>
          <p:sp>
            <p:nvSpPr>
              <p:cNvPr id="25" name="Line 65">
                <a:extLst>
                  <a:ext uri="{FF2B5EF4-FFF2-40B4-BE49-F238E27FC236}">
                    <a16:creationId xmlns:a16="http://schemas.microsoft.com/office/drawing/2014/main" id="{F07E39EF-9CF6-417D-96A0-EA4D2F859B61}"/>
                  </a:ext>
                </a:extLst>
              </p:cNvPr>
              <p:cNvSpPr>
                <a:spLocks noChangeShapeType="1"/>
              </p:cNvSpPr>
              <p:nvPr/>
            </p:nvSpPr>
            <p:spPr bwMode="auto">
              <a:xfrm>
                <a:off x="4919" y="2667"/>
                <a:ext cx="0" cy="393"/>
              </a:xfrm>
              <a:prstGeom prst="line">
                <a:avLst/>
              </a:prstGeom>
              <a:noFill/>
              <a:ln w="9525">
                <a:solidFill>
                  <a:srgbClr val="FF0066"/>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Text Box 66">
                <a:extLst>
                  <a:ext uri="{FF2B5EF4-FFF2-40B4-BE49-F238E27FC236}">
                    <a16:creationId xmlns:a16="http://schemas.microsoft.com/office/drawing/2014/main" id="{2E75A3A2-0BF1-4E8A-AB1F-1713DFEF1966}"/>
                  </a:ext>
                </a:extLst>
              </p:cNvPr>
              <p:cNvSpPr txBox="1">
                <a:spLocks noChangeArrowheads="1"/>
              </p:cNvSpPr>
              <p:nvPr/>
            </p:nvSpPr>
            <p:spPr bwMode="auto">
              <a:xfrm rot="16200000">
                <a:off x="4675" y="2727"/>
                <a:ext cx="4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200">
                    <a:solidFill>
                      <a:srgbClr val="FF0066"/>
                    </a:solidFill>
                  </a:rPr>
                  <a:t>1.6 mm</a:t>
                </a:r>
                <a:endParaRPr lang="en-US" altLang="en-US" sz="1200">
                  <a:solidFill>
                    <a:srgbClr val="FF0066"/>
                  </a:solidFill>
                </a:endParaRPr>
              </a:p>
            </p:txBody>
          </p:sp>
          <p:sp>
            <p:nvSpPr>
              <p:cNvPr id="27" name="Line 67">
                <a:extLst>
                  <a:ext uri="{FF2B5EF4-FFF2-40B4-BE49-F238E27FC236}">
                    <a16:creationId xmlns:a16="http://schemas.microsoft.com/office/drawing/2014/main" id="{A431C802-777C-4D1F-BBA1-25563069CEF3}"/>
                  </a:ext>
                </a:extLst>
              </p:cNvPr>
              <p:cNvSpPr>
                <a:spLocks noChangeShapeType="1"/>
              </p:cNvSpPr>
              <p:nvPr/>
            </p:nvSpPr>
            <p:spPr bwMode="auto">
              <a:xfrm>
                <a:off x="4692" y="3139"/>
                <a:ext cx="43" cy="0"/>
              </a:xfrm>
              <a:prstGeom prst="line">
                <a:avLst/>
              </a:prstGeom>
              <a:noFill/>
              <a:ln w="9525">
                <a:solidFill>
                  <a:srgbClr val="FF0066"/>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Text Box 68">
                <a:extLst>
                  <a:ext uri="{FF2B5EF4-FFF2-40B4-BE49-F238E27FC236}">
                    <a16:creationId xmlns:a16="http://schemas.microsoft.com/office/drawing/2014/main" id="{4AF36194-FA2A-4992-A0E2-B20587DF2A72}"/>
                  </a:ext>
                </a:extLst>
              </p:cNvPr>
              <p:cNvSpPr txBox="1">
                <a:spLocks noChangeArrowheads="1"/>
              </p:cNvSpPr>
              <p:nvPr/>
            </p:nvSpPr>
            <p:spPr bwMode="auto">
              <a:xfrm>
                <a:off x="4119" y="2988"/>
                <a:ext cx="490" cy="173"/>
              </a:xfrm>
              <a:prstGeom prst="rect">
                <a:avLst/>
              </a:prstGeom>
              <a:solidFill>
                <a:schemeClr val="bg2"/>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l-PL" altLang="en-US" sz="1200">
                    <a:solidFill>
                      <a:srgbClr val="FF0066"/>
                    </a:solidFill>
                  </a:rPr>
                  <a:t>0.18 mm</a:t>
                </a:r>
                <a:endParaRPr lang="en-US" altLang="en-US" sz="1200">
                  <a:solidFill>
                    <a:srgbClr val="FF0066"/>
                  </a:solidFill>
                </a:endParaRPr>
              </a:p>
            </p:txBody>
          </p:sp>
          <p:sp>
            <p:nvSpPr>
              <p:cNvPr id="29" name="Line 69">
                <a:extLst>
                  <a:ext uri="{FF2B5EF4-FFF2-40B4-BE49-F238E27FC236}">
                    <a16:creationId xmlns:a16="http://schemas.microsoft.com/office/drawing/2014/main" id="{EB7F046A-84F3-4B97-AE7A-0402645747E1}"/>
                  </a:ext>
                </a:extLst>
              </p:cNvPr>
              <p:cNvSpPr>
                <a:spLocks noChangeShapeType="1"/>
              </p:cNvSpPr>
              <p:nvPr/>
            </p:nvSpPr>
            <p:spPr bwMode="auto">
              <a:xfrm>
                <a:off x="4119" y="3139"/>
                <a:ext cx="729"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70">
                <a:extLst>
                  <a:ext uri="{FF2B5EF4-FFF2-40B4-BE49-F238E27FC236}">
                    <a16:creationId xmlns:a16="http://schemas.microsoft.com/office/drawing/2014/main" id="{346D4729-A143-4199-A8C9-929F21B5393D}"/>
                  </a:ext>
                </a:extLst>
              </p:cNvPr>
              <p:cNvSpPr>
                <a:spLocks noChangeShapeType="1"/>
              </p:cNvSpPr>
              <p:nvPr/>
            </p:nvSpPr>
            <p:spPr bwMode="auto">
              <a:xfrm>
                <a:off x="4595" y="3139"/>
                <a:ext cx="42"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9" name="Text Box 71">
              <a:extLst>
                <a:ext uri="{FF2B5EF4-FFF2-40B4-BE49-F238E27FC236}">
                  <a16:creationId xmlns:a16="http://schemas.microsoft.com/office/drawing/2014/main" id="{CAB4F191-343A-4C52-9182-2FB667679926}"/>
                </a:ext>
              </a:extLst>
            </p:cNvPr>
            <p:cNvSpPr txBox="1">
              <a:spLocks noChangeArrowheads="1"/>
            </p:cNvSpPr>
            <p:nvPr/>
          </p:nvSpPr>
          <p:spPr bwMode="auto">
            <a:xfrm>
              <a:off x="4148" y="3584"/>
              <a:ext cx="4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Spacer</a:t>
              </a:r>
            </a:p>
          </p:txBody>
        </p:sp>
      </p:grpSp>
      <p:grpSp>
        <p:nvGrpSpPr>
          <p:cNvPr id="31" name="Group 76">
            <a:extLst>
              <a:ext uri="{FF2B5EF4-FFF2-40B4-BE49-F238E27FC236}">
                <a16:creationId xmlns:a16="http://schemas.microsoft.com/office/drawing/2014/main" id="{DFC57657-8CCC-45AD-B118-7DB824413698}"/>
              </a:ext>
            </a:extLst>
          </p:cNvPr>
          <p:cNvGrpSpPr>
            <a:grpSpLocks/>
          </p:cNvGrpSpPr>
          <p:nvPr/>
        </p:nvGrpSpPr>
        <p:grpSpPr bwMode="auto">
          <a:xfrm>
            <a:off x="1185333" y="2096181"/>
            <a:ext cx="3236913" cy="1614487"/>
            <a:chOff x="385" y="1193"/>
            <a:chExt cx="2039" cy="1017"/>
          </a:xfrm>
        </p:grpSpPr>
        <p:sp>
          <p:nvSpPr>
            <p:cNvPr id="32" name="Rectangle 5">
              <a:extLst>
                <a:ext uri="{FF2B5EF4-FFF2-40B4-BE49-F238E27FC236}">
                  <a16:creationId xmlns:a16="http://schemas.microsoft.com/office/drawing/2014/main" id="{A8A7326C-7D22-4CBB-AFD5-D352DBB6B4C3}"/>
                </a:ext>
              </a:extLst>
            </p:cNvPr>
            <p:cNvSpPr>
              <a:spLocks noChangeArrowheads="1"/>
            </p:cNvSpPr>
            <p:nvPr/>
          </p:nvSpPr>
          <p:spPr bwMode="auto">
            <a:xfrm rot="5400000">
              <a:off x="1365" y="1166"/>
              <a:ext cx="73" cy="163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6">
              <a:extLst>
                <a:ext uri="{FF2B5EF4-FFF2-40B4-BE49-F238E27FC236}">
                  <a16:creationId xmlns:a16="http://schemas.microsoft.com/office/drawing/2014/main" id="{4863C7D5-3145-4977-BCF1-CBC47B25AA54}"/>
                </a:ext>
              </a:extLst>
            </p:cNvPr>
            <p:cNvSpPr>
              <a:spLocks noChangeArrowheads="1"/>
            </p:cNvSpPr>
            <p:nvPr/>
          </p:nvSpPr>
          <p:spPr bwMode="auto">
            <a:xfrm rot="5400000">
              <a:off x="1365" y="609"/>
              <a:ext cx="73" cy="163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8">
              <a:extLst>
                <a:ext uri="{FF2B5EF4-FFF2-40B4-BE49-F238E27FC236}">
                  <a16:creationId xmlns:a16="http://schemas.microsoft.com/office/drawing/2014/main" id="{E24A3A13-6244-4E8C-9D75-7B95CEE79DA8}"/>
                </a:ext>
              </a:extLst>
            </p:cNvPr>
            <p:cNvSpPr txBox="1">
              <a:spLocks noChangeArrowheads="1"/>
            </p:cNvSpPr>
            <p:nvPr/>
          </p:nvSpPr>
          <p:spPr bwMode="auto">
            <a:xfrm rot="21600000">
              <a:off x="1077" y="1499"/>
              <a:ext cx="6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VACUUM</a:t>
              </a:r>
            </a:p>
          </p:txBody>
        </p:sp>
        <p:sp>
          <p:nvSpPr>
            <p:cNvPr id="35" name="Line 9">
              <a:extLst>
                <a:ext uri="{FF2B5EF4-FFF2-40B4-BE49-F238E27FC236}">
                  <a16:creationId xmlns:a16="http://schemas.microsoft.com/office/drawing/2014/main" id="{23ABAE5F-46AB-4D9C-A3F2-7AB4494E355D}"/>
                </a:ext>
              </a:extLst>
            </p:cNvPr>
            <p:cNvSpPr>
              <a:spLocks noChangeShapeType="1"/>
            </p:cNvSpPr>
            <p:nvPr/>
          </p:nvSpPr>
          <p:spPr bwMode="auto">
            <a:xfrm rot="5400000">
              <a:off x="1402" y="1081"/>
              <a:ext cx="0" cy="16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AutoShape 10">
              <a:extLst>
                <a:ext uri="{FF2B5EF4-FFF2-40B4-BE49-F238E27FC236}">
                  <a16:creationId xmlns:a16="http://schemas.microsoft.com/office/drawing/2014/main" id="{1784C481-8F65-42CD-8794-3893C5839185}"/>
                </a:ext>
              </a:extLst>
            </p:cNvPr>
            <p:cNvSpPr>
              <a:spLocks noChangeArrowheads="1"/>
            </p:cNvSpPr>
            <p:nvPr/>
          </p:nvSpPr>
          <p:spPr bwMode="auto">
            <a:xfrm rot="10800000" flipH="1" flipV="1">
              <a:off x="608"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11">
              <a:extLst>
                <a:ext uri="{FF2B5EF4-FFF2-40B4-BE49-F238E27FC236}">
                  <a16:creationId xmlns:a16="http://schemas.microsoft.com/office/drawing/2014/main" id="{4962D9D8-BAA0-4774-9A87-76964B684525}"/>
                </a:ext>
              </a:extLst>
            </p:cNvPr>
            <p:cNvSpPr>
              <a:spLocks noChangeArrowheads="1"/>
            </p:cNvSpPr>
            <p:nvPr/>
          </p:nvSpPr>
          <p:spPr bwMode="auto">
            <a:xfrm rot="10800000" flipH="1" flipV="1">
              <a:off x="800"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2">
              <a:extLst>
                <a:ext uri="{FF2B5EF4-FFF2-40B4-BE49-F238E27FC236}">
                  <a16:creationId xmlns:a16="http://schemas.microsoft.com/office/drawing/2014/main" id="{605956F2-7CB9-4C17-969C-521D6326EA03}"/>
                </a:ext>
              </a:extLst>
            </p:cNvPr>
            <p:cNvSpPr>
              <a:spLocks noChangeArrowheads="1"/>
            </p:cNvSpPr>
            <p:nvPr/>
          </p:nvSpPr>
          <p:spPr bwMode="auto">
            <a:xfrm rot="10800000" flipH="1" flipV="1">
              <a:off x="1040"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3">
              <a:extLst>
                <a:ext uri="{FF2B5EF4-FFF2-40B4-BE49-F238E27FC236}">
                  <a16:creationId xmlns:a16="http://schemas.microsoft.com/office/drawing/2014/main" id="{0DC2D7B9-8082-435D-8451-08C4D124031D}"/>
                </a:ext>
              </a:extLst>
            </p:cNvPr>
            <p:cNvSpPr>
              <a:spLocks noChangeArrowheads="1"/>
            </p:cNvSpPr>
            <p:nvPr/>
          </p:nvSpPr>
          <p:spPr bwMode="auto">
            <a:xfrm rot="10800000" flipH="1" flipV="1">
              <a:off x="1232"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4">
              <a:extLst>
                <a:ext uri="{FF2B5EF4-FFF2-40B4-BE49-F238E27FC236}">
                  <a16:creationId xmlns:a16="http://schemas.microsoft.com/office/drawing/2014/main" id="{8785F7AF-FF2A-4FB7-91B8-322D97497A51}"/>
                </a:ext>
              </a:extLst>
            </p:cNvPr>
            <p:cNvSpPr>
              <a:spLocks noChangeArrowheads="1"/>
            </p:cNvSpPr>
            <p:nvPr/>
          </p:nvSpPr>
          <p:spPr bwMode="auto">
            <a:xfrm rot="10800000" flipH="1" flipV="1">
              <a:off x="1424"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5">
              <a:extLst>
                <a:ext uri="{FF2B5EF4-FFF2-40B4-BE49-F238E27FC236}">
                  <a16:creationId xmlns:a16="http://schemas.microsoft.com/office/drawing/2014/main" id="{681244B9-3920-437E-B857-A5D77E330270}"/>
                </a:ext>
              </a:extLst>
            </p:cNvPr>
            <p:cNvSpPr>
              <a:spLocks noChangeArrowheads="1"/>
            </p:cNvSpPr>
            <p:nvPr/>
          </p:nvSpPr>
          <p:spPr bwMode="auto">
            <a:xfrm rot="10800000" flipH="1" flipV="1">
              <a:off x="1616"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16">
              <a:extLst>
                <a:ext uri="{FF2B5EF4-FFF2-40B4-BE49-F238E27FC236}">
                  <a16:creationId xmlns:a16="http://schemas.microsoft.com/office/drawing/2014/main" id="{472E9425-36E9-4C62-BF63-F60B9D92A9EC}"/>
                </a:ext>
              </a:extLst>
            </p:cNvPr>
            <p:cNvSpPr>
              <a:spLocks noChangeArrowheads="1"/>
            </p:cNvSpPr>
            <p:nvPr/>
          </p:nvSpPr>
          <p:spPr bwMode="auto">
            <a:xfrm rot="10800000" flipH="1" flipV="1">
              <a:off x="1856"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17">
              <a:extLst>
                <a:ext uri="{FF2B5EF4-FFF2-40B4-BE49-F238E27FC236}">
                  <a16:creationId xmlns:a16="http://schemas.microsoft.com/office/drawing/2014/main" id="{B8784FE9-C754-46EE-840F-A35CD0E146AD}"/>
                </a:ext>
              </a:extLst>
            </p:cNvPr>
            <p:cNvSpPr>
              <a:spLocks noChangeArrowheads="1"/>
            </p:cNvSpPr>
            <p:nvPr/>
          </p:nvSpPr>
          <p:spPr bwMode="auto">
            <a:xfrm rot="10800000" flipH="1" flipV="1">
              <a:off x="2048" y="1897"/>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18">
              <a:extLst>
                <a:ext uri="{FF2B5EF4-FFF2-40B4-BE49-F238E27FC236}">
                  <a16:creationId xmlns:a16="http://schemas.microsoft.com/office/drawing/2014/main" id="{77DF7E06-4821-45AD-B1C1-C23C42D0051A}"/>
                </a:ext>
              </a:extLst>
            </p:cNvPr>
            <p:cNvSpPr>
              <a:spLocks noChangeShapeType="1"/>
            </p:cNvSpPr>
            <p:nvPr/>
          </p:nvSpPr>
          <p:spPr bwMode="auto">
            <a:xfrm rot="5400000">
              <a:off x="1400" y="1027"/>
              <a:ext cx="0" cy="16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AutoShape 19">
              <a:extLst>
                <a:ext uri="{FF2B5EF4-FFF2-40B4-BE49-F238E27FC236}">
                  <a16:creationId xmlns:a16="http://schemas.microsoft.com/office/drawing/2014/main" id="{57B113C8-5D8F-417C-8F3C-644A256EA559}"/>
                </a:ext>
              </a:extLst>
            </p:cNvPr>
            <p:cNvSpPr>
              <a:spLocks noChangeArrowheads="1"/>
            </p:cNvSpPr>
            <p:nvPr/>
          </p:nvSpPr>
          <p:spPr bwMode="auto">
            <a:xfrm rot="10800000" flipH="1" flipV="1">
              <a:off x="704"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20">
              <a:extLst>
                <a:ext uri="{FF2B5EF4-FFF2-40B4-BE49-F238E27FC236}">
                  <a16:creationId xmlns:a16="http://schemas.microsoft.com/office/drawing/2014/main" id="{5DE26DB5-7938-4BC4-9F22-EA14F4535D1B}"/>
                </a:ext>
              </a:extLst>
            </p:cNvPr>
            <p:cNvSpPr>
              <a:spLocks noChangeArrowheads="1"/>
            </p:cNvSpPr>
            <p:nvPr/>
          </p:nvSpPr>
          <p:spPr bwMode="auto">
            <a:xfrm rot="10800000" flipH="1" flipV="1">
              <a:off x="896"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21">
              <a:extLst>
                <a:ext uri="{FF2B5EF4-FFF2-40B4-BE49-F238E27FC236}">
                  <a16:creationId xmlns:a16="http://schemas.microsoft.com/office/drawing/2014/main" id="{49A88E49-66A2-434A-A95B-6B2B29F7E51A}"/>
                </a:ext>
              </a:extLst>
            </p:cNvPr>
            <p:cNvSpPr>
              <a:spLocks noChangeArrowheads="1"/>
            </p:cNvSpPr>
            <p:nvPr/>
          </p:nvSpPr>
          <p:spPr bwMode="auto">
            <a:xfrm rot="10800000" flipH="1" flipV="1">
              <a:off x="1136"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22">
              <a:extLst>
                <a:ext uri="{FF2B5EF4-FFF2-40B4-BE49-F238E27FC236}">
                  <a16:creationId xmlns:a16="http://schemas.microsoft.com/office/drawing/2014/main" id="{3340EDDF-EB2C-4449-A75B-E03751C067D7}"/>
                </a:ext>
              </a:extLst>
            </p:cNvPr>
            <p:cNvSpPr>
              <a:spLocks noChangeArrowheads="1"/>
            </p:cNvSpPr>
            <p:nvPr/>
          </p:nvSpPr>
          <p:spPr bwMode="auto">
            <a:xfrm rot="10800000" flipH="1" flipV="1">
              <a:off x="1328"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23">
              <a:extLst>
                <a:ext uri="{FF2B5EF4-FFF2-40B4-BE49-F238E27FC236}">
                  <a16:creationId xmlns:a16="http://schemas.microsoft.com/office/drawing/2014/main" id="{06CCC954-E228-4DFD-947C-F3283EA2D2C4}"/>
                </a:ext>
              </a:extLst>
            </p:cNvPr>
            <p:cNvSpPr>
              <a:spLocks noChangeArrowheads="1"/>
            </p:cNvSpPr>
            <p:nvPr/>
          </p:nvSpPr>
          <p:spPr bwMode="auto">
            <a:xfrm rot="10800000" flipH="1" flipV="1">
              <a:off x="1520"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24">
              <a:extLst>
                <a:ext uri="{FF2B5EF4-FFF2-40B4-BE49-F238E27FC236}">
                  <a16:creationId xmlns:a16="http://schemas.microsoft.com/office/drawing/2014/main" id="{51A6A6B9-7883-42E2-BFBB-95A52D4E7104}"/>
                </a:ext>
              </a:extLst>
            </p:cNvPr>
            <p:cNvSpPr>
              <a:spLocks noChangeArrowheads="1"/>
            </p:cNvSpPr>
            <p:nvPr/>
          </p:nvSpPr>
          <p:spPr bwMode="auto">
            <a:xfrm rot="10800000" flipH="1" flipV="1">
              <a:off x="1712"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25">
              <a:extLst>
                <a:ext uri="{FF2B5EF4-FFF2-40B4-BE49-F238E27FC236}">
                  <a16:creationId xmlns:a16="http://schemas.microsoft.com/office/drawing/2014/main" id="{BC6A471C-531C-4631-92C9-BB89605F88FE}"/>
                </a:ext>
              </a:extLst>
            </p:cNvPr>
            <p:cNvSpPr>
              <a:spLocks noChangeArrowheads="1"/>
            </p:cNvSpPr>
            <p:nvPr/>
          </p:nvSpPr>
          <p:spPr bwMode="auto">
            <a:xfrm rot="10800000" flipH="1" flipV="1">
              <a:off x="1952"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utoShape 26">
              <a:extLst>
                <a:ext uri="{FF2B5EF4-FFF2-40B4-BE49-F238E27FC236}">
                  <a16:creationId xmlns:a16="http://schemas.microsoft.com/office/drawing/2014/main" id="{732F5689-753F-494E-8503-ED68568E398E}"/>
                </a:ext>
              </a:extLst>
            </p:cNvPr>
            <p:cNvSpPr>
              <a:spLocks noChangeArrowheads="1"/>
            </p:cNvSpPr>
            <p:nvPr/>
          </p:nvSpPr>
          <p:spPr bwMode="auto">
            <a:xfrm rot="10800000" flipH="1" flipV="1">
              <a:off x="2144" y="1843"/>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27">
              <a:extLst>
                <a:ext uri="{FF2B5EF4-FFF2-40B4-BE49-F238E27FC236}">
                  <a16:creationId xmlns:a16="http://schemas.microsoft.com/office/drawing/2014/main" id="{BAD047E8-5F99-48AD-8246-8E6B8F65FF98}"/>
                </a:ext>
              </a:extLst>
            </p:cNvPr>
            <p:cNvSpPr>
              <a:spLocks noChangeShapeType="1"/>
            </p:cNvSpPr>
            <p:nvPr/>
          </p:nvSpPr>
          <p:spPr bwMode="auto">
            <a:xfrm rot="5400000">
              <a:off x="1424" y="973"/>
              <a:ext cx="0" cy="16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AutoShape 28">
              <a:extLst>
                <a:ext uri="{FF2B5EF4-FFF2-40B4-BE49-F238E27FC236}">
                  <a16:creationId xmlns:a16="http://schemas.microsoft.com/office/drawing/2014/main" id="{0A05B5EB-A4B5-4B81-BD81-F1A5A36BCC73}"/>
                </a:ext>
              </a:extLst>
            </p:cNvPr>
            <p:cNvSpPr>
              <a:spLocks noChangeArrowheads="1"/>
            </p:cNvSpPr>
            <p:nvPr/>
          </p:nvSpPr>
          <p:spPr bwMode="auto">
            <a:xfrm rot="10800000" flipH="1" flipV="1">
              <a:off x="630"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utoShape 29">
              <a:extLst>
                <a:ext uri="{FF2B5EF4-FFF2-40B4-BE49-F238E27FC236}">
                  <a16:creationId xmlns:a16="http://schemas.microsoft.com/office/drawing/2014/main" id="{B7761FB9-E363-4072-91CE-7C1F9225F2FB}"/>
                </a:ext>
              </a:extLst>
            </p:cNvPr>
            <p:cNvSpPr>
              <a:spLocks noChangeArrowheads="1"/>
            </p:cNvSpPr>
            <p:nvPr/>
          </p:nvSpPr>
          <p:spPr bwMode="auto">
            <a:xfrm rot="10800000" flipH="1" flipV="1">
              <a:off x="822"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30">
              <a:extLst>
                <a:ext uri="{FF2B5EF4-FFF2-40B4-BE49-F238E27FC236}">
                  <a16:creationId xmlns:a16="http://schemas.microsoft.com/office/drawing/2014/main" id="{D1E89189-C569-4EFE-B832-3E1E0A8AA3A5}"/>
                </a:ext>
              </a:extLst>
            </p:cNvPr>
            <p:cNvSpPr>
              <a:spLocks noChangeArrowheads="1"/>
            </p:cNvSpPr>
            <p:nvPr/>
          </p:nvSpPr>
          <p:spPr bwMode="auto">
            <a:xfrm rot="10800000" flipH="1" flipV="1">
              <a:off x="1062"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31">
              <a:extLst>
                <a:ext uri="{FF2B5EF4-FFF2-40B4-BE49-F238E27FC236}">
                  <a16:creationId xmlns:a16="http://schemas.microsoft.com/office/drawing/2014/main" id="{75960ECE-E24C-4C46-A587-EE6B9C3A0D83}"/>
                </a:ext>
              </a:extLst>
            </p:cNvPr>
            <p:cNvSpPr>
              <a:spLocks noChangeArrowheads="1"/>
            </p:cNvSpPr>
            <p:nvPr/>
          </p:nvSpPr>
          <p:spPr bwMode="auto">
            <a:xfrm rot="10800000" flipH="1" flipV="1">
              <a:off x="1254"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utoShape 32">
              <a:extLst>
                <a:ext uri="{FF2B5EF4-FFF2-40B4-BE49-F238E27FC236}">
                  <a16:creationId xmlns:a16="http://schemas.microsoft.com/office/drawing/2014/main" id="{183D8702-6F3D-49A6-8885-4A7B21E37520}"/>
                </a:ext>
              </a:extLst>
            </p:cNvPr>
            <p:cNvSpPr>
              <a:spLocks noChangeArrowheads="1"/>
            </p:cNvSpPr>
            <p:nvPr/>
          </p:nvSpPr>
          <p:spPr bwMode="auto">
            <a:xfrm rot="10800000" flipH="1" flipV="1">
              <a:off x="1446"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utoShape 33">
              <a:extLst>
                <a:ext uri="{FF2B5EF4-FFF2-40B4-BE49-F238E27FC236}">
                  <a16:creationId xmlns:a16="http://schemas.microsoft.com/office/drawing/2014/main" id="{DCFDB025-AB4C-4424-8D42-CFCD91579C56}"/>
                </a:ext>
              </a:extLst>
            </p:cNvPr>
            <p:cNvSpPr>
              <a:spLocks noChangeArrowheads="1"/>
            </p:cNvSpPr>
            <p:nvPr/>
          </p:nvSpPr>
          <p:spPr bwMode="auto">
            <a:xfrm rot="10800000" flipH="1" flipV="1">
              <a:off x="1638"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utoShape 34">
              <a:extLst>
                <a:ext uri="{FF2B5EF4-FFF2-40B4-BE49-F238E27FC236}">
                  <a16:creationId xmlns:a16="http://schemas.microsoft.com/office/drawing/2014/main" id="{2D432B2B-E5AF-482B-BAAA-EAABFDA39223}"/>
                </a:ext>
              </a:extLst>
            </p:cNvPr>
            <p:cNvSpPr>
              <a:spLocks noChangeArrowheads="1"/>
            </p:cNvSpPr>
            <p:nvPr/>
          </p:nvSpPr>
          <p:spPr bwMode="auto">
            <a:xfrm rot="10800000" flipH="1" flipV="1">
              <a:off x="1878"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utoShape 35">
              <a:extLst>
                <a:ext uri="{FF2B5EF4-FFF2-40B4-BE49-F238E27FC236}">
                  <a16:creationId xmlns:a16="http://schemas.microsoft.com/office/drawing/2014/main" id="{4A3E8FC8-9520-4447-ABB8-0F7163AA0DF7}"/>
                </a:ext>
              </a:extLst>
            </p:cNvPr>
            <p:cNvSpPr>
              <a:spLocks noChangeArrowheads="1"/>
            </p:cNvSpPr>
            <p:nvPr/>
          </p:nvSpPr>
          <p:spPr bwMode="auto">
            <a:xfrm rot="10800000" flipH="1" flipV="1">
              <a:off x="2070" y="1789"/>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36">
              <a:extLst>
                <a:ext uri="{FF2B5EF4-FFF2-40B4-BE49-F238E27FC236}">
                  <a16:creationId xmlns:a16="http://schemas.microsoft.com/office/drawing/2014/main" id="{3F4A0F1C-089A-4324-8BAB-62C14C57AB70}"/>
                </a:ext>
              </a:extLst>
            </p:cNvPr>
            <p:cNvSpPr>
              <a:spLocks noChangeShapeType="1"/>
            </p:cNvSpPr>
            <p:nvPr/>
          </p:nvSpPr>
          <p:spPr bwMode="auto">
            <a:xfrm rot="5400000">
              <a:off x="1422" y="919"/>
              <a:ext cx="0" cy="16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AutoShape 37">
              <a:extLst>
                <a:ext uri="{FF2B5EF4-FFF2-40B4-BE49-F238E27FC236}">
                  <a16:creationId xmlns:a16="http://schemas.microsoft.com/office/drawing/2014/main" id="{56DD0987-0D5B-4066-B7AF-9DE99096B549}"/>
                </a:ext>
              </a:extLst>
            </p:cNvPr>
            <p:cNvSpPr>
              <a:spLocks noChangeArrowheads="1"/>
            </p:cNvSpPr>
            <p:nvPr/>
          </p:nvSpPr>
          <p:spPr bwMode="auto">
            <a:xfrm rot="10800000" flipH="1" flipV="1">
              <a:off x="726"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utoShape 38">
              <a:extLst>
                <a:ext uri="{FF2B5EF4-FFF2-40B4-BE49-F238E27FC236}">
                  <a16:creationId xmlns:a16="http://schemas.microsoft.com/office/drawing/2014/main" id="{145AF434-8CA4-42AA-A1CD-EF48FE4C5AA3}"/>
                </a:ext>
              </a:extLst>
            </p:cNvPr>
            <p:cNvSpPr>
              <a:spLocks noChangeArrowheads="1"/>
            </p:cNvSpPr>
            <p:nvPr/>
          </p:nvSpPr>
          <p:spPr bwMode="auto">
            <a:xfrm rot="10800000" flipH="1" flipV="1">
              <a:off x="918"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utoShape 39">
              <a:extLst>
                <a:ext uri="{FF2B5EF4-FFF2-40B4-BE49-F238E27FC236}">
                  <a16:creationId xmlns:a16="http://schemas.microsoft.com/office/drawing/2014/main" id="{069C1EE3-104D-46E7-98FB-B334EC47D931}"/>
                </a:ext>
              </a:extLst>
            </p:cNvPr>
            <p:cNvSpPr>
              <a:spLocks noChangeArrowheads="1"/>
            </p:cNvSpPr>
            <p:nvPr/>
          </p:nvSpPr>
          <p:spPr bwMode="auto">
            <a:xfrm rot="10800000" flipH="1" flipV="1">
              <a:off x="1158"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utoShape 40">
              <a:extLst>
                <a:ext uri="{FF2B5EF4-FFF2-40B4-BE49-F238E27FC236}">
                  <a16:creationId xmlns:a16="http://schemas.microsoft.com/office/drawing/2014/main" id="{809F3BC0-E122-43DD-98B2-78B060BF5EF2}"/>
                </a:ext>
              </a:extLst>
            </p:cNvPr>
            <p:cNvSpPr>
              <a:spLocks noChangeArrowheads="1"/>
            </p:cNvSpPr>
            <p:nvPr/>
          </p:nvSpPr>
          <p:spPr bwMode="auto">
            <a:xfrm rot="10800000" flipH="1" flipV="1">
              <a:off x="1350"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AutoShape 41">
              <a:extLst>
                <a:ext uri="{FF2B5EF4-FFF2-40B4-BE49-F238E27FC236}">
                  <a16:creationId xmlns:a16="http://schemas.microsoft.com/office/drawing/2014/main" id="{3028D1B6-8CF7-4A6D-B7E8-5571DBA420E0}"/>
                </a:ext>
              </a:extLst>
            </p:cNvPr>
            <p:cNvSpPr>
              <a:spLocks noChangeArrowheads="1"/>
            </p:cNvSpPr>
            <p:nvPr/>
          </p:nvSpPr>
          <p:spPr bwMode="auto">
            <a:xfrm rot="10800000" flipH="1" flipV="1">
              <a:off x="1542"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AutoShape 42">
              <a:extLst>
                <a:ext uri="{FF2B5EF4-FFF2-40B4-BE49-F238E27FC236}">
                  <a16:creationId xmlns:a16="http://schemas.microsoft.com/office/drawing/2014/main" id="{45EBBD80-FC6D-453D-88DD-BDB950B5F546}"/>
                </a:ext>
              </a:extLst>
            </p:cNvPr>
            <p:cNvSpPr>
              <a:spLocks noChangeArrowheads="1"/>
            </p:cNvSpPr>
            <p:nvPr/>
          </p:nvSpPr>
          <p:spPr bwMode="auto">
            <a:xfrm rot="10800000" flipH="1" flipV="1">
              <a:off x="1734"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utoShape 43">
              <a:extLst>
                <a:ext uri="{FF2B5EF4-FFF2-40B4-BE49-F238E27FC236}">
                  <a16:creationId xmlns:a16="http://schemas.microsoft.com/office/drawing/2014/main" id="{A00E0450-B647-4D58-9B53-D45E7DCA65C9}"/>
                </a:ext>
              </a:extLst>
            </p:cNvPr>
            <p:cNvSpPr>
              <a:spLocks noChangeArrowheads="1"/>
            </p:cNvSpPr>
            <p:nvPr/>
          </p:nvSpPr>
          <p:spPr bwMode="auto">
            <a:xfrm rot="10800000" flipH="1" flipV="1">
              <a:off x="1974"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utoShape 44">
              <a:extLst>
                <a:ext uri="{FF2B5EF4-FFF2-40B4-BE49-F238E27FC236}">
                  <a16:creationId xmlns:a16="http://schemas.microsoft.com/office/drawing/2014/main" id="{76F591FA-0C9F-4AB5-9F87-8C9041927F46}"/>
                </a:ext>
              </a:extLst>
            </p:cNvPr>
            <p:cNvSpPr>
              <a:spLocks noChangeArrowheads="1"/>
            </p:cNvSpPr>
            <p:nvPr/>
          </p:nvSpPr>
          <p:spPr bwMode="auto">
            <a:xfrm rot="10800000" flipH="1" flipV="1">
              <a:off x="2166" y="1735"/>
              <a:ext cx="47" cy="48"/>
            </a:xfrm>
            <a:prstGeom prst="triangle">
              <a:avLst>
                <a:gd name="adj" fmla="val 5625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45">
              <a:extLst>
                <a:ext uri="{FF2B5EF4-FFF2-40B4-BE49-F238E27FC236}">
                  <a16:creationId xmlns:a16="http://schemas.microsoft.com/office/drawing/2014/main" id="{4AB9B614-BF17-4994-A602-9DE4BECC035A}"/>
                </a:ext>
              </a:extLst>
            </p:cNvPr>
            <p:cNvSpPr>
              <a:spLocks noChangeArrowheads="1"/>
            </p:cNvSpPr>
            <p:nvPr/>
          </p:nvSpPr>
          <p:spPr bwMode="auto">
            <a:xfrm rot="5400000">
              <a:off x="1243" y="1707"/>
              <a:ext cx="215" cy="237"/>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Text Box 74">
              <a:extLst>
                <a:ext uri="{FF2B5EF4-FFF2-40B4-BE49-F238E27FC236}">
                  <a16:creationId xmlns:a16="http://schemas.microsoft.com/office/drawing/2014/main" id="{3630EABF-9678-4F24-A06C-1E3556FF77B0}"/>
                </a:ext>
              </a:extLst>
            </p:cNvPr>
            <p:cNvSpPr txBox="1">
              <a:spLocks noChangeArrowheads="1"/>
            </p:cNvSpPr>
            <p:nvPr/>
          </p:nvSpPr>
          <p:spPr bwMode="auto">
            <a:xfrm rot="21600000">
              <a:off x="504" y="1193"/>
              <a:ext cx="19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1"/>
                <a:t>Environment – warm</a:t>
              </a:r>
              <a:r>
                <a:rPr lang="pl-PL" altLang="en-US" sz="1800" i="1"/>
                <a:t> </a:t>
              </a:r>
              <a:r>
                <a:rPr lang="en-US" altLang="en-US" sz="1800" i="1"/>
                <a:t>boundary</a:t>
              </a:r>
            </a:p>
          </p:txBody>
        </p:sp>
        <p:sp>
          <p:nvSpPr>
            <p:cNvPr id="73" name="Text Box 75">
              <a:extLst>
                <a:ext uri="{FF2B5EF4-FFF2-40B4-BE49-F238E27FC236}">
                  <a16:creationId xmlns:a16="http://schemas.microsoft.com/office/drawing/2014/main" id="{BC863DFA-A40D-4CCB-A904-95E232AD0E42}"/>
                </a:ext>
              </a:extLst>
            </p:cNvPr>
            <p:cNvSpPr txBox="1">
              <a:spLocks noChangeArrowheads="1"/>
            </p:cNvSpPr>
            <p:nvPr/>
          </p:nvSpPr>
          <p:spPr bwMode="auto">
            <a:xfrm rot="21600000">
              <a:off x="385" y="1979"/>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i="1"/>
                <a:t>Insulated space – cold boundary</a:t>
              </a:r>
            </a:p>
          </p:txBody>
        </p:sp>
      </p:grpSp>
      <p:sp>
        <p:nvSpPr>
          <p:cNvPr id="74" name="Line 2">
            <a:extLst>
              <a:ext uri="{FF2B5EF4-FFF2-40B4-BE49-F238E27FC236}">
                <a16:creationId xmlns:a16="http://schemas.microsoft.com/office/drawing/2014/main" id="{772253A3-883A-475B-B0C1-0236E9E0E4EB}"/>
              </a:ext>
            </a:extLst>
          </p:cNvPr>
          <p:cNvSpPr>
            <a:spLocks noChangeShapeType="1"/>
          </p:cNvSpPr>
          <p:nvPr/>
        </p:nvSpPr>
        <p:spPr bwMode="auto">
          <a:xfrm>
            <a:off x="2791883" y="3270931"/>
            <a:ext cx="430213" cy="12017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5" name="Group 80">
            <a:extLst>
              <a:ext uri="{FF2B5EF4-FFF2-40B4-BE49-F238E27FC236}">
                <a16:creationId xmlns:a16="http://schemas.microsoft.com/office/drawing/2014/main" id="{B63D9395-E3A4-4662-960A-BE64A17769BF}"/>
              </a:ext>
            </a:extLst>
          </p:cNvPr>
          <p:cNvGrpSpPr>
            <a:grpSpLocks/>
          </p:cNvGrpSpPr>
          <p:nvPr/>
        </p:nvGrpSpPr>
        <p:grpSpPr bwMode="auto">
          <a:xfrm>
            <a:off x="1982409" y="4374244"/>
            <a:ext cx="2917825" cy="2184400"/>
            <a:chOff x="679" y="2511"/>
            <a:chExt cx="1838" cy="1376"/>
          </a:xfrm>
        </p:grpSpPr>
        <p:pic>
          <p:nvPicPr>
            <p:cNvPr id="76" name="Picture 73" descr="MLI blankiet">
              <a:extLst>
                <a:ext uri="{FF2B5EF4-FFF2-40B4-BE49-F238E27FC236}">
                  <a16:creationId xmlns:a16="http://schemas.microsoft.com/office/drawing/2014/main" id="{6835EDF8-1A95-4661-B2D2-669B4C0CE2C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 y="2511"/>
              <a:ext cx="1838" cy="1376"/>
            </a:xfrm>
            <a:prstGeom prst="rect">
              <a:avLst/>
            </a:prstGeom>
            <a:noFill/>
            <a:extLst>
              <a:ext uri="{909E8E84-426E-40DD-AFC4-6F175D3DCCD1}">
                <a14:hiddenFill xmlns:a14="http://schemas.microsoft.com/office/drawing/2010/main">
                  <a:solidFill>
                    <a:srgbClr val="FFFFFF"/>
                  </a:solidFill>
                </a14:hiddenFill>
              </a:ext>
            </a:extLst>
          </p:spPr>
        </p:pic>
        <p:sp>
          <p:nvSpPr>
            <p:cNvPr id="77" name="Oval 78">
              <a:extLst>
                <a:ext uri="{FF2B5EF4-FFF2-40B4-BE49-F238E27FC236}">
                  <a16:creationId xmlns:a16="http://schemas.microsoft.com/office/drawing/2014/main" id="{D1BC7659-4B8B-42F0-B7E8-A8538A224E5E}"/>
                </a:ext>
              </a:extLst>
            </p:cNvPr>
            <p:cNvSpPr>
              <a:spLocks noChangeArrowheads="1"/>
            </p:cNvSpPr>
            <p:nvPr/>
          </p:nvSpPr>
          <p:spPr bwMode="auto">
            <a:xfrm flipH="1" flipV="1">
              <a:off x="1179" y="2908"/>
              <a:ext cx="122" cy="12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 name="Line 79">
            <a:extLst>
              <a:ext uri="{FF2B5EF4-FFF2-40B4-BE49-F238E27FC236}">
                <a16:creationId xmlns:a16="http://schemas.microsoft.com/office/drawing/2014/main" id="{5D9D3F8E-8CE8-40CF-A124-E18C0962D24C}"/>
              </a:ext>
            </a:extLst>
          </p:cNvPr>
          <p:cNvSpPr>
            <a:spLocks noChangeShapeType="1"/>
          </p:cNvSpPr>
          <p:nvPr/>
        </p:nvSpPr>
        <p:spPr bwMode="auto">
          <a:xfrm>
            <a:off x="1648883" y="4709206"/>
            <a:ext cx="1049338" cy="3508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Text Box 82">
            <a:extLst>
              <a:ext uri="{FF2B5EF4-FFF2-40B4-BE49-F238E27FC236}">
                <a16:creationId xmlns:a16="http://schemas.microsoft.com/office/drawing/2014/main" id="{029B5A06-A294-4BB2-B6D0-03836A30B694}"/>
              </a:ext>
            </a:extLst>
          </p:cNvPr>
          <p:cNvSpPr txBox="1">
            <a:spLocks noChangeArrowheads="1"/>
          </p:cNvSpPr>
          <p:nvPr/>
        </p:nvSpPr>
        <p:spPr bwMode="auto">
          <a:xfrm>
            <a:off x="507471" y="4434568"/>
            <a:ext cx="12588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t>Shield perforation</a:t>
            </a:r>
            <a:endParaRPr lang="en-GB" altLang="en-US" sz="1400"/>
          </a:p>
        </p:txBody>
      </p:sp>
      <p:sp>
        <p:nvSpPr>
          <p:cNvPr id="80" name="Line 83">
            <a:extLst>
              <a:ext uri="{FF2B5EF4-FFF2-40B4-BE49-F238E27FC236}">
                <a16:creationId xmlns:a16="http://schemas.microsoft.com/office/drawing/2014/main" id="{72F62CA3-B12F-4ED7-A135-5BBBA325B998}"/>
              </a:ext>
            </a:extLst>
          </p:cNvPr>
          <p:cNvSpPr>
            <a:spLocks noChangeShapeType="1"/>
          </p:cNvSpPr>
          <p:nvPr/>
        </p:nvSpPr>
        <p:spPr bwMode="auto">
          <a:xfrm flipV="1">
            <a:off x="1648883" y="5498193"/>
            <a:ext cx="1049338" cy="174625"/>
          </a:xfrm>
          <a:prstGeom prst="line">
            <a:avLst/>
          </a:prstGeom>
          <a:noFill/>
          <a:ln w="1905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Text Box 84">
            <a:extLst>
              <a:ext uri="{FF2B5EF4-FFF2-40B4-BE49-F238E27FC236}">
                <a16:creationId xmlns:a16="http://schemas.microsoft.com/office/drawing/2014/main" id="{AB7855E8-0F14-40B5-AFED-6938093BC0D1}"/>
              </a:ext>
            </a:extLst>
          </p:cNvPr>
          <p:cNvSpPr txBox="1">
            <a:spLocks noChangeArrowheads="1"/>
          </p:cNvSpPr>
          <p:nvPr/>
        </p:nvSpPr>
        <p:spPr bwMode="auto">
          <a:xfrm>
            <a:off x="537633" y="5456918"/>
            <a:ext cx="1258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t>Radiation shield</a:t>
            </a:r>
            <a:endParaRPr lang="en-GB" altLang="en-US" sz="1400"/>
          </a:p>
        </p:txBody>
      </p:sp>
      <p:sp>
        <p:nvSpPr>
          <p:cNvPr id="82" name="Line 85">
            <a:extLst>
              <a:ext uri="{FF2B5EF4-FFF2-40B4-BE49-F238E27FC236}">
                <a16:creationId xmlns:a16="http://schemas.microsoft.com/office/drawing/2014/main" id="{8404B685-C59B-44BF-AE56-70362191502F}"/>
              </a:ext>
            </a:extLst>
          </p:cNvPr>
          <p:cNvSpPr>
            <a:spLocks noChangeShapeType="1"/>
          </p:cNvSpPr>
          <p:nvPr/>
        </p:nvSpPr>
        <p:spPr bwMode="auto">
          <a:xfrm flipV="1">
            <a:off x="1720321" y="5974443"/>
            <a:ext cx="1681162" cy="404813"/>
          </a:xfrm>
          <a:prstGeom prst="line">
            <a:avLst/>
          </a:prstGeom>
          <a:noFill/>
          <a:ln w="1905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Text Box 86">
            <a:extLst>
              <a:ext uri="{FF2B5EF4-FFF2-40B4-BE49-F238E27FC236}">
                <a16:creationId xmlns:a16="http://schemas.microsoft.com/office/drawing/2014/main" id="{23B0488D-DB91-441D-BADC-C61D12901724}"/>
              </a:ext>
            </a:extLst>
          </p:cNvPr>
          <p:cNvSpPr txBox="1">
            <a:spLocks noChangeArrowheads="1"/>
          </p:cNvSpPr>
          <p:nvPr/>
        </p:nvSpPr>
        <p:spPr bwMode="auto">
          <a:xfrm>
            <a:off x="537633" y="6249081"/>
            <a:ext cx="1258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t>Spacer</a:t>
            </a:r>
            <a:endParaRPr lang="en-GB" altLang="en-US" sz="1400"/>
          </a:p>
        </p:txBody>
      </p:sp>
      <p:sp>
        <p:nvSpPr>
          <p:cNvPr id="84" name="Prostokąt 83">
            <a:extLst>
              <a:ext uri="{FF2B5EF4-FFF2-40B4-BE49-F238E27FC236}">
                <a16:creationId xmlns:a16="http://schemas.microsoft.com/office/drawing/2014/main" id="{64C56BD5-D679-4FCF-9DAB-494CB4FFC5CB}"/>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5" name="pole tekstowe 84">
            <a:extLst>
              <a:ext uri="{FF2B5EF4-FFF2-40B4-BE49-F238E27FC236}">
                <a16:creationId xmlns:a16="http://schemas.microsoft.com/office/drawing/2014/main" id="{ABFB4C29-A029-4228-AB2E-62CAB95934AE}"/>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14</a:t>
            </a:fld>
            <a:endParaRPr lang="en-US" i="1" dirty="0">
              <a:solidFill>
                <a:schemeClr val="bg1"/>
              </a:solidFill>
            </a:endParaRPr>
          </a:p>
        </p:txBody>
      </p:sp>
    </p:spTree>
    <p:extLst>
      <p:ext uri="{BB962C8B-B14F-4D97-AF65-F5344CB8AC3E}">
        <p14:creationId xmlns:p14="http://schemas.microsoft.com/office/powerpoint/2010/main" val="4010988090"/>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C98A1A-8945-4CEC-91A1-622DA3C1D3FD}"/>
              </a:ext>
            </a:extLst>
          </p:cNvPr>
          <p:cNvSpPr>
            <a:spLocks noGrp="1"/>
          </p:cNvSpPr>
          <p:nvPr>
            <p:ph type="title"/>
          </p:nvPr>
        </p:nvSpPr>
        <p:spPr/>
        <p:txBody>
          <a:bodyPr/>
          <a:lstStyle/>
          <a:p>
            <a:r>
              <a:rPr lang="pl-PL" dirty="0" err="1"/>
              <a:t>Multilayer</a:t>
            </a:r>
            <a:r>
              <a:rPr lang="pl-PL" dirty="0"/>
              <a:t> </a:t>
            </a:r>
            <a:r>
              <a:rPr lang="pl-PL" dirty="0" err="1"/>
              <a:t>Insulation</a:t>
            </a:r>
            <a:r>
              <a:rPr lang="pl-PL" dirty="0"/>
              <a:t> MLI</a:t>
            </a:r>
            <a:endParaRPr lang="en-US" dirty="0"/>
          </a:p>
        </p:txBody>
      </p:sp>
      <p:sp>
        <p:nvSpPr>
          <p:cNvPr id="84" name="Text Box 78">
            <a:extLst>
              <a:ext uri="{FF2B5EF4-FFF2-40B4-BE49-F238E27FC236}">
                <a16:creationId xmlns:a16="http://schemas.microsoft.com/office/drawing/2014/main" id="{E3C21A09-F2A4-424D-8E19-A31A3E259594}"/>
              </a:ext>
            </a:extLst>
          </p:cNvPr>
          <p:cNvSpPr txBox="1">
            <a:spLocks noChangeArrowheads="1"/>
          </p:cNvSpPr>
          <p:nvPr/>
        </p:nvSpPr>
        <p:spPr bwMode="auto">
          <a:xfrm>
            <a:off x="493865" y="2176463"/>
            <a:ext cx="8650135" cy="4211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t>Radiation shields:</a:t>
            </a:r>
          </a:p>
          <a:p>
            <a:pPr>
              <a:buFont typeface="Times New Roman" panose="02020603050405020304" pitchFamily="18" charset="0"/>
              <a:buChar char="–"/>
            </a:pPr>
            <a:r>
              <a:rPr lang="en-US" altLang="en-US" sz="1800" dirty="0"/>
              <a:t> Shield material: single or </a:t>
            </a:r>
            <a:r>
              <a:rPr lang="en-US" altLang="en-US" sz="1800" dirty="0">
                <a:solidFill>
                  <a:srgbClr val="FF0000"/>
                </a:solidFill>
              </a:rPr>
              <a:t>double side </a:t>
            </a:r>
            <a:r>
              <a:rPr lang="en-US" altLang="en-US" sz="1800" dirty="0"/>
              <a:t>metal plated  </a:t>
            </a:r>
            <a:r>
              <a:rPr lang="en-US" altLang="en-US" sz="1800" dirty="0">
                <a:solidFill>
                  <a:srgbClr val="FF0000"/>
                </a:solidFill>
              </a:rPr>
              <a:t>Mylar</a:t>
            </a:r>
            <a:r>
              <a:rPr lang="en-US" altLang="en-US" sz="1800" dirty="0"/>
              <a:t>, Kapton, Dracon, material thickness: 5 – 75 </a:t>
            </a:r>
            <a:r>
              <a:rPr lang="en-US" altLang="en-US" sz="1800" dirty="0">
                <a:latin typeface="Symbol" panose="05050102010706020507" pitchFamily="18" charset="2"/>
              </a:rPr>
              <a:t>m</a:t>
            </a:r>
            <a:r>
              <a:rPr lang="en-US" altLang="en-US" sz="1800" dirty="0"/>
              <a:t>m </a:t>
            </a:r>
          </a:p>
          <a:p>
            <a:pPr>
              <a:buFont typeface="Times New Roman" panose="02020603050405020304" pitchFamily="18" charset="0"/>
              <a:buChar char="–"/>
            </a:pPr>
            <a:r>
              <a:rPr lang="en-US" altLang="en-US" sz="1800" dirty="0"/>
              <a:t> Pleating metals: </a:t>
            </a:r>
            <a:r>
              <a:rPr lang="en-US" altLang="en-US" sz="1800" dirty="0">
                <a:solidFill>
                  <a:srgbClr val="FF0000"/>
                </a:solidFill>
              </a:rPr>
              <a:t>Al</a:t>
            </a:r>
            <a:r>
              <a:rPr lang="en-US" altLang="en-US" sz="1800" dirty="0"/>
              <a:t>, Ag, Cu, Au – layer thickness 0.05 do 0.1 </a:t>
            </a:r>
            <a:r>
              <a:rPr lang="en-US" altLang="en-US" sz="1800" dirty="0">
                <a:latin typeface="Symbol" panose="05050102010706020507" pitchFamily="18" charset="2"/>
              </a:rPr>
              <a:t>m</a:t>
            </a:r>
            <a:r>
              <a:rPr lang="en-US" altLang="en-US" sz="1800" dirty="0"/>
              <a:t>m (500 – 1000 Å)</a:t>
            </a:r>
          </a:p>
          <a:p>
            <a:pPr>
              <a:buFont typeface="Times New Roman" panose="02020603050405020304" pitchFamily="18" charset="0"/>
              <a:buChar char="–"/>
            </a:pPr>
            <a:r>
              <a:rPr lang="en-US" altLang="en-US" sz="1800" dirty="0"/>
              <a:t> Perforation: holes 1 – 3 mm diameter, perforation area: 0.1 – 0.3% of total area </a:t>
            </a:r>
          </a:p>
          <a:p>
            <a:pPr>
              <a:buFont typeface="Times New Roman" panose="02020603050405020304" pitchFamily="18" charset="0"/>
              <a:buNone/>
            </a:pPr>
            <a:endParaRPr lang="en-US" altLang="en-US" sz="1800" dirty="0"/>
          </a:p>
          <a:p>
            <a:r>
              <a:rPr lang="en-US" altLang="en-US" sz="1800" b="1" dirty="0"/>
              <a:t>Spacer material:</a:t>
            </a:r>
          </a:p>
          <a:p>
            <a:pPr>
              <a:buFont typeface="Times New Roman" panose="02020603050405020304" pitchFamily="18" charset="0"/>
              <a:buChar char="–"/>
            </a:pPr>
            <a:r>
              <a:rPr lang="en-US" altLang="en-US" sz="1800" dirty="0"/>
              <a:t> single/ double silky net</a:t>
            </a:r>
          </a:p>
          <a:p>
            <a:pPr>
              <a:buFont typeface="Times New Roman" panose="02020603050405020304" pitchFamily="18" charset="0"/>
              <a:buChar char="–"/>
            </a:pPr>
            <a:r>
              <a:rPr lang="en-US" altLang="en-US" sz="1800" dirty="0"/>
              <a:t> single/ double nylon net</a:t>
            </a:r>
          </a:p>
          <a:p>
            <a:pPr>
              <a:buFont typeface="Times New Roman" panose="02020603050405020304" pitchFamily="18" charset="0"/>
              <a:buChar char="–"/>
            </a:pPr>
            <a:r>
              <a:rPr lang="en-US" altLang="en-US" sz="1800" dirty="0"/>
              <a:t> glass </a:t>
            </a:r>
            <a:r>
              <a:rPr lang="en-US" altLang="en-US" sz="1800" dirty="0" err="1"/>
              <a:t>fibres</a:t>
            </a:r>
            <a:r>
              <a:rPr lang="en-US" altLang="en-US" sz="1800" dirty="0"/>
              <a:t> mats</a:t>
            </a:r>
          </a:p>
          <a:p>
            <a:endParaRPr lang="en-US" altLang="en-US" sz="1800" b="1" dirty="0"/>
          </a:p>
          <a:p>
            <a:r>
              <a:rPr lang="en-US" altLang="en-US" sz="1800" b="1" dirty="0"/>
              <a:t>Special cases:</a:t>
            </a:r>
          </a:p>
          <a:p>
            <a:pPr>
              <a:buFont typeface="Times New Roman" panose="02020603050405020304" pitchFamily="18" charset="0"/>
              <a:buChar char="–"/>
            </a:pPr>
            <a:r>
              <a:rPr lang="en-US" altLang="en-US" sz="1800" dirty="0"/>
              <a:t> Radiation shields are crinkled or dimpled and no spacer material is used</a:t>
            </a:r>
          </a:p>
          <a:p>
            <a:pPr>
              <a:buFont typeface="Times New Roman" panose="02020603050405020304" pitchFamily="18" charset="0"/>
              <a:buChar char="–"/>
            </a:pPr>
            <a:r>
              <a:rPr lang="en-US" altLang="en-US" sz="1800" dirty="0"/>
              <a:t> One shield side is metalized – no metalized side is concerned as low conductivity spacer and no additional spacer is used</a:t>
            </a:r>
          </a:p>
        </p:txBody>
      </p:sp>
      <p:sp>
        <p:nvSpPr>
          <p:cNvPr id="4" name="Prostokąt 3">
            <a:extLst>
              <a:ext uri="{FF2B5EF4-FFF2-40B4-BE49-F238E27FC236}">
                <a16:creationId xmlns:a16="http://schemas.microsoft.com/office/drawing/2014/main" id="{F2539079-622F-44D3-BD64-CF253844307D}"/>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5" name="pole tekstowe 4">
            <a:extLst>
              <a:ext uri="{FF2B5EF4-FFF2-40B4-BE49-F238E27FC236}">
                <a16:creationId xmlns:a16="http://schemas.microsoft.com/office/drawing/2014/main" id="{5A4E0777-50CD-4B31-9E4F-228AE3993393}"/>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15</a:t>
            </a:fld>
            <a:endParaRPr lang="en-US" i="1" dirty="0">
              <a:solidFill>
                <a:schemeClr val="bg1"/>
              </a:solidFill>
            </a:endParaRPr>
          </a:p>
        </p:txBody>
      </p:sp>
    </p:spTree>
    <p:extLst>
      <p:ext uri="{BB962C8B-B14F-4D97-AF65-F5344CB8AC3E}">
        <p14:creationId xmlns:p14="http://schemas.microsoft.com/office/powerpoint/2010/main" val="3554291414"/>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C98A1A-8945-4CEC-91A1-622DA3C1D3FD}"/>
              </a:ext>
            </a:extLst>
          </p:cNvPr>
          <p:cNvSpPr>
            <a:spLocks noGrp="1"/>
          </p:cNvSpPr>
          <p:nvPr>
            <p:ph type="title"/>
          </p:nvPr>
        </p:nvSpPr>
        <p:spPr/>
        <p:txBody>
          <a:bodyPr/>
          <a:lstStyle/>
          <a:p>
            <a:r>
              <a:rPr lang="pl-PL" dirty="0" err="1"/>
              <a:t>Multilayer</a:t>
            </a:r>
            <a:r>
              <a:rPr lang="pl-PL" dirty="0"/>
              <a:t> </a:t>
            </a:r>
            <a:r>
              <a:rPr lang="pl-PL" dirty="0" err="1"/>
              <a:t>Insulation</a:t>
            </a:r>
            <a:r>
              <a:rPr lang="pl-PL" dirty="0"/>
              <a:t> MLI</a:t>
            </a:r>
            <a:endParaRPr lang="en-US" dirty="0"/>
          </a:p>
        </p:txBody>
      </p:sp>
      <p:sp>
        <p:nvSpPr>
          <p:cNvPr id="84" name="Rectangle 78">
            <a:extLst>
              <a:ext uri="{FF2B5EF4-FFF2-40B4-BE49-F238E27FC236}">
                <a16:creationId xmlns:a16="http://schemas.microsoft.com/office/drawing/2014/main" id="{7FA0F455-7658-4750-86D0-D6AB9CE1B348}"/>
              </a:ext>
            </a:extLst>
          </p:cNvPr>
          <p:cNvSpPr>
            <a:spLocks noChangeArrowheads="1"/>
          </p:cNvSpPr>
          <p:nvPr/>
        </p:nvSpPr>
        <p:spPr bwMode="auto">
          <a:xfrm flipH="1">
            <a:off x="6174091" y="2636838"/>
            <a:ext cx="85725" cy="3505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79">
            <a:extLst>
              <a:ext uri="{FF2B5EF4-FFF2-40B4-BE49-F238E27FC236}">
                <a16:creationId xmlns:a16="http://schemas.microsoft.com/office/drawing/2014/main" id="{C4F312EF-713C-4272-B2CD-2B08FBCA4666}"/>
              </a:ext>
            </a:extLst>
          </p:cNvPr>
          <p:cNvSpPr>
            <a:spLocks noChangeArrowheads="1"/>
          </p:cNvSpPr>
          <p:nvPr/>
        </p:nvSpPr>
        <p:spPr bwMode="auto">
          <a:xfrm flipH="1">
            <a:off x="5815316" y="2636838"/>
            <a:ext cx="85725" cy="3505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80">
            <a:extLst>
              <a:ext uri="{FF2B5EF4-FFF2-40B4-BE49-F238E27FC236}">
                <a16:creationId xmlns:a16="http://schemas.microsoft.com/office/drawing/2014/main" id="{249CD942-8967-419D-8609-15C46AF6FE6F}"/>
              </a:ext>
            </a:extLst>
          </p:cNvPr>
          <p:cNvSpPr>
            <a:spLocks noChangeArrowheads="1"/>
          </p:cNvSpPr>
          <p:nvPr/>
        </p:nvSpPr>
        <p:spPr bwMode="auto">
          <a:xfrm>
            <a:off x="3616628" y="2698750"/>
            <a:ext cx="142875" cy="3224213"/>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81">
            <a:extLst>
              <a:ext uri="{FF2B5EF4-FFF2-40B4-BE49-F238E27FC236}">
                <a16:creationId xmlns:a16="http://schemas.microsoft.com/office/drawing/2014/main" id="{768E2866-65E0-4182-A6DD-587D31950FEC}"/>
              </a:ext>
            </a:extLst>
          </p:cNvPr>
          <p:cNvSpPr>
            <a:spLocks noChangeArrowheads="1"/>
          </p:cNvSpPr>
          <p:nvPr/>
        </p:nvSpPr>
        <p:spPr bwMode="auto">
          <a:xfrm>
            <a:off x="1503666" y="2698750"/>
            <a:ext cx="142875" cy="3124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AutoShape 84" descr="Jasny poziomy">
            <a:extLst>
              <a:ext uri="{FF2B5EF4-FFF2-40B4-BE49-F238E27FC236}">
                <a16:creationId xmlns:a16="http://schemas.microsoft.com/office/drawing/2014/main" id="{3AC15E5C-C23A-49F3-8EAA-37460E424493}"/>
              </a:ext>
            </a:extLst>
          </p:cNvPr>
          <p:cNvSpPr>
            <a:spLocks noChangeArrowheads="1"/>
          </p:cNvSpPr>
          <p:nvPr/>
        </p:nvSpPr>
        <p:spPr bwMode="auto">
          <a:xfrm>
            <a:off x="1732266" y="3384550"/>
            <a:ext cx="914400" cy="533400"/>
          </a:xfrm>
          <a:prstGeom prst="rightArrow">
            <a:avLst>
              <a:gd name="adj1" fmla="val 50000"/>
              <a:gd name="adj2" fmla="val 4285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AutoShape 85" descr="Kreskowanie ukośne w dół">
            <a:extLst>
              <a:ext uri="{FF2B5EF4-FFF2-40B4-BE49-F238E27FC236}">
                <a16:creationId xmlns:a16="http://schemas.microsoft.com/office/drawing/2014/main" id="{F0157AFF-991A-46F2-A4B4-BB696A4D6F98}"/>
              </a:ext>
            </a:extLst>
          </p:cNvPr>
          <p:cNvSpPr>
            <a:spLocks noChangeArrowheads="1"/>
          </p:cNvSpPr>
          <p:nvPr/>
        </p:nvSpPr>
        <p:spPr bwMode="auto">
          <a:xfrm>
            <a:off x="1656066" y="4527550"/>
            <a:ext cx="990600" cy="512763"/>
          </a:xfrm>
          <a:prstGeom prst="notchedRightArrow">
            <a:avLst>
              <a:gd name="adj1" fmla="val 50000"/>
              <a:gd name="adj2" fmla="val 48297"/>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AutoShape 86">
            <a:extLst>
              <a:ext uri="{FF2B5EF4-FFF2-40B4-BE49-F238E27FC236}">
                <a16:creationId xmlns:a16="http://schemas.microsoft.com/office/drawing/2014/main" id="{673951F6-9EA2-409B-B642-4D3F71F1E227}"/>
              </a:ext>
            </a:extLst>
          </p:cNvPr>
          <p:cNvSpPr>
            <a:spLocks noChangeArrowheads="1"/>
          </p:cNvSpPr>
          <p:nvPr/>
        </p:nvSpPr>
        <p:spPr bwMode="auto">
          <a:xfrm rot="16200000">
            <a:off x="2740328" y="5764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AutoShape 87">
            <a:extLst>
              <a:ext uri="{FF2B5EF4-FFF2-40B4-BE49-F238E27FC236}">
                <a16:creationId xmlns:a16="http://schemas.microsoft.com/office/drawing/2014/main" id="{3F70DB2F-DD1E-4846-8370-8613AEAF744D}"/>
              </a:ext>
            </a:extLst>
          </p:cNvPr>
          <p:cNvSpPr>
            <a:spLocks noChangeArrowheads="1"/>
          </p:cNvSpPr>
          <p:nvPr/>
        </p:nvSpPr>
        <p:spPr bwMode="auto">
          <a:xfrm rot="16200000">
            <a:off x="2740328" y="5002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AutoShape 88">
            <a:extLst>
              <a:ext uri="{FF2B5EF4-FFF2-40B4-BE49-F238E27FC236}">
                <a16:creationId xmlns:a16="http://schemas.microsoft.com/office/drawing/2014/main" id="{DE82FCC9-99ED-4FA8-A5ED-68E76127E3D4}"/>
              </a:ext>
            </a:extLst>
          </p:cNvPr>
          <p:cNvSpPr>
            <a:spLocks noChangeArrowheads="1"/>
          </p:cNvSpPr>
          <p:nvPr/>
        </p:nvSpPr>
        <p:spPr bwMode="auto">
          <a:xfrm rot="16200000">
            <a:off x="2740328" y="5383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AutoShape 89">
            <a:extLst>
              <a:ext uri="{FF2B5EF4-FFF2-40B4-BE49-F238E27FC236}">
                <a16:creationId xmlns:a16="http://schemas.microsoft.com/office/drawing/2014/main" id="{00DC37E0-991D-4FCE-B60D-8769C4B9F174}"/>
              </a:ext>
            </a:extLst>
          </p:cNvPr>
          <p:cNvSpPr>
            <a:spLocks noChangeArrowheads="1"/>
          </p:cNvSpPr>
          <p:nvPr/>
        </p:nvSpPr>
        <p:spPr bwMode="auto">
          <a:xfrm rot="16200000">
            <a:off x="2740328" y="4621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90">
            <a:extLst>
              <a:ext uri="{FF2B5EF4-FFF2-40B4-BE49-F238E27FC236}">
                <a16:creationId xmlns:a16="http://schemas.microsoft.com/office/drawing/2014/main" id="{EC315684-EDBB-4689-AB07-55BAE76274CC}"/>
              </a:ext>
            </a:extLst>
          </p:cNvPr>
          <p:cNvSpPr>
            <a:spLocks noChangeArrowheads="1"/>
          </p:cNvSpPr>
          <p:nvPr/>
        </p:nvSpPr>
        <p:spPr bwMode="auto">
          <a:xfrm rot="16200000">
            <a:off x="2740328" y="3859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AutoShape 91">
            <a:extLst>
              <a:ext uri="{FF2B5EF4-FFF2-40B4-BE49-F238E27FC236}">
                <a16:creationId xmlns:a16="http://schemas.microsoft.com/office/drawing/2014/main" id="{6D3613B6-84AD-46B4-9B5B-C44F0D3F793D}"/>
              </a:ext>
            </a:extLst>
          </p:cNvPr>
          <p:cNvSpPr>
            <a:spLocks noChangeArrowheads="1"/>
          </p:cNvSpPr>
          <p:nvPr/>
        </p:nvSpPr>
        <p:spPr bwMode="auto">
          <a:xfrm rot="16200000">
            <a:off x="2740328" y="4240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AutoShape 92">
            <a:extLst>
              <a:ext uri="{FF2B5EF4-FFF2-40B4-BE49-F238E27FC236}">
                <a16:creationId xmlns:a16="http://schemas.microsoft.com/office/drawing/2014/main" id="{362990B5-6C60-46B6-AC86-37ACAE8AD64D}"/>
              </a:ext>
            </a:extLst>
          </p:cNvPr>
          <p:cNvSpPr>
            <a:spLocks noChangeArrowheads="1"/>
          </p:cNvSpPr>
          <p:nvPr/>
        </p:nvSpPr>
        <p:spPr bwMode="auto">
          <a:xfrm rot="16200000">
            <a:off x="2740328" y="3554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AutoShape 93">
            <a:extLst>
              <a:ext uri="{FF2B5EF4-FFF2-40B4-BE49-F238E27FC236}">
                <a16:creationId xmlns:a16="http://schemas.microsoft.com/office/drawing/2014/main" id="{ABEB9DC4-96E4-4938-88C0-81F38581009F}"/>
              </a:ext>
            </a:extLst>
          </p:cNvPr>
          <p:cNvSpPr>
            <a:spLocks noChangeArrowheads="1"/>
          </p:cNvSpPr>
          <p:nvPr/>
        </p:nvSpPr>
        <p:spPr bwMode="auto">
          <a:xfrm rot="16200000">
            <a:off x="2740328" y="2792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94">
            <a:extLst>
              <a:ext uri="{FF2B5EF4-FFF2-40B4-BE49-F238E27FC236}">
                <a16:creationId xmlns:a16="http://schemas.microsoft.com/office/drawing/2014/main" id="{4B9470E4-E34F-4549-82D8-9EC4B42999E0}"/>
              </a:ext>
            </a:extLst>
          </p:cNvPr>
          <p:cNvSpPr>
            <a:spLocks noChangeArrowheads="1"/>
          </p:cNvSpPr>
          <p:nvPr/>
        </p:nvSpPr>
        <p:spPr bwMode="auto">
          <a:xfrm rot="16200000">
            <a:off x="2740328" y="3173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95">
            <a:extLst>
              <a:ext uri="{FF2B5EF4-FFF2-40B4-BE49-F238E27FC236}">
                <a16:creationId xmlns:a16="http://schemas.microsoft.com/office/drawing/2014/main" id="{ACEA4CE7-AB4C-4A58-9526-3E0B418C9A4F}"/>
              </a:ext>
            </a:extLst>
          </p:cNvPr>
          <p:cNvSpPr>
            <a:spLocks noChangeArrowheads="1"/>
          </p:cNvSpPr>
          <p:nvPr/>
        </p:nvSpPr>
        <p:spPr bwMode="auto">
          <a:xfrm flipH="1">
            <a:off x="2702228" y="2719388"/>
            <a:ext cx="76200" cy="3235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96">
            <a:extLst>
              <a:ext uri="{FF2B5EF4-FFF2-40B4-BE49-F238E27FC236}">
                <a16:creationId xmlns:a16="http://schemas.microsoft.com/office/drawing/2014/main" id="{F9A85779-88B2-468B-9F9A-3E243A5F8D9B}"/>
              </a:ext>
            </a:extLst>
          </p:cNvPr>
          <p:cNvSpPr>
            <a:spLocks noChangeArrowheads="1"/>
          </p:cNvSpPr>
          <p:nvPr/>
        </p:nvSpPr>
        <p:spPr bwMode="auto">
          <a:xfrm flipH="1">
            <a:off x="2930828" y="2698750"/>
            <a:ext cx="76200" cy="32559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AutoShape 97">
            <a:extLst>
              <a:ext uri="{FF2B5EF4-FFF2-40B4-BE49-F238E27FC236}">
                <a16:creationId xmlns:a16="http://schemas.microsoft.com/office/drawing/2014/main" id="{8A705086-CEC4-4370-8E3F-28FF41408432}"/>
              </a:ext>
            </a:extLst>
          </p:cNvPr>
          <p:cNvSpPr>
            <a:spLocks noChangeArrowheads="1"/>
          </p:cNvSpPr>
          <p:nvPr/>
        </p:nvSpPr>
        <p:spPr bwMode="auto">
          <a:xfrm rot="16200000">
            <a:off x="2968928" y="5154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AutoShape 98">
            <a:extLst>
              <a:ext uri="{FF2B5EF4-FFF2-40B4-BE49-F238E27FC236}">
                <a16:creationId xmlns:a16="http://schemas.microsoft.com/office/drawing/2014/main" id="{09A58AFE-30A1-437B-AC0E-B2D59B352AD0}"/>
              </a:ext>
            </a:extLst>
          </p:cNvPr>
          <p:cNvSpPr>
            <a:spLocks noChangeArrowheads="1"/>
          </p:cNvSpPr>
          <p:nvPr/>
        </p:nvSpPr>
        <p:spPr bwMode="auto">
          <a:xfrm rot="16200000">
            <a:off x="2968928" y="5535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AutoShape 99">
            <a:extLst>
              <a:ext uri="{FF2B5EF4-FFF2-40B4-BE49-F238E27FC236}">
                <a16:creationId xmlns:a16="http://schemas.microsoft.com/office/drawing/2014/main" id="{9D919776-9A4F-4610-82A4-CC888498CC3C}"/>
              </a:ext>
            </a:extLst>
          </p:cNvPr>
          <p:cNvSpPr>
            <a:spLocks noChangeArrowheads="1"/>
          </p:cNvSpPr>
          <p:nvPr/>
        </p:nvSpPr>
        <p:spPr bwMode="auto">
          <a:xfrm rot="16200000">
            <a:off x="2968928" y="4773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AutoShape 100">
            <a:extLst>
              <a:ext uri="{FF2B5EF4-FFF2-40B4-BE49-F238E27FC236}">
                <a16:creationId xmlns:a16="http://schemas.microsoft.com/office/drawing/2014/main" id="{744631B9-558E-41FC-A87A-D666D21111D4}"/>
              </a:ext>
            </a:extLst>
          </p:cNvPr>
          <p:cNvSpPr>
            <a:spLocks noChangeArrowheads="1"/>
          </p:cNvSpPr>
          <p:nvPr/>
        </p:nvSpPr>
        <p:spPr bwMode="auto">
          <a:xfrm rot="16200000">
            <a:off x="2968928" y="4011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utoShape 101">
            <a:extLst>
              <a:ext uri="{FF2B5EF4-FFF2-40B4-BE49-F238E27FC236}">
                <a16:creationId xmlns:a16="http://schemas.microsoft.com/office/drawing/2014/main" id="{82937FBA-7265-482F-BF53-91A9BBF6699B}"/>
              </a:ext>
            </a:extLst>
          </p:cNvPr>
          <p:cNvSpPr>
            <a:spLocks noChangeArrowheads="1"/>
          </p:cNvSpPr>
          <p:nvPr/>
        </p:nvSpPr>
        <p:spPr bwMode="auto">
          <a:xfrm rot="16200000">
            <a:off x="2968928" y="4392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utoShape 102">
            <a:extLst>
              <a:ext uri="{FF2B5EF4-FFF2-40B4-BE49-F238E27FC236}">
                <a16:creationId xmlns:a16="http://schemas.microsoft.com/office/drawing/2014/main" id="{25F82287-B6E3-4A68-9D36-F99A4750FE87}"/>
              </a:ext>
            </a:extLst>
          </p:cNvPr>
          <p:cNvSpPr>
            <a:spLocks noChangeArrowheads="1"/>
          </p:cNvSpPr>
          <p:nvPr/>
        </p:nvSpPr>
        <p:spPr bwMode="auto">
          <a:xfrm rot="16200000">
            <a:off x="2968928" y="3706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AutoShape 103">
            <a:extLst>
              <a:ext uri="{FF2B5EF4-FFF2-40B4-BE49-F238E27FC236}">
                <a16:creationId xmlns:a16="http://schemas.microsoft.com/office/drawing/2014/main" id="{D4589FEC-94F5-4F4A-BB40-C3172523B7B1}"/>
              </a:ext>
            </a:extLst>
          </p:cNvPr>
          <p:cNvSpPr>
            <a:spLocks noChangeArrowheads="1"/>
          </p:cNvSpPr>
          <p:nvPr/>
        </p:nvSpPr>
        <p:spPr bwMode="auto">
          <a:xfrm rot="16200000">
            <a:off x="2968928" y="2944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AutoShape 104">
            <a:extLst>
              <a:ext uri="{FF2B5EF4-FFF2-40B4-BE49-F238E27FC236}">
                <a16:creationId xmlns:a16="http://schemas.microsoft.com/office/drawing/2014/main" id="{31F95660-7D4D-4217-9776-D9DDB5920313}"/>
              </a:ext>
            </a:extLst>
          </p:cNvPr>
          <p:cNvSpPr>
            <a:spLocks noChangeArrowheads="1"/>
          </p:cNvSpPr>
          <p:nvPr/>
        </p:nvSpPr>
        <p:spPr bwMode="auto">
          <a:xfrm rot="16200000">
            <a:off x="2968928" y="3325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AutoShape 105">
            <a:extLst>
              <a:ext uri="{FF2B5EF4-FFF2-40B4-BE49-F238E27FC236}">
                <a16:creationId xmlns:a16="http://schemas.microsoft.com/office/drawing/2014/main" id="{CE618BC3-785E-4D9D-B7FB-BB29B5FB22CB}"/>
              </a:ext>
            </a:extLst>
          </p:cNvPr>
          <p:cNvSpPr>
            <a:spLocks noChangeArrowheads="1"/>
          </p:cNvSpPr>
          <p:nvPr/>
        </p:nvSpPr>
        <p:spPr bwMode="auto">
          <a:xfrm rot="16200000">
            <a:off x="3197528" y="5764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AutoShape 106">
            <a:extLst>
              <a:ext uri="{FF2B5EF4-FFF2-40B4-BE49-F238E27FC236}">
                <a16:creationId xmlns:a16="http://schemas.microsoft.com/office/drawing/2014/main" id="{5612B5DC-E06B-41DB-9782-92C6A3D82A6E}"/>
              </a:ext>
            </a:extLst>
          </p:cNvPr>
          <p:cNvSpPr>
            <a:spLocks noChangeArrowheads="1"/>
          </p:cNvSpPr>
          <p:nvPr/>
        </p:nvSpPr>
        <p:spPr bwMode="auto">
          <a:xfrm rot="16200000">
            <a:off x="3197528" y="5002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AutoShape 107">
            <a:extLst>
              <a:ext uri="{FF2B5EF4-FFF2-40B4-BE49-F238E27FC236}">
                <a16:creationId xmlns:a16="http://schemas.microsoft.com/office/drawing/2014/main" id="{433493D2-8CA5-4049-A1F1-9BFEB9E2A9C9}"/>
              </a:ext>
            </a:extLst>
          </p:cNvPr>
          <p:cNvSpPr>
            <a:spLocks noChangeArrowheads="1"/>
          </p:cNvSpPr>
          <p:nvPr/>
        </p:nvSpPr>
        <p:spPr bwMode="auto">
          <a:xfrm rot="16200000">
            <a:off x="3197528" y="5383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AutoShape 108">
            <a:extLst>
              <a:ext uri="{FF2B5EF4-FFF2-40B4-BE49-F238E27FC236}">
                <a16:creationId xmlns:a16="http://schemas.microsoft.com/office/drawing/2014/main" id="{1D1349F7-D20F-42FE-86FB-749B66A10E37}"/>
              </a:ext>
            </a:extLst>
          </p:cNvPr>
          <p:cNvSpPr>
            <a:spLocks noChangeArrowheads="1"/>
          </p:cNvSpPr>
          <p:nvPr/>
        </p:nvSpPr>
        <p:spPr bwMode="auto">
          <a:xfrm rot="16200000">
            <a:off x="3197528" y="4621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AutoShape 109">
            <a:extLst>
              <a:ext uri="{FF2B5EF4-FFF2-40B4-BE49-F238E27FC236}">
                <a16:creationId xmlns:a16="http://schemas.microsoft.com/office/drawing/2014/main" id="{29E521AF-EF40-49EC-A29A-60C2068259A8}"/>
              </a:ext>
            </a:extLst>
          </p:cNvPr>
          <p:cNvSpPr>
            <a:spLocks noChangeArrowheads="1"/>
          </p:cNvSpPr>
          <p:nvPr/>
        </p:nvSpPr>
        <p:spPr bwMode="auto">
          <a:xfrm rot="16200000">
            <a:off x="3197528" y="3859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110">
            <a:extLst>
              <a:ext uri="{FF2B5EF4-FFF2-40B4-BE49-F238E27FC236}">
                <a16:creationId xmlns:a16="http://schemas.microsoft.com/office/drawing/2014/main" id="{3CBFFA7B-A946-4E63-8EB5-FCE695A1E852}"/>
              </a:ext>
            </a:extLst>
          </p:cNvPr>
          <p:cNvSpPr>
            <a:spLocks noChangeArrowheads="1"/>
          </p:cNvSpPr>
          <p:nvPr/>
        </p:nvSpPr>
        <p:spPr bwMode="auto">
          <a:xfrm rot="16200000">
            <a:off x="3197528" y="42402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111">
            <a:extLst>
              <a:ext uri="{FF2B5EF4-FFF2-40B4-BE49-F238E27FC236}">
                <a16:creationId xmlns:a16="http://schemas.microsoft.com/office/drawing/2014/main" id="{DF3FAD66-9C90-4316-AA88-62BA7B70DF05}"/>
              </a:ext>
            </a:extLst>
          </p:cNvPr>
          <p:cNvSpPr>
            <a:spLocks noChangeArrowheads="1"/>
          </p:cNvSpPr>
          <p:nvPr/>
        </p:nvSpPr>
        <p:spPr bwMode="auto">
          <a:xfrm rot="16200000">
            <a:off x="3197528" y="3554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utoShape 112">
            <a:extLst>
              <a:ext uri="{FF2B5EF4-FFF2-40B4-BE49-F238E27FC236}">
                <a16:creationId xmlns:a16="http://schemas.microsoft.com/office/drawing/2014/main" id="{5871F62D-F5F7-40DC-8BE0-35EE6BD551C6}"/>
              </a:ext>
            </a:extLst>
          </p:cNvPr>
          <p:cNvSpPr>
            <a:spLocks noChangeArrowheads="1"/>
          </p:cNvSpPr>
          <p:nvPr/>
        </p:nvSpPr>
        <p:spPr bwMode="auto">
          <a:xfrm rot="16200000">
            <a:off x="3197528" y="2792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AutoShape 113">
            <a:extLst>
              <a:ext uri="{FF2B5EF4-FFF2-40B4-BE49-F238E27FC236}">
                <a16:creationId xmlns:a16="http://schemas.microsoft.com/office/drawing/2014/main" id="{BBA16DB1-FD92-48C5-B6B4-052B2FEE65E0}"/>
              </a:ext>
            </a:extLst>
          </p:cNvPr>
          <p:cNvSpPr>
            <a:spLocks noChangeArrowheads="1"/>
          </p:cNvSpPr>
          <p:nvPr/>
        </p:nvSpPr>
        <p:spPr bwMode="auto">
          <a:xfrm rot="16200000">
            <a:off x="3197528" y="31734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14">
            <a:extLst>
              <a:ext uri="{FF2B5EF4-FFF2-40B4-BE49-F238E27FC236}">
                <a16:creationId xmlns:a16="http://schemas.microsoft.com/office/drawing/2014/main" id="{71AA2C9B-7E5D-4204-8F14-69466EBBF857}"/>
              </a:ext>
            </a:extLst>
          </p:cNvPr>
          <p:cNvSpPr>
            <a:spLocks noChangeArrowheads="1"/>
          </p:cNvSpPr>
          <p:nvPr/>
        </p:nvSpPr>
        <p:spPr bwMode="auto">
          <a:xfrm flipH="1">
            <a:off x="3159428" y="2698750"/>
            <a:ext cx="76200" cy="32559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15">
            <a:extLst>
              <a:ext uri="{FF2B5EF4-FFF2-40B4-BE49-F238E27FC236}">
                <a16:creationId xmlns:a16="http://schemas.microsoft.com/office/drawing/2014/main" id="{DF662114-316E-424E-9282-E0FC18BD58A1}"/>
              </a:ext>
            </a:extLst>
          </p:cNvPr>
          <p:cNvSpPr>
            <a:spLocks noChangeArrowheads="1"/>
          </p:cNvSpPr>
          <p:nvPr/>
        </p:nvSpPr>
        <p:spPr bwMode="auto">
          <a:xfrm flipH="1">
            <a:off x="3388028" y="2719388"/>
            <a:ext cx="76200" cy="32353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116">
            <a:extLst>
              <a:ext uri="{FF2B5EF4-FFF2-40B4-BE49-F238E27FC236}">
                <a16:creationId xmlns:a16="http://schemas.microsoft.com/office/drawing/2014/main" id="{021E2492-125B-469B-BE7B-AA4358710103}"/>
              </a:ext>
            </a:extLst>
          </p:cNvPr>
          <p:cNvSpPr>
            <a:spLocks noChangeArrowheads="1"/>
          </p:cNvSpPr>
          <p:nvPr/>
        </p:nvSpPr>
        <p:spPr bwMode="auto">
          <a:xfrm rot="16200000">
            <a:off x="3426128" y="5154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117">
            <a:extLst>
              <a:ext uri="{FF2B5EF4-FFF2-40B4-BE49-F238E27FC236}">
                <a16:creationId xmlns:a16="http://schemas.microsoft.com/office/drawing/2014/main" id="{CED5A305-9BEC-492E-986C-AEE52179BF71}"/>
              </a:ext>
            </a:extLst>
          </p:cNvPr>
          <p:cNvSpPr>
            <a:spLocks noChangeArrowheads="1"/>
          </p:cNvSpPr>
          <p:nvPr/>
        </p:nvSpPr>
        <p:spPr bwMode="auto">
          <a:xfrm rot="16200000">
            <a:off x="3426128" y="5535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118">
            <a:extLst>
              <a:ext uri="{FF2B5EF4-FFF2-40B4-BE49-F238E27FC236}">
                <a16:creationId xmlns:a16="http://schemas.microsoft.com/office/drawing/2014/main" id="{66829273-410B-4666-B264-8295DE3EC013}"/>
              </a:ext>
            </a:extLst>
          </p:cNvPr>
          <p:cNvSpPr>
            <a:spLocks noChangeArrowheads="1"/>
          </p:cNvSpPr>
          <p:nvPr/>
        </p:nvSpPr>
        <p:spPr bwMode="auto">
          <a:xfrm rot="16200000">
            <a:off x="3426128" y="4773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AutoShape 119">
            <a:extLst>
              <a:ext uri="{FF2B5EF4-FFF2-40B4-BE49-F238E27FC236}">
                <a16:creationId xmlns:a16="http://schemas.microsoft.com/office/drawing/2014/main" id="{8D3E35E8-B2C1-4092-8A59-755B4A08B34D}"/>
              </a:ext>
            </a:extLst>
          </p:cNvPr>
          <p:cNvSpPr>
            <a:spLocks noChangeArrowheads="1"/>
          </p:cNvSpPr>
          <p:nvPr/>
        </p:nvSpPr>
        <p:spPr bwMode="auto">
          <a:xfrm rot="16200000">
            <a:off x="3426128" y="4011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AutoShape 120">
            <a:extLst>
              <a:ext uri="{FF2B5EF4-FFF2-40B4-BE49-F238E27FC236}">
                <a16:creationId xmlns:a16="http://schemas.microsoft.com/office/drawing/2014/main" id="{74126C5C-701E-4909-9C34-4096EBDA3F33}"/>
              </a:ext>
            </a:extLst>
          </p:cNvPr>
          <p:cNvSpPr>
            <a:spLocks noChangeArrowheads="1"/>
          </p:cNvSpPr>
          <p:nvPr/>
        </p:nvSpPr>
        <p:spPr bwMode="auto">
          <a:xfrm rot="16200000">
            <a:off x="3426128" y="43926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AutoShape 121">
            <a:extLst>
              <a:ext uri="{FF2B5EF4-FFF2-40B4-BE49-F238E27FC236}">
                <a16:creationId xmlns:a16="http://schemas.microsoft.com/office/drawing/2014/main" id="{24E8F219-EF66-48F4-BFAA-3C1F865D854C}"/>
              </a:ext>
            </a:extLst>
          </p:cNvPr>
          <p:cNvSpPr>
            <a:spLocks noChangeArrowheads="1"/>
          </p:cNvSpPr>
          <p:nvPr/>
        </p:nvSpPr>
        <p:spPr bwMode="auto">
          <a:xfrm rot="16200000">
            <a:off x="3426128" y="3706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utoShape 122">
            <a:extLst>
              <a:ext uri="{FF2B5EF4-FFF2-40B4-BE49-F238E27FC236}">
                <a16:creationId xmlns:a16="http://schemas.microsoft.com/office/drawing/2014/main" id="{1E341427-CDDF-4D53-8529-6F8C43CE4469}"/>
              </a:ext>
            </a:extLst>
          </p:cNvPr>
          <p:cNvSpPr>
            <a:spLocks noChangeArrowheads="1"/>
          </p:cNvSpPr>
          <p:nvPr/>
        </p:nvSpPr>
        <p:spPr bwMode="auto">
          <a:xfrm rot="16200000">
            <a:off x="3426128" y="2944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AutoShape 123">
            <a:extLst>
              <a:ext uri="{FF2B5EF4-FFF2-40B4-BE49-F238E27FC236}">
                <a16:creationId xmlns:a16="http://schemas.microsoft.com/office/drawing/2014/main" id="{B7AD5CAA-ECF5-4BF2-9E14-1D7D5556BFC4}"/>
              </a:ext>
            </a:extLst>
          </p:cNvPr>
          <p:cNvSpPr>
            <a:spLocks noChangeArrowheads="1"/>
          </p:cNvSpPr>
          <p:nvPr/>
        </p:nvSpPr>
        <p:spPr bwMode="auto">
          <a:xfrm rot="16200000">
            <a:off x="3426128" y="3325813"/>
            <a:ext cx="228600" cy="152400"/>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Oval 124">
            <a:extLst>
              <a:ext uri="{FF2B5EF4-FFF2-40B4-BE49-F238E27FC236}">
                <a16:creationId xmlns:a16="http://schemas.microsoft.com/office/drawing/2014/main" id="{4BFC6136-7476-43E5-BD2E-ED4B021E390D}"/>
              </a:ext>
            </a:extLst>
          </p:cNvPr>
          <p:cNvSpPr>
            <a:spLocks noChangeArrowheads="1"/>
          </p:cNvSpPr>
          <p:nvPr/>
        </p:nvSpPr>
        <p:spPr bwMode="auto">
          <a:xfrm>
            <a:off x="3083228" y="4506913"/>
            <a:ext cx="457200" cy="4572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Line 125">
            <a:extLst>
              <a:ext uri="{FF2B5EF4-FFF2-40B4-BE49-F238E27FC236}">
                <a16:creationId xmlns:a16="http://schemas.microsoft.com/office/drawing/2014/main" id="{058C80E7-3E49-47BC-8164-A070129CB934}"/>
              </a:ext>
            </a:extLst>
          </p:cNvPr>
          <p:cNvSpPr>
            <a:spLocks noChangeShapeType="1"/>
          </p:cNvSpPr>
          <p:nvPr/>
        </p:nvSpPr>
        <p:spPr bwMode="auto">
          <a:xfrm flipV="1">
            <a:off x="3540428" y="3727450"/>
            <a:ext cx="1698625" cy="8556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Rectangle 126">
            <a:extLst>
              <a:ext uri="{FF2B5EF4-FFF2-40B4-BE49-F238E27FC236}">
                <a16:creationId xmlns:a16="http://schemas.microsoft.com/office/drawing/2014/main" id="{8A886C0C-5535-4BF4-A005-E8DFB18C5ADA}"/>
              </a:ext>
            </a:extLst>
          </p:cNvPr>
          <p:cNvSpPr>
            <a:spLocks noChangeArrowheads="1"/>
          </p:cNvSpPr>
          <p:nvPr/>
        </p:nvSpPr>
        <p:spPr bwMode="auto">
          <a:xfrm flipH="1">
            <a:off x="5440666" y="2636838"/>
            <a:ext cx="85725" cy="3505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AutoShape 127">
            <a:extLst>
              <a:ext uri="{FF2B5EF4-FFF2-40B4-BE49-F238E27FC236}">
                <a16:creationId xmlns:a16="http://schemas.microsoft.com/office/drawing/2014/main" id="{00F49CFF-7EA4-478D-B16D-A1B4C7B40679}"/>
              </a:ext>
            </a:extLst>
          </p:cNvPr>
          <p:cNvSpPr>
            <a:spLocks noChangeArrowheads="1"/>
          </p:cNvSpPr>
          <p:nvPr/>
        </p:nvSpPr>
        <p:spPr bwMode="auto">
          <a:xfrm rot="16200000">
            <a:off x="5455747" y="5155407"/>
            <a:ext cx="422275" cy="280987"/>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AutoShape 128">
            <a:extLst>
              <a:ext uri="{FF2B5EF4-FFF2-40B4-BE49-F238E27FC236}">
                <a16:creationId xmlns:a16="http://schemas.microsoft.com/office/drawing/2014/main" id="{B55239DE-ACD9-4417-ABDC-9F54E4DD1499}"/>
              </a:ext>
            </a:extLst>
          </p:cNvPr>
          <p:cNvSpPr>
            <a:spLocks noChangeArrowheads="1"/>
          </p:cNvSpPr>
          <p:nvPr/>
        </p:nvSpPr>
        <p:spPr bwMode="auto">
          <a:xfrm rot="16200000">
            <a:off x="5450984" y="3509169"/>
            <a:ext cx="422275" cy="280988"/>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utoShape 129">
            <a:extLst>
              <a:ext uri="{FF2B5EF4-FFF2-40B4-BE49-F238E27FC236}">
                <a16:creationId xmlns:a16="http://schemas.microsoft.com/office/drawing/2014/main" id="{C01617EA-6C9C-470B-9B58-FBA65784578F}"/>
              </a:ext>
            </a:extLst>
          </p:cNvPr>
          <p:cNvSpPr>
            <a:spLocks noChangeArrowheads="1"/>
          </p:cNvSpPr>
          <p:nvPr/>
        </p:nvSpPr>
        <p:spPr bwMode="auto">
          <a:xfrm rot="16200000">
            <a:off x="5816109" y="5803107"/>
            <a:ext cx="422275" cy="280988"/>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AutoShape 130">
            <a:extLst>
              <a:ext uri="{FF2B5EF4-FFF2-40B4-BE49-F238E27FC236}">
                <a16:creationId xmlns:a16="http://schemas.microsoft.com/office/drawing/2014/main" id="{80F6CA99-6C0A-44C4-ACA6-38AFE250C896}"/>
              </a:ext>
            </a:extLst>
          </p:cNvPr>
          <p:cNvSpPr>
            <a:spLocks noChangeArrowheads="1"/>
          </p:cNvSpPr>
          <p:nvPr/>
        </p:nvSpPr>
        <p:spPr bwMode="auto">
          <a:xfrm rot="16200000">
            <a:off x="5816109" y="2707482"/>
            <a:ext cx="422275" cy="280988"/>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AutoShape 131">
            <a:extLst>
              <a:ext uri="{FF2B5EF4-FFF2-40B4-BE49-F238E27FC236}">
                <a16:creationId xmlns:a16="http://schemas.microsoft.com/office/drawing/2014/main" id="{32723946-5EE1-4536-BCDC-BDE0AF01C0FF}"/>
              </a:ext>
            </a:extLst>
          </p:cNvPr>
          <p:cNvSpPr>
            <a:spLocks noChangeArrowheads="1"/>
          </p:cNvSpPr>
          <p:nvPr/>
        </p:nvSpPr>
        <p:spPr bwMode="auto">
          <a:xfrm rot="16200000">
            <a:off x="5836747" y="4248944"/>
            <a:ext cx="422275" cy="280987"/>
          </a:xfrm>
          <a:prstGeom prst="triangle">
            <a:avLst>
              <a:gd name="adj" fmla="val 50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utoShape 132" descr="Jasny poziomy">
            <a:extLst>
              <a:ext uri="{FF2B5EF4-FFF2-40B4-BE49-F238E27FC236}">
                <a16:creationId xmlns:a16="http://schemas.microsoft.com/office/drawing/2014/main" id="{BD195CC2-D118-450B-B1E8-09DE350E5D43}"/>
              </a:ext>
            </a:extLst>
          </p:cNvPr>
          <p:cNvSpPr>
            <a:spLocks noChangeArrowheads="1"/>
          </p:cNvSpPr>
          <p:nvPr/>
        </p:nvSpPr>
        <p:spPr bwMode="auto">
          <a:xfrm>
            <a:off x="5526391" y="2852738"/>
            <a:ext cx="288925" cy="228600"/>
          </a:xfrm>
          <a:prstGeom prst="rightArrow">
            <a:avLst>
              <a:gd name="adj1" fmla="val 50000"/>
              <a:gd name="adj2" fmla="val 3159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AutoShape 133" descr="Kreskowanie ukośne w dół">
            <a:extLst>
              <a:ext uri="{FF2B5EF4-FFF2-40B4-BE49-F238E27FC236}">
                <a16:creationId xmlns:a16="http://schemas.microsoft.com/office/drawing/2014/main" id="{A27E484A-6828-46EB-A099-7C48F8AB20FE}"/>
              </a:ext>
            </a:extLst>
          </p:cNvPr>
          <p:cNvSpPr>
            <a:spLocks noChangeArrowheads="1"/>
          </p:cNvSpPr>
          <p:nvPr/>
        </p:nvSpPr>
        <p:spPr bwMode="auto">
          <a:xfrm>
            <a:off x="5518453" y="3119438"/>
            <a:ext cx="296863" cy="236537"/>
          </a:xfrm>
          <a:prstGeom prst="notchedRightArrow">
            <a:avLst>
              <a:gd name="adj1" fmla="val 50000"/>
              <a:gd name="adj2" fmla="val 31376"/>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AutoShape 134">
            <a:extLst>
              <a:ext uri="{FF2B5EF4-FFF2-40B4-BE49-F238E27FC236}">
                <a16:creationId xmlns:a16="http://schemas.microsoft.com/office/drawing/2014/main" id="{B8EC43C4-D9B6-4FFE-8637-7FAF6003125C}"/>
              </a:ext>
            </a:extLst>
          </p:cNvPr>
          <p:cNvSpPr>
            <a:spLocks noChangeArrowheads="1"/>
          </p:cNvSpPr>
          <p:nvPr/>
        </p:nvSpPr>
        <p:spPr bwMode="auto">
          <a:xfrm flipV="1">
            <a:off x="5886753" y="2708275"/>
            <a:ext cx="287338"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 name="AutoShape 135">
            <a:extLst>
              <a:ext uri="{FF2B5EF4-FFF2-40B4-BE49-F238E27FC236}">
                <a16:creationId xmlns:a16="http://schemas.microsoft.com/office/drawing/2014/main" id="{D694C95A-45E2-4F0A-B21F-F5779404A84D}"/>
              </a:ext>
            </a:extLst>
          </p:cNvPr>
          <p:cNvSpPr>
            <a:spLocks noChangeArrowheads="1"/>
          </p:cNvSpPr>
          <p:nvPr/>
        </p:nvSpPr>
        <p:spPr bwMode="auto">
          <a:xfrm flipV="1">
            <a:off x="5886753" y="4292600"/>
            <a:ext cx="287338"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 name="AutoShape 136">
            <a:extLst>
              <a:ext uri="{FF2B5EF4-FFF2-40B4-BE49-F238E27FC236}">
                <a16:creationId xmlns:a16="http://schemas.microsoft.com/office/drawing/2014/main" id="{F2FC2567-ABA6-4A68-B869-6F7689ABDD91}"/>
              </a:ext>
            </a:extLst>
          </p:cNvPr>
          <p:cNvSpPr>
            <a:spLocks noChangeArrowheads="1"/>
          </p:cNvSpPr>
          <p:nvPr/>
        </p:nvSpPr>
        <p:spPr bwMode="auto">
          <a:xfrm flipV="1">
            <a:off x="5526391" y="3500438"/>
            <a:ext cx="287337"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 name="AutoShape 137" descr="Jasny poziomy">
            <a:extLst>
              <a:ext uri="{FF2B5EF4-FFF2-40B4-BE49-F238E27FC236}">
                <a16:creationId xmlns:a16="http://schemas.microsoft.com/office/drawing/2014/main" id="{72FD8A9C-A670-44DC-ADB3-1F5AB82DAD75}"/>
              </a:ext>
            </a:extLst>
          </p:cNvPr>
          <p:cNvSpPr>
            <a:spLocks noChangeArrowheads="1"/>
          </p:cNvSpPr>
          <p:nvPr/>
        </p:nvSpPr>
        <p:spPr bwMode="auto">
          <a:xfrm>
            <a:off x="5534328" y="4170363"/>
            <a:ext cx="288925" cy="228600"/>
          </a:xfrm>
          <a:prstGeom prst="rightArrow">
            <a:avLst>
              <a:gd name="adj1" fmla="val 50000"/>
              <a:gd name="adj2" fmla="val 3159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 name="AutoShape 138" descr="Kreskowanie ukośne w dół">
            <a:extLst>
              <a:ext uri="{FF2B5EF4-FFF2-40B4-BE49-F238E27FC236}">
                <a16:creationId xmlns:a16="http://schemas.microsoft.com/office/drawing/2014/main" id="{D0634D8D-658E-4FAB-9A7E-36F580360501}"/>
              </a:ext>
            </a:extLst>
          </p:cNvPr>
          <p:cNvSpPr>
            <a:spLocks noChangeArrowheads="1"/>
          </p:cNvSpPr>
          <p:nvPr/>
        </p:nvSpPr>
        <p:spPr bwMode="auto">
          <a:xfrm>
            <a:off x="5526391" y="4437063"/>
            <a:ext cx="296862" cy="236537"/>
          </a:xfrm>
          <a:prstGeom prst="notchedRightArrow">
            <a:avLst>
              <a:gd name="adj1" fmla="val 50000"/>
              <a:gd name="adj2" fmla="val 31376"/>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 name="AutoShape 139" descr="Jasny poziomy">
            <a:extLst>
              <a:ext uri="{FF2B5EF4-FFF2-40B4-BE49-F238E27FC236}">
                <a16:creationId xmlns:a16="http://schemas.microsoft.com/office/drawing/2014/main" id="{B35877A0-9492-48C6-B1FE-2DC987E2D458}"/>
              </a:ext>
            </a:extLst>
          </p:cNvPr>
          <p:cNvSpPr>
            <a:spLocks noChangeArrowheads="1"/>
          </p:cNvSpPr>
          <p:nvPr/>
        </p:nvSpPr>
        <p:spPr bwMode="auto">
          <a:xfrm>
            <a:off x="5542266" y="5589588"/>
            <a:ext cx="288925" cy="228600"/>
          </a:xfrm>
          <a:prstGeom prst="rightArrow">
            <a:avLst>
              <a:gd name="adj1" fmla="val 50000"/>
              <a:gd name="adj2" fmla="val 3159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AutoShape 140" descr="Kreskowanie ukośne w dół">
            <a:extLst>
              <a:ext uri="{FF2B5EF4-FFF2-40B4-BE49-F238E27FC236}">
                <a16:creationId xmlns:a16="http://schemas.microsoft.com/office/drawing/2014/main" id="{4DBC02C2-636F-4A34-BB32-1CC53ACEF666}"/>
              </a:ext>
            </a:extLst>
          </p:cNvPr>
          <p:cNvSpPr>
            <a:spLocks noChangeArrowheads="1"/>
          </p:cNvSpPr>
          <p:nvPr/>
        </p:nvSpPr>
        <p:spPr bwMode="auto">
          <a:xfrm>
            <a:off x="5534328" y="5856288"/>
            <a:ext cx="296863" cy="236537"/>
          </a:xfrm>
          <a:prstGeom prst="notchedRightArrow">
            <a:avLst>
              <a:gd name="adj1" fmla="val 50000"/>
              <a:gd name="adj2" fmla="val 31376"/>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AutoShape 141">
            <a:extLst>
              <a:ext uri="{FF2B5EF4-FFF2-40B4-BE49-F238E27FC236}">
                <a16:creationId xmlns:a16="http://schemas.microsoft.com/office/drawing/2014/main" id="{324D81DE-48B9-4B07-9749-68EAD9FF33CD}"/>
              </a:ext>
            </a:extLst>
          </p:cNvPr>
          <p:cNvSpPr>
            <a:spLocks noChangeArrowheads="1"/>
          </p:cNvSpPr>
          <p:nvPr/>
        </p:nvSpPr>
        <p:spPr bwMode="auto">
          <a:xfrm flipV="1">
            <a:off x="5526391" y="5156200"/>
            <a:ext cx="287337"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 name="AutoShape 142">
            <a:extLst>
              <a:ext uri="{FF2B5EF4-FFF2-40B4-BE49-F238E27FC236}">
                <a16:creationId xmlns:a16="http://schemas.microsoft.com/office/drawing/2014/main" id="{8806122A-99A8-44FC-B4D6-14C55B03D4AA}"/>
              </a:ext>
            </a:extLst>
          </p:cNvPr>
          <p:cNvSpPr>
            <a:spLocks noChangeArrowheads="1"/>
          </p:cNvSpPr>
          <p:nvPr/>
        </p:nvSpPr>
        <p:spPr bwMode="auto">
          <a:xfrm flipV="1">
            <a:off x="5886753" y="5805488"/>
            <a:ext cx="287338"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 name="AutoShape 143" descr="Jasny poziomy">
            <a:extLst>
              <a:ext uri="{FF2B5EF4-FFF2-40B4-BE49-F238E27FC236}">
                <a16:creationId xmlns:a16="http://schemas.microsoft.com/office/drawing/2014/main" id="{BC10F4B3-EB55-4DAC-9D8F-FA88726D3D95}"/>
              </a:ext>
            </a:extLst>
          </p:cNvPr>
          <p:cNvSpPr>
            <a:spLocks noChangeArrowheads="1"/>
          </p:cNvSpPr>
          <p:nvPr/>
        </p:nvSpPr>
        <p:spPr bwMode="auto">
          <a:xfrm>
            <a:off x="5885166" y="3357563"/>
            <a:ext cx="288925" cy="228600"/>
          </a:xfrm>
          <a:prstGeom prst="rightArrow">
            <a:avLst>
              <a:gd name="adj1" fmla="val 50000"/>
              <a:gd name="adj2" fmla="val 3159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AutoShape 144" descr="Kreskowanie ukośne w dół">
            <a:extLst>
              <a:ext uri="{FF2B5EF4-FFF2-40B4-BE49-F238E27FC236}">
                <a16:creationId xmlns:a16="http://schemas.microsoft.com/office/drawing/2014/main" id="{37E319F9-2BB5-46E6-AFE6-267B7146492C}"/>
              </a:ext>
            </a:extLst>
          </p:cNvPr>
          <p:cNvSpPr>
            <a:spLocks noChangeArrowheads="1"/>
          </p:cNvSpPr>
          <p:nvPr/>
        </p:nvSpPr>
        <p:spPr bwMode="auto">
          <a:xfrm>
            <a:off x="5877228" y="3624263"/>
            <a:ext cx="296863" cy="236537"/>
          </a:xfrm>
          <a:prstGeom prst="notchedRightArrow">
            <a:avLst>
              <a:gd name="adj1" fmla="val 50000"/>
              <a:gd name="adj2" fmla="val 31376"/>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AutoShape 145" descr="Jasny poziomy">
            <a:extLst>
              <a:ext uri="{FF2B5EF4-FFF2-40B4-BE49-F238E27FC236}">
                <a16:creationId xmlns:a16="http://schemas.microsoft.com/office/drawing/2014/main" id="{367B9679-E1B8-4AA5-92E9-539CF1CD1724}"/>
              </a:ext>
            </a:extLst>
          </p:cNvPr>
          <p:cNvSpPr>
            <a:spLocks noChangeArrowheads="1"/>
          </p:cNvSpPr>
          <p:nvPr/>
        </p:nvSpPr>
        <p:spPr bwMode="auto">
          <a:xfrm>
            <a:off x="5894691" y="4941888"/>
            <a:ext cx="288925" cy="228600"/>
          </a:xfrm>
          <a:prstGeom prst="rightArrow">
            <a:avLst>
              <a:gd name="adj1" fmla="val 50000"/>
              <a:gd name="adj2" fmla="val 3159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 name="AutoShape 146" descr="Kreskowanie ukośne w dół">
            <a:extLst>
              <a:ext uri="{FF2B5EF4-FFF2-40B4-BE49-F238E27FC236}">
                <a16:creationId xmlns:a16="http://schemas.microsoft.com/office/drawing/2014/main" id="{52692049-6F3D-450B-AAF3-5EA80C5145B0}"/>
              </a:ext>
            </a:extLst>
          </p:cNvPr>
          <p:cNvSpPr>
            <a:spLocks noChangeArrowheads="1"/>
          </p:cNvSpPr>
          <p:nvPr/>
        </p:nvSpPr>
        <p:spPr bwMode="auto">
          <a:xfrm>
            <a:off x="5886753" y="5208588"/>
            <a:ext cx="296863" cy="236537"/>
          </a:xfrm>
          <a:prstGeom prst="notchedRightArrow">
            <a:avLst>
              <a:gd name="adj1" fmla="val 50000"/>
              <a:gd name="adj2" fmla="val 31376"/>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1" name="Text Box 147">
            <a:extLst>
              <a:ext uri="{FF2B5EF4-FFF2-40B4-BE49-F238E27FC236}">
                <a16:creationId xmlns:a16="http://schemas.microsoft.com/office/drawing/2014/main" id="{5FD528E9-AAF0-4E81-A7DC-BBB378F3D17D}"/>
              </a:ext>
            </a:extLst>
          </p:cNvPr>
          <p:cNvSpPr txBox="1">
            <a:spLocks noChangeArrowheads="1"/>
          </p:cNvSpPr>
          <p:nvPr/>
        </p:nvSpPr>
        <p:spPr bwMode="auto">
          <a:xfrm rot="16200000">
            <a:off x="-354503" y="4004469"/>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1"/>
              <a:t>Environment – warm boundary</a:t>
            </a:r>
          </a:p>
        </p:txBody>
      </p:sp>
      <p:sp>
        <p:nvSpPr>
          <p:cNvPr id="152" name="Text Box 148">
            <a:extLst>
              <a:ext uri="{FF2B5EF4-FFF2-40B4-BE49-F238E27FC236}">
                <a16:creationId xmlns:a16="http://schemas.microsoft.com/office/drawing/2014/main" id="{13597E0E-B506-417C-A5D9-93044D6EB0CC}"/>
              </a:ext>
            </a:extLst>
          </p:cNvPr>
          <p:cNvSpPr txBox="1">
            <a:spLocks noChangeArrowheads="1"/>
          </p:cNvSpPr>
          <p:nvPr/>
        </p:nvSpPr>
        <p:spPr bwMode="auto">
          <a:xfrm rot="16200000">
            <a:off x="2396635" y="4120356"/>
            <a:ext cx="316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800" i="1"/>
              <a:t>Insulated space – cold boundary</a:t>
            </a:r>
          </a:p>
        </p:txBody>
      </p:sp>
      <p:grpSp>
        <p:nvGrpSpPr>
          <p:cNvPr id="153" name="Group 149">
            <a:extLst>
              <a:ext uri="{FF2B5EF4-FFF2-40B4-BE49-F238E27FC236}">
                <a16:creationId xmlns:a16="http://schemas.microsoft.com/office/drawing/2014/main" id="{4AEE961A-08E0-4E5E-9800-63A94096EE85}"/>
              </a:ext>
            </a:extLst>
          </p:cNvPr>
          <p:cNvGrpSpPr>
            <a:grpSpLocks/>
          </p:cNvGrpSpPr>
          <p:nvPr/>
        </p:nvGrpSpPr>
        <p:grpSpPr bwMode="auto">
          <a:xfrm>
            <a:off x="7051978" y="3429000"/>
            <a:ext cx="1739900" cy="2305050"/>
            <a:chOff x="4264" y="1434"/>
            <a:chExt cx="1096" cy="1452"/>
          </a:xfrm>
        </p:grpSpPr>
        <p:sp>
          <p:nvSpPr>
            <p:cNvPr id="154" name="Text Box 150">
              <a:extLst>
                <a:ext uri="{FF2B5EF4-FFF2-40B4-BE49-F238E27FC236}">
                  <a16:creationId xmlns:a16="http://schemas.microsoft.com/office/drawing/2014/main" id="{9FA36831-138A-47AF-8B6A-84D46A6B0644}"/>
                </a:ext>
              </a:extLst>
            </p:cNvPr>
            <p:cNvSpPr txBox="1">
              <a:spLocks noChangeArrowheads="1"/>
            </p:cNvSpPr>
            <p:nvPr/>
          </p:nvSpPr>
          <p:spPr bwMode="auto">
            <a:xfrm>
              <a:off x="4304" y="2065"/>
              <a:ext cx="101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Gas conduction</a:t>
              </a:r>
            </a:p>
          </p:txBody>
        </p:sp>
        <p:sp>
          <p:nvSpPr>
            <p:cNvPr id="155" name="Text Box 151">
              <a:extLst>
                <a:ext uri="{FF2B5EF4-FFF2-40B4-BE49-F238E27FC236}">
                  <a16:creationId xmlns:a16="http://schemas.microsoft.com/office/drawing/2014/main" id="{9435CD42-C0C5-441D-84EE-187975B0C9C9}"/>
                </a:ext>
              </a:extLst>
            </p:cNvPr>
            <p:cNvSpPr txBox="1">
              <a:spLocks noChangeArrowheads="1"/>
            </p:cNvSpPr>
            <p:nvPr/>
          </p:nvSpPr>
          <p:spPr bwMode="auto">
            <a:xfrm>
              <a:off x="4474" y="1618"/>
              <a:ext cx="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Radiation</a:t>
              </a:r>
            </a:p>
          </p:txBody>
        </p:sp>
        <p:sp>
          <p:nvSpPr>
            <p:cNvPr id="156" name="AutoShape 152" descr="Kreskowanie ukośne w dół">
              <a:extLst>
                <a:ext uri="{FF2B5EF4-FFF2-40B4-BE49-F238E27FC236}">
                  <a16:creationId xmlns:a16="http://schemas.microsoft.com/office/drawing/2014/main" id="{31ECC16C-D0C2-4143-B243-F1B74AA3E1ED}"/>
                </a:ext>
              </a:extLst>
            </p:cNvPr>
            <p:cNvSpPr>
              <a:spLocks noChangeArrowheads="1"/>
            </p:cNvSpPr>
            <p:nvPr/>
          </p:nvSpPr>
          <p:spPr bwMode="auto">
            <a:xfrm>
              <a:off x="4567" y="1434"/>
              <a:ext cx="490" cy="199"/>
            </a:xfrm>
            <a:prstGeom prst="notchedRightArrow">
              <a:avLst>
                <a:gd name="adj1" fmla="val 50000"/>
                <a:gd name="adj2" fmla="val 61558"/>
              </a:avLst>
            </a:prstGeom>
            <a:pattFill prst="dashDnDiag">
              <a:fgClr>
                <a:schemeClr val="tx2"/>
              </a:fgClr>
              <a:bgClr>
                <a:srgbClr val="FFCC66"/>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AutoShape 153" descr="Jasny poziomy">
              <a:extLst>
                <a:ext uri="{FF2B5EF4-FFF2-40B4-BE49-F238E27FC236}">
                  <a16:creationId xmlns:a16="http://schemas.microsoft.com/office/drawing/2014/main" id="{3AD3C22E-5CD9-4628-A915-E4CE63EFF6B2}"/>
                </a:ext>
              </a:extLst>
            </p:cNvPr>
            <p:cNvSpPr>
              <a:spLocks noChangeArrowheads="1"/>
            </p:cNvSpPr>
            <p:nvPr/>
          </p:nvSpPr>
          <p:spPr bwMode="auto">
            <a:xfrm>
              <a:off x="4595" y="1947"/>
              <a:ext cx="435" cy="154"/>
            </a:xfrm>
            <a:prstGeom prst="rightArrow">
              <a:avLst>
                <a:gd name="adj1" fmla="val 50000"/>
                <a:gd name="adj2" fmla="val 70617"/>
              </a:avLst>
            </a:prstGeom>
            <a:pattFill prst="ltHorz">
              <a:fgClr>
                <a:schemeClr val="tx1"/>
              </a:fgClr>
              <a:bgClr>
                <a:srgbClr val="CC99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 name="AutoShape 154">
              <a:extLst>
                <a:ext uri="{FF2B5EF4-FFF2-40B4-BE49-F238E27FC236}">
                  <a16:creationId xmlns:a16="http://schemas.microsoft.com/office/drawing/2014/main" id="{42F8982D-2423-4255-ACA1-B45B2C69985C}"/>
                </a:ext>
              </a:extLst>
            </p:cNvPr>
            <p:cNvSpPr>
              <a:spLocks noChangeArrowheads="1"/>
            </p:cNvSpPr>
            <p:nvPr/>
          </p:nvSpPr>
          <p:spPr bwMode="auto">
            <a:xfrm flipV="1">
              <a:off x="4622" y="2487"/>
              <a:ext cx="381" cy="14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9" name="Text Box 155">
              <a:extLst>
                <a:ext uri="{FF2B5EF4-FFF2-40B4-BE49-F238E27FC236}">
                  <a16:creationId xmlns:a16="http://schemas.microsoft.com/office/drawing/2014/main" id="{74A1DFB5-1448-4627-A73A-704D1F8A0CE4}"/>
                </a:ext>
              </a:extLst>
            </p:cNvPr>
            <p:cNvSpPr txBox="1">
              <a:spLocks noChangeArrowheads="1"/>
            </p:cNvSpPr>
            <p:nvPr/>
          </p:nvSpPr>
          <p:spPr bwMode="auto">
            <a:xfrm>
              <a:off x="4264" y="2654"/>
              <a:ext cx="1096"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Solid conduction</a:t>
              </a:r>
            </a:p>
          </p:txBody>
        </p:sp>
      </p:grpSp>
      <p:sp>
        <p:nvSpPr>
          <p:cNvPr id="79" name="Prostokąt 78">
            <a:extLst>
              <a:ext uri="{FF2B5EF4-FFF2-40B4-BE49-F238E27FC236}">
                <a16:creationId xmlns:a16="http://schemas.microsoft.com/office/drawing/2014/main" id="{2CBC7A31-473B-43A2-96F3-09FB920D6FB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0" name="pole tekstowe 79">
            <a:extLst>
              <a:ext uri="{FF2B5EF4-FFF2-40B4-BE49-F238E27FC236}">
                <a16:creationId xmlns:a16="http://schemas.microsoft.com/office/drawing/2014/main" id="{DB23EDA1-EEE6-4837-A984-1790D2ED6146}"/>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16</a:t>
            </a:fld>
            <a:endParaRPr lang="en-US" i="1" dirty="0">
              <a:solidFill>
                <a:schemeClr val="bg1"/>
              </a:solidFill>
            </a:endParaRPr>
          </a:p>
        </p:txBody>
      </p:sp>
    </p:spTree>
    <p:extLst>
      <p:ext uri="{BB962C8B-B14F-4D97-AF65-F5344CB8AC3E}">
        <p14:creationId xmlns:p14="http://schemas.microsoft.com/office/powerpoint/2010/main" val="66815419"/>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C98A1A-8945-4CEC-91A1-622DA3C1D3FD}"/>
              </a:ext>
            </a:extLst>
          </p:cNvPr>
          <p:cNvSpPr>
            <a:spLocks noGrp="1"/>
          </p:cNvSpPr>
          <p:nvPr>
            <p:ph type="title"/>
          </p:nvPr>
        </p:nvSpPr>
        <p:spPr/>
        <p:txBody>
          <a:bodyPr/>
          <a:lstStyle/>
          <a:p>
            <a:r>
              <a:rPr lang="pl-PL" dirty="0" err="1"/>
              <a:t>Multilayer</a:t>
            </a:r>
            <a:r>
              <a:rPr lang="pl-PL" dirty="0"/>
              <a:t> </a:t>
            </a:r>
            <a:r>
              <a:rPr lang="pl-PL" dirty="0" err="1"/>
              <a:t>Insulation</a:t>
            </a:r>
            <a:r>
              <a:rPr lang="pl-PL" dirty="0"/>
              <a:t> MLI</a:t>
            </a:r>
            <a:endParaRPr lang="en-US" dirty="0"/>
          </a:p>
        </p:txBody>
      </p:sp>
      <p:sp>
        <p:nvSpPr>
          <p:cNvPr id="3" name="Symbol zastępczy zawartości 2">
            <a:extLst>
              <a:ext uri="{FF2B5EF4-FFF2-40B4-BE49-F238E27FC236}">
                <a16:creationId xmlns:a16="http://schemas.microsoft.com/office/drawing/2014/main" id="{D2142056-F5AE-4756-89E7-84190C610342}"/>
              </a:ext>
            </a:extLst>
          </p:cNvPr>
          <p:cNvSpPr>
            <a:spLocks noGrp="1"/>
          </p:cNvSpPr>
          <p:nvPr>
            <p:ph idx="1"/>
          </p:nvPr>
        </p:nvSpPr>
        <p:spPr/>
        <p:txBody>
          <a:bodyPr/>
          <a:lstStyle/>
          <a:p>
            <a:pPr marL="0" indent="0">
              <a:buNone/>
            </a:pPr>
            <a:r>
              <a:rPr lang="en-US" dirty="0"/>
              <a:t>Main MLI i</a:t>
            </a:r>
            <a:r>
              <a:rPr lang="en-US" altLang="en-US" dirty="0"/>
              <a:t>nsulation parameters:</a:t>
            </a:r>
          </a:p>
          <a:p>
            <a:pPr marL="0" indent="0">
              <a:buNone/>
            </a:pPr>
            <a:endParaRPr lang="en-US" altLang="en-US" dirty="0"/>
          </a:p>
          <a:p>
            <a:r>
              <a:rPr lang="en-US" sz="2400" dirty="0"/>
              <a:t>Numbers of the shields</a:t>
            </a:r>
          </a:p>
          <a:p>
            <a:r>
              <a:rPr lang="en-US" sz="2400" dirty="0"/>
              <a:t>Shield reflecting metal layer material</a:t>
            </a:r>
          </a:p>
          <a:p>
            <a:r>
              <a:rPr lang="en-US" sz="2400" dirty="0"/>
              <a:t>Spacer material and structure</a:t>
            </a:r>
          </a:p>
          <a:p>
            <a:r>
              <a:rPr lang="en-US" sz="2400" dirty="0"/>
              <a:t>Vacuum level </a:t>
            </a:r>
          </a:p>
          <a:p>
            <a:r>
              <a:rPr lang="en-US" sz="2400" dirty="0"/>
              <a:t>Layers density</a:t>
            </a:r>
            <a:endParaRPr lang="pl-PL" sz="2400" dirty="0"/>
          </a:p>
          <a:p>
            <a:r>
              <a:rPr lang="pl-PL" sz="2400" dirty="0"/>
              <a:t>M</a:t>
            </a:r>
            <a:r>
              <a:rPr lang="en-US" sz="2400" dirty="0" err="1"/>
              <a:t>ethods</a:t>
            </a:r>
            <a:r>
              <a:rPr lang="en-US" sz="2400" dirty="0"/>
              <a:t> of installation, </a:t>
            </a:r>
            <a:r>
              <a:rPr lang="pl-PL" sz="2400" dirty="0"/>
              <a:t>(</a:t>
            </a:r>
            <a:r>
              <a:rPr lang="en-US" sz="2400" dirty="0"/>
              <a:t>layer-by-layer, blankets</a:t>
            </a:r>
            <a:r>
              <a:rPr lang="pl-PL" sz="2400" dirty="0"/>
              <a:t>/</a:t>
            </a:r>
            <a:r>
              <a:rPr lang="en-US" sz="2400" dirty="0"/>
              <a:t>sub-blankets, seaming, butt-joining, spiral wrapping</a:t>
            </a:r>
            <a:r>
              <a:rPr lang="pl-PL" sz="2400" dirty="0"/>
              <a:t> </a:t>
            </a:r>
            <a:r>
              <a:rPr lang="pl-PL" sz="2400" dirty="0" err="1"/>
              <a:t>ec</a:t>
            </a:r>
            <a:r>
              <a:rPr lang="en-US" sz="2400" dirty="0"/>
              <a:t>t</a:t>
            </a:r>
            <a:r>
              <a:rPr lang="pl-PL" sz="2400" dirty="0"/>
              <a:t>.)</a:t>
            </a:r>
            <a:endParaRPr lang="en-US" sz="2400" dirty="0"/>
          </a:p>
        </p:txBody>
      </p:sp>
      <p:sp>
        <p:nvSpPr>
          <p:cNvPr id="4" name="Prostokąt 3">
            <a:extLst>
              <a:ext uri="{FF2B5EF4-FFF2-40B4-BE49-F238E27FC236}">
                <a16:creationId xmlns:a16="http://schemas.microsoft.com/office/drawing/2014/main" id="{FB4A3CD0-F8C1-4272-BA7C-0C888FC6F61B}"/>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5" name="pole tekstowe 4">
            <a:extLst>
              <a:ext uri="{FF2B5EF4-FFF2-40B4-BE49-F238E27FC236}">
                <a16:creationId xmlns:a16="http://schemas.microsoft.com/office/drawing/2014/main" id="{D285DA34-CC08-481F-843D-3E5D099CEDF0}"/>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17</a:t>
            </a:fld>
            <a:endParaRPr lang="en-US" i="1" dirty="0">
              <a:solidFill>
                <a:schemeClr val="bg1"/>
              </a:solidFill>
            </a:endParaRPr>
          </a:p>
        </p:txBody>
      </p:sp>
    </p:spTree>
    <p:extLst>
      <p:ext uri="{BB962C8B-B14F-4D97-AF65-F5344CB8AC3E}">
        <p14:creationId xmlns:p14="http://schemas.microsoft.com/office/powerpoint/2010/main" val="2993243839"/>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88EBF19A-97DD-4AD5-A0AE-9138F72B4FA0}"/>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6" name="pole tekstowe 5">
            <a:extLst>
              <a:ext uri="{FF2B5EF4-FFF2-40B4-BE49-F238E27FC236}">
                <a16:creationId xmlns:a16="http://schemas.microsoft.com/office/drawing/2014/main" id="{AF9B3232-C2BC-4281-82E5-C66FE2113255}"/>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18</a:t>
            </a:fld>
            <a:endParaRPr lang="en-US" i="1" dirty="0">
              <a:solidFill>
                <a:schemeClr val="bg1"/>
              </a:solidFill>
            </a:endParaRPr>
          </a:p>
        </p:txBody>
      </p:sp>
      <p:sp>
        <p:nvSpPr>
          <p:cNvPr id="2" name="Tytuł 1">
            <a:extLst>
              <a:ext uri="{FF2B5EF4-FFF2-40B4-BE49-F238E27FC236}">
                <a16:creationId xmlns:a16="http://schemas.microsoft.com/office/drawing/2014/main" id="{FEC98A1A-8945-4CEC-91A1-622DA3C1D3FD}"/>
              </a:ext>
            </a:extLst>
          </p:cNvPr>
          <p:cNvSpPr>
            <a:spLocks noGrp="1"/>
          </p:cNvSpPr>
          <p:nvPr>
            <p:ph type="title"/>
          </p:nvPr>
        </p:nvSpPr>
        <p:spPr/>
        <p:txBody>
          <a:bodyPr/>
          <a:lstStyle/>
          <a:p>
            <a:r>
              <a:rPr lang="en-US" dirty="0"/>
              <a:t>Compilation of the MLI experimental results </a:t>
            </a:r>
          </a:p>
        </p:txBody>
      </p:sp>
      <p:graphicFrame>
        <p:nvGraphicFramePr>
          <p:cNvPr id="4" name="Symbol zastępczy zawartości 3">
            <a:extLst>
              <a:ext uri="{FF2B5EF4-FFF2-40B4-BE49-F238E27FC236}">
                <a16:creationId xmlns:a16="http://schemas.microsoft.com/office/drawing/2014/main" id="{CB174A7A-A8E9-4FBF-9793-DA5D81F24871}"/>
              </a:ext>
            </a:extLst>
          </p:cNvPr>
          <p:cNvGraphicFramePr>
            <a:graphicFrameLocks noGrp="1"/>
          </p:cNvGraphicFramePr>
          <p:nvPr>
            <p:ph idx="1"/>
          </p:nvPr>
        </p:nvGraphicFramePr>
        <p:xfrm>
          <a:off x="753477" y="1789396"/>
          <a:ext cx="8282573" cy="4980508"/>
        </p:xfrm>
        <a:graphic>
          <a:graphicData uri="http://schemas.openxmlformats.org/drawingml/2006/table">
            <a:tbl>
              <a:tblPr>
                <a:tableStyleId>{5C22544A-7EE6-4342-B048-85BDC9FD1C3A}</a:tableStyleId>
              </a:tblPr>
              <a:tblGrid>
                <a:gridCol w="1003153">
                  <a:extLst>
                    <a:ext uri="{9D8B030D-6E8A-4147-A177-3AD203B41FA5}">
                      <a16:colId xmlns:a16="http://schemas.microsoft.com/office/drawing/2014/main" val="2065468675"/>
                    </a:ext>
                  </a:extLst>
                </a:gridCol>
                <a:gridCol w="4498430">
                  <a:extLst>
                    <a:ext uri="{9D8B030D-6E8A-4147-A177-3AD203B41FA5}">
                      <a16:colId xmlns:a16="http://schemas.microsoft.com/office/drawing/2014/main" val="972804963"/>
                    </a:ext>
                  </a:extLst>
                </a:gridCol>
                <a:gridCol w="2780990">
                  <a:extLst>
                    <a:ext uri="{9D8B030D-6E8A-4147-A177-3AD203B41FA5}">
                      <a16:colId xmlns:a16="http://schemas.microsoft.com/office/drawing/2014/main" val="2279629495"/>
                    </a:ext>
                  </a:extLst>
                </a:gridCol>
              </a:tblGrid>
              <a:tr h="194602">
                <a:tc>
                  <a:txBody>
                    <a:bodyPr/>
                    <a:lstStyle/>
                    <a:p>
                      <a:pPr algn="ctr">
                        <a:lnSpc>
                          <a:spcPct val="107000"/>
                        </a:lnSpc>
                        <a:spcAft>
                          <a:spcPts val="0"/>
                        </a:spcAft>
                      </a:pPr>
                      <a:r>
                        <a:rPr lang="en-US" sz="1000" noProof="0">
                          <a:effectLst/>
                        </a:rPr>
                        <a:t>MLI config #</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60000"/>
                        <a:lumOff val="40000"/>
                      </a:schemeClr>
                    </a:solidFill>
                  </a:tcPr>
                </a:tc>
                <a:tc>
                  <a:txBody>
                    <a:bodyPr/>
                    <a:lstStyle/>
                    <a:p>
                      <a:pPr marL="93345">
                        <a:lnSpc>
                          <a:spcPct val="107000"/>
                        </a:lnSpc>
                      </a:pPr>
                      <a:r>
                        <a:rPr lang="en-US" sz="1000" noProof="0">
                          <a:effectLst/>
                        </a:rPr>
                        <a:t>MLI description</a:t>
                      </a:r>
                      <a:endParaRPr lang="en-US" sz="1000" noProof="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solidFill>
                      <a:schemeClr val="accent1">
                        <a:lumMod val="60000"/>
                        <a:lumOff val="40000"/>
                      </a:schemeClr>
                    </a:solidFill>
                  </a:tcPr>
                </a:tc>
                <a:tc>
                  <a:txBody>
                    <a:bodyPr/>
                    <a:lstStyle/>
                    <a:p>
                      <a:pPr algn="ctr">
                        <a:lnSpc>
                          <a:spcPct val="107000"/>
                        </a:lnSpc>
                        <a:spcAft>
                          <a:spcPts val="0"/>
                        </a:spcAft>
                      </a:pPr>
                      <a:r>
                        <a:rPr lang="en-US" sz="1000" noProof="0">
                          <a:effectLst/>
                        </a:rPr>
                        <a:t>Reference</a:t>
                      </a:r>
                      <a:endParaRPr lang="en-US" sz="12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60000"/>
                        <a:lumOff val="40000"/>
                      </a:schemeClr>
                    </a:solidFill>
                  </a:tcPr>
                </a:tc>
                <a:extLst>
                  <a:ext uri="{0D108BD9-81ED-4DB2-BD59-A6C34878D82A}">
                    <a16:rowId xmlns:a16="http://schemas.microsoft.com/office/drawing/2014/main" val="3372095585"/>
                  </a:ext>
                </a:extLst>
              </a:tr>
              <a:tr h="215971">
                <a:tc>
                  <a:txBody>
                    <a:bodyPr/>
                    <a:lstStyle/>
                    <a:p>
                      <a:pPr algn="ctr">
                        <a:lnSpc>
                          <a:spcPct val="107000"/>
                        </a:lnSpc>
                        <a:spcAft>
                          <a:spcPts val="0"/>
                        </a:spcAft>
                      </a:pPr>
                      <a:r>
                        <a:rPr lang="en-US" sz="1000" noProof="0">
                          <a:effectLst/>
                        </a:rPr>
                        <a:t>1</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a:effectLst/>
                        </a:rPr>
                        <a:t>Lydall CRS – Aluminum foil 1145 - 0,7</a:t>
                      </a:r>
                      <a:r>
                        <a:rPr lang="en-US" sz="1000" noProof="0">
                          <a:effectLst/>
                          <a:latin typeface="Symbol" panose="05050102010706020507" pitchFamily="18" charset="2"/>
                        </a:rPr>
                        <a:t>m</a:t>
                      </a:r>
                      <a:r>
                        <a:rPr lang="en-US" sz="1000" noProof="0">
                          <a:effectLst/>
                        </a:rPr>
                        <a:t>m thickness + Cryotherm 1303 (microfiber glass non-woven binder free thermal spacer)</a:t>
                      </a:r>
                    </a:p>
                  </a:txBody>
                  <a:tcPr marL="0" marR="0" marT="0" marB="0" anchor="ctr"/>
                </a:tc>
                <a:tc row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noProof="0" dirty="0"/>
                        <a:t>Senthil Kumar, A., Krishna Murthy, M.V., Jacob, S., </a:t>
                      </a:r>
                      <a:r>
                        <a:rPr lang="en-US" sz="800" noProof="0" dirty="0" err="1"/>
                        <a:t>Kasthurirengan</a:t>
                      </a:r>
                      <a:r>
                        <a:rPr lang="en-US" sz="800" noProof="0" dirty="0"/>
                        <a:t>, S. (2000). </a:t>
                      </a:r>
                      <a:r>
                        <a:rPr lang="en-US" sz="800" i="1" noProof="0" dirty="0"/>
                        <a:t>Thermal Performance of Multilayer Insulation Down to 4.2 K</a:t>
                      </a:r>
                      <a:r>
                        <a:rPr lang="en-US" sz="800" noProof="0" dirty="0"/>
                        <a:t>. Advances in Cryogenic Engineering. https://doi.org/10.1007/978-1-4615-4215-5_92 </a:t>
                      </a:r>
                    </a:p>
                    <a:p>
                      <a:pPr algn="ctr">
                        <a:lnSpc>
                          <a:spcPct val="107000"/>
                        </a:lnSpc>
                        <a:spcAft>
                          <a:spcPts val="0"/>
                        </a:spcAft>
                      </a:pP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627140466"/>
                  </a:ext>
                </a:extLst>
              </a:tr>
              <a:tr h="378598">
                <a:tc>
                  <a:txBody>
                    <a:bodyPr/>
                    <a:lstStyle/>
                    <a:p>
                      <a:pPr algn="ctr">
                        <a:lnSpc>
                          <a:spcPct val="107000"/>
                        </a:lnSpc>
                        <a:spcAft>
                          <a:spcPts val="0"/>
                        </a:spcAft>
                      </a:pPr>
                      <a:r>
                        <a:rPr lang="en-US" sz="1000" noProof="0">
                          <a:effectLst/>
                        </a:rPr>
                        <a:t>2</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a:effectLst/>
                        </a:rPr>
                        <a:t>Jehier IR 305 – Double aluminised Mylar (DAM) 6 </a:t>
                      </a:r>
                      <a:r>
                        <a:rPr lang="en-US" sz="1000" noProof="0">
                          <a:effectLst/>
                          <a:latin typeface="Symbol" panose="05050102010706020507" pitchFamily="18" charset="2"/>
                        </a:rPr>
                        <a:t>m</a:t>
                      </a:r>
                      <a:r>
                        <a:rPr lang="en-US" sz="1000" noProof="0">
                          <a:effectLst/>
                        </a:rPr>
                        <a:t>m thickness , 400A</a:t>
                      </a:r>
                      <a:r>
                        <a:rPr lang="en-US" sz="1000" baseline="30000" noProof="0">
                          <a:effectLst/>
                        </a:rPr>
                        <a:t>o</a:t>
                      </a:r>
                      <a:r>
                        <a:rPr lang="en-US" sz="1000" noProof="0">
                          <a:effectLst/>
                        </a:rPr>
                        <a:t> coating thickness on each side, perforation diameter 2mm at a pitch of 56mm + polyester tulle with weight of 5x10</a:t>
                      </a:r>
                      <a:r>
                        <a:rPr lang="en-US" sz="1000" baseline="30000" noProof="0">
                          <a:effectLst/>
                        </a:rPr>
                        <a:t>3</a:t>
                      </a:r>
                      <a:r>
                        <a:rPr lang="en-US" sz="1000" noProof="0">
                          <a:effectLst/>
                        </a:rPr>
                        <a:t> kg/m</a:t>
                      </a:r>
                      <a:r>
                        <a:rPr lang="en-US" sz="1000" baseline="30000" noProof="0">
                          <a:effectLst/>
                        </a:rPr>
                        <a:t>2</a:t>
                      </a:r>
                      <a:endParaRPr lang="en-US" sz="1200" baseline="30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470184375"/>
                  </a:ext>
                </a:extLst>
              </a:tr>
              <a:tr h="194602">
                <a:tc>
                  <a:txBody>
                    <a:bodyPr/>
                    <a:lstStyle/>
                    <a:p>
                      <a:pPr algn="ctr">
                        <a:lnSpc>
                          <a:spcPct val="107000"/>
                        </a:lnSpc>
                        <a:spcAft>
                          <a:spcPts val="0"/>
                        </a:spcAft>
                      </a:pPr>
                      <a:r>
                        <a:rPr lang="en-US" sz="1000" noProof="0">
                          <a:effectLst/>
                        </a:rPr>
                        <a:t>3</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NRC2 – Crinkled single side aluminized Mylar with thickness 6 </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2971731824"/>
                  </a:ext>
                </a:extLst>
              </a:tr>
              <a:tr h="194602">
                <a:tc>
                  <a:txBody>
                    <a:bodyPr/>
                    <a:lstStyle/>
                    <a:p>
                      <a:pPr algn="ctr">
                        <a:lnSpc>
                          <a:spcPct val="107000"/>
                        </a:lnSpc>
                        <a:spcAft>
                          <a:spcPts val="0"/>
                        </a:spcAft>
                      </a:pPr>
                      <a:r>
                        <a:rPr lang="en-US" sz="1000" noProof="0">
                          <a:effectLst/>
                        </a:rPr>
                        <a:t>4</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IHI – 12</a:t>
                      </a:r>
                      <a:r>
                        <a:rPr lang="en-US" sz="1000" noProof="0" dirty="0">
                          <a:effectLst/>
                          <a:latin typeface="Symbol" panose="05050102010706020507" pitchFamily="18" charset="2"/>
                        </a:rPr>
                        <a:t>m</a:t>
                      </a:r>
                      <a:r>
                        <a:rPr lang="en-US" sz="1000" noProof="0" dirty="0">
                          <a:effectLst/>
                        </a:rPr>
                        <a:t>m dimpled, double </a:t>
                      </a:r>
                      <a:r>
                        <a:rPr lang="en-US" sz="1000" noProof="0" dirty="0" err="1">
                          <a:effectLst/>
                        </a:rPr>
                        <a:t>aluminised</a:t>
                      </a:r>
                      <a:r>
                        <a:rPr lang="en-US" sz="1000" noProof="0" dirty="0">
                          <a:effectLst/>
                        </a:rPr>
                        <a:t> Mylar, dimple diameter 2mm at a pitch of 6mm, dimple height 200</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2666590485"/>
                  </a:ext>
                </a:extLst>
              </a:tr>
              <a:tr h="264049">
                <a:tc>
                  <a:txBody>
                    <a:bodyPr/>
                    <a:lstStyle/>
                    <a:p>
                      <a:pPr algn="ctr">
                        <a:lnSpc>
                          <a:spcPct val="107000"/>
                        </a:lnSpc>
                        <a:spcAft>
                          <a:spcPts val="0"/>
                        </a:spcAft>
                      </a:pPr>
                      <a:r>
                        <a:rPr lang="en-US" sz="1000" noProof="0">
                          <a:effectLst/>
                        </a:rPr>
                        <a:t>5 </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12 </a:t>
                      </a:r>
                      <a:r>
                        <a:rPr lang="en-US" sz="1000" noProof="0" dirty="0">
                          <a:effectLst/>
                          <a:latin typeface="Symbol" panose="05050102010706020507" pitchFamily="18" charset="2"/>
                        </a:rPr>
                        <a:t>m</a:t>
                      </a:r>
                      <a:r>
                        <a:rPr lang="en-US" sz="1000" noProof="0" dirty="0">
                          <a:effectLst/>
                        </a:rPr>
                        <a:t>m, perforation 0.4%, 1.5 mm holes/nylon net 80 </a:t>
                      </a:r>
                      <a:r>
                        <a:rPr lang="en-US" sz="1000" noProof="0" dirty="0">
                          <a:effectLst/>
                          <a:latin typeface="Symbol" panose="05050102010706020507" pitchFamily="18" charset="2"/>
                        </a:rPr>
                        <a:t>m</a:t>
                      </a:r>
                      <a:r>
                        <a:rPr lang="en-US" sz="1000" noProof="0" dirty="0">
                          <a:effectLst/>
                        </a:rPr>
                        <a:t>m thickness</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800" noProof="0" dirty="0">
                          <a:effectLst/>
                        </a:rPr>
                        <a:t>S. Jacob, S. </a:t>
                      </a:r>
                      <a:r>
                        <a:rPr lang="en-US" sz="800" noProof="0" dirty="0" err="1">
                          <a:effectLst/>
                        </a:rPr>
                        <a:t>Kasthurirengan</a:t>
                      </a:r>
                      <a:r>
                        <a:rPr lang="en-US" sz="800" noProof="0" dirty="0">
                          <a:effectLst/>
                        </a:rPr>
                        <a:t>, R. </a:t>
                      </a:r>
                      <a:r>
                        <a:rPr lang="en-US" sz="800" noProof="0" dirty="0" err="1">
                          <a:effectLst/>
                        </a:rPr>
                        <a:t>Karunanithi</a:t>
                      </a:r>
                      <a:r>
                        <a:rPr lang="en-US" sz="800" noProof="0" dirty="0">
                          <a:effectLst/>
                        </a:rPr>
                        <a:t>,</a:t>
                      </a:r>
                    </a:p>
                    <a:p>
                      <a:pPr algn="ctr">
                        <a:lnSpc>
                          <a:spcPct val="107000"/>
                        </a:lnSpc>
                        <a:spcAft>
                          <a:spcPts val="0"/>
                        </a:spcAft>
                      </a:pPr>
                      <a:r>
                        <a:rPr lang="en-US" sz="800" noProof="0" dirty="0">
                          <a:effectLst/>
                        </a:rPr>
                        <a:t>Investigations into the thermal performance of multilayer insulation (300-77 K) Part 1: Calorimetric studies,</a:t>
                      </a:r>
                      <a:r>
                        <a:rPr lang="pl-PL" sz="800" noProof="0" dirty="0">
                          <a:effectLst/>
                        </a:rPr>
                        <a:t> </a:t>
                      </a:r>
                      <a:r>
                        <a:rPr lang="en-US" sz="800" noProof="0" dirty="0" err="1">
                          <a:effectLst/>
                        </a:rPr>
                        <a:t>Cryogenics,Volume</a:t>
                      </a:r>
                      <a:r>
                        <a:rPr lang="en-US" sz="800" noProof="0" dirty="0">
                          <a:effectLst/>
                        </a:rPr>
                        <a:t> 32, Issue 12,</a:t>
                      </a:r>
                      <a:r>
                        <a:rPr lang="pl-PL" sz="800" noProof="0" dirty="0">
                          <a:effectLst/>
                        </a:rPr>
                        <a:t> </a:t>
                      </a:r>
                      <a:r>
                        <a:rPr lang="en-US" sz="800" noProof="0" dirty="0">
                          <a:effectLst/>
                        </a:rPr>
                        <a:t>https://doi.org/10.1016/0011-2275(92)90328-8</a:t>
                      </a:r>
                      <a:endParaRPr lang="en-US" sz="8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719915"/>
                  </a:ext>
                </a:extLst>
              </a:tr>
              <a:tr h="194602">
                <a:tc>
                  <a:txBody>
                    <a:bodyPr/>
                    <a:lstStyle/>
                    <a:p>
                      <a:pPr algn="ctr">
                        <a:lnSpc>
                          <a:spcPct val="107000"/>
                        </a:lnSpc>
                        <a:spcAft>
                          <a:spcPts val="0"/>
                        </a:spcAft>
                      </a:pPr>
                      <a:r>
                        <a:rPr lang="en-US" sz="1000" noProof="0" dirty="0">
                          <a:effectLst/>
                        </a:rPr>
                        <a:t>6.1 </a:t>
                      </a:r>
                      <a:endParaRPr lang="en-US" sz="1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a:effectLst/>
                        </a:rPr>
                        <a:t>DAM 12</a:t>
                      </a:r>
                      <a:r>
                        <a:rPr lang="en-US" sz="1000" noProof="0">
                          <a:effectLst/>
                          <a:latin typeface="Symbol" panose="05050102010706020507" pitchFamily="18" charset="2"/>
                        </a:rPr>
                        <a:t>m</a:t>
                      </a:r>
                      <a:r>
                        <a:rPr lang="en-US" sz="1000" noProof="0">
                          <a:effectLst/>
                        </a:rPr>
                        <a:t>m/ glass fibres 76.2 mm – 63.28 layers/cm</a:t>
                      </a:r>
                      <a:endParaRPr lang="en-US" sz="12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noProof="0" dirty="0"/>
                        <a:t>S.L. Bapat, at all, </a:t>
                      </a:r>
                      <a:r>
                        <a:rPr lang="en-US" sz="800" i="1" noProof="0" dirty="0"/>
                        <a:t>Experimental investigations of multilayer, Insulation</a:t>
                      </a:r>
                      <a:r>
                        <a:rPr lang="en-US" sz="800" noProof="0" dirty="0"/>
                        <a:t>, August 1990 Cryogenics 30(8):711-719, DOI: 10.1016/0011-2275(90)90235-5</a:t>
                      </a:r>
                    </a:p>
                  </a:txBody>
                  <a:tcPr marL="0" marR="0" marT="0" marB="0" anchor="ctr"/>
                </a:tc>
                <a:extLst>
                  <a:ext uri="{0D108BD9-81ED-4DB2-BD59-A6C34878D82A}">
                    <a16:rowId xmlns:a16="http://schemas.microsoft.com/office/drawing/2014/main" val="2884352382"/>
                  </a:ext>
                </a:extLst>
              </a:tr>
              <a:tr h="194602">
                <a:tc>
                  <a:txBody>
                    <a:bodyPr/>
                    <a:lstStyle/>
                    <a:p>
                      <a:pPr algn="ctr">
                        <a:lnSpc>
                          <a:spcPct val="107000"/>
                        </a:lnSpc>
                        <a:spcAft>
                          <a:spcPts val="0"/>
                        </a:spcAft>
                      </a:pPr>
                      <a:r>
                        <a:rPr lang="en-US" sz="1000" noProof="0">
                          <a:effectLst/>
                        </a:rPr>
                        <a:t>6.2</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12</a:t>
                      </a:r>
                      <a:r>
                        <a:rPr lang="en-US" sz="1000" noProof="0" dirty="0">
                          <a:effectLst/>
                          <a:latin typeface="Symbol" panose="05050102010706020507" pitchFamily="18" charset="2"/>
                        </a:rPr>
                        <a:t>m</a:t>
                      </a:r>
                      <a:r>
                        <a:rPr lang="en-US" sz="1000" noProof="0" dirty="0">
                          <a:effectLst/>
                        </a:rPr>
                        <a:t>m/ glass </a:t>
                      </a:r>
                      <a:r>
                        <a:rPr lang="en-US" sz="1000" noProof="0" dirty="0" err="1">
                          <a:effectLst/>
                        </a:rPr>
                        <a:t>fibres</a:t>
                      </a:r>
                      <a:r>
                        <a:rPr lang="en-US" sz="1000" noProof="0" dirty="0">
                          <a:effectLst/>
                        </a:rPr>
                        <a:t> 76.2 mm – 50 layers/cm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1973001279"/>
                  </a:ext>
                </a:extLst>
              </a:tr>
              <a:tr h="194602">
                <a:tc>
                  <a:txBody>
                    <a:bodyPr/>
                    <a:lstStyle/>
                    <a:p>
                      <a:pPr algn="ctr">
                        <a:lnSpc>
                          <a:spcPct val="107000"/>
                        </a:lnSpc>
                        <a:spcAft>
                          <a:spcPts val="0"/>
                        </a:spcAft>
                      </a:pPr>
                      <a:r>
                        <a:rPr lang="en-US" sz="1000" noProof="0">
                          <a:effectLst/>
                        </a:rPr>
                        <a:t>6.3</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a:effectLst/>
                        </a:rPr>
                        <a:t>DAM 12</a:t>
                      </a:r>
                      <a:r>
                        <a:rPr lang="en-US" sz="1000" noProof="0">
                          <a:effectLst/>
                          <a:latin typeface="Symbol" panose="05050102010706020507" pitchFamily="18" charset="2"/>
                        </a:rPr>
                        <a:t>m</a:t>
                      </a:r>
                      <a:r>
                        <a:rPr lang="en-US" sz="1000" noProof="0">
                          <a:effectLst/>
                        </a:rPr>
                        <a:t>m/ glass fibres 76.2 mm – 30 layers/cm</a:t>
                      </a:r>
                      <a:endParaRPr lang="en-US" sz="12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1339053165"/>
                  </a:ext>
                </a:extLst>
              </a:tr>
              <a:tr h="194602">
                <a:tc>
                  <a:txBody>
                    <a:bodyPr/>
                    <a:lstStyle/>
                    <a:p>
                      <a:pPr algn="ctr">
                        <a:lnSpc>
                          <a:spcPct val="107000"/>
                        </a:lnSpc>
                        <a:spcAft>
                          <a:spcPts val="0"/>
                        </a:spcAft>
                      </a:pPr>
                      <a:r>
                        <a:rPr lang="en-US" sz="1000" noProof="0">
                          <a:effectLst/>
                        </a:rPr>
                        <a:t>6.4</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a:effectLst/>
                        </a:rPr>
                        <a:t>DAM 12</a:t>
                      </a:r>
                      <a:r>
                        <a:rPr lang="en-US" sz="1000" noProof="0">
                          <a:effectLst/>
                          <a:latin typeface="Symbol" panose="05050102010706020507" pitchFamily="18" charset="2"/>
                        </a:rPr>
                        <a:t>m</a:t>
                      </a:r>
                      <a:r>
                        <a:rPr lang="en-US" sz="1000" noProof="0">
                          <a:effectLst/>
                        </a:rPr>
                        <a:t>m/ glass fibres 76.2 mm – 24.2 layers/cm</a:t>
                      </a:r>
                      <a:endParaRPr lang="en-US" sz="12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1555593774"/>
                  </a:ext>
                </a:extLst>
              </a:tr>
              <a:tr h="182622">
                <a:tc>
                  <a:txBody>
                    <a:bodyPr/>
                    <a:lstStyle/>
                    <a:p>
                      <a:pPr algn="ctr">
                        <a:lnSpc>
                          <a:spcPct val="107000"/>
                        </a:lnSpc>
                        <a:spcAft>
                          <a:spcPts val="0"/>
                        </a:spcAft>
                      </a:pPr>
                      <a:r>
                        <a:rPr lang="en-US" sz="1000" noProof="0">
                          <a:effectLst/>
                        </a:rPr>
                        <a:t>7</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NRC2</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800" noProof="0" dirty="0">
                          <a:effectLst/>
                        </a:rPr>
                        <a:t>Q.S. Shu, R.W. Fast, H.L. Hart,</a:t>
                      </a:r>
                      <a:r>
                        <a:rPr lang="pl-PL" sz="800" noProof="0" dirty="0">
                          <a:effectLst/>
                        </a:rPr>
                        <a:t> </a:t>
                      </a:r>
                      <a:r>
                        <a:rPr lang="en-US" sz="800" noProof="0" dirty="0">
                          <a:effectLst/>
                        </a:rPr>
                        <a:t>Heat flux from 277 to 77 K through a few layers of multilayer insulation, Cryogenics,</a:t>
                      </a:r>
                      <a:r>
                        <a:rPr lang="pl-PL" sz="800" noProof="0" dirty="0">
                          <a:effectLst/>
                        </a:rPr>
                        <a:t> </a:t>
                      </a:r>
                      <a:r>
                        <a:rPr lang="en-US" sz="800" noProof="0" dirty="0">
                          <a:effectLst/>
                        </a:rPr>
                        <a:t>Volume 26, Issue 12,</a:t>
                      </a:r>
                    </a:p>
                    <a:p>
                      <a:pPr algn="ctr">
                        <a:lnSpc>
                          <a:spcPct val="107000"/>
                        </a:lnSpc>
                        <a:spcAft>
                          <a:spcPts val="0"/>
                        </a:spcAft>
                      </a:pPr>
                      <a:r>
                        <a:rPr lang="en-US" sz="800" noProof="0" dirty="0">
                          <a:effectLst/>
                        </a:rPr>
                        <a:t>https://doi.org/10.1016/0011-2275(86)90167-0</a:t>
                      </a:r>
                      <a:endParaRPr lang="en-US" sz="105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873958853"/>
                  </a:ext>
                </a:extLst>
              </a:tr>
              <a:tr h="378598">
                <a:tc>
                  <a:txBody>
                    <a:bodyPr/>
                    <a:lstStyle/>
                    <a:p>
                      <a:pPr algn="ctr">
                        <a:lnSpc>
                          <a:spcPct val="107000"/>
                        </a:lnSpc>
                        <a:spcAft>
                          <a:spcPts val="0"/>
                        </a:spcAft>
                      </a:pPr>
                      <a:r>
                        <a:rPr lang="en-US" sz="1000" noProof="0">
                          <a:effectLst/>
                        </a:rPr>
                        <a:t>8 </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err="1">
                          <a:effectLst/>
                        </a:rPr>
                        <a:t>Jehier</a:t>
                      </a:r>
                      <a:r>
                        <a:rPr lang="en-US" sz="1000" noProof="0" dirty="0">
                          <a:effectLst/>
                        </a:rPr>
                        <a:t> IR 305</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n-US" sz="800" noProof="0" dirty="0" err="1">
                          <a:effectLst/>
                        </a:rPr>
                        <a:t>Fesmire</a:t>
                      </a:r>
                      <a:r>
                        <a:rPr lang="en-US" sz="800" noProof="0" dirty="0">
                          <a:effectLst/>
                        </a:rPr>
                        <a:t> J.E,. </a:t>
                      </a:r>
                      <a:r>
                        <a:rPr lang="en-US" sz="800" noProof="0" dirty="0" err="1">
                          <a:effectLst/>
                        </a:rPr>
                        <a:t>Augustynowicz</a:t>
                      </a:r>
                      <a:r>
                        <a:rPr lang="en-US" sz="800" noProof="0" dirty="0">
                          <a:effectLst/>
                        </a:rPr>
                        <a:t> S.D, </a:t>
                      </a:r>
                      <a:r>
                        <a:rPr lang="en-US" sz="800" noProof="0" dirty="0" err="1">
                          <a:effectLst/>
                        </a:rPr>
                        <a:t>Darve</a:t>
                      </a:r>
                      <a:r>
                        <a:rPr lang="en-US" sz="800" noProof="0" dirty="0">
                          <a:effectLst/>
                        </a:rPr>
                        <a:t> C., Performance characterization of perforated multilayer insulation blankets, Proceedings of the </a:t>
                      </a:r>
                      <a:r>
                        <a:rPr lang="pl-PL" sz="800" noProof="0" dirty="0">
                          <a:effectLst/>
                        </a:rPr>
                        <a:t>19h </a:t>
                      </a:r>
                      <a:r>
                        <a:rPr lang="en-US" sz="800" noProof="0" dirty="0">
                          <a:effectLst/>
                        </a:rPr>
                        <a:t>I</a:t>
                      </a:r>
                      <a:r>
                        <a:rPr lang="pl-PL" sz="800" noProof="0" dirty="0">
                          <a:effectLst/>
                        </a:rPr>
                        <a:t>CEC</a:t>
                      </a:r>
                      <a:endParaRPr lang="en-US" sz="105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18904981"/>
                  </a:ext>
                </a:extLst>
              </a:tr>
              <a:tr h="194602">
                <a:tc>
                  <a:txBody>
                    <a:bodyPr/>
                    <a:lstStyle/>
                    <a:p>
                      <a:pPr algn="ctr">
                        <a:lnSpc>
                          <a:spcPct val="107000"/>
                        </a:lnSpc>
                        <a:spcAft>
                          <a:spcPts val="0"/>
                        </a:spcAft>
                      </a:pPr>
                      <a:r>
                        <a:rPr lang="en-US" sz="1000" noProof="0">
                          <a:effectLst/>
                        </a:rPr>
                        <a:t>9</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pl-PL" sz="1000" noProof="0" dirty="0">
                          <a:effectLst/>
                        </a:rPr>
                        <a:t>Single </a:t>
                      </a:r>
                      <a:r>
                        <a:rPr lang="pl-PL" sz="1000" noProof="0" dirty="0" err="1">
                          <a:effectLst/>
                        </a:rPr>
                        <a:t>layer</a:t>
                      </a:r>
                      <a:r>
                        <a:rPr lang="pl-PL" sz="1000" noProof="0" dirty="0">
                          <a:effectLst/>
                        </a:rPr>
                        <a:t> of </a:t>
                      </a:r>
                      <a:r>
                        <a:rPr lang="en-US" sz="1000" noProof="0" dirty="0">
                          <a:effectLst/>
                        </a:rPr>
                        <a:t>DAM 25</a:t>
                      </a:r>
                      <a:r>
                        <a:rPr lang="en-US" sz="1000" noProof="0" dirty="0">
                          <a:effectLst/>
                          <a:latin typeface="Symbol" panose="05050102010706020507" pitchFamily="18" charset="2"/>
                        </a:rPr>
                        <a:t>m</a:t>
                      </a:r>
                      <a:r>
                        <a:rPr lang="en-US" sz="1000" noProof="0" dirty="0">
                          <a:effectLst/>
                        </a:rPr>
                        <a:t>m, 250A</a:t>
                      </a:r>
                      <a:r>
                        <a:rPr lang="pl-PL" sz="1000" noProof="0" dirty="0">
                          <a:effectLst/>
                        </a:rPr>
                        <a:t> Al </a:t>
                      </a:r>
                      <a:r>
                        <a:rPr lang="pl-PL" sz="1000" noProof="0" dirty="0" err="1">
                          <a:effectLst/>
                        </a:rPr>
                        <a:t>layer</a:t>
                      </a:r>
                      <a:r>
                        <a:rPr lang="pl-PL" sz="1000" noProof="0" dirty="0">
                          <a:effectLst/>
                        </a:rPr>
                        <a:t> </a:t>
                      </a:r>
                      <a:r>
                        <a:rPr lang="pl-PL" sz="1000" noProof="0" dirty="0" err="1">
                          <a:effectLst/>
                        </a:rPr>
                        <a:t>thickness</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3">
                  <a:txBody>
                    <a:bodyPr/>
                    <a:lstStyle/>
                    <a:p>
                      <a:pPr marL="0" algn="ctr" defTabSz="914400" rtl="0" eaLnBrk="1" latinLnBrk="0" hangingPunct="1">
                        <a:lnSpc>
                          <a:spcPct val="107000"/>
                        </a:lnSpc>
                        <a:spcAft>
                          <a:spcPts val="0"/>
                        </a:spcAft>
                      </a:pPr>
                      <a:r>
                        <a:rPr lang="en-US" sz="800" kern="1200" noProof="0" dirty="0">
                          <a:solidFill>
                            <a:schemeClr val="dk1"/>
                          </a:solidFill>
                          <a:effectLst/>
                          <a:latin typeface="+mn-lt"/>
                          <a:ea typeface="+mn-ea"/>
                          <a:cs typeface="+mn-cs"/>
                        </a:rPr>
                        <a:t>P. Lebrun et al., </a:t>
                      </a:r>
                      <a:r>
                        <a:rPr lang="en-US" sz="800" i="1" kern="1200" noProof="0" dirty="0">
                          <a:solidFill>
                            <a:schemeClr val="dk1"/>
                          </a:solidFill>
                          <a:effectLst/>
                          <a:latin typeface="+mn-lt"/>
                          <a:ea typeface="+mn-ea"/>
                          <a:cs typeface="+mn-cs"/>
                        </a:rPr>
                        <a:t>Investigation and qualification of thermal insulation systems between 80 K and 4.2 K</a:t>
                      </a:r>
                      <a:r>
                        <a:rPr lang="en-US" sz="800" kern="1200" noProof="0" dirty="0">
                          <a:solidFill>
                            <a:schemeClr val="dk1"/>
                          </a:solidFill>
                          <a:effectLst/>
                          <a:latin typeface="+mn-lt"/>
                          <a:ea typeface="+mn-ea"/>
                          <a:cs typeface="+mn-cs"/>
                        </a:rPr>
                        <a:t>. Cryogenics 32(ICMC Supplement), 44–47 (1992) 12</a:t>
                      </a:r>
                    </a:p>
                  </a:txBody>
                  <a:tcPr marL="0" marR="0" marT="0" marB="0" anchor="ctr"/>
                </a:tc>
                <a:extLst>
                  <a:ext uri="{0D108BD9-81ED-4DB2-BD59-A6C34878D82A}">
                    <a16:rowId xmlns:a16="http://schemas.microsoft.com/office/drawing/2014/main" val="1551632859"/>
                  </a:ext>
                </a:extLst>
              </a:tr>
              <a:tr h="194602">
                <a:tc>
                  <a:txBody>
                    <a:bodyPr/>
                    <a:lstStyle/>
                    <a:p>
                      <a:pPr algn="ctr">
                        <a:lnSpc>
                          <a:spcPct val="107000"/>
                        </a:lnSpc>
                        <a:spcAft>
                          <a:spcPts val="0"/>
                        </a:spcAft>
                      </a:pPr>
                      <a:r>
                        <a:rPr lang="en-US" sz="1000" noProof="0">
                          <a:effectLst/>
                        </a:rPr>
                        <a:t>10</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25 mm, 250A/</a:t>
                      </a:r>
                      <a:r>
                        <a:rPr lang="pl-PL" sz="1000" noProof="0" dirty="0">
                          <a:effectLst/>
                        </a:rPr>
                        <a:t>net</a:t>
                      </a:r>
                      <a:r>
                        <a:rPr lang="en-US" sz="1000" noProof="0" dirty="0">
                          <a:effectLst/>
                        </a:rPr>
                        <a:t> 30 </a:t>
                      </a:r>
                      <a:r>
                        <a:rPr lang="en-US" sz="1000" noProof="0" dirty="0">
                          <a:effectLst/>
                          <a:latin typeface="Symbol" panose="05050102010706020507" pitchFamily="18" charset="2"/>
                        </a:rPr>
                        <a:t>m</a:t>
                      </a:r>
                      <a:r>
                        <a:rPr lang="en-US" sz="1000" noProof="0" dirty="0">
                          <a:effectLst/>
                        </a:rPr>
                        <a:t>m, 4x5 mm</a:t>
                      </a:r>
                      <a:r>
                        <a:rPr lang="pl-PL" sz="1000" noProof="0" dirty="0">
                          <a:effectLst/>
                        </a:rPr>
                        <a:t> </a:t>
                      </a:r>
                      <a:r>
                        <a:rPr lang="en-US" sz="1000" noProof="0" dirty="0">
                          <a:effectLst/>
                        </a:rPr>
                        <a:t>x</a:t>
                      </a:r>
                      <a:r>
                        <a:rPr lang="pl-PL" sz="1000" noProof="0" dirty="0">
                          <a:effectLst/>
                        </a:rPr>
                        <a:t> </a:t>
                      </a:r>
                      <a:r>
                        <a:rPr lang="en-US" sz="1000" noProof="0" dirty="0">
                          <a:effectLst/>
                        </a:rPr>
                        <a:t>mm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3483674765"/>
                  </a:ext>
                </a:extLst>
              </a:tr>
              <a:tr h="194602">
                <a:tc>
                  <a:txBody>
                    <a:bodyPr/>
                    <a:lstStyle/>
                    <a:p>
                      <a:pPr algn="ctr">
                        <a:lnSpc>
                          <a:spcPct val="107000"/>
                        </a:lnSpc>
                        <a:spcAft>
                          <a:spcPts val="0"/>
                        </a:spcAft>
                      </a:pPr>
                      <a:r>
                        <a:rPr lang="en-US" sz="1000" noProof="0">
                          <a:effectLst/>
                        </a:rPr>
                        <a:t>11</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6 mm, 400A /</a:t>
                      </a:r>
                      <a:r>
                        <a:rPr lang="pl-PL" sz="1000" noProof="0" dirty="0">
                          <a:effectLst/>
                        </a:rPr>
                        <a:t>net </a:t>
                      </a:r>
                      <a:r>
                        <a:rPr lang="en-US" sz="1000" noProof="0" dirty="0">
                          <a:effectLst/>
                        </a:rPr>
                        <a:t>6 </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1074088941"/>
                  </a:ext>
                </a:extLst>
              </a:tr>
              <a:tr h="194602">
                <a:tc>
                  <a:txBody>
                    <a:bodyPr/>
                    <a:lstStyle/>
                    <a:p>
                      <a:pPr algn="ctr">
                        <a:lnSpc>
                          <a:spcPct val="107000"/>
                        </a:lnSpc>
                        <a:spcAft>
                          <a:spcPts val="0"/>
                        </a:spcAft>
                      </a:pPr>
                      <a:r>
                        <a:rPr lang="en-US" sz="1000" noProof="0">
                          <a:effectLst/>
                        </a:rPr>
                        <a:t>12</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8 mm, 230A/CRYOTHERM 2330 60 </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rowSpan="3">
                  <a:txBody>
                    <a:bodyPr/>
                    <a:lstStyle/>
                    <a:p>
                      <a:pPr algn="ctr">
                        <a:lnSpc>
                          <a:spcPct val="107000"/>
                        </a:lnSpc>
                        <a:spcAft>
                          <a:spcPts val="0"/>
                        </a:spcAft>
                      </a:pPr>
                      <a:r>
                        <a:rPr lang="en-US" sz="800" noProof="0" dirty="0">
                          <a:effectLst/>
                        </a:rPr>
                        <a:t>Benda V</a:t>
                      </a:r>
                      <a:r>
                        <a:rPr lang="pl-PL" sz="800" noProof="0" dirty="0">
                          <a:effectLst/>
                        </a:rPr>
                        <a:t> e al.</a:t>
                      </a:r>
                      <a:r>
                        <a:rPr lang="en-US" sz="800" noProof="0" dirty="0">
                          <a:effectLst/>
                        </a:rPr>
                        <a:t>, </a:t>
                      </a:r>
                      <a:r>
                        <a:rPr lang="en-US" sz="800" i="1" noProof="0" dirty="0">
                          <a:effectLst/>
                        </a:rPr>
                        <a:t>Qualification of multilayer insulation systems between 80 K and 4.2 K</a:t>
                      </a:r>
                      <a:r>
                        <a:rPr lang="en-US" sz="800" noProof="0" dirty="0">
                          <a:effectLst/>
                        </a:rPr>
                        <a:t>, Proc. Cryogenics 2000, International Institute of Refrigeration</a:t>
                      </a:r>
                      <a:endParaRPr lang="en-US" sz="105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69792147"/>
                  </a:ext>
                </a:extLst>
              </a:tr>
              <a:tr h="194602">
                <a:tc>
                  <a:txBody>
                    <a:bodyPr/>
                    <a:lstStyle/>
                    <a:p>
                      <a:pPr algn="ctr">
                        <a:lnSpc>
                          <a:spcPct val="107000"/>
                        </a:lnSpc>
                        <a:spcAft>
                          <a:spcPts val="0"/>
                        </a:spcAft>
                      </a:pPr>
                      <a:r>
                        <a:rPr lang="en-US" sz="1000" noProof="0">
                          <a:effectLst/>
                        </a:rPr>
                        <a:t>13</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DAM 8 mm, 230A/SYNTRA 5507  90 </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947503348"/>
                  </a:ext>
                </a:extLst>
              </a:tr>
              <a:tr h="194602">
                <a:tc>
                  <a:txBody>
                    <a:bodyPr/>
                    <a:lstStyle/>
                    <a:p>
                      <a:pPr algn="ctr">
                        <a:lnSpc>
                          <a:spcPct val="107000"/>
                        </a:lnSpc>
                        <a:spcAft>
                          <a:spcPts val="0"/>
                        </a:spcAft>
                      </a:pPr>
                      <a:r>
                        <a:rPr lang="en-US" sz="1000" noProof="0">
                          <a:effectLst/>
                        </a:rPr>
                        <a:t>14</a:t>
                      </a:r>
                      <a:endParaRPr lang="en-US" sz="1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93345">
                        <a:lnSpc>
                          <a:spcPct val="107000"/>
                        </a:lnSpc>
                        <a:spcAft>
                          <a:spcPts val="0"/>
                        </a:spcAft>
                      </a:pPr>
                      <a:r>
                        <a:rPr lang="en-US" sz="1000" noProof="0" dirty="0">
                          <a:effectLst/>
                        </a:rPr>
                        <a:t>Al 11 mm, 230A/CRYOTHERM 2330 60 </a:t>
                      </a:r>
                      <a:r>
                        <a:rPr lang="en-US" sz="1000" noProof="0" dirty="0">
                          <a:effectLst/>
                          <a:latin typeface="Symbol" panose="05050102010706020507" pitchFamily="18" charset="2"/>
                        </a:rPr>
                        <a:t>m</a:t>
                      </a:r>
                      <a:r>
                        <a:rPr lang="en-US" sz="1000" noProof="0" dirty="0">
                          <a:effectLst/>
                        </a:rPr>
                        <a:t>m</a:t>
                      </a:r>
                      <a:endParaRPr lang="en-US" sz="12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vMerge="1">
                  <a:txBody>
                    <a:bodyPr/>
                    <a:lstStyle/>
                    <a:p>
                      <a:endParaRPr lang="en-US"/>
                    </a:p>
                  </a:txBody>
                  <a:tcPr/>
                </a:tc>
                <a:extLst>
                  <a:ext uri="{0D108BD9-81ED-4DB2-BD59-A6C34878D82A}">
                    <a16:rowId xmlns:a16="http://schemas.microsoft.com/office/drawing/2014/main" val="4159605176"/>
                  </a:ext>
                </a:extLst>
              </a:tr>
            </a:tbl>
          </a:graphicData>
        </a:graphic>
      </p:graphicFrame>
    </p:spTree>
    <p:extLst>
      <p:ext uri="{BB962C8B-B14F-4D97-AF65-F5344CB8AC3E}">
        <p14:creationId xmlns:p14="http://schemas.microsoft.com/office/powerpoint/2010/main" val="2205268229"/>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2C3B29-D559-443B-96B8-F8233C18EFC0}"/>
              </a:ext>
            </a:extLst>
          </p:cNvPr>
          <p:cNvSpPr>
            <a:spLocks noGrp="1"/>
          </p:cNvSpPr>
          <p:nvPr>
            <p:ph type="title"/>
          </p:nvPr>
        </p:nvSpPr>
        <p:spPr/>
        <p:txBody>
          <a:bodyPr/>
          <a:lstStyle/>
          <a:p>
            <a:r>
              <a:rPr lang="en-US" dirty="0"/>
              <a:t>Compilation of the MLI experimental results</a:t>
            </a:r>
          </a:p>
        </p:txBody>
      </p:sp>
      <p:sp>
        <p:nvSpPr>
          <p:cNvPr id="4" name="Rectangle 5">
            <a:extLst>
              <a:ext uri="{FF2B5EF4-FFF2-40B4-BE49-F238E27FC236}">
                <a16:creationId xmlns:a16="http://schemas.microsoft.com/office/drawing/2014/main" id="{D7EA273C-A139-49CE-AF50-1D9EC0D3ADCE}"/>
              </a:ext>
            </a:extLst>
          </p:cNvPr>
          <p:cNvSpPr>
            <a:spLocks noChangeArrowheads="1"/>
          </p:cNvSpPr>
          <p:nvPr/>
        </p:nvSpPr>
        <p:spPr bwMode="auto">
          <a:xfrm>
            <a:off x="1433211" y="6138258"/>
            <a:ext cx="685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Temperature range: 300 – 77K, vacuum condition: vary</a:t>
            </a:r>
            <a:r>
              <a:rPr lang="pl-PL" altLang="en-US" sz="1800" dirty="0"/>
              <a:t>, </a:t>
            </a:r>
            <a:r>
              <a:rPr lang="en-US" altLang="en-US" sz="1800" dirty="0"/>
              <a:t>residual gas: </a:t>
            </a:r>
            <a:r>
              <a:rPr lang="pl-PL" altLang="en-US" sz="1800" dirty="0"/>
              <a:t>N</a:t>
            </a:r>
            <a:r>
              <a:rPr lang="pl-PL" altLang="en-US" sz="1800" baseline="-25000" dirty="0"/>
              <a:t>2</a:t>
            </a:r>
            <a:endParaRPr lang="en-US" altLang="en-US" sz="1800" baseline="-25000" dirty="0"/>
          </a:p>
        </p:txBody>
      </p:sp>
      <p:graphicFrame>
        <p:nvGraphicFramePr>
          <p:cNvPr id="5" name="Object 6">
            <a:extLst>
              <a:ext uri="{FF2B5EF4-FFF2-40B4-BE49-F238E27FC236}">
                <a16:creationId xmlns:a16="http://schemas.microsoft.com/office/drawing/2014/main" id="{93E496CF-8A43-4966-8C3C-880EDAD69E1E}"/>
              </a:ext>
            </a:extLst>
          </p:cNvPr>
          <p:cNvGraphicFramePr>
            <a:graphicFrameLocks noChangeAspect="1"/>
          </p:cNvGraphicFramePr>
          <p:nvPr>
            <p:extLst>
              <p:ext uri="{D42A27DB-BD31-4B8C-83A1-F6EECF244321}">
                <p14:modId xmlns:p14="http://schemas.microsoft.com/office/powerpoint/2010/main" val="2870542527"/>
              </p:ext>
            </p:extLst>
          </p:nvPr>
        </p:nvGraphicFramePr>
        <p:xfrm>
          <a:off x="859139" y="1911349"/>
          <a:ext cx="7558088" cy="4316413"/>
        </p:xfrm>
        <a:graphic>
          <a:graphicData uri="http://schemas.openxmlformats.org/presentationml/2006/ole">
            <mc:AlternateContent xmlns:mc="http://schemas.openxmlformats.org/markup-compatibility/2006">
              <mc:Choice xmlns:v="urn:schemas-microsoft-com:vml" Requires="v">
                <p:oleObj spid="_x0000_s3126" name="Wykres" r:id="rId3" imgW="5153152" imgH="2867117" progId="Excel.Chart.8">
                  <p:embed/>
                </p:oleObj>
              </mc:Choice>
              <mc:Fallback>
                <p:oleObj name="Wykres" r:id="rId3" imgW="5153152" imgH="2867117" progId="Excel.Chart.8">
                  <p:embed/>
                  <p:pic>
                    <p:nvPicPr>
                      <p:cNvPr id="137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39" y="1911349"/>
                        <a:ext cx="7558088" cy="431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Nawias klamrowy zamykający 5">
            <a:extLst>
              <a:ext uri="{FF2B5EF4-FFF2-40B4-BE49-F238E27FC236}">
                <a16:creationId xmlns:a16="http://schemas.microsoft.com/office/drawing/2014/main" id="{E46DDA98-C1D5-4113-BADF-BA971DF6D3E5}"/>
              </a:ext>
            </a:extLst>
          </p:cNvPr>
          <p:cNvSpPr/>
          <p:nvPr/>
        </p:nvSpPr>
        <p:spPr>
          <a:xfrm>
            <a:off x="3270290" y="2262704"/>
            <a:ext cx="331980" cy="7484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pole tekstowe 6">
            <a:extLst>
              <a:ext uri="{FF2B5EF4-FFF2-40B4-BE49-F238E27FC236}">
                <a16:creationId xmlns:a16="http://schemas.microsoft.com/office/drawing/2014/main" id="{732FA021-E43C-49DF-B4A5-029FDDA4EE8F}"/>
              </a:ext>
            </a:extLst>
          </p:cNvPr>
          <p:cNvSpPr txBox="1"/>
          <p:nvPr/>
        </p:nvSpPr>
        <p:spPr>
          <a:xfrm>
            <a:off x="3602270" y="2498409"/>
            <a:ext cx="1298798" cy="261610"/>
          </a:xfrm>
          <a:prstGeom prst="rect">
            <a:avLst/>
          </a:prstGeom>
          <a:noFill/>
        </p:spPr>
        <p:txBody>
          <a:bodyPr wrap="square" rtlCol="0">
            <a:spAutoFit/>
          </a:bodyPr>
          <a:lstStyle/>
          <a:p>
            <a:r>
              <a:rPr lang="pl-PL" sz="1050" b="1" dirty="0"/>
              <a:t>MLI </a:t>
            </a:r>
            <a:r>
              <a:rPr lang="pl-PL" sz="1050" b="1" dirty="0" err="1"/>
              <a:t>conf</a:t>
            </a:r>
            <a:r>
              <a:rPr lang="pl-PL" sz="1050" b="1" dirty="0"/>
              <a:t> #5</a:t>
            </a:r>
            <a:endParaRPr lang="en-US" sz="1400" b="1" dirty="0"/>
          </a:p>
        </p:txBody>
      </p:sp>
      <p:sp>
        <p:nvSpPr>
          <p:cNvPr id="8" name="Nawias klamrowy zamykający 7">
            <a:extLst>
              <a:ext uri="{FF2B5EF4-FFF2-40B4-BE49-F238E27FC236}">
                <a16:creationId xmlns:a16="http://schemas.microsoft.com/office/drawing/2014/main" id="{D9334AD8-43ED-4622-BE4E-6CE5F4A904EA}"/>
              </a:ext>
            </a:extLst>
          </p:cNvPr>
          <p:cNvSpPr/>
          <p:nvPr/>
        </p:nvSpPr>
        <p:spPr>
          <a:xfrm>
            <a:off x="3270290" y="3021470"/>
            <a:ext cx="331980" cy="74841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ole tekstowe 8">
            <a:extLst>
              <a:ext uri="{FF2B5EF4-FFF2-40B4-BE49-F238E27FC236}">
                <a16:creationId xmlns:a16="http://schemas.microsoft.com/office/drawing/2014/main" id="{F1E5BE1B-69FC-434D-B927-969C0438B40D}"/>
              </a:ext>
            </a:extLst>
          </p:cNvPr>
          <p:cNvSpPr txBox="1"/>
          <p:nvPr/>
        </p:nvSpPr>
        <p:spPr>
          <a:xfrm>
            <a:off x="3602270" y="3260824"/>
            <a:ext cx="1298798" cy="261610"/>
          </a:xfrm>
          <a:prstGeom prst="rect">
            <a:avLst/>
          </a:prstGeom>
          <a:noFill/>
        </p:spPr>
        <p:txBody>
          <a:bodyPr wrap="square" rtlCol="0">
            <a:spAutoFit/>
          </a:bodyPr>
          <a:lstStyle/>
          <a:p>
            <a:r>
              <a:rPr lang="pl-PL" sz="1050" b="1" dirty="0"/>
              <a:t>MLI </a:t>
            </a:r>
            <a:r>
              <a:rPr lang="pl-PL" sz="1050" b="1" dirty="0" err="1"/>
              <a:t>conf</a:t>
            </a:r>
            <a:r>
              <a:rPr lang="pl-PL" sz="1050" b="1" dirty="0"/>
              <a:t> #12</a:t>
            </a:r>
            <a:endParaRPr lang="en-US" sz="1400" b="1" dirty="0"/>
          </a:p>
        </p:txBody>
      </p:sp>
      <p:sp>
        <p:nvSpPr>
          <p:cNvPr id="10" name="pole tekstowe 9">
            <a:extLst>
              <a:ext uri="{FF2B5EF4-FFF2-40B4-BE49-F238E27FC236}">
                <a16:creationId xmlns:a16="http://schemas.microsoft.com/office/drawing/2014/main" id="{E7E78F2F-0F49-4364-A710-1946CEF84DCF}"/>
              </a:ext>
            </a:extLst>
          </p:cNvPr>
          <p:cNvSpPr txBox="1"/>
          <p:nvPr/>
        </p:nvSpPr>
        <p:spPr>
          <a:xfrm>
            <a:off x="3111096" y="3716082"/>
            <a:ext cx="1298798" cy="261610"/>
          </a:xfrm>
          <a:prstGeom prst="rect">
            <a:avLst/>
          </a:prstGeom>
          <a:noFill/>
        </p:spPr>
        <p:txBody>
          <a:bodyPr wrap="square" rtlCol="0">
            <a:spAutoFit/>
          </a:bodyPr>
          <a:lstStyle/>
          <a:p>
            <a:r>
              <a:rPr lang="pl-PL" sz="1050" b="1" dirty="0"/>
              <a:t>MLI </a:t>
            </a:r>
            <a:r>
              <a:rPr lang="pl-PL" sz="1050" b="1" dirty="0" err="1"/>
              <a:t>conf</a:t>
            </a:r>
            <a:r>
              <a:rPr lang="pl-PL" sz="1050" b="1" dirty="0"/>
              <a:t> #8</a:t>
            </a:r>
            <a:endParaRPr lang="en-US" sz="1400" b="1" dirty="0"/>
          </a:p>
        </p:txBody>
      </p:sp>
      <p:sp>
        <p:nvSpPr>
          <p:cNvPr id="11" name="Prostokąt 10">
            <a:extLst>
              <a:ext uri="{FF2B5EF4-FFF2-40B4-BE49-F238E27FC236}">
                <a16:creationId xmlns:a16="http://schemas.microsoft.com/office/drawing/2014/main" id="{A5030567-D262-46EA-AA06-E598462D17B2}"/>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2" name="pole tekstowe 11">
            <a:extLst>
              <a:ext uri="{FF2B5EF4-FFF2-40B4-BE49-F238E27FC236}">
                <a16:creationId xmlns:a16="http://schemas.microsoft.com/office/drawing/2014/main" id="{12505548-5E6A-4ED2-AB55-9D1297DA6CE4}"/>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19</a:t>
            </a:fld>
            <a:endParaRPr lang="en-US" i="1" dirty="0">
              <a:solidFill>
                <a:schemeClr val="bg1"/>
              </a:solidFill>
            </a:endParaRPr>
          </a:p>
        </p:txBody>
      </p:sp>
    </p:spTree>
    <p:extLst>
      <p:ext uri="{BB962C8B-B14F-4D97-AF65-F5344CB8AC3E}">
        <p14:creationId xmlns:p14="http://schemas.microsoft.com/office/powerpoint/2010/main" val="3072705623"/>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Content</a:t>
            </a:r>
          </a:p>
        </p:txBody>
      </p:sp>
      <p:sp>
        <p:nvSpPr>
          <p:cNvPr id="5123" name="Rectangle 3"/>
          <p:cNvSpPr>
            <a:spLocks noGrp="1" noChangeArrowheads="1"/>
          </p:cNvSpPr>
          <p:nvPr>
            <p:ph type="body" idx="1"/>
          </p:nvPr>
        </p:nvSpPr>
        <p:spPr/>
        <p:txBody>
          <a:bodyPr/>
          <a:lstStyle/>
          <a:p>
            <a:pPr eaLnBrk="1" hangingPunct="1"/>
            <a:endParaRPr lang="pl-PL" altLang="en-US" dirty="0"/>
          </a:p>
          <a:p>
            <a:pPr eaLnBrk="1" hangingPunct="1"/>
            <a:r>
              <a:rPr lang="en-US" altLang="en-US" dirty="0"/>
              <a:t>Importance of the thermal insulations in cryogenic devices and systems</a:t>
            </a:r>
          </a:p>
          <a:p>
            <a:pPr eaLnBrk="1" hangingPunct="1"/>
            <a:r>
              <a:rPr lang="en-US" altLang="en-US" dirty="0"/>
              <a:t>Cryogenic thermal insulation materials and systems</a:t>
            </a:r>
          </a:p>
          <a:p>
            <a:pPr eaLnBrk="1" hangingPunct="1"/>
            <a:r>
              <a:rPr lang="en-US" altLang="en-US" dirty="0"/>
              <a:t>Multilayer Insulation (MLI) performance</a:t>
            </a:r>
          </a:p>
          <a:p>
            <a:pPr eaLnBrk="1" hangingPunct="1"/>
            <a:r>
              <a:rPr lang="en-US" altLang="en-US" dirty="0"/>
              <a:t>Thermal Shields design review</a:t>
            </a:r>
          </a:p>
        </p:txBody>
      </p:sp>
      <p:sp>
        <p:nvSpPr>
          <p:cNvPr id="5" name="Prostokąt 4">
            <a:extLst>
              <a:ext uri="{FF2B5EF4-FFF2-40B4-BE49-F238E27FC236}">
                <a16:creationId xmlns:a16="http://schemas.microsoft.com/office/drawing/2014/main" id="{8A9551C5-B612-4808-9ECC-7D0943837B5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6" name="pole tekstowe 5">
            <a:extLst>
              <a:ext uri="{FF2B5EF4-FFF2-40B4-BE49-F238E27FC236}">
                <a16:creationId xmlns:a16="http://schemas.microsoft.com/office/drawing/2014/main" id="{F5E48C32-1860-46F4-85CC-A40FC45B67CE}"/>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a:t>
            </a:fld>
            <a:endParaRPr lang="en-US" i="1" dirty="0">
              <a:solidFill>
                <a:schemeClr val="bg1"/>
              </a:solidFill>
            </a:endParaRPr>
          </a:p>
        </p:txBody>
      </p:sp>
    </p:spTree>
    <p:extLst>
      <p:ext uri="{BB962C8B-B14F-4D97-AF65-F5344CB8AC3E}">
        <p14:creationId xmlns:p14="http://schemas.microsoft.com/office/powerpoint/2010/main" val="4247509458"/>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1F3AEC-F797-4898-85F1-F37A3744DD3A}"/>
              </a:ext>
            </a:extLst>
          </p:cNvPr>
          <p:cNvSpPr>
            <a:spLocks noGrp="1"/>
          </p:cNvSpPr>
          <p:nvPr>
            <p:ph type="title"/>
          </p:nvPr>
        </p:nvSpPr>
        <p:spPr/>
        <p:txBody>
          <a:bodyPr/>
          <a:lstStyle/>
          <a:p>
            <a:r>
              <a:rPr lang="en-US" dirty="0"/>
              <a:t>Compilation of the MLI experimental results</a:t>
            </a:r>
          </a:p>
        </p:txBody>
      </p:sp>
      <p:graphicFrame>
        <p:nvGraphicFramePr>
          <p:cNvPr id="7" name="Object 5">
            <a:extLst>
              <a:ext uri="{FF2B5EF4-FFF2-40B4-BE49-F238E27FC236}">
                <a16:creationId xmlns:a16="http://schemas.microsoft.com/office/drawing/2014/main" id="{2EB8AF4A-A2DA-4EE6-9749-5439FCA649D6}"/>
              </a:ext>
            </a:extLst>
          </p:cNvPr>
          <p:cNvGraphicFramePr>
            <a:graphicFrameLocks noChangeAspect="1"/>
          </p:cNvGraphicFramePr>
          <p:nvPr>
            <p:extLst>
              <p:ext uri="{D42A27DB-BD31-4B8C-83A1-F6EECF244321}">
                <p14:modId xmlns:p14="http://schemas.microsoft.com/office/powerpoint/2010/main" val="590456533"/>
              </p:ext>
            </p:extLst>
          </p:nvPr>
        </p:nvGraphicFramePr>
        <p:xfrm>
          <a:off x="948494" y="2029887"/>
          <a:ext cx="7127875" cy="4224338"/>
        </p:xfrm>
        <a:graphic>
          <a:graphicData uri="http://schemas.openxmlformats.org/presentationml/2006/ole">
            <mc:AlternateContent xmlns:mc="http://schemas.openxmlformats.org/markup-compatibility/2006">
              <mc:Choice xmlns:v="urn:schemas-microsoft-com:vml" Requires="v">
                <p:oleObj spid="_x0000_s2100" name="Wykres" r:id="rId3" imgW="4676925" imgH="2695483" progId="Excel.Chart.8">
                  <p:embed/>
                </p:oleObj>
              </mc:Choice>
              <mc:Fallback>
                <p:oleObj name="Wykres" r:id="rId3" imgW="4676925" imgH="2695483" progId="Excel.Chart.8">
                  <p:embed/>
                  <p:pic>
                    <p:nvPicPr>
                      <p:cNvPr id="13517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494" y="2029887"/>
                        <a:ext cx="7127875" cy="422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a16="http://schemas.microsoft.com/office/drawing/2014/main" id="{9E5D074D-0FF3-41AE-979C-F9F573498033}"/>
              </a:ext>
            </a:extLst>
          </p:cNvPr>
          <p:cNvSpPr>
            <a:spLocks noChangeArrowheads="1"/>
          </p:cNvSpPr>
          <p:nvPr/>
        </p:nvSpPr>
        <p:spPr bwMode="auto">
          <a:xfrm>
            <a:off x="1902430" y="6105302"/>
            <a:ext cx="5803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t>Temperature range: 300 – 77K, vacuum condition: very good</a:t>
            </a:r>
          </a:p>
        </p:txBody>
      </p:sp>
      <p:sp>
        <p:nvSpPr>
          <p:cNvPr id="10" name="pole tekstowe 9">
            <a:extLst>
              <a:ext uri="{FF2B5EF4-FFF2-40B4-BE49-F238E27FC236}">
                <a16:creationId xmlns:a16="http://schemas.microsoft.com/office/drawing/2014/main" id="{1201763E-3BA9-4A96-A1E8-51FF01F7C9AC}"/>
              </a:ext>
            </a:extLst>
          </p:cNvPr>
          <p:cNvSpPr txBox="1"/>
          <p:nvPr/>
        </p:nvSpPr>
        <p:spPr>
          <a:xfrm>
            <a:off x="1965960" y="4210050"/>
            <a:ext cx="436042" cy="307777"/>
          </a:xfrm>
          <a:prstGeom prst="rect">
            <a:avLst/>
          </a:prstGeom>
          <a:noFill/>
        </p:spPr>
        <p:txBody>
          <a:bodyPr wrap="square" rtlCol="0">
            <a:spAutoFit/>
          </a:bodyPr>
          <a:lstStyle/>
          <a:p>
            <a:r>
              <a:rPr lang="pl-PL" sz="1400" b="1" dirty="0"/>
              <a:t>#1 </a:t>
            </a:r>
            <a:endParaRPr lang="en-US" sz="1400" b="1" dirty="0"/>
          </a:p>
        </p:txBody>
      </p:sp>
      <p:sp>
        <p:nvSpPr>
          <p:cNvPr id="11" name="pole tekstowe 10">
            <a:extLst>
              <a:ext uri="{FF2B5EF4-FFF2-40B4-BE49-F238E27FC236}">
                <a16:creationId xmlns:a16="http://schemas.microsoft.com/office/drawing/2014/main" id="{6B5159C7-8DF3-4778-BEF0-329276E5F585}"/>
              </a:ext>
            </a:extLst>
          </p:cNvPr>
          <p:cNvSpPr txBox="1"/>
          <p:nvPr/>
        </p:nvSpPr>
        <p:spPr>
          <a:xfrm>
            <a:off x="2318195" y="3571602"/>
            <a:ext cx="436042" cy="307777"/>
          </a:xfrm>
          <a:prstGeom prst="rect">
            <a:avLst/>
          </a:prstGeom>
          <a:noFill/>
        </p:spPr>
        <p:txBody>
          <a:bodyPr wrap="square" rtlCol="0">
            <a:spAutoFit/>
          </a:bodyPr>
          <a:lstStyle/>
          <a:p>
            <a:r>
              <a:rPr lang="pl-PL" sz="1400" b="1" dirty="0"/>
              <a:t>#2 </a:t>
            </a:r>
            <a:endParaRPr lang="en-US" sz="1400" b="1" dirty="0"/>
          </a:p>
        </p:txBody>
      </p:sp>
      <p:sp>
        <p:nvSpPr>
          <p:cNvPr id="12" name="pole tekstowe 11">
            <a:extLst>
              <a:ext uri="{FF2B5EF4-FFF2-40B4-BE49-F238E27FC236}">
                <a16:creationId xmlns:a16="http://schemas.microsoft.com/office/drawing/2014/main" id="{2E074008-54D7-4623-B802-289F1E652907}"/>
              </a:ext>
            </a:extLst>
          </p:cNvPr>
          <p:cNvSpPr txBox="1"/>
          <p:nvPr/>
        </p:nvSpPr>
        <p:spPr>
          <a:xfrm>
            <a:off x="2381700" y="3036183"/>
            <a:ext cx="414840" cy="307777"/>
          </a:xfrm>
          <a:prstGeom prst="rect">
            <a:avLst/>
          </a:prstGeom>
          <a:noFill/>
        </p:spPr>
        <p:txBody>
          <a:bodyPr wrap="square" rtlCol="0">
            <a:spAutoFit/>
          </a:bodyPr>
          <a:lstStyle/>
          <a:p>
            <a:r>
              <a:rPr lang="pl-PL" sz="1400" b="1" dirty="0"/>
              <a:t>#3 </a:t>
            </a:r>
            <a:endParaRPr lang="en-US" sz="1400" b="1" dirty="0"/>
          </a:p>
        </p:txBody>
      </p:sp>
      <p:sp>
        <p:nvSpPr>
          <p:cNvPr id="13" name="pole tekstowe 12">
            <a:extLst>
              <a:ext uri="{FF2B5EF4-FFF2-40B4-BE49-F238E27FC236}">
                <a16:creationId xmlns:a16="http://schemas.microsoft.com/office/drawing/2014/main" id="{AB71CE7B-AD3C-4139-81D9-064B9AA26585}"/>
              </a:ext>
            </a:extLst>
          </p:cNvPr>
          <p:cNvSpPr txBox="1"/>
          <p:nvPr/>
        </p:nvSpPr>
        <p:spPr>
          <a:xfrm>
            <a:off x="1965960" y="3542651"/>
            <a:ext cx="384169" cy="307777"/>
          </a:xfrm>
          <a:prstGeom prst="rect">
            <a:avLst/>
          </a:prstGeom>
          <a:noFill/>
        </p:spPr>
        <p:txBody>
          <a:bodyPr wrap="square" rtlCol="0">
            <a:spAutoFit/>
          </a:bodyPr>
          <a:lstStyle/>
          <a:p>
            <a:r>
              <a:rPr lang="pl-PL" sz="1400" b="1" dirty="0"/>
              <a:t>#4 </a:t>
            </a:r>
            <a:endParaRPr lang="en-US" sz="1400" b="1" dirty="0"/>
          </a:p>
        </p:txBody>
      </p:sp>
      <p:sp>
        <p:nvSpPr>
          <p:cNvPr id="14" name="pole tekstowe 13">
            <a:extLst>
              <a:ext uri="{FF2B5EF4-FFF2-40B4-BE49-F238E27FC236}">
                <a16:creationId xmlns:a16="http://schemas.microsoft.com/office/drawing/2014/main" id="{71EEEB99-262B-4B6D-A5BA-ED79EEE8DE3A}"/>
              </a:ext>
            </a:extLst>
          </p:cNvPr>
          <p:cNvSpPr txBox="1"/>
          <p:nvPr/>
        </p:nvSpPr>
        <p:spPr>
          <a:xfrm>
            <a:off x="3712550" y="4293744"/>
            <a:ext cx="436041" cy="307777"/>
          </a:xfrm>
          <a:prstGeom prst="rect">
            <a:avLst/>
          </a:prstGeom>
          <a:noFill/>
        </p:spPr>
        <p:txBody>
          <a:bodyPr wrap="square" rtlCol="0">
            <a:spAutoFit/>
          </a:bodyPr>
          <a:lstStyle/>
          <a:p>
            <a:r>
              <a:rPr lang="pl-PL" sz="1400" b="1" dirty="0"/>
              <a:t>#5 </a:t>
            </a:r>
            <a:endParaRPr lang="en-US" sz="1400" b="1" dirty="0"/>
          </a:p>
        </p:txBody>
      </p:sp>
      <p:sp>
        <p:nvSpPr>
          <p:cNvPr id="15" name="pole tekstowe 14">
            <a:extLst>
              <a:ext uri="{FF2B5EF4-FFF2-40B4-BE49-F238E27FC236}">
                <a16:creationId xmlns:a16="http://schemas.microsoft.com/office/drawing/2014/main" id="{FC002596-DDF2-45DB-96E7-F350CC18461F}"/>
              </a:ext>
            </a:extLst>
          </p:cNvPr>
          <p:cNvSpPr txBox="1"/>
          <p:nvPr/>
        </p:nvSpPr>
        <p:spPr>
          <a:xfrm>
            <a:off x="3030220" y="4402638"/>
            <a:ext cx="682331" cy="307777"/>
          </a:xfrm>
          <a:prstGeom prst="rect">
            <a:avLst/>
          </a:prstGeom>
          <a:noFill/>
        </p:spPr>
        <p:txBody>
          <a:bodyPr wrap="square" rtlCol="0">
            <a:spAutoFit/>
          </a:bodyPr>
          <a:lstStyle/>
          <a:p>
            <a:r>
              <a:rPr lang="pl-PL" sz="1400" b="1" dirty="0"/>
              <a:t>#6.3</a:t>
            </a:r>
            <a:endParaRPr lang="en-US" sz="1400" b="1" dirty="0"/>
          </a:p>
        </p:txBody>
      </p:sp>
      <p:sp>
        <p:nvSpPr>
          <p:cNvPr id="16" name="pole tekstowe 15">
            <a:extLst>
              <a:ext uri="{FF2B5EF4-FFF2-40B4-BE49-F238E27FC236}">
                <a16:creationId xmlns:a16="http://schemas.microsoft.com/office/drawing/2014/main" id="{EE6FE54B-4DAC-4FCF-9F8C-B214454F3969}"/>
              </a:ext>
            </a:extLst>
          </p:cNvPr>
          <p:cNvSpPr txBox="1"/>
          <p:nvPr/>
        </p:nvSpPr>
        <p:spPr>
          <a:xfrm>
            <a:off x="2052320" y="4649782"/>
            <a:ext cx="408406" cy="307777"/>
          </a:xfrm>
          <a:prstGeom prst="rect">
            <a:avLst/>
          </a:prstGeom>
          <a:noFill/>
        </p:spPr>
        <p:txBody>
          <a:bodyPr wrap="square" rtlCol="0">
            <a:spAutoFit/>
          </a:bodyPr>
          <a:lstStyle/>
          <a:p>
            <a:r>
              <a:rPr lang="pl-PL" sz="1400" b="1" dirty="0"/>
              <a:t>#7</a:t>
            </a:r>
            <a:endParaRPr lang="en-US" sz="1400" b="1" dirty="0"/>
          </a:p>
        </p:txBody>
      </p:sp>
      <p:sp>
        <p:nvSpPr>
          <p:cNvPr id="17" name="Prostokąt 16">
            <a:extLst>
              <a:ext uri="{FF2B5EF4-FFF2-40B4-BE49-F238E27FC236}">
                <a16:creationId xmlns:a16="http://schemas.microsoft.com/office/drawing/2014/main" id="{6651B4DE-672A-42E9-9521-15ACC6402AD0}"/>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8" name="pole tekstowe 17">
            <a:extLst>
              <a:ext uri="{FF2B5EF4-FFF2-40B4-BE49-F238E27FC236}">
                <a16:creationId xmlns:a16="http://schemas.microsoft.com/office/drawing/2014/main" id="{AE7057D9-A04F-4175-9DE9-C3A4B80C0160}"/>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20</a:t>
            </a:fld>
            <a:endParaRPr lang="en-US" i="1" dirty="0">
              <a:solidFill>
                <a:schemeClr val="bg1"/>
              </a:solidFill>
            </a:endParaRPr>
          </a:p>
        </p:txBody>
      </p:sp>
    </p:spTree>
    <p:extLst>
      <p:ext uri="{BB962C8B-B14F-4D97-AF65-F5344CB8AC3E}">
        <p14:creationId xmlns:p14="http://schemas.microsoft.com/office/powerpoint/2010/main" val="3626949878"/>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9D4ECC-F40E-4B77-B6F1-503862BF9B71}"/>
              </a:ext>
            </a:extLst>
          </p:cNvPr>
          <p:cNvSpPr>
            <a:spLocks noGrp="1"/>
          </p:cNvSpPr>
          <p:nvPr>
            <p:ph type="title"/>
          </p:nvPr>
        </p:nvSpPr>
        <p:spPr/>
        <p:txBody>
          <a:bodyPr/>
          <a:lstStyle/>
          <a:p>
            <a:r>
              <a:rPr lang="pl-PL" dirty="0"/>
              <a:t>MLI performance for 300-80K </a:t>
            </a:r>
            <a:r>
              <a:rPr lang="pl-PL" dirty="0" err="1"/>
              <a:t>temperature</a:t>
            </a:r>
            <a:r>
              <a:rPr lang="pl-PL" dirty="0"/>
              <a:t> </a:t>
            </a:r>
            <a:r>
              <a:rPr lang="pl-PL" dirty="0" err="1"/>
              <a:t>range</a:t>
            </a:r>
            <a:endParaRPr lang="en-US" dirty="0"/>
          </a:p>
        </p:txBody>
      </p:sp>
      <p:pic>
        <p:nvPicPr>
          <p:cNvPr id="3" name="Obraz 2">
            <a:extLst>
              <a:ext uri="{FF2B5EF4-FFF2-40B4-BE49-F238E27FC236}">
                <a16:creationId xmlns:a16="http://schemas.microsoft.com/office/drawing/2014/main" id="{198C905E-AA77-457E-8C9D-F86C381FF6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0148"/>
          <a:stretch/>
        </p:blipFill>
        <p:spPr>
          <a:xfrm>
            <a:off x="-58057" y="2761980"/>
            <a:ext cx="4812883" cy="2751952"/>
          </a:xfrm>
          <a:prstGeom prst="rect">
            <a:avLst/>
          </a:prstGeom>
          <a:ln>
            <a:solidFill>
              <a:schemeClr val="tx1"/>
            </a:solidFill>
          </a:ln>
        </p:spPr>
      </p:pic>
      <p:pic>
        <p:nvPicPr>
          <p:cNvPr id="4" name="Obraz 3">
            <a:extLst>
              <a:ext uri="{FF2B5EF4-FFF2-40B4-BE49-F238E27FC236}">
                <a16:creationId xmlns:a16="http://schemas.microsoft.com/office/drawing/2014/main" id="{299AAC3C-0303-480D-8211-A736C06EE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1763"/>
          <a:stretch/>
        </p:blipFill>
        <p:spPr>
          <a:xfrm>
            <a:off x="4953188" y="2761980"/>
            <a:ext cx="4124924" cy="2758287"/>
          </a:xfrm>
          <a:prstGeom prst="rect">
            <a:avLst/>
          </a:prstGeom>
          <a:ln>
            <a:solidFill>
              <a:schemeClr val="tx1"/>
            </a:solidFill>
          </a:ln>
        </p:spPr>
      </p:pic>
      <p:sp>
        <p:nvSpPr>
          <p:cNvPr id="5" name="Prostokąt 4">
            <a:extLst>
              <a:ext uri="{FF2B5EF4-FFF2-40B4-BE49-F238E27FC236}">
                <a16:creationId xmlns:a16="http://schemas.microsoft.com/office/drawing/2014/main" id="{54B2230E-200A-4FE6-AC74-C0B654E82A36}"/>
              </a:ext>
            </a:extLst>
          </p:cNvPr>
          <p:cNvSpPr/>
          <p:nvPr/>
        </p:nvSpPr>
        <p:spPr>
          <a:xfrm>
            <a:off x="735801" y="6059080"/>
            <a:ext cx="8175636" cy="430887"/>
          </a:xfrm>
          <a:prstGeom prst="rect">
            <a:avLst/>
          </a:prstGeom>
        </p:spPr>
        <p:txBody>
          <a:bodyPr wrap="none">
            <a:spAutoFit/>
          </a:bodyPr>
          <a:lstStyle/>
          <a:p>
            <a:r>
              <a:rPr lang="en-US" sz="1100" dirty="0">
                <a:latin typeface="AdvOT7fb33346.I"/>
              </a:rPr>
              <a:t>J.E. </a:t>
            </a:r>
            <a:r>
              <a:rPr lang="en-US" sz="1100" dirty="0" err="1">
                <a:latin typeface="AdvOT7fb33346.I"/>
              </a:rPr>
              <a:t>Fesmire</a:t>
            </a:r>
            <a:r>
              <a:rPr lang="en-US" sz="1100" dirty="0">
                <a:latin typeface="AdvOT7fb33346.I"/>
              </a:rPr>
              <a:t>, W.L. Johnson</a:t>
            </a:r>
            <a:r>
              <a:rPr lang="pl-PL" sz="1100" dirty="0">
                <a:latin typeface="AdvOT7fb33346.I"/>
              </a:rPr>
              <a:t>, </a:t>
            </a:r>
            <a:r>
              <a:rPr lang="en-US" sz="1100" i="1" dirty="0">
                <a:latin typeface="AdvOT7fb33346.I"/>
              </a:rPr>
              <a:t>Cylindrical cryogenic calorimeter testing of six types of multilayer insulation</a:t>
            </a:r>
            <a:r>
              <a:rPr lang="pl-PL" sz="1100" i="1" dirty="0">
                <a:latin typeface="AdvOT7fb33346.I"/>
              </a:rPr>
              <a:t> </a:t>
            </a:r>
            <a:r>
              <a:rPr lang="en-US" sz="1100" i="1" dirty="0">
                <a:latin typeface="AdvOT7fb33346.I"/>
              </a:rPr>
              <a:t>systems</a:t>
            </a:r>
            <a:r>
              <a:rPr lang="pl-PL" sz="1100" dirty="0">
                <a:latin typeface="AdvOT7fb33346.I"/>
              </a:rPr>
              <a:t>, </a:t>
            </a:r>
            <a:r>
              <a:rPr lang="pl-PL" sz="1100" dirty="0" err="1">
                <a:latin typeface="AdvOT7fb33346.I"/>
              </a:rPr>
              <a:t>Cryogenics</a:t>
            </a:r>
            <a:r>
              <a:rPr lang="pl-PL" sz="1100" dirty="0">
                <a:latin typeface="AdvOT7fb33346.I"/>
              </a:rPr>
              <a:t> 89 (2018) 58–75</a:t>
            </a:r>
          </a:p>
          <a:p>
            <a:r>
              <a:rPr lang="pl-PL" sz="1100" dirty="0">
                <a:latin typeface="AdvOT7fb33346.I"/>
              </a:rPr>
              <a:t> https://doi.org/10.1016/j.cryogenics.2017.11.004</a:t>
            </a:r>
            <a:endParaRPr lang="en-US" sz="3200" dirty="0"/>
          </a:p>
        </p:txBody>
      </p:sp>
      <p:sp>
        <p:nvSpPr>
          <p:cNvPr id="6" name="Prostokąt 5">
            <a:extLst>
              <a:ext uri="{FF2B5EF4-FFF2-40B4-BE49-F238E27FC236}">
                <a16:creationId xmlns:a16="http://schemas.microsoft.com/office/drawing/2014/main" id="{47F4E8D0-CC93-43BC-B55E-651BE85DEF1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5AE3E6DC-5DE6-4316-A260-B6169C9BB94C}"/>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21</a:t>
            </a:fld>
            <a:endParaRPr lang="en-US" i="1" dirty="0">
              <a:solidFill>
                <a:schemeClr val="bg1"/>
              </a:solidFill>
            </a:endParaRPr>
          </a:p>
        </p:txBody>
      </p:sp>
    </p:spTree>
    <p:extLst>
      <p:ext uri="{BB962C8B-B14F-4D97-AF65-F5344CB8AC3E}">
        <p14:creationId xmlns:p14="http://schemas.microsoft.com/office/powerpoint/2010/main" val="3387541218"/>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9D4ECC-F40E-4B77-B6F1-503862BF9B71}"/>
              </a:ext>
            </a:extLst>
          </p:cNvPr>
          <p:cNvSpPr>
            <a:spLocks noGrp="1"/>
          </p:cNvSpPr>
          <p:nvPr>
            <p:ph type="title"/>
          </p:nvPr>
        </p:nvSpPr>
        <p:spPr/>
        <p:txBody>
          <a:bodyPr/>
          <a:lstStyle/>
          <a:p>
            <a:r>
              <a:rPr lang="en-US" dirty="0"/>
              <a:t>Self compression of MLI at horizontal cylinders</a:t>
            </a:r>
          </a:p>
        </p:txBody>
      </p:sp>
      <p:sp>
        <p:nvSpPr>
          <p:cNvPr id="5" name="Prostokąt 4">
            <a:extLst>
              <a:ext uri="{FF2B5EF4-FFF2-40B4-BE49-F238E27FC236}">
                <a16:creationId xmlns:a16="http://schemas.microsoft.com/office/drawing/2014/main" id="{54B2230E-200A-4FE6-AC74-C0B654E82A36}"/>
              </a:ext>
            </a:extLst>
          </p:cNvPr>
          <p:cNvSpPr/>
          <p:nvPr/>
        </p:nvSpPr>
        <p:spPr>
          <a:xfrm>
            <a:off x="735801" y="6059080"/>
            <a:ext cx="6784230" cy="430887"/>
          </a:xfrm>
          <a:prstGeom prst="rect">
            <a:avLst/>
          </a:prstGeom>
        </p:spPr>
        <p:txBody>
          <a:bodyPr wrap="none">
            <a:spAutoFit/>
          </a:bodyPr>
          <a:lstStyle/>
          <a:p>
            <a:r>
              <a:rPr lang="en-US" sz="1100" dirty="0" err="1">
                <a:latin typeface="AdvOT7fb33346.I"/>
              </a:rPr>
              <a:t>T.Ohmori</a:t>
            </a:r>
            <a:r>
              <a:rPr lang="pl-PL" sz="1100" dirty="0">
                <a:latin typeface="AdvOT7fb33346.I"/>
              </a:rPr>
              <a:t>, </a:t>
            </a:r>
            <a:r>
              <a:rPr lang="en-US" sz="1100" i="1" dirty="0">
                <a:latin typeface="AdvOT7fb33346.I"/>
              </a:rPr>
              <a:t>Thermal performance of multilayer insulation around a horizontal cylinder</a:t>
            </a:r>
            <a:r>
              <a:rPr lang="pl-PL" sz="1100" dirty="0">
                <a:latin typeface="AdvOT7fb33346.I"/>
              </a:rPr>
              <a:t>, </a:t>
            </a:r>
            <a:r>
              <a:rPr lang="pl-PL" sz="1100" dirty="0" err="1">
                <a:latin typeface="AdvOT7fb33346.I"/>
              </a:rPr>
              <a:t>Cryogenics</a:t>
            </a:r>
            <a:r>
              <a:rPr lang="pl-PL" sz="1100" dirty="0">
                <a:latin typeface="AdvOT7fb33346.I"/>
              </a:rPr>
              <a:t> 45 (2005) 725-732</a:t>
            </a:r>
          </a:p>
          <a:p>
            <a:r>
              <a:rPr lang="pl-PL" sz="1100" dirty="0">
                <a:latin typeface="AdvOT7fb33346.I"/>
              </a:rPr>
              <a:t> https://doi.org/10.1016/j.cryogenics.2005.06.009</a:t>
            </a:r>
            <a:endParaRPr lang="en-US" sz="3200" dirty="0"/>
          </a:p>
        </p:txBody>
      </p:sp>
      <p:pic>
        <p:nvPicPr>
          <p:cNvPr id="6" name="Obraz 5">
            <a:extLst>
              <a:ext uri="{FF2B5EF4-FFF2-40B4-BE49-F238E27FC236}">
                <a16:creationId xmlns:a16="http://schemas.microsoft.com/office/drawing/2014/main" id="{A957B6F2-153F-452F-A8AF-15443A4FF4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4754" y="2292694"/>
            <a:ext cx="3621167" cy="3290467"/>
          </a:xfrm>
          <a:prstGeom prst="rect">
            <a:avLst/>
          </a:prstGeom>
        </p:spPr>
      </p:pic>
      <p:pic>
        <p:nvPicPr>
          <p:cNvPr id="7" name="Obraz 6">
            <a:extLst>
              <a:ext uri="{FF2B5EF4-FFF2-40B4-BE49-F238E27FC236}">
                <a16:creationId xmlns:a16="http://schemas.microsoft.com/office/drawing/2014/main" id="{9C4D957E-E67D-4516-9141-4321F7341A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954" y="2234305"/>
            <a:ext cx="4006849" cy="2869885"/>
          </a:xfrm>
          <a:prstGeom prst="rect">
            <a:avLst/>
          </a:prstGeom>
        </p:spPr>
      </p:pic>
      <p:sp>
        <p:nvSpPr>
          <p:cNvPr id="8" name="Prostokąt 7">
            <a:extLst>
              <a:ext uri="{FF2B5EF4-FFF2-40B4-BE49-F238E27FC236}">
                <a16:creationId xmlns:a16="http://schemas.microsoft.com/office/drawing/2014/main" id="{972BA96B-8A3C-4235-8733-47FA3C2291FD}"/>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9" name="pole tekstowe 8">
            <a:extLst>
              <a:ext uri="{FF2B5EF4-FFF2-40B4-BE49-F238E27FC236}">
                <a16:creationId xmlns:a16="http://schemas.microsoft.com/office/drawing/2014/main" id="{5336DB48-E1F8-43B4-9437-299E993002E7}"/>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22</a:t>
            </a:fld>
            <a:endParaRPr lang="en-US" i="1" dirty="0">
              <a:solidFill>
                <a:schemeClr val="bg1"/>
              </a:solidFill>
            </a:endParaRPr>
          </a:p>
        </p:txBody>
      </p:sp>
    </p:spTree>
    <p:extLst>
      <p:ext uri="{BB962C8B-B14F-4D97-AF65-F5344CB8AC3E}">
        <p14:creationId xmlns:p14="http://schemas.microsoft.com/office/powerpoint/2010/main" val="3933781235"/>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7C4EE8-1A37-4046-B2CC-855990E8446E}"/>
              </a:ext>
            </a:extLst>
          </p:cNvPr>
          <p:cNvSpPr>
            <a:spLocks noGrp="1"/>
          </p:cNvSpPr>
          <p:nvPr>
            <p:ph type="title"/>
          </p:nvPr>
        </p:nvSpPr>
        <p:spPr/>
        <p:txBody>
          <a:bodyPr/>
          <a:lstStyle/>
          <a:p>
            <a:r>
              <a:rPr lang="en-US" dirty="0"/>
              <a:t>Compilation of the MLI experimental results</a:t>
            </a:r>
          </a:p>
        </p:txBody>
      </p:sp>
      <p:sp>
        <p:nvSpPr>
          <p:cNvPr id="4" name="Rectangle 4">
            <a:extLst>
              <a:ext uri="{FF2B5EF4-FFF2-40B4-BE49-F238E27FC236}">
                <a16:creationId xmlns:a16="http://schemas.microsoft.com/office/drawing/2014/main" id="{5D2A770D-A31E-4C98-998F-966EB3285C7B}"/>
              </a:ext>
            </a:extLst>
          </p:cNvPr>
          <p:cNvSpPr>
            <a:spLocks noChangeArrowheads="1"/>
          </p:cNvSpPr>
          <p:nvPr/>
        </p:nvSpPr>
        <p:spPr bwMode="auto">
          <a:xfrm>
            <a:off x="1670203" y="6037565"/>
            <a:ext cx="5803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Temperature range: 300 – 77K, vacuum condition: very good</a:t>
            </a:r>
          </a:p>
        </p:txBody>
      </p:sp>
      <p:graphicFrame>
        <p:nvGraphicFramePr>
          <p:cNvPr id="5" name="Object 7">
            <a:extLst>
              <a:ext uri="{FF2B5EF4-FFF2-40B4-BE49-F238E27FC236}">
                <a16:creationId xmlns:a16="http://schemas.microsoft.com/office/drawing/2014/main" id="{C052CAE7-CA24-4552-B9C5-55C2B2EB9F29}"/>
              </a:ext>
            </a:extLst>
          </p:cNvPr>
          <p:cNvGraphicFramePr>
            <a:graphicFrameLocks noChangeAspect="1"/>
          </p:cNvGraphicFramePr>
          <p:nvPr>
            <p:extLst>
              <p:ext uri="{D42A27DB-BD31-4B8C-83A1-F6EECF244321}">
                <p14:modId xmlns:p14="http://schemas.microsoft.com/office/powerpoint/2010/main" val="736236623"/>
              </p:ext>
            </p:extLst>
          </p:nvPr>
        </p:nvGraphicFramePr>
        <p:xfrm>
          <a:off x="993928" y="2024365"/>
          <a:ext cx="7300913" cy="4013200"/>
        </p:xfrm>
        <a:graphic>
          <a:graphicData uri="http://schemas.openxmlformats.org/presentationml/2006/ole">
            <mc:AlternateContent xmlns:mc="http://schemas.openxmlformats.org/markup-compatibility/2006">
              <mc:Choice xmlns:v="urn:schemas-microsoft-com:vml" Requires="v">
                <p:oleObj spid="_x0000_s4148" name="Wykres" r:id="rId3" imgW="4943302" imgH="2714717" progId="Excel.Chart.8">
                  <p:embed/>
                </p:oleObj>
              </mc:Choice>
              <mc:Fallback>
                <p:oleObj name="Wykres" r:id="rId3" imgW="4943302" imgH="2714717" progId="Excel.Chart.8">
                  <p:embed/>
                  <p:pic>
                    <p:nvPicPr>
                      <p:cNvPr id="139271"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28" y="2024365"/>
                        <a:ext cx="7300913"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ole tekstowe 5">
            <a:extLst>
              <a:ext uri="{FF2B5EF4-FFF2-40B4-BE49-F238E27FC236}">
                <a16:creationId xmlns:a16="http://schemas.microsoft.com/office/drawing/2014/main" id="{4B9FD5DB-DA3D-4C37-BB44-129079B3E9E0}"/>
              </a:ext>
            </a:extLst>
          </p:cNvPr>
          <p:cNvSpPr txBox="1"/>
          <p:nvPr/>
        </p:nvSpPr>
        <p:spPr>
          <a:xfrm>
            <a:off x="4775201" y="3659189"/>
            <a:ext cx="624840" cy="307777"/>
          </a:xfrm>
          <a:prstGeom prst="rect">
            <a:avLst/>
          </a:prstGeom>
          <a:noFill/>
        </p:spPr>
        <p:txBody>
          <a:bodyPr wrap="square" rtlCol="0">
            <a:spAutoFit/>
          </a:bodyPr>
          <a:lstStyle/>
          <a:p>
            <a:pPr algn="ctr"/>
            <a:r>
              <a:rPr lang="pl-PL" sz="1400" b="1" dirty="0"/>
              <a:t>#</a:t>
            </a:r>
            <a:r>
              <a:rPr lang="en-US" sz="1400" b="1" dirty="0"/>
              <a:t>6.</a:t>
            </a:r>
            <a:r>
              <a:rPr lang="pl-PL" sz="1400" b="1" dirty="0"/>
              <a:t>4</a:t>
            </a:r>
            <a:endParaRPr lang="en-US" sz="1400" b="1" dirty="0"/>
          </a:p>
        </p:txBody>
      </p:sp>
      <p:sp>
        <p:nvSpPr>
          <p:cNvPr id="7" name="pole tekstowe 6">
            <a:extLst>
              <a:ext uri="{FF2B5EF4-FFF2-40B4-BE49-F238E27FC236}">
                <a16:creationId xmlns:a16="http://schemas.microsoft.com/office/drawing/2014/main" id="{312C2F19-FB5A-4D00-B8F2-1C2628BFDCF8}"/>
              </a:ext>
            </a:extLst>
          </p:cNvPr>
          <p:cNvSpPr txBox="1"/>
          <p:nvPr/>
        </p:nvSpPr>
        <p:spPr>
          <a:xfrm>
            <a:off x="5814061" y="4030965"/>
            <a:ext cx="617220" cy="307777"/>
          </a:xfrm>
          <a:prstGeom prst="rect">
            <a:avLst/>
          </a:prstGeom>
          <a:noFill/>
        </p:spPr>
        <p:txBody>
          <a:bodyPr wrap="square" rtlCol="0">
            <a:spAutoFit/>
          </a:bodyPr>
          <a:lstStyle/>
          <a:p>
            <a:pPr algn="ctr"/>
            <a:r>
              <a:rPr lang="pl-PL" sz="1400" b="1" dirty="0"/>
              <a:t>#</a:t>
            </a:r>
            <a:r>
              <a:rPr lang="en-US" sz="1400" b="1" dirty="0"/>
              <a:t>6.</a:t>
            </a:r>
            <a:r>
              <a:rPr lang="pl-PL" sz="1400" b="1" dirty="0"/>
              <a:t>3</a:t>
            </a:r>
            <a:endParaRPr lang="en-US" sz="1400" b="1" dirty="0"/>
          </a:p>
        </p:txBody>
      </p:sp>
      <p:sp>
        <p:nvSpPr>
          <p:cNvPr id="8" name="pole tekstowe 7">
            <a:extLst>
              <a:ext uri="{FF2B5EF4-FFF2-40B4-BE49-F238E27FC236}">
                <a16:creationId xmlns:a16="http://schemas.microsoft.com/office/drawing/2014/main" id="{7A3F2718-6BBD-46F5-B338-2A9F76D17411}"/>
              </a:ext>
            </a:extLst>
          </p:cNvPr>
          <p:cNvSpPr txBox="1"/>
          <p:nvPr/>
        </p:nvSpPr>
        <p:spPr>
          <a:xfrm>
            <a:off x="5731081" y="4539901"/>
            <a:ext cx="596059" cy="307777"/>
          </a:xfrm>
          <a:prstGeom prst="rect">
            <a:avLst/>
          </a:prstGeom>
          <a:noFill/>
        </p:spPr>
        <p:txBody>
          <a:bodyPr wrap="square" rtlCol="0">
            <a:spAutoFit/>
          </a:bodyPr>
          <a:lstStyle/>
          <a:p>
            <a:pPr algn="ctr"/>
            <a:r>
              <a:rPr lang="pl-PL" sz="1400" b="1" dirty="0"/>
              <a:t>#</a:t>
            </a:r>
            <a:r>
              <a:rPr lang="en-US" sz="1400" b="1" dirty="0"/>
              <a:t>6.</a:t>
            </a:r>
            <a:r>
              <a:rPr lang="pl-PL" sz="1400" b="1" dirty="0"/>
              <a:t>2</a:t>
            </a:r>
            <a:endParaRPr lang="en-US" sz="1400" b="1" dirty="0"/>
          </a:p>
        </p:txBody>
      </p:sp>
      <p:sp>
        <p:nvSpPr>
          <p:cNvPr id="9" name="pole tekstowe 8">
            <a:extLst>
              <a:ext uri="{FF2B5EF4-FFF2-40B4-BE49-F238E27FC236}">
                <a16:creationId xmlns:a16="http://schemas.microsoft.com/office/drawing/2014/main" id="{C8D04E12-70F6-409C-B5EB-1FED681F6571}"/>
              </a:ext>
            </a:extLst>
          </p:cNvPr>
          <p:cNvSpPr txBox="1"/>
          <p:nvPr/>
        </p:nvSpPr>
        <p:spPr>
          <a:xfrm>
            <a:off x="6703901" y="4586767"/>
            <a:ext cx="565579" cy="307777"/>
          </a:xfrm>
          <a:prstGeom prst="rect">
            <a:avLst/>
          </a:prstGeom>
          <a:noFill/>
        </p:spPr>
        <p:txBody>
          <a:bodyPr wrap="square" rtlCol="0">
            <a:spAutoFit/>
          </a:bodyPr>
          <a:lstStyle/>
          <a:p>
            <a:pPr algn="ctr"/>
            <a:r>
              <a:rPr lang="pl-PL" sz="1400" b="1" dirty="0"/>
              <a:t>#</a:t>
            </a:r>
            <a:r>
              <a:rPr lang="en-US" sz="1400" b="1" dirty="0"/>
              <a:t>6.</a:t>
            </a:r>
            <a:r>
              <a:rPr lang="pl-PL" sz="1400" b="1" dirty="0"/>
              <a:t>1</a:t>
            </a:r>
            <a:endParaRPr lang="en-US" sz="1400" b="1" dirty="0"/>
          </a:p>
        </p:txBody>
      </p:sp>
      <p:sp>
        <p:nvSpPr>
          <p:cNvPr id="10" name="Prostokąt 9">
            <a:extLst>
              <a:ext uri="{FF2B5EF4-FFF2-40B4-BE49-F238E27FC236}">
                <a16:creationId xmlns:a16="http://schemas.microsoft.com/office/drawing/2014/main" id="{6CEAEB02-2690-4A13-9709-D515F5DAC90C}"/>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1" name="pole tekstowe 10">
            <a:extLst>
              <a:ext uri="{FF2B5EF4-FFF2-40B4-BE49-F238E27FC236}">
                <a16:creationId xmlns:a16="http://schemas.microsoft.com/office/drawing/2014/main" id="{D94506CC-9FE5-469D-8A47-31039A195B3F}"/>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23</a:t>
            </a:fld>
            <a:endParaRPr lang="en-US" i="1" dirty="0">
              <a:solidFill>
                <a:schemeClr val="bg1"/>
              </a:solidFill>
            </a:endParaRPr>
          </a:p>
        </p:txBody>
      </p:sp>
    </p:spTree>
    <p:extLst>
      <p:ext uri="{BB962C8B-B14F-4D97-AF65-F5344CB8AC3E}">
        <p14:creationId xmlns:p14="http://schemas.microsoft.com/office/powerpoint/2010/main" val="2218896383"/>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7C4EE8-1A37-4046-B2CC-855990E8446E}"/>
              </a:ext>
            </a:extLst>
          </p:cNvPr>
          <p:cNvSpPr>
            <a:spLocks noGrp="1"/>
          </p:cNvSpPr>
          <p:nvPr>
            <p:ph type="title"/>
          </p:nvPr>
        </p:nvSpPr>
        <p:spPr/>
        <p:txBody>
          <a:bodyPr/>
          <a:lstStyle/>
          <a:p>
            <a:r>
              <a:rPr lang="en-US" dirty="0"/>
              <a:t>Compilation of the MLI experimental results</a:t>
            </a:r>
          </a:p>
        </p:txBody>
      </p:sp>
      <p:pic>
        <p:nvPicPr>
          <p:cNvPr id="3" name="Obraz 2">
            <a:extLst>
              <a:ext uri="{FF2B5EF4-FFF2-40B4-BE49-F238E27FC236}">
                <a16:creationId xmlns:a16="http://schemas.microsoft.com/office/drawing/2014/main" id="{AD185B83-DE56-4B88-9079-0EB0DA3A2E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4903" y="4680499"/>
            <a:ext cx="4936172" cy="1547263"/>
          </a:xfrm>
          <a:prstGeom prst="rect">
            <a:avLst/>
          </a:prstGeom>
        </p:spPr>
      </p:pic>
      <p:pic>
        <p:nvPicPr>
          <p:cNvPr id="11" name="Obraz 10">
            <a:extLst>
              <a:ext uri="{FF2B5EF4-FFF2-40B4-BE49-F238E27FC236}">
                <a16:creationId xmlns:a16="http://schemas.microsoft.com/office/drawing/2014/main" id="{7D36DFD5-A17A-4716-B613-689407AF5B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561" y="1845149"/>
            <a:ext cx="3984353" cy="2869878"/>
          </a:xfrm>
          <a:prstGeom prst="rect">
            <a:avLst/>
          </a:prstGeom>
        </p:spPr>
      </p:pic>
      <p:pic>
        <p:nvPicPr>
          <p:cNvPr id="12" name="Obraz 11">
            <a:extLst>
              <a:ext uri="{FF2B5EF4-FFF2-40B4-BE49-F238E27FC236}">
                <a16:creationId xmlns:a16="http://schemas.microsoft.com/office/drawing/2014/main" id="{A82748FA-EF9E-4836-8F94-FB4C680F25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2989" y="1845149"/>
            <a:ext cx="3984056" cy="2608414"/>
          </a:xfrm>
          <a:prstGeom prst="rect">
            <a:avLst/>
          </a:prstGeom>
        </p:spPr>
      </p:pic>
      <p:sp>
        <p:nvSpPr>
          <p:cNvPr id="7" name="Prostokąt 6">
            <a:extLst>
              <a:ext uri="{FF2B5EF4-FFF2-40B4-BE49-F238E27FC236}">
                <a16:creationId xmlns:a16="http://schemas.microsoft.com/office/drawing/2014/main" id="{93EA36DF-1090-4CA7-984F-483C6206E11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 name="pole tekstowe 7">
            <a:extLst>
              <a:ext uri="{FF2B5EF4-FFF2-40B4-BE49-F238E27FC236}">
                <a16:creationId xmlns:a16="http://schemas.microsoft.com/office/drawing/2014/main" id="{1593BEC3-7122-4CC9-BC3C-83BB6094D7B9}"/>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24</a:t>
            </a:fld>
            <a:endParaRPr lang="en-US" i="1" dirty="0">
              <a:solidFill>
                <a:schemeClr val="bg1"/>
              </a:solidFill>
            </a:endParaRPr>
          </a:p>
        </p:txBody>
      </p:sp>
      <p:sp>
        <p:nvSpPr>
          <p:cNvPr id="10" name="Prostokąt 9">
            <a:extLst>
              <a:ext uri="{FF2B5EF4-FFF2-40B4-BE49-F238E27FC236}">
                <a16:creationId xmlns:a16="http://schemas.microsoft.com/office/drawing/2014/main" id="{EE4E32B9-2F2B-4116-95FF-DBAB8C942937}"/>
              </a:ext>
            </a:extLst>
          </p:cNvPr>
          <p:cNvSpPr/>
          <p:nvPr/>
        </p:nvSpPr>
        <p:spPr>
          <a:xfrm>
            <a:off x="579561" y="6126042"/>
            <a:ext cx="7984878" cy="430887"/>
          </a:xfrm>
          <a:prstGeom prst="rect">
            <a:avLst/>
          </a:prstGeom>
        </p:spPr>
        <p:txBody>
          <a:bodyPr wrap="none">
            <a:spAutoFit/>
          </a:bodyPr>
          <a:lstStyle/>
          <a:p>
            <a:r>
              <a:rPr lang="pl-PL" sz="1100" dirty="0">
                <a:latin typeface="AdvOT7fb33346.I"/>
              </a:rPr>
              <a:t>B. </a:t>
            </a:r>
            <a:r>
              <a:rPr lang="pl-PL" sz="1100" dirty="0" err="1">
                <a:latin typeface="AdvOT7fb33346.I"/>
              </a:rPr>
              <a:t>Deng</a:t>
            </a:r>
            <a:r>
              <a:rPr lang="pl-PL" sz="1100" dirty="0">
                <a:latin typeface="AdvOT7fb33346.I"/>
              </a:rPr>
              <a:t> et al., </a:t>
            </a:r>
            <a:r>
              <a:rPr lang="en-US" sz="1100" i="1" dirty="0">
                <a:latin typeface="AdvOT7fb33346.I"/>
              </a:rPr>
              <a:t>Study of the thermal performance of multilayer insulation used in cryogenic</a:t>
            </a:r>
            <a:r>
              <a:rPr lang="pl-PL" sz="1100" i="1" dirty="0">
                <a:latin typeface="AdvOT7fb33346.I"/>
              </a:rPr>
              <a:t> </a:t>
            </a:r>
            <a:r>
              <a:rPr lang="en-US" sz="1100" i="1" dirty="0">
                <a:latin typeface="AdvOT7fb33346.I"/>
              </a:rPr>
              <a:t>transfer lines</a:t>
            </a:r>
            <a:r>
              <a:rPr lang="pl-PL" sz="1100" dirty="0">
                <a:latin typeface="AdvOT7fb33346.I"/>
              </a:rPr>
              <a:t>, </a:t>
            </a:r>
            <a:r>
              <a:rPr lang="it-IT" sz="1100" dirty="0">
                <a:latin typeface="AdvOT7fb33346.I"/>
              </a:rPr>
              <a:t>Cryogenics 100 (2019) 114–122</a:t>
            </a:r>
          </a:p>
          <a:p>
            <a:r>
              <a:rPr lang="it-IT" sz="1100" dirty="0">
                <a:latin typeface="AdvOT7fb33346.I"/>
              </a:rPr>
              <a:t>115</a:t>
            </a:r>
            <a:r>
              <a:rPr lang="pl-PL" sz="1100" dirty="0">
                <a:latin typeface="AdvOT7fb33346.I"/>
              </a:rPr>
              <a:t>, https://doi.org/10.1016/j.cryogenics.2019.01.005</a:t>
            </a:r>
            <a:endParaRPr lang="en-US" sz="3200" dirty="0"/>
          </a:p>
        </p:txBody>
      </p:sp>
    </p:spTree>
    <p:extLst>
      <p:ext uri="{BB962C8B-B14F-4D97-AF65-F5344CB8AC3E}">
        <p14:creationId xmlns:p14="http://schemas.microsoft.com/office/powerpoint/2010/main" val="745540022"/>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B3109-DB6E-4D32-9EDF-6EF67DB4E277}"/>
              </a:ext>
            </a:extLst>
          </p:cNvPr>
          <p:cNvSpPr>
            <a:spLocks noGrp="1"/>
          </p:cNvSpPr>
          <p:nvPr>
            <p:ph type="title"/>
          </p:nvPr>
        </p:nvSpPr>
        <p:spPr/>
        <p:txBody>
          <a:bodyPr/>
          <a:lstStyle/>
          <a:p>
            <a:r>
              <a:rPr lang="en-US" dirty="0"/>
              <a:t>Compilation of the MLI experimental results</a:t>
            </a:r>
          </a:p>
        </p:txBody>
      </p:sp>
      <p:sp>
        <p:nvSpPr>
          <p:cNvPr id="4" name="Rectangle 4">
            <a:extLst>
              <a:ext uri="{FF2B5EF4-FFF2-40B4-BE49-F238E27FC236}">
                <a16:creationId xmlns:a16="http://schemas.microsoft.com/office/drawing/2014/main" id="{6C1F7597-38F8-49DB-BA9C-40E61510F03E}"/>
              </a:ext>
            </a:extLst>
          </p:cNvPr>
          <p:cNvSpPr>
            <a:spLocks noChangeArrowheads="1"/>
          </p:cNvSpPr>
          <p:nvPr/>
        </p:nvSpPr>
        <p:spPr bwMode="auto">
          <a:xfrm>
            <a:off x="1150938" y="6275387"/>
            <a:ext cx="687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Temperature range: </a:t>
            </a:r>
            <a:r>
              <a:rPr lang="en-US" altLang="en-US" sz="1800" u="sng"/>
              <a:t>77 – 4.2 K</a:t>
            </a:r>
            <a:r>
              <a:rPr lang="en-US" altLang="en-US" sz="1800"/>
              <a:t>, vacuum condition: vary, residual gas: He</a:t>
            </a:r>
          </a:p>
        </p:txBody>
      </p:sp>
      <p:graphicFrame>
        <p:nvGraphicFramePr>
          <p:cNvPr id="5" name="Object 9">
            <a:extLst>
              <a:ext uri="{FF2B5EF4-FFF2-40B4-BE49-F238E27FC236}">
                <a16:creationId xmlns:a16="http://schemas.microsoft.com/office/drawing/2014/main" id="{132C02D6-C355-4111-B6A7-7B5A5E0B673E}"/>
              </a:ext>
            </a:extLst>
          </p:cNvPr>
          <p:cNvGraphicFramePr>
            <a:graphicFrameLocks noChangeAspect="1"/>
          </p:cNvGraphicFramePr>
          <p:nvPr>
            <p:extLst>
              <p:ext uri="{D42A27DB-BD31-4B8C-83A1-F6EECF244321}">
                <p14:modId xmlns:p14="http://schemas.microsoft.com/office/powerpoint/2010/main" val="857501268"/>
              </p:ext>
            </p:extLst>
          </p:nvPr>
        </p:nvGraphicFramePr>
        <p:xfrm>
          <a:off x="1042988" y="1908174"/>
          <a:ext cx="7415212" cy="4319588"/>
        </p:xfrm>
        <a:graphic>
          <a:graphicData uri="http://schemas.openxmlformats.org/presentationml/2006/ole">
            <mc:AlternateContent xmlns:mc="http://schemas.openxmlformats.org/markup-compatibility/2006">
              <mc:Choice xmlns:v="urn:schemas-microsoft-com:vml" Requires="v">
                <p:oleObj spid="_x0000_s6195" name="Wykres" r:id="rId3" imgW="4676925" imgH="2648135" progId="Excel.Chart.8">
                  <p:embed/>
                </p:oleObj>
              </mc:Choice>
              <mc:Fallback>
                <p:oleObj name="Wykres" r:id="rId3" imgW="4676925" imgH="2648135" progId="Excel.Chart.8">
                  <p:embed/>
                  <p:pic>
                    <p:nvPicPr>
                      <p:cNvPr id="14336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908174"/>
                        <a:ext cx="7415212" cy="431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Nawias klamrowy zamykający 7">
            <a:extLst>
              <a:ext uri="{FF2B5EF4-FFF2-40B4-BE49-F238E27FC236}">
                <a16:creationId xmlns:a16="http://schemas.microsoft.com/office/drawing/2014/main" id="{B421FDE6-16A7-4419-86F3-236B0F5AB842}"/>
              </a:ext>
            </a:extLst>
          </p:cNvPr>
          <p:cNvSpPr/>
          <p:nvPr/>
        </p:nvSpPr>
        <p:spPr>
          <a:xfrm>
            <a:off x="3769215" y="2516703"/>
            <a:ext cx="147465" cy="2427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pole tekstowe 8">
            <a:extLst>
              <a:ext uri="{FF2B5EF4-FFF2-40B4-BE49-F238E27FC236}">
                <a16:creationId xmlns:a16="http://schemas.microsoft.com/office/drawing/2014/main" id="{1E43C649-B2B4-4629-9B84-4C19815BA895}"/>
              </a:ext>
            </a:extLst>
          </p:cNvPr>
          <p:cNvSpPr txBox="1"/>
          <p:nvPr/>
        </p:nvSpPr>
        <p:spPr>
          <a:xfrm>
            <a:off x="3995420" y="2505570"/>
            <a:ext cx="452120" cy="253916"/>
          </a:xfrm>
          <a:prstGeom prst="rect">
            <a:avLst/>
          </a:prstGeom>
          <a:noFill/>
        </p:spPr>
        <p:txBody>
          <a:bodyPr wrap="square" rtlCol="0">
            <a:spAutoFit/>
          </a:bodyPr>
          <a:lstStyle/>
          <a:p>
            <a:r>
              <a:rPr lang="pl-PL" sz="1050" b="1" dirty="0"/>
              <a:t>#10</a:t>
            </a:r>
            <a:endParaRPr lang="en-US" sz="1400" b="1" dirty="0"/>
          </a:p>
        </p:txBody>
      </p:sp>
      <p:sp>
        <p:nvSpPr>
          <p:cNvPr id="10" name="Nawias klamrowy zamykający 9">
            <a:extLst>
              <a:ext uri="{FF2B5EF4-FFF2-40B4-BE49-F238E27FC236}">
                <a16:creationId xmlns:a16="http://schemas.microsoft.com/office/drawing/2014/main" id="{19E1E3BF-E0E0-4F1E-97A1-2DCF814759D2}"/>
              </a:ext>
            </a:extLst>
          </p:cNvPr>
          <p:cNvSpPr/>
          <p:nvPr/>
        </p:nvSpPr>
        <p:spPr>
          <a:xfrm>
            <a:off x="3764135" y="2818244"/>
            <a:ext cx="147465" cy="3644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pole tekstowe 10">
            <a:extLst>
              <a:ext uri="{FF2B5EF4-FFF2-40B4-BE49-F238E27FC236}">
                <a16:creationId xmlns:a16="http://schemas.microsoft.com/office/drawing/2014/main" id="{9F8D9731-421F-4875-8BAC-7C26194FC8D7}"/>
              </a:ext>
            </a:extLst>
          </p:cNvPr>
          <p:cNvSpPr txBox="1"/>
          <p:nvPr/>
        </p:nvSpPr>
        <p:spPr>
          <a:xfrm>
            <a:off x="3990340" y="2873531"/>
            <a:ext cx="452120" cy="253916"/>
          </a:xfrm>
          <a:prstGeom prst="rect">
            <a:avLst/>
          </a:prstGeom>
          <a:noFill/>
        </p:spPr>
        <p:txBody>
          <a:bodyPr wrap="square" rtlCol="0">
            <a:spAutoFit/>
          </a:bodyPr>
          <a:lstStyle/>
          <a:p>
            <a:r>
              <a:rPr lang="pl-PL" sz="1050" b="1" dirty="0"/>
              <a:t>#11</a:t>
            </a:r>
            <a:endParaRPr lang="en-US" sz="1400" b="1" dirty="0"/>
          </a:p>
        </p:txBody>
      </p:sp>
      <p:sp>
        <p:nvSpPr>
          <p:cNvPr id="12" name="Nawias klamrowy zamykający 11">
            <a:extLst>
              <a:ext uri="{FF2B5EF4-FFF2-40B4-BE49-F238E27FC236}">
                <a16:creationId xmlns:a16="http://schemas.microsoft.com/office/drawing/2014/main" id="{7E5C2D07-46D3-4318-BBC6-A552EA195975}"/>
              </a:ext>
            </a:extLst>
          </p:cNvPr>
          <p:cNvSpPr/>
          <p:nvPr/>
        </p:nvSpPr>
        <p:spPr>
          <a:xfrm>
            <a:off x="3764135" y="3230360"/>
            <a:ext cx="147465" cy="2427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pole tekstowe 12">
            <a:extLst>
              <a:ext uri="{FF2B5EF4-FFF2-40B4-BE49-F238E27FC236}">
                <a16:creationId xmlns:a16="http://schemas.microsoft.com/office/drawing/2014/main" id="{B9FB7A63-C07C-4B98-AE09-B58B7EE02ECA}"/>
              </a:ext>
            </a:extLst>
          </p:cNvPr>
          <p:cNvSpPr txBox="1"/>
          <p:nvPr/>
        </p:nvSpPr>
        <p:spPr>
          <a:xfrm>
            <a:off x="3990340" y="3219227"/>
            <a:ext cx="452120" cy="253916"/>
          </a:xfrm>
          <a:prstGeom prst="rect">
            <a:avLst/>
          </a:prstGeom>
          <a:noFill/>
        </p:spPr>
        <p:txBody>
          <a:bodyPr wrap="square" rtlCol="0">
            <a:spAutoFit/>
          </a:bodyPr>
          <a:lstStyle/>
          <a:p>
            <a:r>
              <a:rPr lang="pl-PL" sz="1050" b="1" dirty="0"/>
              <a:t>#12</a:t>
            </a:r>
            <a:endParaRPr lang="en-US" sz="1400" b="1" dirty="0"/>
          </a:p>
        </p:txBody>
      </p:sp>
      <p:sp>
        <p:nvSpPr>
          <p:cNvPr id="14" name="Nawias klamrowy zamykający 13">
            <a:extLst>
              <a:ext uri="{FF2B5EF4-FFF2-40B4-BE49-F238E27FC236}">
                <a16:creationId xmlns:a16="http://schemas.microsoft.com/office/drawing/2014/main" id="{C67C837B-D68A-468C-8A25-808936AD0686}"/>
              </a:ext>
            </a:extLst>
          </p:cNvPr>
          <p:cNvSpPr/>
          <p:nvPr/>
        </p:nvSpPr>
        <p:spPr>
          <a:xfrm>
            <a:off x="3764135" y="3785816"/>
            <a:ext cx="147465" cy="2427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pole tekstowe 14">
            <a:extLst>
              <a:ext uri="{FF2B5EF4-FFF2-40B4-BE49-F238E27FC236}">
                <a16:creationId xmlns:a16="http://schemas.microsoft.com/office/drawing/2014/main" id="{21CE4411-C2E9-4B67-975D-2E95FB7FCD99}"/>
              </a:ext>
            </a:extLst>
          </p:cNvPr>
          <p:cNvSpPr txBox="1"/>
          <p:nvPr/>
        </p:nvSpPr>
        <p:spPr>
          <a:xfrm>
            <a:off x="3990340" y="3774683"/>
            <a:ext cx="452120" cy="253916"/>
          </a:xfrm>
          <a:prstGeom prst="rect">
            <a:avLst/>
          </a:prstGeom>
          <a:noFill/>
        </p:spPr>
        <p:txBody>
          <a:bodyPr wrap="square" rtlCol="0">
            <a:spAutoFit/>
          </a:bodyPr>
          <a:lstStyle/>
          <a:p>
            <a:r>
              <a:rPr lang="pl-PL" sz="1050" b="1" dirty="0"/>
              <a:t>#14</a:t>
            </a:r>
            <a:endParaRPr lang="en-US" sz="1400" b="1" dirty="0"/>
          </a:p>
        </p:txBody>
      </p:sp>
      <p:sp>
        <p:nvSpPr>
          <p:cNvPr id="16" name="Nawias klamrowy zamykający 15">
            <a:extLst>
              <a:ext uri="{FF2B5EF4-FFF2-40B4-BE49-F238E27FC236}">
                <a16:creationId xmlns:a16="http://schemas.microsoft.com/office/drawing/2014/main" id="{CAF7818D-ACE2-423E-9A8D-8D35AA8E58B2}"/>
              </a:ext>
            </a:extLst>
          </p:cNvPr>
          <p:cNvSpPr/>
          <p:nvPr/>
        </p:nvSpPr>
        <p:spPr>
          <a:xfrm>
            <a:off x="3764135" y="3508088"/>
            <a:ext cx="147465" cy="2427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ole tekstowe 16">
            <a:extLst>
              <a:ext uri="{FF2B5EF4-FFF2-40B4-BE49-F238E27FC236}">
                <a16:creationId xmlns:a16="http://schemas.microsoft.com/office/drawing/2014/main" id="{AF5BF478-DDE8-443E-AF25-B53C816D3E3B}"/>
              </a:ext>
            </a:extLst>
          </p:cNvPr>
          <p:cNvSpPr txBox="1"/>
          <p:nvPr/>
        </p:nvSpPr>
        <p:spPr>
          <a:xfrm>
            <a:off x="3990340" y="3496955"/>
            <a:ext cx="452120" cy="253916"/>
          </a:xfrm>
          <a:prstGeom prst="rect">
            <a:avLst/>
          </a:prstGeom>
          <a:noFill/>
        </p:spPr>
        <p:txBody>
          <a:bodyPr wrap="square" rtlCol="0">
            <a:spAutoFit/>
          </a:bodyPr>
          <a:lstStyle/>
          <a:p>
            <a:r>
              <a:rPr lang="pl-PL" sz="1050" b="1" dirty="0"/>
              <a:t>#13</a:t>
            </a:r>
            <a:endParaRPr lang="en-US" sz="1400" b="1" dirty="0"/>
          </a:p>
        </p:txBody>
      </p:sp>
      <p:sp>
        <p:nvSpPr>
          <p:cNvPr id="18" name="pole tekstowe 17">
            <a:extLst>
              <a:ext uri="{FF2B5EF4-FFF2-40B4-BE49-F238E27FC236}">
                <a16:creationId xmlns:a16="http://schemas.microsoft.com/office/drawing/2014/main" id="{BBB1D074-E996-418F-A1BA-D6C9F361A366}"/>
              </a:ext>
            </a:extLst>
          </p:cNvPr>
          <p:cNvSpPr txBox="1"/>
          <p:nvPr/>
        </p:nvSpPr>
        <p:spPr>
          <a:xfrm>
            <a:off x="3990340" y="2286832"/>
            <a:ext cx="452120" cy="253916"/>
          </a:xfrm>
          <a:prstGeom prst="rect">
            <a:avLst/>
          </a:prstGeom>
          <a:noFill/>
        </p:spPr>
        <p:txBody>
          <a:bodyPr wrap="square" rtlCol="0">
            <a:spAutoFit/>
          </a:bodyPr>
          <a:lstStyle/>
          <a:p>
            <a:r>
              <a:rPr lang="pl-PL" sz="1050" b="1" dirty="0"/>
              <a:t>#9</a:t>
            </a:r>
            <a:endParaRPr lang="en-US" sz="1400" b="1" dirty="0"/>
          </a:p>
        </p:txBody>
      </p:sp>
    </p:spTree>
    <p:extLst>
      <p:ext uri="{BB962C8B-B14F-4D97-AF65-F5344CB8AC3E}">
        <p14:creationId xmlns:p14="http://schemas.microsoft.com/office/powerpoint/2010/main" val="945686584"/>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77D032-3526-4016-8F90-319EA3148480}"/>
              </a:ext>
            </a:extLst>
          </p:cNvPr>
          <p:cNvSpPr>
            <a:spLocks noGrp="1"/>
          </p:cNvSpPr>
          <p:nvPr>
            <p:ph type="title"/>
          </p:nvPr>
        </p:nvSpPr>
        <p:spPr/>
        <p:txBody>
          <a:bodyPr/>
          <a:lstStyle/>
          <a:p>
            <a:r>
              <a:rPr lang="en-US" dirty="0"/>
              <a:t>Compilation of the MLI experimental results</a:t>
            </a:r>
          </a:p>
        </p:txBody>
      </p:sp>
      <p:sp>
        <p:nvSpPr>
          <p:cNvPr id="4" name="Rectangle 4">
            <a:extLst>
              <a:ext uri="{FF2B5EF4-FFF2-40B4-BE49-F238E27FC236}">
                <a16:creationId xmlns:a16="http://schemas.microsoft.com/office/drawing/2014/main" id="{74023735-828F-41A7-A270-84329668640F}"/>
              </a:ext>
            </a:extLst>
          </p:cNvPr>
          <p:cNvSpPr>
            <a:spLocks noChangeArrowheads="1"/>
          </p:cNvSpPr>
          <p:nvPr/>
        </p:nvSpPr>
        <p:spPr bwMode="auto">
          <a:xfrm>
            <a:off x="1868563" y="5998861"/>
            <a:ext cx="5803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Temperature range: </a:t>
            </a:r>
            <a:r>
              <a:rPr lang="en-US" altLang="en-US" sz="1800" u="sng"/>
              <a:t>77</a:t>
            </a:r>
            <a:r>
              <a:rPr lang="pl-PL" altLang="en-US" sz="1800" u="sng"/>
              <a:t> – 4.2 </a:t>
            </a:r>
            <a:r>
              <a:rPr lang="en-US" altLang="en-US" sz="1800" u="sng"/>
              <a:t>K</a:t>
            </a:r>
            <a:r>
              <a:rPr lang="en-US" altLang="en-US" sz="1800"/>
              <a:t>, vacuum condition: very good</a:t>
            </a:r>
          </a:p>
        </p:txBody>
      </p:sp>
      <p:graphicFrame>
        <p:nvGraphicFramePr>
          <p:cNvPr id="5" name="Object 8">
            <a:extLst>
              <a:ext uri="{FF2B5EF4-FFF2-40B4-BE49-F238E27FC236}">
                <a16:creationId xmlns:a16="http://schemas.microsoft.com/office/drawing/2014/main" id="{6B9CE834-25E1-4737-AB24-DC720CBE4BA7}"/>
              </a:ext>
            </a:extLst>
          </p:cNvPr>
          <p:cNvGraphicFramePr>
            <a:graphicFrameLocks noChangeAspect="1"/>
          </p:cNvGraphicFramePr>
          <p:nvPr>
            <p:extLst>
              <p:ext uri="{D42A27DB-BD31-4B8C-83A1-F6EECF244321}">
                <p14:modId xmlns:p14="http://schemas.microsoft.com/office/powerpoint/2010/main" val="2229475278"/>
              </p:ext>
            </p:extLst>
          </p:nvPr>
        </p:nvGraphicFramePr>
        <p:xfrm>
          <a:off x="935113" y="1927528"/>
          <a:ext cx="7170738" cy="4176713"/>
        </p:xfrm>
        <a:graphic>
          <a:graphicData uri="http://schemas.openxmlformats.org/presentationml/2006/ole">
            <mc:AlternateContent xmlns:mc="http://schemas.openxmlformats.org/markup-compatibility/2006">
              <mc:Choice xmlns:v="urn:schemas-microsoft-com:vml" Requires="v">
                <p:oleObj spid="_x0000_s5172" name="Wykres" r:id="rId3" imgW="4676925" imgH="2648135" progId="Excel.Chart.8">
                  <p:embed/>
                </p:oleObj>
              </mc:Choice>
              <mc:Fallback>
                <p:oleObj name="Wykres" r:id="rId3" imgW="4676925" imgH="2648135" progId="Excel.Chart.8">
                  <p:embed/>
                  <p:pic>
                    <p:nvPicPr>
                      <p:cNvPr id="14132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13" y="1927528"/>
                        <a:ext cx="7170738" cy="417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pole tekstowe 5">
            <a:extLst>
              <a:ext uri="{FF2B5EF4-FFF2-40B4-BE49-F238E27FC236}">
                <a16:creationId xmlns:a16="http://schemas.microsoft.com/office/drawing/2014/main" id="{B4CA6010-73E4-4864-AD9E-57F5AA5C317D}"/>
              </a:ext>
            </a:extLst>
          </p:cNvPr>
          <p:cNvSpPr txBox="1"/>
          <p:nvPr/>
        </p:nvSpPr>
        <p:spPr>
          <a:xfrm>
            <a:off x="7239486" y="3797382"/>
            <a:ext cx="383438" cy="307777"/>
          </a:xfrm>
          <a:prstGeom prst="rect">
            <a:avLst/>
          </a:prstGeom>
          <a:noFill/>
        </p:spPr>
        <p:txBody>
          <a:bodyPr wrap="none" rtlCol="0">
            <a:spAutoFit/>
          </a:bodyPr>
          <a:lstStyle/>
          <a:p>
            <a:r>
              <a:rPr lang="pl-PL" sz="1400" b="1" dirty="0"/>
              <a:t>#1</a:t>
            </a:r>
            <a:endParaRPr lang="en-US" sz="1400" b="1" dirty="0"/>
          </a:p>
        </p:txBody>
      </p:sp>
      <p:sp>
        <p:nvSpPr>
          <p:cNvPr id="7" name="pole tekstowe 6">
            <a:extLst>
              <a:ext uri="{FF2B5EF4-FFF2-40B4-BE49-F238E27FC236}">
                <a16:creationId xmlns:a16="http://schemas.microsoft.com/office/drawing/2014/main" id="{EFACDF7B-8344-4CD2-9616-82549394FE9F}"/>
              </a:ext>
            </a:extLst>
          </p:cNvPr>
          <p:cNvSpPr txBox="1"/>
          <p:nvPr/>
        </p:nvSpPr>
        <p:spPr>
          <a:xfrm>
            <a:off x="7217160" y="4642861"/>
            <a:ext cx="383438" cy="307777"/>
          </a:xfrm>
          <a:prstGeom prst="rect">
            <a:avLst/>
          </a:prstGeom>
          <a:noFill/>
        </p:spPr>
        <p:txBody>
          <a:bodyPr wrap="none" rtlCol="0">
            <a:spAutoFit/>
          </a:bodyPr>
          <a:lstStyle/>
          <a:p>
            <a:r>
              <a:rPr lang="pl-PL" sz="1400" b="1" dirty="0"/>
              <a:t>#2</a:t>
            </a:r>
            <a:endParaRPr lang="en-US" sz="1400" b="1" dirty="0"/>
          </a:p>
        </p:txBody>
      </p:sp>
      <p:sp>
        <p:nvSpPr>
          <p:cNvPr id="8" name="pole tekstowe 7">
            <a:extLst>
              <a:ext uri="{FF2B5EF4-FFF2-40B4-BE49-F238E27FC236}">
                <a16:creationId xmlns:a16="http://schemas.microsoft.com/office/drawing/2014/main" id="{28A1FDDC-41D8-4E9E-BB7D-5755A6A380E5}"/>
              </a:ext>
            </a:extLst>
          </p:cNvPr>
          <p:cNvSpPr txBox="1"/>
          <p:nvPr/>
        </p:nvSpPr>
        <p:spPr>
          <a:xfrm>
            <a:off x="7239486" y="4273993"/>
            <a:ext cx="383438" cy="307777"/>
          </a:xfrm>
          <a:prstGeom prst="rect">
            <a:avLst/>
          </a:prstGeom>
          <a:noFill/>
        </p:spPr>
        <p:txBody>
          <a:bodyPr wrap="none" rtlCol="0">
            <a:spAutoFit/>
          </a:bodyPr>
          <a:lstStyle/>
          <a:p>
            <a:r>
              <a:rPr lang="pl-PL" sz="1400" b="1" dirty="0"/>
              <a:t>#3</a:t>
            </a:r>
            <a:endParaRPr lang="en-US" sz="1400" b="1" dirty="0"/>
          </a:p>
        </p:txBody>
      </p:sp>
      <p:sp>
        <p:nvSpPr>
          <p:cNvPr id="9" name="pole tekstowe 8">
            <a:extLst>
              <a:ext uri="{FF2B5EF4-FFF2-40B4-BE49-F238E27FC236}">
                <a16:creationId xmlns:a16="http://schemas.microsoft.com/office/drawing/2014/main" id="{6DD4EA80-649E-4E15-B9F1-E0CEEA2D52F2}"/>
              </a:ext>
            </a:extLst>
          </p:cNvPr>
          <p:cNvSpPr txBox="1"/>
          <p:nvPr/>
        </p:nvSpPr>
        <p:spPr>
          <a:xfrm>
            <a:off x="1908398" y="2974657"/>
            <a:ext cx="383438" cy="307777"/>
          </a:xfrm>
          <a:prstGeom prst="rect">
            <a:avLst/>
          </a:prstGeom>
          <a:noFill/>
        </p:spPr>
        <p:txBody>
          <a:bodyPr wrap="none" rtlCol="0">
            <a:spAutoFit/>
          </a:bodyPr>
          <a:lstStyle/>
          <a:p>
            <a:r>
              <a:rPr lang="pl-PL" sz="1400" b="1" dirty="0"/>
              <a:t>#4</a:t>
            </a:r>
            <a:endParaRPr lang="en-US" sz="1400" b="1" dirty="0"/>
          </a:p>
        </p:txBody>
      </p:sp>
      <p:sp>
        <p:nvSpPr>
          <p:cNvPr id="10" name="pole tekstowe 9">
            <a:extLst>
              <a:ext uri="{FF2B5EF4-FFF2-40B4-BE49-F238E27FC236}">
                <a16:creationId xmlns:a16="http://schemas.microsoft.com/office/drawing/2014/main" id="{0F809094-096C-4792-91DA-7D9146A15D6E}"/>
              </a:ext>
            </a:extLst>
          </p:cNvPr>
          <p:cNvSpPr txBox="1"/>
          <p:nvPr/>
        </p:nvSpPr>
        <p:spPr>
          <a:xfrm>
            <a:off x="3867528" y="3589768"/>
            <a:ext cx="482824" cy="307777"/>
          </a:xfrm>
          <a:prstGeom prst="rect">
            <a:avLst/>
          </a:prstGeom>
          <a:noFill/>
        </p:spPr>
        <p:txBody>
          <a:bodyPr wrap="none" rtlCol="0">
            <a:spAutoFit/>
          </a:bodyPr>
          <a:lstStyle/>
          <a:p>
            <a:r>
              <a:rPr lang="pl-PL" sz="1400" b="1" dirty="0"/>
              <a:t>#10</a:t>
            </a:r>
            <a:endParaRPr lang="en-US" sz="1400" b="1" dirty="0"/>
          </a:p>
        </p:txBody>
      </p:sp>
      <p:sp>
        <p:nvSpPr>
          <p:cNvPr id="11" name="pole tekstowe 10">
            <a:extLst>
              <a:ext uri="{FF2B5EF4-FFF2-40B4-BE49-F238E27FC236}">
                <a16:creationId xmlns:a16="http://schemas.microsoft.com/office/drawing/2014/main" id="{267BE38F-86A8-48C1-B991-D0C733D05D00}"/>
              </a:ext>
            </a:extLst>
          </p:cNvPr>
          <p:cNvSpPr txBox="1"/>
          <p:nvPr/>
        </p:nvSpPr>
        <p:spPr>
          <a:xfrm>
            <a:off x="2447848" y="4427881"/>
            <a:ext cx="472950" cy="307777"/>
          </a:xfrm>
          <a:prstGeom prst="rect">
            <a:avLst/>
          </a:prstGeom>
          <a:noFill/>
        </p:spPr>
        <p:txBody>
          <a:bodyPr wrap="none" rtlCol="0">
            <a:spAutoFit/>
          </a:bodyPr>
          <a:lstStyle/>
          <a:p>
            <a:r>
              <a:rPr lang="pl-PL" sz="1400" b="1" dirty="0"/>
              <a:t>#11</a:t>
            </a:r>
            <a:endParaRPr lang="en-US" sz="1400" b="1" dirty="0"/>
          </a:p>
        </p:txBody>
      </p:sp>
      <p:sp>
        <p:nvSpPr>
          <p:cNvPr id="12" name="pole tekstowe 11">
            <a:extLst>
              <a:ext uri="{FF2B5EF4-FFF2-40B4-BE49-F238E27FC236}">
                <a16:creationId xmlns:a16="http://schemas.microsoft.com/office/drawing/2014/main" id="{31F7022E-2C44-4062-84E0-5C027DBD6E91}"/>
              </a:ext>
            </a:extLst>
          </p:cNvPr>
          <p:cNvSpPr txBox="1"/>
          <p:nvPr/>
        </p:nvSpPr>
        <p:spPr>
          <a:xfrm>
            <a:off x="2714803" y="4685675"/>
            <a:ext cx="482824" cy="307777"/>
          </a:xfrm>
          <a:prstGeom prst="rect">
            <a:avLst/>
          </a:prstGeom>
          <a:noFill/>
        </p:spPr>
        <p:txBody>
          <a:bodyPr wrap="none" rtlCol="0">
            <a:spAutoFit/>
          </a:bodyPr>
          <a:lstStyle/>
          <a:p>
            <a:r>
              <a:rPr lang="pl-PL" sz="1400" b="1" dirty="0"/>
              <a:t>#12</a:t>
            </a:r>
            <a:endParaRPr lang="en-US" sz="1400" b="1" dirty="0"/>
          </a:p>
        </p:txBody>
      </p:sp>
      <p:sp>
        <p:nvSpPr>
          <p:cNvPr id="13" name="pole tekstowe 12">
            <a:extLst>
              <a:ext uri="{FF2B5EF4-FFF2-40B4-BE49-F238E27FC236}">
                <a16:creationId xmlns:a16="http://schemas.microsoft.com/office/drawing/2014/main" id="{97E37ABE-3716-427E-9F55-522B113F5557}"/>
              </a:ext>
            </a:extLst>
          </p:cNvPr>
          <p:cNvSpPr txBox="1"/>
          <p:nvPr/>
        </p:nvSpPr>
        <p:spPr>
          <a:xfrm>
            <a:off x="5284247" y="3620816"/>
            <a:ext cx="482824" cy="307777"/>
          </a:xfrm>
          <a:prstGeom prst="rect">
            <a:avLst/>
          </a:prstGeom>
          <a:noFill/>
        </p:spPr>
        <p:txBody>
          <a:bodyPr wrap="none" rtlCol="0">
            <a:spAutoFit/>
          </a:bodyPr>
          <a:lstStyle/>
          <a:p>
            <a:r>
              <a:rPr lang="pl-PL" sz="1400" b="1" dirty="0"/>
              <a:t>#13</a:t>
            </a:r>
            <a:endParaRPr lang="en-US" sz="1400" b="1" dirty="0"/>
          </a:p>
        </p:txBody>
      </p:sp>
      <p:sp>
        <p:nvSpPr>
          <p:cNvPr id="14" name="pole tekstowe 13">
            <a:extLst>
              <a:ext uri="{FF2B5EF4-FFF2-40B4-BE49-F238E27FC236}">
                <a16:creationId xmlns:a16="http://schemas.microsoft.com/office/drawing/2014/main" id="{2B4EFDC3-ECBC-40CB-B21A-8B70C3408524}"/>
              </a:ext>
            </a:extLst>
          </p:cNvPr>
          <p:cNvSpPr txBox="1"/>
          <p:nvPr/>
        </p:nvSpPr>
        <p:spPr>
          <a:xfrm>
            <a:off x="5284247" y="2758382"/>
            <a:ext cx="482824" cy="307777"/>
          </a:xfrm>
          <a:prstGeom prst="rect">
            <a:avLst/>
          </a:prstGeom>
          <a:noFill/>
        </p:spPr>
        <p:txBody>
          <a:bodyPr wrap="none" rtlCol="0">
            <a:spAutoFit/>
          </a:bodyPr>
          <a:lstStyle/>
          <a:p>
            <a:r>
              <a:rPr lang="pl-PL" sz="1400" b="1" dirty="0"/>
              <a:t>#14</a:t>
            </a:r>
            <a:endParaRPr lang="en-US" sz="1400" b="1" dirty="0"/>
          </a:p>
        </p:txBody>
      </p:sp>
      <p:sp>
        <p:nvSpPr>
          <p:cNvPr id="15" name="Prostokąt 14">
            <a:extLst>
              <a:ext uri="{FF2B5EF4-FFF2-40B4-BE49-F238E27FC236}">
                <a16:creationId xmlns:a16="http://schemas.microsoft.com/office/drawing/2014/main" id="{C24B7ECA-5C72-4954-B418-640E3DA38440}"/>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6" name="pole tekstowe 15">
            <a:extLst>
              <a:ext uri="{FF2B5EF4-FFF2-40B4-BE49-F238E27FC236}">
                <a16:creationId xmlns:a16="http://schemas.microsoft.com/office/drawing/2014/main" id="{F921092C-3ED8-427C-94FD-3119084993A6}"/>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26</a:t>
            </a:fld>
            <a:endParaRPr lang="en-US" i="1" dirty="0">
              <a:solidFill>
                <a:schemeClr val="bg1"/>
              </a:solidFill>
            </a:endParaRPr>
          </a:p>
        </p:txBody>
      </p:sp>
    </p:spTree>
    <p:extLst>
      <p:ext uri="{BB962C8B-B14F-4D97-AF65-F5344CB8AC3E}">
        <p14:creationId xmlns:p14="http://schemas.microsoft.com/office/powerpoint/2010/main" val="4070408742"/>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B3109-DB6E-4D32-9EDF-6EF67DB4E277}"/>
              </a:ext>
            </a:extLst>
          </p:cNvPr>
          <p:cNvSpPr>
            <a:spLocks noGrp="1"/>
          </p:cNvSpPr>
          <p:nvPr>
            <p:ph type="title"/>
          </p:nvPr>
        </p:nvSpPr>
        <p:spPr/>
        <p:txBody>
          <a:bodyPr/>
          <a:lstStyle/>
          <a:p>
            <a:r>
              <a:rPr lang="en-US" dirty="0"/>
              <a:t>Compilation of the MLI experimental results</a:t>
            </a:r>
          </a:p>
        </p:txBody>
      </p:sp>
      <p:sp>
        <p:nvSpPr>
          <p:cNvPr id="4" name="Rectangle 4">
            <a:extLst>
              <a:ext uri="{FF2B5EF4-FFF2-40B4-BE49-F238E27FC236}">
                <a16:creationId xmlns:a16="http://schemas.microsoft.com/office/drawing/2014/main" id="{6C1F7597-38F8-49DB-BA9C-40E61510F03E}"/>
              </a:ext>
            </a:extLst>
          </p:cNvPr>
          <p:cNvSpPr>
            <a:spLocks noChangeArrowheads="1"/>
          </p:cNvSpPr>
          <p:nvPr/>
        </p:nvSpPr>
        <p:spPr bwMode="auto">
          <a:xfrm>
            <a:off x="611188" y="5883023"/>
            <a:ext cx="5996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800" dirty="0"/>
              <a:t>T </a:t>
            </a:r>
            <a:r>
              <a:rPr lang="pl-PL" altLang="en-US" sz="1800" dirty="0" err="1"/>
              <a:t>cold</a:t>
            </a:r>
            <a:r>
              <a:rPr lang="pl-PL" altLang="en-US" sz="1800" dirty="0"/>
              <a:t> =</a:t>
            </a:r>
            <a:r>
              <a:rPr lang="en-US" altLang="en-US" sz="1800" dirty="0"/>
              <a:t> 4.2 K,</a:t>
            </a:r>
            <a:r>
              <a:rPr lang="pl-PL" altLang="en-US" sz="1800" dirty="0"/>
              <a:t> T hot : </a:t>
            </a:r>
            <a:r>
              <a:rPr lang="pl-PL" altLang="en-US" sz="1800" dirty="0" err="1"/>
              <a:t>vary</a:t>
            </a:r>
            <a:r>
              <a:rPr lang="pl-PL" altLang="en-US" dirty="0"/>
              <a:t>, </a:t>
            </a:r>
            <a:r>
              <a:rPr lang="en-US" altLang="en-US" sz="1800" dirty="0"/>
              <a:t> vacuum condition: </a:t>
            </a:r>
            <a:r>
              <a:rPr lang="pl-PL" altLang="en-US" sz="1800" dirty="0" err="1"/>
              <a:t>very</a:t>
            </a:r>
            <a:r>
              <a:rPr lang="pl-PL" altLang="en-US" sz="1800" dirty="0"/>
              <a:t> </a:t>
            </a:r>
            <a:r>
              <a:rPr lang="pl-PL" altLang="en-US" sz="1800" dirty="0" err="1"/>
              <a:t>good</a:t>
            </a:r>
            <a:endParaRPr lang="en-US" altLang="en-US" sz="1800" dirty="0"/>
          </a:p>
        </p:txBody>
      </p:sp>
      <p:pic>
        <p:nvPicPr>
          <p:cNvPr id="3" name="Obraz 2">
            <a:extLst>
              <a:ext uri="{FF2B5EF4-FFF2-40B4-BE49-F238E27FC236}">
                <a16:creationId xmlns:a16="http://schemas.microsoft.com/office/drawing/2014/main" id="{2FF2D6D6-213F-4301-BF53-D0D6854B54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888"/>
          <a:stretch/>
        </p:blipFill>
        <p:spPr>
          <a:xfrm>
            <a:off x="804444" y="1795816"/>
            <a:ext cx="5460820" cy="4218358"/>
          </a:xfrm>
          <a:prstGeom prst="rect">
            <a:avLst/>
          </a:prstGeom>
        </p:spPr>
      </p:pic>
      <p:sp>
        <p:nvSpPr>
          <p:cNvPr id="6" name="Prostokąt 5">
            <a:extLst>
              <a:ext uri="{FF2B5EF4-FFF2-40B4-BE49-F238E27FC236}">
                <a16:creationId xmlns:a16="http://schemas.microsoft.com/office/drawing/2014/main" id="{1BA87436-98BC-4828-8E3A-0051D6420208}"/>
              </a:ext>
            </a:extLst>
          </p:cNvPr>
          <p:cNvSpPr/>
          <p:nvPr/>
        </p:nvSpPr>
        <p:spPr>
          <a:xfrm>
            <a:off x="491104" y="6334780"/>
            <a:ext cx="8665029" cy="523220"/>
          </a:xfrm>
          <a:prstGeom prst="rect">
            <a:avLst/>
          </a:prstGeom>
        </p:spPr>
        <p:txBody>
          <a:bodyPr wrap="square">
            <a:spAutoFit/>
          </a:bodyPr>
          <a:lstStyle/>
          <a:p>
            <a:r>
              <a:rPr lang="pl-PL" sz="1400" dirty="0"/>
              <a:t>V.</a:t>
            </a:r>
            <a:r>
              <a:rPr lang="en-US" sz="1400" dirty="0"/>
              <a:t> Venturi</a:t>
            </a:r>
            <a:r>
              <a:rPr lang="pl-PL" sz="1400" dirty="0"/>
              <a:t>, </a:t>
            </a:r>
            <a:r>
              <a:rPr lang="en-US" sz="1400" i="1" dirty="0">
                <a:latin typeface="Calibri" panose="020F0502020204030204" pitchFamily="34" charset="0"/>
              </a:rPr>
              <a:t>Thermodynamic and technological optimization of complex</a:t>
            </a:r>
            <a:r>
              <a:rPr lang="pl-PL" sz="1400" i="1" dirty="0">
                <a:latin typeface="Calibri" panose="020F0502020204030204" pitchFamily="34" charset="0"/>
              </a:rPr>
              <a:t> </a:t>
            </a:r>
            <a:r>
              <a:rPr lang="en-US" sz="1400" i="1" dirty="0">
                <a:latin typeface="Calibri" panose="020F0502020204030204" pitchFamily="34" charset="0"/>
              </a:rPr>
              <a:t>cryogenic insulation systems</a:t>
            </a:r>
            <a:r>
              <a:rPr lang="pl-PL" sz="1400" dirty="0">
                <a:latin typeface="Calibri" panose="020F0502020204030204" pitchFamily="34" charset="0"/>
              </a:rPr>
              <a:t>, </a:t>
            </a:r>
            <a:r>
              <a:rPr lang="pl-PL" sz="1400" dirty="0" err="1">
                <a:latin typeface="Calibri" panose="020F0502020204030204" pitchFamily="34" charset="0"/>
              </a:rPr>
              <a:t>PhD</a:t>
            </a:r>
            <a:r>
              <a:rPr lang="pl-PL" sz="1400" dirty="0">
                <a:latin typeface="Calibri" panose="020F0502020204030204" pitchFamily="34" charset="0"/>
              </a:rPr>
              <a:t> </a:t>
            </a:r>
            <a:r>
              <a:rPr lang="pl-PL" sz="1400" dirty="0" err="1">
                <a:latin typeface="Calibri" panose="020F0502020204030204" pitchFamily="34" charset="0"/>
              </a:rPr>
              <a:t>Thesis</a:t>
            </a:r>
            <a:r>
              <a:rPr lang="pl-PL" sz="1400" dirty="0">
                <a:latin typeface="Calibri" panose="020F0502020204030204" pitchFamily="34" charset="0"/>
              </a:rPr>
              <a:t> </a:t>
            </a:r>
            <a:r>
              <a:rPr lang="pl-PL" sz="1400" dirty="0" err="1">
                <a:latin typeface="Calibri" panose="020F0502020204030204" pitchFamily="34" charset="0"/>
              </a:rPr>
              <a:t>at</a:t>
            </a:r>
            <a:r>
              <a:rPr lang="pl-PL" sz="1400" dirty="0">
                <a:latin typeface="Calibri" panose="020F0502020204030204" pitchFamily="34" charset="0"/>
              </a:rPr>
              <a:t> WUST and CERN</a:t>
            </a:r>
            <a:endParaRPr lang="en-US" sz="1400" dirty="0"/>
          </a:p>
        </p:txBody>
      </p:sp>
      <p:pic>
        <p:nvPicPr>
          <p:cNvPr id="7" name="Obraz 6">
            <a:extLst>
              <a:ext uri="{FF2B5EF4-FFF2-40B4-BE49-F238E27FC236}">
                <a16:creationId xmlns:a16="http://schemas.microsoft.com/office/drawing/2014/main" id="{1DDBF682-9DA3-40DB-9B3A-079B35DF2F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696" t="24820" r="44482"/>
          <a:stretch/>
        </p:blipFill>
        <p:spPr>
          <a:xfrm>
            <a:off x="6458520" y="1886856"/>
            <a:ext cx="2509796" cy="4107134"/>
          </a:xfrm>
          <a:prstGeom prst="rect">
            <a:avLst/>
          </a:prstGeom>
        </p:spPr>
      </p:pic>
      <p:cxnSp>
        <p:nvCxnSpPr>
          <p:cNvPr id="20" name="Łącznik prosty ze strzałką 19">
            <a:extLst>
              <a:ext uri="{FF2B5EF4-FFF2-40B4-BE49-F238E27FC236}">
                <a16:creationId xmlns:a16="http://schemas.microsoft.com/office/drawing/2014/main" id="{60C94C4A-314F-4939-BB69-D42036809876}"/>
              </a:ext>
            </a:extLst>
          </p:cNvPr>
          <p:cNvCxnSpPr/>
          <p:nvPr/>
        </p:nvCxnSpPr>
        <p:spPr>
          <a:xfrm flipV="1">
            <a:off x="4213981" y="4088190"/>
            <a:ext cx="2941562" cy="1664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Prostokąt 7">
            <a:extLst>
              <a:ext uri="{FF2B5EF4-FFF2-40B4-BE49-F238E27FC236}">
                <a16:creationId xmlns:a16="http://schemas.microsoft.com/office/drawing/2014/main" id="{5ECBF0E0-08EE-4CD1-AC29-B5B03420FE8E}"/>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9" name="pole tekstowe 8">
            <a:extLst>
              <a:ext uri="{FF2B5EF4-FFF2-40B4-BE49-F238E27FC236}">
                <a16:creationId xmlns:a16="http://schemas.microsoft.com/office/drawing/2014/main" id="{95E7076D-1FC5-4AF3-BB44-744043CBA78A}"/>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27</a:t>
            </a:fld>
            <a:endParaRPr lang="en-US" i="1" dirty="0">
              <a:solidFill>
                <a:schemeClr val="bg1"/>
              </a:solidFill>
            </a:endParaRPr>
          </a:p>
        </p:txBody>
      </p:sp>
    </p:spTree>
    <p:extLst>
      <p:ext uri="{BB962C8B-B14F-4D97-AF65-F5344CB8AC3E}">
        <p14:creationId xmlns:p14="http://schemas.microsoft.com/office/powerpoint/2010/main" val="3840741937"/>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FB3109-DB6E-4D32-9EDF-6EF67DB4E277}"/>
              </a:ext>
            </a:extLst>
          </p:cNvPr>
          <p:cNvSpPr>
            <a:spLocks noGrp="1"/>
          </p:cNvSpPr>
          <p:nvPr>
            <p:ph type="title"/>
          </p:nvPr>
        </p:nvSpPr>
        <p:spPr/>
        <p:txBody>
          <a:bodyPr/>
          <a:lstStyle/>
          <a:p>
            <a:r>
              <a:rPr lang="en-US" dirty="0"/>
              <a:t>MLI </a:t>
            </a:r>
            <a:r>
              <a:rPr lang="en-US" dirty="0" err="1"/>
              <a:t>durng</a:t>
            </a:r>
            <a:r>
              <a:rPr lang="en-US" dirty="0"/>
              <a:t> vacuum ventilation with atmospheric air (failure event)</a:t>
            </a:r>
          </a:p>
        </p:txBody>
      </p:sp>
      <p:pic>
        <p:nvPicPr>
          <p:cNvPr id="19" name="Picture 5" descr="q-MLI">
            <a:extLst>
              <a:ext uri="{FF2B5EF4-FFF2-40B4-BE49-F238E27FC236}">
                <a16:creationId xmlns:a16="http://schemas.microsoft.com/office/drawing/2014/main" id="{3FD9CB5E-D26F-45D6-8A29-C764E96FA6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19788" y="1954516"/>
            <a:ext cx="3794165" cy="3604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Prostokąt 2">
            <a:extLst>
              <a:ext uri="{FF2B5EF4-FFF2-40B4-BE49-F238E27FC236}">
                <a16:creationId xmlns:a16="http://schemas.microsoft.com/office/drawing/2014/main" id="{77DD2CAF-BA9A-4BB0-8666-76FCA58D00D6}"/>
              </a:ext>
            </a:extLst>
          </p:cNvPr>
          <p:cNvSpPr/>
          <p:nvPr/>
        </p:nvSpPr>
        <p:spPr>
          <a:xfrm>
            <a:off x="464457" y="5546579"/>
            <a:ext cx="8697383" cy="307777"/>
          </a:xfrm>
          <a:prstGeom prst="rect">
            <a:avLst/>
          </a:prstGeom>
        </p:spPr>
        <p:txBody>
          <a:bodyPr wrap="square">
            <a:spAutoFit/>
          </a:bodyPr>
          <a:lstStyle/>
          <a:p>
            <a:pPr algn="ctr"/>
            <a:r>
              <a:rPr lang="en-US" sz="1400" dirty="0"/>
              <a:t>Heat transfer to the helium vessel in case of vacuum vessel sudden ventilation with atmospheric air</a:t>
            </a:r>
          </a:p>
        </p:txBody>
      </p:sp>
      <p:sp>
        <p:nvSpPr>
          <p:cNvPr id="20" name="Prostokąt 19">
            <a:extLst>
              <a:ext uri="{FF2B5EF4-FFF2-40B4-BE49-F238E27FC236}">
                <a16:creationId xmlns:a16="http://schemas.microsoft.com/office/drawing/2014/main" id="{62AC8EF1-4DC4-4888-8BB5-FDD29EE70437}"/>
              </a:ext>
            </a:extLst>
          </p:cNvPr>
          <p:cNvSpPr/>
          <p:nvPr/>
        </p:nvSpPr>
        <p:spPr>
          <a:xfrm>
            <a:off x="446617" y="5925642"/>
            <a:ext cx="8697383" cy="430887"/>
          </a:xfrm>
          <a:prstGeom prst="rect">
            <a:avLst/>
          </a:prstGeom>
        </p:spPr>
        <p:txBody>
          <a:bodyPr wrap="square">
            <a:spAutoFit/>
          </a:bodyPr>
          <a:lstStyle/>
          <a:p>
            <a:pPr algn="ctr"/>
            <a:r>
              <a:rPr lang="en-US" sz="1100" dirty="0"/>
              <a:t>W. Lehman and G. Zahn, </a:t>
            </a:r>
            <a:r>
              <a:rPr lang="en-US" sz="1100" i="1" dirty="0"/>
              <a:t>Safety aspects for </a:t>
            </a:r>
            <a:r>
              <a:rPr lang="en-US" sz="1100" i="1" dirty="0" err="1"/>
              <a:t>LHe</a:t>
            </a:r>
            <a:r>
              <a:rPr lang="en-US" sz="1100" i="1" dirty="0"/>
              <a:t> cryostats and </a:t>
            </a:r>
            <a:r>
              <a:rPr lang="en-US" sz="1100" i="1" dirty="0" err="1"/>
              <a:t>LHe</a:t>
            </a:r>
            <a:r>
              <a:rPr lang="pl-PL" sz="1100" i="1" dirty="0"/>
              <a:t> </a:t>
            </a:r>
            <a:r>
              <a:rPr lang="en-US" sz="1100" i="1" dirty="0"/>
              <a:t>transport containers</a:t>
            </a:r>
            <a:r>
              <a:rPr lang="pl-PL" sz="1100" dirty="0"/>
              <a:t>, </a:t>
            </a:r>
            <a:r>
              <a:rPr lang="en-US" sz="1100" dirty="0" err="1"/>
              <a:t>Kernforschungzentrum</a:t>
            </a:r>
            <a:r>
              <a:rPr lang="en-US" sz="1100" dirty="0"/>
              <a:t> Karlsruhe, </a:t>
            </a:r>
            <a:r>
              <a:rPr lang="en-US" sz="1100" dirty="0" err="1"/>
              <a:t>Institut</a:t>
            </a:r>
            <a:r>
              <a:rPr lang="en-US" sz="1100" dirty="0"/>
              <a:t> f</a:t>
            </a:r>
            <a:r>
              <a:rPr lang="pl-PL" sz="1100" dirty="0" err="1"/>
              <a:t>ur</a:t>
            </a:r>
            <a:r>
              <a:rPr lang="pl-PL" sz="1100" dirty="0"/>
              <a:t> </a:t>
            </a:r>
            <a:r>
              <a:rPr lang="en-US" sz="1100" dirty="0" err="1"/>
              <a:t>Technische</a:t>
            </a:r>
            <a:r>
              <a:rPr lang="en-US" sz="1100" dirty="0"/>
              <a:t> </a:t>
            </a:r>
            <a:r>
              <a:rPr lang="en-US" sz="1100" dirty="0" err="1"/>
              <a:t>Physik</a:t>
            </a:r>
            <a:r>
              <a:rPr lang="en-US" sz="1100" dirty="0"/>
              <a:t>, 7500 Karlsruhe, Germany.</a:t>
            </a:r>
          </a:p>
        </p:txBody>
      </p:sp>
      <p:sp>
        <p:nvSpPr>
          <p:cNvPr id="6" name="Prostokąt 5">
            <a:extLst>
              <a:ext uri="{FF2B5EF4-FFF2-40B4-BE49-F238E27FC236}">
                <a16:creationId xmlns:a16="http://schemas.microsoft.com/office/drawing/2014/main" id="{D1F43F95-F735-4190-848E-381066EFD944}"/>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8DB4C987-45F1-47C5-BA6D-5AEEAEEB6737}"/>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28</a:t>
            </a:fld>
            <a:endParaRPr lang="en-US" i="1" dirty="0">
              <a:solidFill>
                <a:schemeClr val="bg1"/>
              </a:solidFill>
            </a:endParaRPr>
          </a:p>
        </p:txBody>
      </p:sp>
    </p:spTree>
    <p:extLst>
      <p:ext uri="{BB962C8B-B14F-4D97-AF65-F5344CB8AC3E}">
        <p14:creationId xmlns:p14="http://schemas.microsoft.com/office/powerpoint/2010/main" val="2935323529"/>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MLI </a:t>
            </a:r>
            <a:r>
              <a:rPr lang="pl-PL" dirty="0" err="1"/>
              <a:t>Summary</a:t>
            </a:r>
            <a:endParaRPr lang="en-US" dirty="0"/>
          </a:p>
        </p:txBody>
      </p:sp>
      <p:sp>
        <p:nvSpPr>
          <p:cNvPr id="3" name="Symbol zastępczy zawartości 2"/>
          <p:cNvSpPr>
            <a:spLocks noGrp="1"/>
          </p:cNvSpPr>
          <p:nvPr>
            <p:ph idx="1"/>
          </p:nvPr>
        </p:nvSpPr>
        <p:spPr>
          <a:xfrm>
            <a:off x="563414" y="1736224"/>
            <a:ext cx="8424862" cy="4860925"/>
          </a:xfrm>
        </p:spPr>
        <p:txBody>
          <a:bodyPr/>
          <a:lstStyle/>
          <a:p>
            <a:r>
              <a:rPr lang="en-US" sz="2000" dirty="0"/>
              <a:t>60 – 80K temperature surfaces against 300K are usually covered with 30 – 50   layers of MLI</a:t>
            </a:r>
          </a:p>
          <a:p>
            <a:pPr lvl="1"/>
            <a:r>
              <a:rPr lang="en-US" sz="1800" dirty="0"/>
              <a:t>Heat transfer is low enough </a:t>
            </a:r>
          </a:p>
          <a:p>
            <a:pPr lvl="1"/>
            <a:r>
              <a:rPr lang="en-US" sz="1800" dirty="0"/>
              <a:t>Higher number of MLI layers does not significantly reduce the heat flux, but increases the production costs (material, pumping time, outgassing)</a:t>
            </a:r>
          </a:p>
          <a:p>
            <a:pPr lvl="1"/>
            <a:r>
              <a:rPr lang="en-US" sz="1800" dirty="0"/>
              <a:t>Large number of MLI layers on a horizontal surface can lead to MLI self-compression and degradation of insulation performance</a:t>
            </a:r>
          </a:p>
          <a:p>
            <a:r>
              <a:rPr lang="en-US" sz="2000" dirty="0"/>
              <a:t>4K temperature surfaces against 80K are usually covered with 10 layers of MLI (LHC case)</a:t>
            </a:r>
          </a:p>
          <a:p>
            <a:pPr lvl="1"/>
            <a:r>
              <a:rPr lang="en-US" sz="1800" dirty="0"/>
              <a:t>Heat transfer is low enough</a:t>
            </a:r>
          </a:p>
          <a:p>
            <a:pPr lvl="1"/>
            <a:r>
              <a:rPr lang="en-US" sz="1800" dirty="0"/>
              <a:t>Higher number of MLI layers can increase the heat flux</a:t>
            </a:r>
          </a:p>
          <a:p>
            <a:pPr lvl="1"/>
            <a:r>
              <a:rPr lang="en-US" sz="1800" dirty="0"/>
              <a:t>Heat loads are relatively low in case of the sudden vacuum lost case</a:t>
            </a:r>
          </a:p>
          <a:p>
            <a:r>
              <a:rPr lang="en-US" sz="2000" dirty="0"/>
              <a:t>The MLI density shall be not larger than 30 layers/cm. </a:t>
            </a:r>
          </a:p>
          <a:p>
            <a:r>
              <a:rPr lang="en-US" sz="2000" dirty="0"/>
              <a:t>Vacuum pressure shall be lower than 10</a:t>
            </a:r>
            <a:r>
              <a:rPr lang="en-US" sz="2000" baseline="30000" dirty="0"/>
              <a:t>-3 </a:t>
            </a:r>
            <a:r>
              <a:rPr lang="en-US" sz="2000" dirty="0"/>
              <a:t>Pa for 300 – 80K case and lower than 10</a:t>
            </a:r>
            <a:r>
              <a:rPr lang="en-US" sz="2000" baseline="30000" dirty="0"/>
              <a:t>-4 </a:t>
            </a:r>
            <a:r>
              <a:rPr lang="en-US" sz="2000" dirty="0"/>
              <a:t>Pa for 4 – 80 K case</a:t>
            </a:r>
          </a:p>
        </p:txBody>
      </p:sp>
      <p:sp>
        <p:nvSpPr>
          <p:cNvPr id="4" name="Prostokąt 3">
            <a:extLst>
              <a:ext uri="{FF2B5EF4-FFF2-40B4-BE49-F238E27FC236}">
                <a16:creationId xmlns:a16="http://schemas.microsoft.com/office/drawing/2014/main" id="{DAD0BA76-2DA9-4CA6-B5CD-90D7116B475B}"/>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5" name="pole tekstowe 4">
            <a:extLst>
              <a:ext uri="{FF2B5EF4-FFF2-40B4-BE49-F238E27FC236}">
                <a16:creationId xmlns:a16="http://schemas.microsoft.com/office/drawing/2014/main" id="{AAB801A0-2EA8-4368-806E-BB8574C3C548}"/>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29</a:t>
            </a:fld>
            <a:endParaRPr lang="en-US" i="1" dirty="0">
              <a:solidFill>
                <a:schemeClr val="bg1"/>
              </a:solidFill>
            </a:endParaRPr>
          </a:p>
        </p:txBody>
      </p:sp>
    </p:spTree>
    <p:extLst>
      <p:ext uri="{BB962C8B-B14F-4D97-AF65-F5344CB8AC3E}">
        <p14:creationId xmlns:p14="http://schemas.microsoft.com/office/powerpoint/2010/main" val="946443522"/>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FB064C-4A10-4D0B-BFB9-1373883874D9}"/>
              </a:ext>
            </a:extLst>
          </p:cNvPr>
          <p:cNvSpPr>
            <a:spLocks noGrp="1"/>
          </p:cNvSpPr>
          <p:nvPr>
            <p:ph type="title"/>
          </p:nvPr>
        </p:nvSpPr>
        <p:spPr/>
        <p:txBody>
          <a:bodyPr/>
          <a:lstStyle/>
          <a:p>
            <a:r>
              <a:rPr lang="en-US" altLang="en-US" dirty="0"/>
              <a:t>Compensation of the heat flux to insulated cold space</a:t>
            </a:r>
            <a:endParaRPr lang="en-US" dirty="0"/>
          </a:p>
        </p:txBody>
      </p:sp>
      <p:graphicFrame>
        <p:nvGraphicFramePr>
          <p:cNvPr id="3" name="Object 5">
            <a:extLst>
              <a:ext uri="{FF2B5EF4-FFF2-40B4-BE49-F238E27FC236}">
                <a16:creationId xmlns:a16="http://schemas.microsoft.com/office/drawing/2014/main" id="{79A94AE0-DA88-41B6-AD51-77863EC70F8A}"/>
              </a:ext>
            </a:extLst>
          </p:cNvPr>
          <p:cNvGraphicFramePr>
            <a:graphicFrameLocks noChangeAspect="1"/>
          </p:cNvGraphicFramePr>
          <p:nvPr>
            <p:extLst>
              <p:ext uri="{D42A27DB-BD31-4B8C-83A1-F6EECF244321}">
                <p14:modId xmlns:p14="http://schemas.microsoft.com/office/powerpoint/2010/main" val="879689023"/>
              </p:ext>
            </p:extLst>
          </p:nvPr>
        </p:nvGraphicFramePr>
        <p:xfrm>
          <a:off x="6297613" y="3732662"/>
          <a:ext cx="1525587" cy="733425"/>
        </p:xfrm>
        <a:graphic>
          <a:graphicData uri="http://schemas.openxmlformats.org/presentationml/2006/ole">
            <mc:AlternateContent xmlns:mc="http://schemas.openxmlformats.org/markup-compatibility/2006">
              <mc:Choice xmlns:v="urn:schemas-microsoft-com:vml" Requires="v">
                <p:oleObj spid="_x0000_s13384" name="Równanie" r:id="rId3" imgW="901440" imgH="431640" progId="Equation.3">
                  <p:embed/>
                </p:oleObj>
              </mc:Choice>
              <mc:Fallback>
                <p:oleObj name="Równanie" r:id="rId3" imgW="901440" imgH="431640" progId="Equation.3">
                  <p:embed/>
                  <p:pic>
                    <p:nvPicPr>
                      <p:cNvPr id="778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3732662"/>
                        <a:ext cx="152558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 name="Group 18">
            <a:extLst>
              <a:ext uri="{FF2B5EF4-FFF2-40B4-BE49-F238E27FC236}">
                <a16:creationId xmlns:a16="http://schemas.microsoft.com/office/drawing/2014/main" id="{C27FDB5C-B5C5-43C2-8C8B-CA275799E22E}"/>
              </a:ext>
            </a:extLst>
          </p:cNvPr>
          <p:cNvGrpSpPr>
            <a:grpSpLocks/>
          </p:cNvGrpSpPr>
          <p:nvPr/>
        </p:nvGrpSpPr>
        <p:grpSpPr bwMode="auto">
          <a:xfrm>
            <a:off x="1116013" y="1891842"/>
            <a:ext cx="3455987" cy="4491038"/>
            <a:chOff x="453" y="902"/>
            <a:chExt cx="2177" cy="2829"/>
          </a:xfrm>
        </p:grpSpPr>
        <p:graphicFrame>
          <p:nvGraphicFramePr>
            <p:cNvPr id="5" name="Object 15">
              <a:extLst>
                <a:ext uri="{FF2B5EF4-FFF2-40B4-BE49-F238E27FC236}">
                  <a16:creationId xmlns:a16="http://schemas.microsoft.com/office/drawing/2014/main" id="{6C299B41-4D26-4ECF-8F71-845FA09AED19}"/>
                </a:ext>
              </a:extLst>
            </p:cNvPr>
            <p:cNvGraphicFramePr>
              <a:graphicFrameLocks noChangeAspect="1"/>
            </p:cNvGraphicFramePr>
            <p:nvPr/>
          </p:nvGraphicFramePr>
          <p:xfrm>
            <a:off x="523" y="902"/>
            <a:ext cx="2039" cy="2605"/>
          </p:xfrm>
          <a:graphic>
            <a:graphicData uri="http://schemas.openxmlformats.org/presentationml/2006/ole">
              <mc:AlternateContent xmlns:mc="http://schemas.openxmlformats.org/markup-compatibility/2006">
                <mc:Choice xmlns:v="urn:schemas-microsoft-com:vml" Requires="v">
                  <p:oleObj spid="_x0000_s13385" name="VISIO" r:id="rId5" imgW="3236760" imgH="4135320" progId="Visio.Drawing.5">
                    <p:embed/>
                  </p:oleObj>
                </mc:Choice>
                <mc:Fallback>
                  <p:oleObj name="VISIO" r:id="rId5" imgW="3236760" imgH="4135320" progId="Visio.Drawing.5">
                    <p:embed/>
                    <p:pic>
                      <p:nvPicPr>
                        <p:cNvPr id="77839"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 y="902"/>
                          <a:ext cx="2039" cy="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a:extLst>
                <a:ext uri="{FF2B5EF4-FFF2-40B4-BE49-F238E27FC236}">
                  <a16:creationId xmlns:a16="http://schemas.microsoft.com/office/drawing/2014/main" id="{E242D824-A588-48F0-9EE4-C1B5498254B2}"/>
                </a:ext>
              </a:extLst>
            </p:cNvPr>
            <p:cNvSpPr>
              <a:spLocks noChangeArrowheads="1"/>
            </p:cNvSpPr>
            <p:nvPr/>
          </p:nvSpPr>
          <p:spPr bwMode="auto">
            <a:xfrm>
              <a:off x="453" y="3500"/>
              <a:ext cx="21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t>Scheme of the ideal refrigerator</a:t>
              </a:r>
            </a:p>
          </p:txBody>
        </p:sp>
      </p:grpSp>
      <p:sp>
        <p:nvSpPr>
          <p:cNvPr id="7" name="Rectangle 21">
            <a:extLst>
              <a:ext uri="{FF2B5EF4-FFF2-40B4-BE49-F238E27FC236}">
                <a16:creationId xmlns:a16="http://schemas.microsoft.com/office/drawing/2014/main" id="{2309A508-6925-4F9F-98B3-F55090219889}"/>
              </a:ext>
            </a:extLst>
          </p:cNvPr>
          <p:cNvSpPr>
            <a:spLocks noChangeArrowheads="1"/>
          </p:cNvSpPr>
          <p:nvPr/>
        </p:nvSpPr>
        <p:spPr bwMode="auto">
          <a:xfrm>
            <a:off x="5435600" y="3084962"/>
            <a:ext cx="3455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t>Minimum work of the refrigerator</a:t>
            </a:r>
            <a:r>
              <a:rPr lang="pl-PL" altLang="en-US" sz="1800"/>
              <a:t>:</a:t>
            </a:r>
            <a:endParaRPr lang="en-US" altLang="en-US" sz="1800"/>
          </a:p>
        </p:txBody>
      </p:sp>
      <p:sp>
        <p:nvSpPr>
          <p:cNvPr id="8" name="Prostokąt 7">
            <a:extLst>
              <a:ext uri="{FF2B5EF4-FFF2-40B4-BE49-F238E27FC236}">
                <a16:creationId xmlns:a16="http://schemas.microsoft.com/office/drawing/2014/main" id="{D051812A-3DE1-44C1-BB06-0C8A2E2DBDA9}"/>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9" name="pole tekstowe 8">
            <a:extLst>
              <a:ext uri="{FF2B5EF4-FFF2-40B4-BE49-F238E27FC236}">
                <a16:creationId xmlns:a16="http://schemas.microsoft.com/office/drawing/2014/main" id="{972991FA-F73A-4CAE-B9B6-5994EEBD85FD}"/>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a:t>
            </a:fld>
            <a:endParaRPr lang="en-US" i="1" dirty="0">
              <a:solidFill>
                <a:schemeClr val="bg1"/>
              </a:solidFill>
            </a:endParaRPr>
          </a:p>
        </p:txBody>
      </p:sp>
    </p:spTree>
    <p:extLst>
      <p:ext uri="{BB962C8B-B14F-4D97-AF65-F5344CB8AC3E}">
        <p14:creationId xmlns:p14="http://schemas.microsoft.com/office/powerpoint/2010/main" val="4187667249"/>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Content</a:t>
            </a:r>
          </a:p>
        </p:txBody>
      </p:sp>
      <p:sp>
        <p:nvSpPr>
          <p:cNvPr id="5123" name="Rectangle 3"/>
          <p:cNvSpPr>
            <a:spLocks noGrp="1" noChangeArrowheads="1"/>
          </p:cNvSpPr>
          <p:nvPr>
            <p:ph type="body" idx="1"/>
          </p:nvPr>
        </p:nvSpPr>
        <p:spPr/>
        <p:txBody>
          <a:bodyPr/>
          <a:lstStyle/>
          <a:p>
            <a:pPr eaLnBrk="1" hangingPunct="1"/>
            <a:endParaRPr lang="pl-PL" altLang="en-US" dirty="0"/>
          </a:p>
          <a:p>
            <a:pPr eaLnBrk="1" hangingPunct="1"/>
            <a:r>
              <a:rPr lang="en-US" altLang="en-US" dirty="0">
                <a:solidFill>
                  <a:schemeClr val="bg1">
                    <a:lumMod val="75000"/>
                  </a:schemeClr>
                </a:solidFill>
              </a:rPr>
              <a:t>Importance of the thermal insulations in cryogenic devices and systems</a:t>
            </a:r>
          </a:p>
          <a:p>
            <a:pPr eaLnBrk="1" hangingPunct="1"/>
            <a:r>
              <a:rPr lang="en-US" altLang="en-US" dirty="0">
                <a:solidFill>
                  <a:schemeClr val="bg1">
                    <a:lumMod val="75000"/>
                  </a:schemeClr>
                </a:solidFill>
              </a:rPr>
              <a:t>Cryogenic thermal insulation materials and systems</a:t>
            </a:r>
          </a:p>
          <a:p>
            <a:pPr eaLnBrk="1" hangingPunct="1"/>
            <a:r>
              <a:rPr lang="en-US" altLang="en-US" dirty="0">
                <a:solidFill>
                  <a:schemeClr val="bg1">
                    <a:lumMod val="75000"/>
                  </a:schemeClr>
                </a:solidFill>
              </a:rPr>
              <a:t>Multilayer Insulation (MLI) performance</a:t>
            </a:r>
          </a:p>
          <a:p>
            <a:pPr eaLnBrk="1" hangingPunct="1"/>
            <a:r>
              <a:rPr lang="en-US" altLang="en-US" dirty="0"/>
              <a:t>Thermal Shields design review</a:t>
            </a:r>
          </a:p>
        </p:txBody>
      </p:sp>
      <p:sp>
        <p:nvSpPr>
          <p:cNvPr id="5" name="Prostokąt 4">
            <a:extLst>
              <a:ext uri="{FF2B5EF4-FFF2-40B4-BE49-F238E27FC236}">
                <a16:creationId xmlns:a16="http://schemas.microsoft.com/office/drawing/2014/main" id="{8A9551C5-B612-4808-9ECC-7D0943837B5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6" name="pole tekstowe 5">
            <a:extLst>
              <a:ext uri="{FF2B5EF4-FFF2-40B4-BE49-F238E27FC236}">
                <a16:creationId xmlns:a16="http://schemas.microsoft.com/office/drawing/2014/main" id="{F5E48C32-1860-46F4-85CC-A40FC45B67CE}"/>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30</a:t>
            </a:fld>
            <a:endParaRPr lang="en-US" i="1" dirty="0">
              <a:solidFill>
                <a:schemeClr val="bg1"/>
              </a:solidFill>
            </a:endParaRPr>
          </a:p>
        </p:txBody>
      </p:sp>
    </p:spTree>
    <p:extLst>
      <p:ext uri="{BB962C8B-B14F-4D97-AF65-F5344CB8AC3E}">
        <p14:creationId xmlns:p14="http://schemas.microsoft.com/office/powerpoint/2010/main" val="912598726"/>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12FB4FA-77B1-40E1-B5C1-FE6C9594DA60}"/>
              </a:ext>
            </a:extLst>
          </p:cNvPr>
          <p:cNvSpPr>
            <a:spLocks noGrp="1"/>
          </p:cNvSpPr>
          <p:nvPr>
            <p:ph type="title"/>
          </p:nvPr>
        </p:nvSpPr>
        <p:spPr/>
        <p:txBody>
          <a:bodyPr/>
          <a:lstStyle/>
          <a:p>
            <a:r>
              <a:rPr lang="pl-PL" dirty="0"/>
              <a:t>LHC </a:t>
            </a:r>
            <a:r>
              <a:rPr lang="pl-PL" dirty="0" err="1"/>
              <a:t>Thermal</a:t>
            </a:r>
            <a:r>
              <a:rPr lang="pl-PL" dirty="0"/>
              <a:t> </a:t>
            </a:r>
            <a:r>
              <a:rPr lang="pl-PL" dirty="0" err="1"/>
              <a:t>Shield</a:t>
            </a:r>
            <a:r>
              <a:rPr lang="pl-PL" dirty="0"/>
              <a:t> design</a:t>
            </a:r>
            <a:endParaRPr lang="en-US" dirty="0"/>
          </a:p>
        </p:txBody>
      </p:sp>
      <p:pic>
        <p:nvPicPr>
          <p:cNvPr id="6" name="Obraz 5">
            <a:extLst>
              <a:ext uri="{FF2B5EF4-FFF2-40B4-BE49-F238E27FC236}">
                <a16:creationId xmlns:a16="http://schemas.microsoft.com/office/drawing/2014/main" id="{DE8F9640-FEA3-4918-8FD7-62A9F42949A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86860" y="2479070"/>
            <a:ext cx="4102322" cy="3140841"/>
          </a:xfrm>
          <a:prstGeom prst="rect">
            <a:avLst/>
          </a:prstGeom>
        </p:spPr>
      </p:pic>
      <p:sp>
        <p:nvSpPr>
          <p:cNvPr id="7" name="Prostokąt 6">
            <a:extLst>
              <a:ext uri="{FF2B5EF4-FFF2-40B4-BE49-F238E27FC236}">
                <a16:creationId xmlns:a16="http://schemas.microsoft.com/office/drawing/2014/main" id="{C0EDCFA8-31FB-46ED-8219-A212C7DA05FF}"/>
              </a:ext>
            </a:extLst>
          </p:cNvPr>
          <p:cNvSpPr/>
          <p:nvPr/>
        </p:nvSpPr>
        <p:spPr>
          <a:xfrm>
            <a:off x="5254384" y="5774658"/>
            <a:ext cx="2463623" cy="369332"/>
          </a:xfrm>
          <a:prstGeom prst="rect">
            <a:avLst/>
          </a:prstGeom>
        </p:spPr>
        <p:txBody>
          <a:bodyPr wrap="none">
            <a:spAutoFit/>
          </a:bodyPr>
          <a:lstStyle/>
          <a:p>
            <a:r>
              <a:rPr lang="pl-PL" dirty="0">
                <a:latin typeface="CMR10"/>
              </a:rPr>
              <a:t>C</a:t>
            </a:r>
            <a:r>
              <a:rPr lang="en-US" dirty="0">
                <a:latin typeface="CMR10"/>
              </a:rPr>
              <a:t>ross-section of the LHC</a:t>
            </a:r>
            <a:endParaRPr lang="en-US" dirty="0"/>
          </a:p>
        </p:txBody>
      </p:sp>
      <p:pic>
        <p:nvPicPr>
          <p:cNvPr id="8" name="Obraz 7">
            <a:extLst>
              <a:ext uri="{FF2B5EF4-FFF2-40B4-BE49-F238E27FC236}">
                <a16:creationId xmlns:a16="http://schemas.microsoft.com/office/drawing/2014/main" id="{CA53F6A5-8EAA-46A5-9B9B-26A83B0161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733" y="2524568"/>
            <a:ext cx="4188562" cy="3140842"/>
          </a:xfrm>
          <a:prstGeom prst="rect">
            <a:avLst/>
          </a:prstGeom>
        </p:spPr>
      </p:pic>
      <p:cxnSp>
        <p:nvCxnSpPr>
          <p:cNvPr id="10" name="Łącznik prosty ze strzałką 9">
            <a:extLst>
              <a:ext uri="{FF2B5EF4-FFF2-40B4-BE49-F238E27FC236}">
                <a16:creationId xmlns:a16="http://schemas.microsoft.com/office/drawing/2014/main" id="{72322A8B-CC3E-4C9F-9C3E-B82D2491C76A}"/>
              </a:ext>
            </a:extLst>
          </p:cNvPr>
          <p:cNvCxnSpPr/>
          <p:nvPr/>
        </p:nvCxnSpPr>
        <p:spPr>
          <a:xfrm flipH="1">
            <a:off x="3802743" y="4383314"/>
            <a:ext cx="1852990" cy="65314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BE20C6DA-517A-49DA-A621-591AB1575C34}"/>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1" name="pole tekstowe 10">
            <a:extLst>
              <a:ext uri="{FF2B5EF4-FFF2-40B4-BE49-F238E27FC236}">
                <a16:creationId xmlns:a16="http://schemas.microsoft.com/office/drawing/2014/main" id="{BBAC2A63-D951-41C2-89CE-0B9DAADBF13A}"/>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31</a:t>
            </a:fld>
            <a:endParaRPr lang="en-US" i="1" dirty="0">
              <a:solidFill>
                <a:schemeClr val="bg1"/>
              </a:solidFill>
            </a:endParaRPr>
          </a:p>
        </p:txBody>
      </p:sp>
    </p:spTree>
    <p:extLst>
      <p:ext uri="{BB962C8B-B14F-4D97-AF65-F5344CB8AC3E}">
        <p14:creationId xmlns:p14="http://schemas.microsoft.com/office/powerpoint/2010/main" val="447538167"/>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12FB4FA-77B1-40E1-B5C1-FE6C9594DA60}"/>
              </a:ext>
            </a:extLst>
          </p:cNvPr>
          <p:cNvSpPr>
            <a:spLocks noGrp="1"/>
          </p:cNvSpPr>
          <p:nvPr>
            <p:ph type="title"/>
          </p:nvPr>
        </p:nvSpPr>
        <p:spPr/>
        <p:txBody>
          <a:bodyPr/>
          <a:lstStyle/>
          <a:p>
            <a:r>
              <a:rPr lang="en-US" dirty="0"/>
              <a:t>XFEL </a:t>
            </a:r>
            <a:r>
              <a:rPr lang="en-US" altLang="en-US" dirty="0"/>
              <a:t>Cryo system scheme</a:t>
            </a:r>
            <a:endParaRPr lang="en-US" dirty="0"/>
          </a:p>
        </p:txBody>
      </p:sp>
      <p:pic>
        <p:nvPicPr>
          <p:cNvPr id="20" name="Picture 306">
            <a:extLst>
              <a:ext uri="{FF2B5EF4-FFF2-40B4-BE49-F238E27FC236}">
                <a16:creationId xmlns:a16="http://schemas.microsoft.com/office/drawing/2014/main" id="{F540698A-70F8-4594-BB39-F2A469B61FB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700" y="2127099"/>
            <a:ext cx="8351837"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927526"/>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4F8853-7608-4A41-AE43-C88335F7F15B}"/>
              </a:ext>
            </a:extLst>
          </p:cNvPr>
          <p:cNvSpPr>
            <a:spLocks noGrp="1"/>
          </p:cNvSpPr>
          <p:nvPr>
            <p:ph type="title"/>
          </p:nvPr>
        </p:nvSpPr>
        <p:spPr/>
        <p:txBody>
          <a:bodyPr/>
          <a:lstStyle/>
          <a:p>
            <a:r>
              <a:rPr lang="en-US" altLang="en-US" dirty="0"/>
              <a:t>XFEL cryomodule cross section</a:t>
            </a:r>
            <a:endParaRPr lang="en-US" dirty="0"/>
          </a:p>
        </p:txBody>
      </p:sp>
      <p:pic>
        <p:nvPicPr>
          <p:cNvPr id="3" name="Picture 38">
            <a:extLst>
              <a:ext uri="{FF2B5EF4-FFF2-40B4-BE49-F238E27FC236}">
                <a16:creationId xmlns:a16="http://schemas.microsoft.com/office/drawing/2014/main" id="{26095D39-0CCE-45EF-9A06-059D991C60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72225" y="2977319"/>
            <a:ext cx="2557463"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7">
            <a:extLst>
              <a:ext uri="{FF2B5EF4-FFF2-40B4-BE49-F238E27FC236}">
                <a16:creationId xmlns:a16="http://schemas.microsoft.com/office/drawing/2014/main" id="{9FC8FE19-E69C-45D1-AF8E-1B7CA174CA33}"/>
              </a:ext>
            </a:extLst>
          </p:cNvPr>
          <p:cNvGrpSpPr>
            <a:grpSpLocks/>
          </p:cNvGrpSpPr>
          <p:nvPr/>
        </p:nvGrpSpPr>
        <p:grpSpPr bwMode="auto">
          <a:xfrm>
            <a:off x="0" y="2154994"/>
            <a:ext cx="6697663" cy="4278312"/>
            <a:chOff x="353" y="1007"/>
            <a:chExt cx="4516" cy="2856"/>
          </a:xfrm>
        </p:grpSpPr>
        <p:pic>
          <p:nvPicPr>
            <p:cNvPr id="5" name="Picture 4" descr="Cryo_mit_Verb_3plus100206">
              <a:extLst>
                <a:ext uri="{FF2B5EF4-FFF2-40B4-BE49-F238E27FC236}">
                  <a16:creationId xmlns:a16="http://schemas.microsoft.com/office/drawing/2014/main" id="{D7DB576F-FB34-480D-ADB2-7C02262F5E9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1" y="1007"/>
              <a:ext cx="2997" cy="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FE70763C-FF9D-402C-B55F-B77AAE64666D}"/>
                </a:ext>
              </a:extLst>
            </p:cNvPr>
            <p:cNvSpPr>
              <a:spLocks/>
            </p:cNvSpPr>
            <p:nvPr/>
          </p:nvSpPr>
          <p:spPr bwMode="auto">
            <a:xfrm>
              <a:off x="1857" y="1027"/>
              <a:ext cx="1899" cy="2742"/>
            </a:xfrm>
            <a:custGeom>
              <a:avLst/>
              <a:gdLst>
                <a:gd name="T0" fmla="*/ 245 w 1899"/>
                <a:gd name="T1" fmla="*/ 1263 h 2742"/>
                <a:gd name="T2" fmla="*/ 522 w 1899"/>
                <a:gd name="T3" fmla="*/ 1396 h 2742"/>
                <a:gd name="T4" fmla="*/ 450 w 1899"/>
                <a:gd name="T5" fmla="*/ 1449 h 2742"/>
                <a:gd name="T6" fmla="*/ 521 w 1899"/>
                <a:gd name="T7" fmla="*/ 1507 h 2742"/>
                <a:gd name="T8" fmla="*/ 597 w 1899"/>
                <a:gd name="T9" fmla="*/ 1443 h 2742"/>
                <a:gd name="T10" fmla="*/ 525 w 1899"/>
                <a:gd name="T11" fmla="*/ 1398 h 2742"/>
                <a:gd name="T12" fmla="*/ 329 w 1899"/>
                <a:gd name="T13" fmla="*/ 1194 h 2742"/>
                <a:gd name="T14" fmla="*/ 237 w 1899"/>
                <a:gd name="T15" fmla="*/ 1231 h 2742"/>
                <a:gd name="T16" fmla="*/ 231 w 1899"/>
                <a:gd name="T17" fmla="*/ 972 h 2742"/>
                <a:gd name="T18" fmla="*/ 495 w 1899"/>
                <a:gd name="T19" fmla="*/ 592 h 2742"/>
                <a:gd name="T20" fmla="*/ 1381 w 1899"/>
                <a:gd name="T21" fmla="*/ 906 h 2742"/>
                <a:gd name="T22" fmla="*/ 1254 w 1899"/>
                <a:gd name="T23" fmla="*/ 1086 h 2742"/>
                <a:gd name="T24" fmla="*/ 1106 w 1899"/>
                <a:gd name="T25" fmla="*/ 927 h 2742"/>
                <a:gd name="T26" fmla="*/ 726 w 1899"/>
                <a:gd name="T27" fmla="*/ 1035 h 2742"/>
                <a:gd name="T28" fmla="*/ 818 w 1899"/>
                <a:gd name="T29" fmla="*/ 1423 h 2742"/>
                <a:gd name="T30" fmla="*/ 1125 w 1899"/>
                <a:gd name="T31" fmla="*/ 1429 h 2742"/>
                <a:gd name="T32" fmla="*/ 1248 w 1899"/>
                <a:gd name="T33" fmla="*/ 1087 h 2742"/>
                <a:gd name="T34" fmla="*/ 1424 w 1899"/>
                <a:gd name="T35" fmla="*/ 934 h 2742"/>
                <a:gd name="T36" fmla="*/ 1754 w 1899"/>
                <a:gd name="T37" fmla="*/ 861 h 2742"/>
                <a:gd name="T38" fmla="*/ 1503 w 1899"/>
                <a:gd name="T39" fmla="*/ 1315 h 2742"/>
                <a:gd name="T40" fmla="*/ 1685 w 1899"/>
                <a:gd name="T41" fmla="*/ 1213 h 2742"/>
                <a:gd name="T42" fmla="*/ 1502 w 1899"/>
                <a:gd name="T43" fmla="*/ 1561 h 2742"/>
                <a:gd name="T44" fmla="*/ 1359 w 1899"/>
                <a:gd name="T45" fmla="*/ 1440 h 2742"/>
                <a:gd name="T46" fmla="*/ 1449 w 1899"/>
                <a:gd name="T47" fmla="*/ 1167 h 2742"/>
                <a:gd name="T48" fmla="*/ 1317 w 1899"/>
                <a:gd name="T49" fmla="*/ 1155 h 2742"/>
                <a:gd name="T50" fmla="*/ 1361 w 1899"/>
                <a:gd name="T51" fmla="*/ 1440 h 2742"/>
                <a:gd name="T52" fmla="*/ 1259 w 1899"/>
                <a:gd name="T53" fmla="*/ 1432 h 2742"/>
                <a:gd name="T54" fmla="*/ 1203 w 1899"/>
                <a:gd name="T55" fmla="*/ 1522 h 2742"/>
                <a:gd name="T56" fmla="*/ 1281 w 1899"/>
                <a:gd name="T57" fmla="*/ 1582 h 2742"/>
                <a:gd name="T58" fmla="*/ 1413 w 1899"/>
                <a:gd name="T59" fmla="*/ 1600 h 2742"/>
                <a:gd name="T60" fmla="*/ 1505 w 1899"/>
                <a:gd name="T61" fmla="*/ 1563 h 2742"/>
                <a:gd name="T62" fmla="*/ 1689 w 1899"/>
                <a:gd name="T63" fmla="*/ 2742 h 2742"/>
                <a:gd name="T64" fmla="*/ 131 w 1899"/>
                <a:gd name="T65" fmla="*/ 2110 h 2742"/>
                <a:gd name="T66" fmla="*/ 231 w 1899"/>
                <a:gd name="T67" fmla="*/ 1902 h 2742"/>
                <a:gd name="T68" fmla="*/ 293 w 1899"/>
                <a:gd name="T69" fmla="*/ 1938 h 2742"/>
                <a:gd name="T70" fmla="*/ 327 w 1899"/>
                <a:gd name="T71" fmla="*/ 1933 h 2742"/>
                <a:gd name="T72" fmla="*/ 450 w 1899"/>
                <a:gd name="T73" fmla="*/ 1929 h 2742"/>
                <a:gd name="T74" fmla="*/ 563 w 1899"/>
                <a:gd name="T75" fmla="*/ 1882 h 2742"/>
                <a:gd name="T76" fmla="*/ 576 w 1899"/>
                <a:gd name="T77" fmla="*/ 1944 h 2742"/>
                <a:gd name="T78" fmla="*/ 614 w 1899"/>
                <a:gd name="T79" fmla="*/ 1909 h 2742"/>
                <a:gd name="T80" fmla="*/ 711 w 1899"/>
                <a:gd name="T81" fmla="*/ 1887 h 2742"/>
                <a:gd name="T82" fmla="*/ 867 w 1899"/>
                <a:gd name="T83" fmla="*/ 2049 h 2742"/>
                <a:gd name="T84" fmla="*/ 1095 w 1899"/>
                <a:gd name="T85" fmla="*/ 2040 h 2742"/>
                <a:gd name="T86" fmla="*/ 1201 w 1899"/>
                <a:gd name="T87" fmla="*/ 1866 h 2742"/>
                <a:gd name="T88" fmla="*/ 1107 w 1899"/>
                <a:gd name="T89" fmla="*/ 1650 h 2742"/>
                <a:gd name="T90" fmla="*/ 849 w 1899"/>
                <a:gd name="T91" fmla="*/ 1648 h 2742"/>
                <a:gd name="T92" fmla="*/ 749 w 1899"/>
                <a:gd name="T93" fmla="*/ 1798 h 2742"/>
                <a:gd name="T94" fmla="*/ 609 w 1899"/>
                <a:gd name="T95" fmla="*/ 1798 h 2742"/>
                <a:gd name="T96" fmla="*/ 447 w 1899"/>
                <a:gd name="T97" fmla="*/ 1756 h 2742"/>
                <a:gd name="T98" fmla="*/ 211 w 1899"/>
                <a:gd name="T99" fmla="*/ 1774 h 2742"/>
                <a:gd name="T100" fmla="*/ 141 w 1899"/>
                <a:gd name="T101" fmla="*/ 1578 h 2742"/>
                <a:gd name="T102" fmla="*/ 59 w 1899"/>
                <a:gd name="T103" fmla="*/ 1645 h 2742"/>
                <a:gd name="T104" fmla="*/ 63 w 1899"/>
                <a:gd name="T105" fmla="*/ 1264 h 27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99" h="2742">
                  <a:moveTo>
                    <a:pt x="81" y="1222"/>
                  </a:moveTo>
                  <a:lnTo>
                    <a:pt x="129" y="1238"/>
                  </a:lnTo>
                  <a:lnTo>
                    <a:pt x="239" y="1233"/>
                  </a:lnTo>
                  <a:lnTo>
                    <a:pt x="245" y="1263"/>
                  </a:lnTo>
                  <a:lnTo>
                    <a:pt x="270" y="1290"/>
                  </a:lnTo>
                  <a:lnTo>
                    <a:pt x="302" y="1297"/>
                  </a:lnTo>
                  <a:lnTo>
                    <a:pt x="374" y="1329"/>
                  </a:lnTo>
                  <a:lnTo>
                    <a:pt x="522" y="1396"/>
                  </a:lnTo>
                  <a:lnTo>
                    <a:pt x="492" y="1395"/>
                  </a:lnTo>
                  <a:lnTo>
                    <a:pt x="473" y="1404"/>
                  </a:lnTo>
                  <a:lnTo>
                    <a:pt x="456" y="1426"/>
                  </a:lnTo>
                  <a:lnTo>
                    <a:pt x="450" y="1449"/>
                  </a:lnTo>
                  <a:lnTo>
                    <a:pt x="453" y="1473"/>
                  </a:lnTo>
                  <a:lnTo>
                    <a:pt x="468" y="1492"/>
                  </a:lnTo>
                  <a:lnTo>
                    <a:pt x="491" y="1506"/>
                  </a:lnTo>
                  <a:lnTo>
                    <a:pt x="521" y="1507"/>
                  </a:lnTo>
                  <a:lnTo>
                    <a:pt x="551" y="1495"/>
                  </a:lnTo>
                  <a:lnTo>
                    <a:pt x="575" y="1488"/>
                  </a:lnTo>
                  <a:lnTo>
                    <a:pt x="600" y="1479"/>
                  </a:lnTo>
                  <a:lnTo>
                    <a:pt x="597" y="1443"/>
                  </a:lnTo>
                  <a:lnTo>
                    <a:pt x="626" y="1416"/>
                  </a:lnTo>
                  <a:lnTo>
                    <a:pt x="744" y="1402"/>
                  </a:lnTo>
                  <a:lnTo>
                    <a:pt x="711" y="1392"/>
                  </a:lnTo>
                  <a:lnTo>
                    <a:pt x="525" y="1398"/>
                  </a:lnTo>
                  <a:lnTo>
                    <a:pt x="303" y="1297"/>
                  </a:lnTo>
                  <a:lnTo>
                    <a:pt x="716" y="1374"/>
                  </a:lnTo>
                  <a:lnTo>
                    <a:pt x="714" y="1356"/>
                  </a:lnTo>
                  <a:lnTo>
                    <a:pt x="329" y="1194"/>
                  </a:lnTo>
                  <a:lnTo>
                    <a:pt x="293" y="1182"/>
                  </a:lnTo>
                  <a:lnTo>
                    <a:pt x="258" y="1192"/>
                  </a:lnTo>
                  <a:lnTo>
                    <a:pt x="246" y="1210"/>
                  </a:lnTo>
                  <a:lnTo>
                    <a:pt x="237" y="1231"/>
                  </a:lnTo>
                  <a:lnTo>
                    <a:pt x="131" y="1237"/>
                  </a:lnTo>
                  <a:lnTo>
                    <a:pt x="201" y="1070"/>
                  </a:lnTo>
                  <a:lnTo>
                    <a:pt x="219" y="1020"/>
                  </a:lnTo>
                  <a:lnTo>
                    <a:pt x="231" y="972"/>
                  </a:lnTo>
                  <a:lnTo>
                    <a:pt x="233" y="954"/>
                  </a:lnTo>
                  <a:lnTo>
                    <a:pt x="193" y="938"/>
                  </a:lnTo>
                  <a:lnTo>
                    <a:pt x="293" y="746"/>
                  </a:lnTo>
                  <a:lnTo>
                    <a:pt x="495" y="592"/>
                  </a:lnTo>
                  <a:lnTo>
                    <a:pt x="693" y="48"/>
                  </a:lnTo>
                  <a:lnTo>
                    <a:pt x="1241" y="0"/>
                  </a:lnTo>
                  <a:lnTo>
                    <a:pt x="1409" y="602"/>
                  </a:lnTo>
                  <a:lnTo>
                    <a:pt x="1381" y="906"/>
                  </a:lnTo>
                  <a:lnTo>
                    <a:pt x="1359" y="910"/>
                  </a:lnTo>
                  <a:lnTo>
                    <a:pt x="1314" y="952"/>
                  </a:lnTo>
                  <a:lnTo>
                    <a:pt x="1314" y="1053"/>
                  </a:lnTo>
                  <a:lnTo>
                    <a:pt x="1254" y="1086"/>
                  </a:lnTo>
                  <a:lnTo>
                    <a:pt x="1253" y="1006"/>
                  </a:lnTo>
                  <a:lnTo>
                    <a:pt x="1224" y="1029"/>
                  </a:lnTo>
                  <a:cubicBezTo>
                    <a:pt x="1211" y="1023"/>
                    <a:pt x="1193" y="989"/>
                    <a:pt x="1173" y="972"/>
                  </a:cubicBezTo>
                  <a:cubicBezTo>
                    <a:pt x="1153" y="955"/>
                    <a:pt x="1139" y="940"/>
                    <a:pt x="1106" y="927"/>
                  </a:cubicBezTo>
                  <a:cubicBezTo>
                    <a:pt x="1073" y="914"/>
                    <a:pt x="1018" y="895"/>
                    <a:pt x="974" y="895"/>
                  </a:cubicBezTo>
                  <a:cubicBezTo>
                    <a:pt x="930" y="895"/>
                    <a:pt x="875" y="912"/>
                    <a:pt x="842" y="925"/>
                  </a:cubicBezTo>
                  <a:cubicBezTo>
                    <a:pt x="809" y="938"/>
                    <a:pt x="793" y="957"/>
                    <a:pt x="774" y="975"/>
                  </a:cubicBezTo>
                  <a:cubicBezTo>
                    <a:pt x="755" y="993"/>
                    <a:pt x="739" y="1012"/>
                    <a:pt x="726" y="1035"/>
                  </a:cubicBezTo>
                  <a:cubicBezTo>
                    <a:pt x="713" y="1058"/>
                    <a:pt x="703" y="1088"/>
                    <a:pt x="696" y="1114"/>
                  </a:cubicBezTo>
                  <a:lnTo>
                    <a:pt x="684" y="1191"/>
                  </a:lnTo>
                  <a:cubicBezTo>
                    <a:pt x="689" y="1226"/>
                    <a:pt x="703" y="1288"/>
                    <a:pt x="725" y="1327"/>
                  </a:cubicBezTo>
                  <a:cubicBezTo>
                    <a:pt x="747" y="1366"/>
                    <a:pt x="789" y="1401"/>
                    <a:pt x="818" y="1423"/>
                  </a:cubicBezTo>
                  <a:cubicBezTo>
                    <a:pt x="847" y="1445"/>
                    <a:pt x="869" y="1453"/>
                    <a:pt x="896" y="1461"/>
                  </a:cubicBezTo>
                  <a:cubicBezTo>
                    <a:pt x="923" y="1469"/>
                    <a:pt x="951" y="1471"/>
                    <a:pt x="978" y="1471"/>
                  </a:cubicBezTo>
                  <a:cubicBezTo>
                    <a:pt x="1005" y="1471"/>
                    <a:pt x="1037" y="1466"/>
                    <a:pt x="1061" y="1459"/>
                  </a:cubicBezTo>
                  <a:cubicBezTo>
                    <a:pt x="1085" y="1452"/>
                    <a:pt x="1098" y="1450"/>
                    <a:pt x="1125" y="1429"/>
                  </a:cubicBezTo>
                  <a:cubicBezTo>
                    <a:pt x="1152" y="1408"/>
                    <a:pt x="1198" y="1369"/>
                    <a:pt x="1221" y="1330"/>
                  </a:cubicBezTo>
                  <a:cubicBezTo>
                    <a:pt x="1244" y="1291"/>
                    <a:pt x="1257" y="1227"/>
                    <a:pt x="1263" y="1192"/>
                  </a:cubicBezTo>
                  <a:cubicBezTo>
                    <a:pt x="1269" y="1157"/>
                    <a:pt x="1259" y="1139"/>
                    <a:pt x="1257" y="1122"/>
                  </a:cubicBezTo>
                  <a:lnTo>
                    <a:pt x="1248" y="1087"/>
                  </a:lnTo>
                  <a:lnTo>
                    <a:pt x="1314" y="1053"/>
                  </a:lnTo>
                  <a:lnTo>
                    <a:pt x="1409" y="984"/>
                  </a:lnTo>
                  <a:lnTo>
                    <a:pt x="1424" y="964"/>
                  </a:lnTo>
                  <a:lnTo>
                    <a:pt x="1424" y="934"/>
                  </a:lnTo>
                  <a:lnTo>
                    <a:pt x="1403" y="913"/>
                  </a:lnTo>
                  <a:lnTo>
                    <a:pt x="1382" y="904"/>
                  </a:lnTo>
                  <a:lnTo>
                    <a:pt x="1410" y="576"/>
                  </a:lnTo>
                  <a:lnTo>
                    <a:pt x="1754" y="861"/>
                  </a:lnTo>
                  <a:lnTo>
                    <a:pt x="1871" y="1252"/>
                  </a:lnTo>
                  <a:lnTo>
                    <a:pt x="1854" y="1621"/>
                  </a:lnTo>
                  <a:lnTo>
                    <a:pt x="1502" y="1882"/>
                  </a:lnTo>
                  <a:lnTo>
                    <a:pt x="1503" y="1315"/>
                  </a:lnTo>
                  <a:lnTo>
                    <a:pt x="1622" y="1299"/>
                  </a:lnTo>
                  <a:lnTo>
                    <a:pt x="1668" y="1290"/>
                  </a:lnTo>
                  <a:lnTo>
                    <a:pt x="1686" y="1257"/>
                  </a:lnTo>
                  <a:lnTo>
                    <a:pt x="1685" y="1213"/>
                  </a:lnTo>
                  <a:lnTo>
                    <a:pt x="1647" y="1189"/>
                  </a:lnTo>
                  <a:lnTo>
                    <a:pt x="1610" y="1189"/>
                  </a:lnTo>
                  <a:lnTo>
                    <a:pt x="1503" y="1216"/>
                  </a:lnTo>
                  <a:lnTo>
                    <a:pt x="1502" y="1561"/>
                  </a:lnTo>
                  <a:lnTo>
                    <a:pt x="1451" y="1515"/>
                  </a:lnTo>
                  <a:lnTo>
                    <a:pt x="1431" y="1480"/>
                  </a:lnTo>
                  <a:lnTo>
                    <a:pt x="1401" y="1450"/>
                  </a:lnTo>
                  <a:lnTo>
                    <a:pt x="1359" y="1440"/>
                  </a:lnTo>
                  <a:lnTo>
                    <a:pt x="1395" y="1228"/>
                  </a:lnTo>
                  <a:lnTo>
                    <a:pt x="1419" y="1222"/>
                  </a:lnTo>
                  <a:lnTo>
                    <a:pt x="1440" y="1206"/>
                  </a:lnTo>
                  <a:lnTo>
                    <a:pt x="1449" y="1167"/>
                  </a:lnTo>
                  <a:lnTo>
                    <a:pt x="1428" y="1126"/>
                  </a:lnTo>
                  <a:lnTo>
                    <a:pt x="1393" y="1114"/>
                  </a:lnTo>
                  <a:lnTo>
                    <a:pt x="1361" y="1126"/>
                  </a:lnTo>
                  <a:lnTo>
                    <a:pt x="1317" y="1155"/>
                  </a:lnTo>
                  <a:lnTo>
                    <a:pt x="1316" y="1239"/>
                  </a:lnTo>
                  <a:lnTo>
                    <a:pt x="1352" y="1237"/>
                  </a:lnTo>
                  <a:lnTo>
                    <a:pt x="1395" y="1228"/>
                  </a:lnTo>
                  <a:lnTo>
                    <a:pt x="1361" y="1440"/>
                  </a:lnTo>
                  <a:lnTo>
                    <a:pt x="1329" y="1444"/>
                  </a:lnTo>
                  <a:lnTo>
                    <a:pt x="1307" y="1452"/>
                  </a:lnTo>
                  <a:lnTo>
                    <a:pt x="1283" y="1446"/>
                  </a:lnTo>
                  <a:lnTo>
                    <a:pt x="1259" y="1432"/>
                  </a:lnTo>
                  <a:lnTo>
                    <a:pt x="1235" y="1426"/>
                  </a:lnTo>
                  <a:lnTo>
                    <a:pt x="1213" y="1432"/>
                  </a:lnTo>
                  <a:lnTo>
                    <a:pt x="1197" y="1460"/>
                  </a:lnTo>
                  <a:lnTo>
                    <a:pt x="1203" y="1522"/>
                  </a:lnTo>
                  <a:lnTo>
                    <a:pt x="1215" y="1516"/>
                  </a:lnTo>
                  <a:lnTo>
                    <a:pt x="1255" y="1564"/>
                  </a:lnTo>
                  <a:lnTo>
                    <a:pt x="1265" y="1556"/>
                  </a:lnTo>
                  <a:lnTo>
                    <a:pt x="1281" y="1582"/>
                  </a:lnTo>
                  <a:lnTo>
                    <a:pt x="1317" y="1606"/>
                  </a:lnTo>
                  <a:lnTo>
                    <a:pt x="1353" y="1614"/>
                  </a:lnTo>
                  <a:lnTo>
                    <a:pt x="1377" y="1614"/>
                  </a:lnTo>
                  <a:lnTo>
                    <a:pt x="1413" y="1600"/>
                  </a:lnTo>
                  <a:lnTo>
                    <a:pt x="1437" y="1579"/>
                  </a:lnTo>
                  <a:lnTo>
                    <a:pt x="1449" y="1546"/>
                  </a:lnTo>
                  <a:lnTo>
                    <a:pt x="1449" y="1515"/>
                  </a:lnTo>
                  <a:lnTo>
                    <a:pt x="1505" y="1563"/>
                  </a:lnTo>
                  <a:lnTo>
                    <a:pt x="1502" y="1882"/>
                  </a:lnTo>
                  <a:lnTo>
                    <a:pt x="1899" y="1585"/>
                  </a:lnTo>
                  <a:lnTo>
                    <a:pt x="1790" y="2377"/>
                  </a:lnTo>
                  <a:lnTo>
                    <a:pt x="1689" y="2742"/>
                  </a:lnTo>
                  <a:lnTo>
                    <a:pt x="852" y="2742"/>
                  </a:lnTo>
                  <a:lnTo>
                    <a:pt x="23" y="2730"/>
                  </a:lnTo>
                  <a:lnTo>
                    <a:pt x="3" y="2212"/>
                  </a:lnTo>
                  <a:lnTo>
                    <a:pt x="131" y="2110"/>
                  </a:lnTo>
                  <a:lnTo>
                    <a:pt x="153" y="2104"/>
                  </a:lnTo>
                  <a:lnTo>
                    <a:pt x="161" y="1923"/>
                  </a:lnTo>
                  <a:lnTo>
                    <a:pt x="198" y="1914"/>
                  </a:lnTo>
                  <a:lnTo>
                    <a:pt x="231" y="1902"/>
                  </a:lnTo>
                  <a:lnTo>
                    <a:pt x="284" y="1900"/>
                  </a:lnTo>
                  <a:lnTo>
                    <a:pt x="270" y="1915"/>
                  </a:lnTo>
                  <a:lnTo>
                    <a:pt x="270" y="1935"/>
                  </a:lnTo>
                  <a:lnTo>
                    <a:pt x="293" y="1938"/>
                  </a:lnTo>
                  <a:lnTo>
                    <a:pt x="296" y="1965"/>
                  </a:lnTo>
                  <a:lnTo>
                    <a:pt x="308" y="1962"/>
                  </a:lnTo>
                  <a:lnTo>
                    <a:pt x="311" y="1941"/>
                  </a:lnTo>
                  <a:lnTo>
                    <a:pt x="327" y="1933"/>
                  </a:lnTo>
                  <a:lnTo>
                    <a:pt x="318" y="1903"/>
                  </a:lnTo>
                  <a:lnTo>
                    <a:pt x="347" y="1902"/>
                  </a:lnTo>
                  <a:lnTo>
                    <a:pt x="390" y="1929"/>
                  </a:lnTo>
                  <a:lnTo>
                    <a:pt x="450" y="1929"/>
                  </a:lnTo>
                  <a:lnTo>
                    <a:pt x="449" y="1981"/>
                  </a:lnTo>
                  <a:lnTo>
                    <a:pt x="525" y="1983"/>
                  </a:lnTo>
                  <a:lnTo>
                    <a:pt x="528" y="1885"/>
                  </a:lnTo>
                  <a:lnTo>
                    <a:pt x="563" y="1882"/>
                  </a:lnTo>
                  <a:lnTo>
                    <a:pt x="546" y="1896"/>
                  </a:lnTo>
                  <a:lnTo>
                    <a:pt x="551" y="1920"/>
                  </a:lnTo>
                  <a:lnTo>
                    <a:pt x="569" y="1923"/>
                  </a:lnTo>
                  <a:lnTo>
                    <a:pt x="576" y="1944"/>
                  </a:lnTo>
                  <a:lnTo>
                    <a:pt x="587" y="1942"/>
                  </a:lnTo>
                  <a:lnTo>
                    <a:pt x="588" y="1923"/>
                  </a:lnTo>
                  <a:lnTo>
                    <a:pt x="608" y="1920"/>
                  </a:lnTo>
                  <a:lnTo>
                    <a:pt x="614" y="1909"/>
                  </a:lnTo>
                  <a:lnTo>
                    <a:pt x="624" y="1909"/>
                  </a:lnTo>
                  <a:lnTo>
                    <a:pt x="647" y="1900"/>
                  </a:lnTo>
                  <a:lnTo>
                    <a:pt x="701" y="1900"/>
                  </a:lnTo>
                  <a:lnTo>
                    <a:pt x="711" y="1887"/>
                  </a:lnTo>
                  <a:lnTo>
                    <a:pt x="750" y="1888"/>
                  </a:lnTo>
                  <a:lnTo>
                    <a:pt x="764" y="1938"/>
                  </a:lnTo>
                  <a:lnTo>
                    <a:pt x="803" y="1998"/>
                  </a:lnTo>
                  <a:lnTo>
                    <a:pt x="867" y="2049"/>
                  </a:lnTo>
                  <a:lnTo>
                    <a:pt x="947" y="2074"/>
                  </a:lnTo>
                  <a:lnTo>
                    <a:pt x="1025" y="2066"/>
                  </a:lnTo>
                  <a:lnTo>
                    <a:pt x="1067" y="2054"/>
                  </a:lnTo>
                  <a:lnTo>
                    <a:pt x="1095" y="2040"/>
                  </a:lnTo>
                  <a:lnTo>
                    <a:pt x="1133" y="2012"/>
                  </a:lnTo>
                  <a:lnTo>
                    <a:pt x="1163" y="1970"/>
                  </a:lnTo>
                  <a:lnTo>
                    <a:pt x="1185" y="1928"/>
                  </a:lnTo>
                  <a:lnTo>
                    <a:pt x="1201" y="1866"/>
                  </a:lnTo>
                  <a:lnTo>
                    <a:pt x="1201" y="1796"/>
                  </a:lnTo>
                  <a:lnTo>
                    <a:pt x="1185" y="1744"/>
                  </a:lnTo>
                  <a:lnTo>
                    <a:pt x="1149" y="1692"/>
                  </a:lnTo>
                  <a:lnTo>
                    <a:pt x="1107" y="1650"/>
                  </a:lnTo>
                  <a:lnTo>
                    <a:pt x="1043" y="1618"/>
                  </a:lnTo>
                  <a:lnTo>
                    <a:pt x="975" y="1608"/>
                  </a:lnTo>
                  <a:lnTo>
                    <a:pt x="913" y="1616"/>
                  </a:lnTo>
                  <a:lnTo>
                    <a:pt x="849" y="1648"/>
                  </a:lnTo>
                  <a:lnTo>
                    <a:pt x="811" y="1678"/>
                  </a:lnTo>
                  <a:lnTo>
                    <a:pt x="783" y="1716"/>
                  </a:lnTo>
                  <a:lnTo>
                    <a:pt x="759" y="1756"/>
                  </a:lnTo>
                  <a:lnTo>
                    <a:pt x="749" y="1798"/>
                  </a:lnTo>
                  <a:lnTo>
                    <a:pt x="711" y="1800"/>
                  </a:lnTo>
                  <a:lnTo>
                    <a:pt x="695" y="1782"/>
                  </a:lnTo>
                  <a:lnTo>
                    <a:pt x="619" y="1780"/>
                  </a:lnTo>
                  <a:lnTo>
                    <a:pt x="609" y="1798"/>
                  </a:lnTo>
                  <a:lnTo>
                    <a:pt x="531" y="1800"/>
                  </a:lnTo>
                  <a:lnTo>
                    <a:pt x="525" y="1700"/>
                  </a:lnTo>
                  <a:lnTo>
                    <a:pt x="453" y="1702"/>
                  </a:lnTo>
                  <a:lnTo>
                    <a:pt x="447" y="1756"/>
                  </a:lnTo>
                  <a:lnTo>
                    <a:pt x="383" y="1758"/>
                  </a:lnTo>
                  <a:lnTo>
                    <a:pt x="349" y="1782"/>
                  </a:lnTo>
                  <a:lnTo>
                    <a:pt x="229" y="1784"/>
                  </a:lnTo>
                  <a:lnTo>
                    <a:pt x="211" y="1774"/>
                  </a:lnTo>
                  <a:lnTo>
                    <a:pt x="197" y="1774"/>
                  </a:lnTo>
                  <a:lnTo>
                    <a:pt x="159" y="1756"/>
                  </a:lnTo>
                  <a:lnTo>
                    <a:pt x="147" y="1632"/>
                  </a:lnTo>
                  <a:lnTo>
                    <a:pt x="141" y="1578"/>
                  </a:lnTo>
                  <a:lnTo>
                    <a:pt x="89" y="1570"/>
                  </a:lnTo>
                  <a:lnTo>
                    <a:pt x="92" y="1606"/>
                  </a:lnTo>
                  <a:lnTo>
                    <a:pt x="71" y="1627"/>
                  </a:lnTo>
                  <a:lnTo>
                    <a:pt x="59" y="1645"/>
                  </a:lnTo>
                  <a:lnTo>
                    <a:pt x="32" y="1626"/>
                  </a:lnTo>
                  <a:lnTo>
                    <a:pt x="0" y="1600"/>
                  </a:lnTo>
                  <a:lnTo>
                    <a:pt x="3" y="1411"/>
                  </a:lnTo>
                  <a:lnTo>
                    <a:pt x="63" y="1264"/>
                  </a:lnTo>
                  <a:lnTo>
                    <a:pt x="99" y="1230"/>
                  </a:lnTo>
                </a:path>
              </a:pathLst>
            </a:custGeom>
            <a:solidFill>
              <a:srgbClr val="F0F0F4">
                <a:alpha val="5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Text Box 6">
              <a:extLst>
                <a:ext uri="{FF2B5EF4-FFF2-40B4-BE49-F238E27FC236}">
                  <a16:creationId xmlns:a16="http://schemas.microsoft.com/office/drawing/2014/main" id="{D9888474-5079-4B81-8851-B028FCE069F7}"/>
                </a:ext>
              </a:extLst>
            </p:cNvPr>
            <p:cNvSpPr txBox="1">
              <a:spLocks noChangeArrowheads="1"/>
            </p:cNvSpPr>
            <p:nvPr/>
          </p:nvSpPr>
          <p:spPr bwMode="auto">
            <a:xfrm>
              <a:off x="3492" y="1603"/>
              <a:ext cx="900" cy="265"/>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2.2 K forward DN40</a:t>
              </a:r>
            </a:p>
          </p:txBody>
        </p:sp>
        <p:sp>
          <p:nvSpPr>
            <p:cNvPr id="8" name="Text Box 7">
              <a:extLst>
                <a:ext uri="{FF2B5EF4-FFF2-40B4-BE49-F238E27FC236}">
                  <a16:creationId xmlns:a16="http://schemas.microsoft.com/office/drawing/2014/main" id="{C1B9DBFA-7DC4-439D-8AA6-DD5CCF81E303}"/>
                </a:ext>
              </a:extLst>
            </p:cNvPr>
            <p:cNvSpPr txBox="1">
              <a:spLocks noChangeArrowheads="1"/>
            </p:cNvSpPr>
            <p:nvPr/>
          </p:nvSpPr>
          <p:spPr bwMode="auto">
            <a:xfrm>
              <a:off x="3796" y="2223"/>
              <a:ext cx="602" cy="264"/>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40 K forward</a:t>
              </a:r>
            </a:p>
          </p:txBody>
        </p:sp>
        <p:sp>
          <p:nvSpPr>
            <p:cNvPr id="9" name="Text Box 8">
              <a:extLst>
                <a:ext uri="{FF2B5EF4-FFF2-40B4-BE49-F238E27FC236}">
                  <a16:creationId xmlns:a16="http://schemas.microsoft.com/office/drawing/2014/main" id="{0C6C3080-0396-4365-89B6-841D159D2F5A}"/>
                </a:ext>
              </a:extLst>
            </p:cNvPr>
            <p:cNvSpPr txBox="1">
              <a:spLocks noChangeArrowheads="1"/>
            </p:cNvSpPr>
            <p:nvPr/>
          </p:nvSpPr>
          <p:spPr bwMode="auto">
            <a:xfrm>
              <a:off x="3741" y="2675"/>
              <a:ext cx="1128"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2 K   2-phase  76 mm</a:t>
              </a:r>
            </a:p>
          </p:txBody>
        </p:sp>
        <p:sp>
          <p:nvSpPr>
            <p:cNvPr id="10" name="Text Box 9">
              <a:extLst>
                <a:ext uri="{FF2B5EF4-FFF2-40B4-BE49-F238E27FC236}">
                  <a16:creationId xmlns:a16="http://schemas.microsoft.com/office/drawing/2014/main" id="{F4C52771-AE94-4964-B54B-79E073D15919}"/>
                </a:ext>
              </a:extLst>
            </p:cNvPr>
            <p:cNvSpPr txBox="1">
              <a:spLocks noChangeArrowheads="1"/>
            </p:cNvSpPr>
            <p:nvPr/>
          </p:nvSpPr>
          <p:spPr bwMode="auto">
            <a:xfrm>
              <a:off x="3605" y="3034"/>
              <a:ext cx="449"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000" b="1">
                  <a:latin typeface="Arial" panose="020B0604020202020204" pitchFamily="34" charset="0"/>
                </a:rPr>
                <a:t>cavity</a:t>
              </a:r>
            </a:p>
          </p:txBody>
        </p:sp>
        <p:sp>
          <p:nvSpPr>
            <p:cNvPr id="11" name="Text Box 10">
              <a:extLst>
                <a:ext uri="{FF2B5EF4-FFF2-40B4-BE49-F238E27FC236}">
                  <a16:creationId xmlns:a16="http://schemas.microsoft.com/office/drawing/2014/main" id="{76D58072-AE7B-446D-844E-E1CC0C2D0929}"/>
                </a:ext>
              </a:extLst>
            </p:cNvPr>
            <p:cNvSpPr txBox="1">
              <a:spLocks noChangeArrowheads="1"/>
            </p:cNvSpPr>
            <p:nvPr/>
          </p:nvSpPr>
          <p:spPr bwMode="auto">
            <a:xfrm>
              <a:off x="3171" y="1293"/>
              <a:ext cx="899"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2 K return   DN300</a:t>
              </a:r>
            </a:p>
          </p:txBody>
        </p:sp>
        <p:sp>
          <p:nvSpPr>
            <p:cNvPr id="12" name="Text Box 11">
              <a:extLst>
                <a:ext uri="{FF2B5EF4-FFF2-40B4-BE49-F238E27FC236}">
                  <a16:creationId xmlns:a16="http://schemas.microsoft.com/office/drawing/2014/main" id="{8821522A-85A0-420C-A949-D712E633D88C}"/>
                </a:ext>
              </a:extLst>
            </p:cNvPr>
            <p:cNvSpPr txBox="1">
              <a:spLocks noChangeArrowheads="1"/>
            </p:cNvSpPr>
            <p:nvPr/>
          </p:nvSpPr>
          <p:spPr bwMode="auto">
            <a:xfrm>
              <a:off x="412" y="2132"/>
              <a:ext cx="899" cy="164"/>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80 K return DN65</a:t>
              </a:r>
            </a:p>
          </p:txBody>
        </p:sp>
        <p:sp>
          <p:nvSpPr>
            <p:cNvPr id="13" name="Text Box 12">
              <a:extLst>
                <a:ext uri="{FF2B5EF4-FFF2-40B4-BE49-F238E27FC236}">
                  <a16:creationId xmlns:a16="http://schemas.microsoft.com/office/drawing/2014/main" id="{64D6F6C8-3BCF-4A4B-8547-5B7739B80E8E}"/>
                </a:ext>
              </a:extLst>
            </p:cNvPr>
            <p:cNvSpPr txBox="1">
              <a:spLocks noChangeArrowheads="1"/>
            </p:cNvSpPr>
            <p:nvPr/>
          </p:nvSpPr>
          <p:spPr bwMode="auto">
            <a:xfrm>
              <a:off x="353" y="2347"/>
              <a:ext cx="899"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8 K return DN65</a:t>
              </a:r>
            </a:p>
          </p:txBody>
        </p:sp>
        <p:sp>
          <p:nvSpPr>
            <p:cNvPr id="14" name="Text Box 13">
              <a:extLst>
                <a:ext uri="{FF2B5EF4-FFF2-40B4-BE49-F238E27FC236}">
                  <a16:creationId xmlns:a16="http://schemas.microsoft.com/office/drawing/2014/main" id="{BAA86118-95E4-4544-9899-19BEE786D2C5}"/>
                </a:ext>
              </a:extLst>
            </p:cNvPr>
            <p:cNvSpPr txBox="1">
              <a:spLocks noChangeArrowheads="1"/>
            </p:cNvSpPr>
            <p:nvPr/>
          </p:nvSpPr>
          <p:spPr bwMode="auto">
            <a:xfrm>
              <a:off x="510" y="2656"/>
              <a:ext cx="899"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RF main coupler</a:t>
              </a:r>
            </a:p>
          </p:txBody>
        </p:sp>
        <p:sp>
          <p:nvSpPr>
            <p:cNvPr id="15" name="Line 14">
              <a:extLst>
                <a:ext uri="{FF2B5EF4-FFF2-40B4-BE49-F238E27FC236}">
                  <a16:creationId xmlns:a16="http://schemas.microsoft.com/office/drawing/2014/main" id="{11BC4F1B-99D7-40EB-9452-32C4A749F73B}"/>
                </a:ext>
              </a:extLst>
            </p:cNvPr>
            <p:cNvSpPr>
              <a:spLocks noChangeShapeType="1"/>
            </p:cNvSpPr>
            <p:nvPr/>
          </p:nvSpPr>
          <p:spPr bwMode="auto">
            <a:xfrm flipV="1">
              <a:off x="3246" y="1723"/>
              <a:ext cx="378" cy="2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a:extLst>
                <a:ext uri="{FF2B5EF4-FFF2-40B4-BE49-F238E27FC236}">
                  <a16:creationId xmlns:a16="http://schemas.microsoft.com/office/drawing/2014/main" id="{014ACCBF-2BE5-4399-85F9-261A39FD5995}"/>
                </a:ext>
              </a:extLst>
            </p:cNvPr>
            <p:cNvSpPr>
              <a:spLocks noChangeShapeType="1"/>
            </p:cNvSpPr>
            <p:nvPr/>
          </p:nvSpPr>
          <p:spPr bwMode="auto">
            <a:xfrm>
              <a:off x="3482" y="2266"/>
              <a:ext cx="312" cy="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a:extLst>
                <a:ext uri="{FF2B5EF4-FFF2-40B4-BE49-F238E27FC236}">
                  <a16:creationId xmlns:a16="http://schemas.microsoft.com/office/drawing/2014/main" id="{81F2995F-9FA0-49B8-AD34-86999F76AEFA}"/>
                </a:ext>
              </a:extLst>
            </p:cNvPr>
            <p:cNvSpPr>
              <a:spLocks noChangeShapeType="1"/>
            </p:cNvSpPr>
            <p:nvPr/>
          </p:nvSpPr>
          <p:spPr bwMode="auto">
            <a:xfrm>
              <a:off x="3218" y="2557"/>
              <a:ext cx="522" cy="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a:extLst>
                <a:ext uri="{FF2B5EF4-FFF2-40B4-BE49-F238E27FC236}">
                  <a16:creationId xmlns:a16="http://schemas.microsoft.com/office/drawing/2014/main" id="{7C07571E-92CF-49CC-9AFE-47D56E46D1AE}"/>
                </a:ext>
              </a:extLst>
            </p:cNvPr>
            <p:cNvSpPr>
              <a:spLocks noChangeShapeType="1"/>
            </p:cNvSpPr>
            <p:nvPr/>
          </p:nvSpPr>
          <p:spPr bwMode="auto">
            <a:xfrm>
              <a:off x="2917" y="2809"/>
              <a:ext cx="669" cy="2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a:extLst>
                <a:ext uri="{FF2B5EF4-FFF2-40B4-BE49-F238E27FC236}">
                  <a16:creationId xmlns:a16="http://schemas.microsoft.com/office/drawing/2014/main" id="{72D4151B-8548-4B77-93F6-3BA5DE05AC8B}"/>
                </a:ext>
              </a:extLst>
            </p:cNvPr>
            <p:cNvSpPr>
              <a:spLocks noChangeShapeType="1"/>
            </p:cNvSpPr>
            <p:nvPr/>
          </p:nvSpPr>
          <p:spPr bwMode="auto">
            <a:xfrm flipV="1">
              <a:off x="2895" y="1421"/>
              <a:ext cx="477" cy="5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9">
              <a:extLst>
                <a:ext uri="{FF2B5EF4-FFF2-40B4-BE49-F238E27FC236}">
                  <a16:creationId xmlns:a16="http://schemas.microsoft.com/office/drawing/2014/main" id="{26728794-8BBF-4EC2-9340-884886BF0501}"/>
                </a:ext>
              </a:extLst>
            </p:cNvPr>
            <p:cNvSpPr>
              <a:spLocks noChangeShapeType="1"/>
            </p:cNvSpPr>
            <p:nvPr/>
          </p:nvSpPr>
          <p:spPr bwMode="auto">
            <a:xfrm flipH="1" flipV="1">
              <a:off x="1271" y="2217"/>
              <a:ext cx="856" cy="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0">
              <a:extLst>
                <a:ext uri="{FF2B5EF4-FFF2-40B4-BE49-F238E27FC236}">
                  <a16:creationId xmlns:a16="http://schemas.microsoft.com/office/drawing/2014/main" id="{1167951A-C73F-49CC-A52A-16F0561858B5}"/>
                </a:ext>
              </a:extLst>
            </p:cNvPr>
            <p:cNvSpPr>
              <a:spLocks noChangeShapeType="1"/>
            </p:cNvSpPr>
            <p:nvPr/>
          </p:nvSpPr>
          <p:spPr bwMode="auto">
            <a:xfrm flipH="1" flipV="1">
              <a:off x="1260" y="2442"/>
              <a:ext cx="1092" cy="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21">
              <a:extLst>
                <a:ext uri="{FF2B5EF4-FFF2-40B4-BE49-F238E27FC236}">
                  <a16:creationId xmlns:a16="http://schemas.microsoft.com/office/drawing/2014/main" id="{414E749F-E481-4537-8D53-E4E728C3FEF5}"/>
                </a:ext>
              </a:extLst>
            </p:cNvPr>
            <p:cNvSpPr>
              <a:spLocks noChangeShapeType="1"/>
            </p:cNvSpPr>
            <p:nvPr/>
          </p:nvSpPr>
          <p:spPr bwMode="auto">
            <a:xfrm flipH="1" flipV="1">
              <a:off x="1326" y="2760"/>
              <a:ext cx="351" cy="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Text Box 22">
              <a:extLst>
                <a:ext uri="{FF2B5EF4-FFF2-40B4-BE49-F238E27FC236}">
                  <a16:creationId xmlns:a16="http://schemas.microsoft.com/office/drawing/2014/main" id="{77B468E5-5327-4B77-8460-B826E9FC764D}"/>
                </a:ext>
              </a:extLst>
            </p:cNvPr>
            <p:cNvSpPr txBox="1">
              <a:spLocks noChangeArrowheads="1"/>
            </p:cNvSpPr>
            <p:nvPr/>
          </p:nvSpPr>
          <p:spPr bwMode="auto">
            <a:xfrm>
              <a:off x="643" y="1608"/>
              <a:ext cx="899" cy="265"/>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dirty="0">
                  <a:latin typeface="Arial" panose="020B0604020202020204" pitchFamily="34" charset="0"/>
                </a:rPr>
                <a:t>magnet current feedthrough </a:t>
              </a:r>
            </a:p>
          </p:txBody>
        </p:sp>
        <p:sp>
          <p:nvSpPr>
            <p:cNvPr id="24" name="Line 23">
              <a:extLst>
                <a:ext uri="{FF2B5EF4-FFF2-40B4-BE49-F238E27FC236}">
                  <a16:creationId xmlns:a16="http://schemas.microsoft.com/office/drawing/2014/main" id="{C152A54F-FEB6-4992-89F9-D9B19823D5B3}"/>
                </a:ext>
              </a:extLst>
            </p:cNvPr>
            <p:cNvSpPr>
              <a:spLocks noChangeShapeType="1"/>
            </p:cNvSpPr>
            <p:nvPr/>
          </p:nvSpPr>
          <p:spPr bwMode="auto">
            <a:xfrm flipH="1" flipV="1">
              <a:off x="1391" y="1810"/>
              <a:ext cx="368" cy="2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4">
              <a:extLst>
                <a:ext uri="{FF2B5EF4-FFF2-40B4-BE49-F238E27FC236}">
                  <a16:creationId xmlns:a16="http://schemas.microsoft.com/office/drawing/2014/main" id="{BFBDFF9E-CED7-4DC8-8E2D-C28B253113A2}"/>
                </a:ext>
              </a:extLst>
            </p:cNvPr>
            <p:cNvSpPr txBox="1">
              <a:spLocks noChangeArrowheads="1"/>
            </p:cNvSpPr>
            <p:nvPr/>
          </p:nvSpPr>
          <p:spPr bwMode="auto">
            <a:xfrm>
              <a:off x="3738" y="1958"/>
              <a:ext cx="853"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5 K forward DN65</a:t>
              </a:r>
            </a:p>
          </p:txBody>
        </p:sp>
        <p:sp>
          <p:nvSpPr>
            <p:cNvPr id="26" name="Line 25">
              <a:extLst>
                <a:ext uri="{FF2B5EF4-FFF2-40B4-BE49-F238E27FC236}">
                  <a16:creationId xmlns:a16="http://schemas.microsoft.com/office/drawing/2014/main" id="{79F66BC6-ED53-4DCD-8917-BF5BDFB2D30B}"/>
                </a:ext>
              </a:extLst>
            </p:cNvPr>
            <p:cNvSpPr>
              <a:spLocks noChangeShapeType="1"/>
            </p:cNvSpPr>
            <p:nvPr/>
          </p:nvSpPr>
          <p:spPr bwMode="auto">
            <a:xfrm flipV="1">
              <a:off x="3251" y="2053"/>
              <a:ext cx="50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6">
              <a:extLst>
                <a:ext uri="{FF2B5EF4-FFF2-40B4-BE49-F238E27FC236}">
                  <a16:creationId xmlns:a16="http://schemas.microsoft.com/office/drawing/2014/main" id="{B6653E2F-493A-447E-9E62-92D5E56F03A1}"/>
                </a:ext>
              </a:extLst>
            </p:cNvPr>
            <p:cNvSpPr>
              <a:spLocks/>
            </p:cNvSpPr>
            <p:nvPr/>
          </p:nvSpPr>
          <p:spPr bwMode="auto">
            <a:xfrm>
              <a:off x="2318" y="2512"/>
              <a:ext cx="1" cy="87"/>
            </a:xfrm>
            <a:custGeom>
              <a:avLst/>
              <a:gdLst>
                <a:gd name="T0" fmla="*/ 0 w 1"/>
                <a:gd name="T1" fmla="*/ 87 h 87"/>
                <a:gd name="T2" fmla="*/ 0 w 1"/>
                <a:gd name="T3" fmla="*/ 0 h 87"/>
                <a:gd name="T4" fmla="*/ 0 60000 65536"/>
                <a:gd name="T5" fmla="*/ 0 60000 65536"/>
              </a:gdLst>
              <a:ahLst/>
              <a:cxnLst>
                <a:cxn ang="T4">
                  <a:pos x="T0" y="T1"/>
                </a:cxn>
                <a:cxn ang="T5">
                  <a:pos x="T2" y="T3"/>
                </a:cxn>
              </a:cxnLst>
              <a:rect l="0" t="0" r="r" b="b"/>
              <a:pathLst>
                <a:path w="1" h="87">
                  <a:moveTo>
                    <a:pt x="0" y="87"/>
                  </a:moveTo>
                  <a:cubicBezTo>
                    <a:pt x="0" y="50"/>
                    <a:pt x="0" y="14"/>
                    <a:pt x="0" y="0"/>
                  </a:cubicBezTo>
                </a:path>
              </a:pathLst>
            </a:custGeom>
            <a:noFill/>
            <a:ln w="190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7">
              <a:extLst>
                <a:ext uri="{FF2B5EF4-FFF2-40B4-BE49-F238E27FC236}">
                  <a16:creationId xmlns:a16="http://schemas.microsoft.com/office/drawing/2014/main" id="{391B7E97-92B7-45DF-A30E-BB8F7D4EEA44}"/>
                </a:ext>
              </a:extLst>
            </p:cNvPr>
            <p:cNvSpPr>
              <a:spLocks/>
            </p:cNvSpPr>
            <p:nvPr/>
          </p:nvSpPr>
          <p:spPr bwMode="auto">
            <a:xfrm>
              <a:off x="2304" y="1810"/>
              <a:ext cx="1058" cy="1362"/>
            </a:xfrm>
            <a:custGeom>
              <a:avLst/>
              <a:gdLst>
                <a:gd name="T0" fmla="*/ 14 w 1058"/>
                <a:gd name="T1" fmla="*/ 633 h 1362"/>
                <a:gd name="T2" fmla="*/ 14 w 1058"/>
                <a:gd name="T3" fmla="*/ 544 h 1362"/>
                <a:gd name="T4" fmla="*/ 12 w 1058"/>
                <a:gd name="T5" fmla="*/ 567 h 1362"/>
                <a:gd name="T6" fmla="*/ 2 w 1058"/>
                <a:gd name="T7" fmla="*/ 565 h 1362"/>
                <a:gd name="T8" fmla="*/ 2 w 1058"/>
                <a:gd name="T9" fmla="*/ 202 h 1362"/>
                <a:gd name="T10" fmla="*/ 11 w 1058"/>
                <a:gd name="T11" fmla="*/ 169 h 1362"/>
                <a:gd name="T12" fmla="*/ 38 w 1058"/>
                <a:gd name="T13" fmla="*/ 97 h 1362"/>
                <a:gd name="T14" fmla="*/ 83 w 1058"/>
                <a:gd name="T15" fmla="*/ 12 h 1362"/>
                <a:gd name="T16" fmla="*/ 93 w 1058"/>
                <a:gd name="T17" fmla="*/ 3 h 1362"/>
                <a:gd name="T18" fmla="*/ 108 w 1058"/>
                <a:gd name="T19" fmla="*/ 3 h 1362"/>
                <a:gd name="T20" fmla="*/ 957 w 1058"/>
                <a:gd name="T21" fmla="*/ 1 h 1362"/>
                <a:gd name="T22" fmla="*/ 969 w 1058"/>
                <a:gd name="T23" fmla="*/ 10 h 1362"/>
                <a:gd name="T24" fmla="*/ 1049 w 1058"/>
                <a:gd name="T25" fmla="*/ 178 h 1362"/>
                <a:gd name="T26" fmla="*/ 1050 w 1058"/>
                <a:gd name="T27" fmla="*/ 195 h 1362"/>
                <a:gd name="T28" fmla="*/ 1053 w 1058"/>
                <a:gd name="T29" fmla="*/ 720 h 1362"/>
                <a:gd name="T30" fmla="*/ 1058 w 1058"/>
                <a:gd name="T31" fmla="*/ 870 h 1362"/>
                <a:gd name="T32" fmla="*/ 1052 w 1058"/>
                <a:gd name="T33" fmla="*/ 927 h 1362"/>
                <a:gd name="T34" fmla="*/ 1031 w 1058"/>
                <a:gd name="T35" fmla="*/ 1005 h 1362"/>
                <a:gd name="T36" fmla="*/ 996 w 1058"/>
                <a:gd name="T37" fmla="*/ 1084 h 1362"/>
                <a:gd name="T38" fmla="*/ 963 w 1058"/>
                <a:gd name="T39" fmla="*/ 1135 h 1362"/>
                <a:gd name="T40" fmla="*/ 923 w 1058"/>
                <a:gd name="T41" fmla="*/ 1186 h 1362"/>
                <a:gd name="T42" fmla="*/ 867 w 1058"/>
                <a:gd name="T43" fmla="*/ 1246 h 1362"/>
                <a:gd name="T44" fmla="*/ 783 w 1058"/>
                <a:gd name="T45" fmla="*/ 1300 h 1362"/>
                <a:gd name="T46" fmla="*/ 680 w 1058"/>
                <a:gd name="T47" fmla="*/ 1342 h 1362"/>
                <a:gd name="T48" fmla="*/ 572 w 1058"/>
                <a:gd name="T49" fmla="*/ 1359 h 1362"/>
                <a:gd name="T50" fmla="*/ 476 w 1058"/>
                <a:gd name="T51" fmla="*/ 1359 h 1362"/>
                <a:gd name="T52" fmla="*/ 369 w 1058"/>
                <a:gd name="T53" fmla="*/ 1338 h 1362"/>
                <a:gd name="T54" fmla="*/ 260 w 1058"/>
                <a:gd name="T55" fmla="*/ 1287 h 1362"/>
                <a:gd name="T56" fmla="*/ 182 w 1058"/>
                <a:gd name="T57" fmla="*/ 1228 h 13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58" h="1362">
                  <a:moveTo>
                    <a:pt x="14" y="633"/>
                  </a:moveTo>
                  <a:cubicBezTo>
                    <a:pt x="14" y="594"/>
                    <a:pt x="14" y="555"/>
                    <a:pt x="14" y="544"/>
                  </a:cubicBezTo>
                  <a:cubicBezTo>
                    <a:pt x="14" y="533"/>
                    <a:pt x="14" y="564"/>
                    <a:pt x="12" y="567"/>
                  </a:cubicBezTo>
                  <a:lnTo>
                    <a:pt x="2" y="565"/>
                  </a:lnTo>
                  <a:cubicBezTo>
                    <a:pt x="0" y="504"/>
                    <a:pt x="0" y="268"/>
                    <a:pt x="2" y="202"/>
                  </a:cubicBezTo>
                  <a:lnTo>
                    <a:pt x="11" y="169"/>
                  </a:lnTo>
                  <a:cubicBezTo>
                    <a:pt x="17" y="152"/>
                    <a:pt x="26" y="123"/>
                    <a:pt x="38" y="97"/>
                  </a:cubicBezTo>
                  <a:cubicBezTo>
                    <a:pt x="50" y="71"/>
                    <a:pt x="74" y="28"/>
                    <a:pt x="83" y="12"/>
                  </a:cubicBezTo>
                  <a:lnTo>
                    <a:pt x="93" y="3"/>
                  </a:lnTo>
                  <a:lnTo>
                    <a:pt x="108" y="3"/>
                  </a:lnTo>
                  <a:cubicBezTo>
                    <a:pt x="252" y="3"/>
                    <a:pt x="814" y="0"/>
                    <a:pt x="957" y="1"/>
                  </a:cubicBezTo>
                  <a:lnTo>
                    <a:pt x="969" y="10"/>
                  </a:lnTo>
                  <a:cubicBezTo>
                    <a:pt x="984" y="39"/>
                    <a:pt x="1036" y="147"/>
                    <a:pt x="1049" y="178"/>
                  </a:cubicBezTo>
                  <a:lnTo>
                    <a:pt x="1050" y="195"/>
                  </a:lnTo>
                  <a:lnTo>
                    <a:pt x="1053" y="720"/>
                  </a:lnTo>
                  <a:lnTo>
                    <a:pt x="1058" y="870"/>
                  </a:lnTo>
                  <a:cubicBezTo>
                    <a:pt x="1058" y="904"/>
                    <a:pt x="1056" y="905"/>
                    <a:pt x="1052" y="927"/>
                  </a:cubicBezTo>
                  <a:cubicBezTo>
                    <a:pt x="1048" y="949"/>
                    <a:pt x="1040" y="979"/>
                    <a:pt x="1031" y="1005"/>
                  </a:cubicBezTo>
                  <a:cubicBezTo>
                    <a:pt x="1022" y="1031"/>
                    <a:pt x="1007" y="1062"/>
                    <a:pt x="996" y="1084"/>
                  </a:cubicBezTo>
                  <a:cubicBezTo>
                    <a:pt x="985" y="1106"/>
                    <a:pt x="975" y="1118"/>
                    <a:pt x="963" y="1135"/>
                  </a:cubicBezTo>
                  <a:cubicBezTo>
                    <a:pt x="951" y="1152"/>
                    <a:pt x="939" y="1168"/>
                    <a:pt x="923" y="1186"/>
                  </a:cubicBezTo>
                  <a:cubicBezTo>
                    <a:pt x="907" y="1204"/>
                    <a:pt x="890" y="1227"/>
                    <a:pt x="867" y="1246"/>
                  </a:cubicBezTo>
                  <a:cubicBezTo>
                    <a:pt x="844" y="1265"/>
                    <a:pt x="814" y="1284"/>
                    <a:pt x="783" y="1300"/>
                  </a:cubicBezTo>
                  <a:cubicBezTo>
                    <a:pt x="752" y="1316"/>
                    <a:pt x="715" y="1332"/>
                    <a:pt x="680" y="1342"/>
                  </a:cubicBezTo>
                  <a:cubicBezTo>
                    <a:pt x="645" y="1352"/>
                    <a:pt x="606" y="1356"/>
                    <a:pt x="572" y="1359"/>
                  </a:cubicBezTo>
                  <a:cubicBezTo>
                    <a:pt x="538" y="1362"/>
                    <a:pt x="510" y="1362"/>
                    <a:pt x="476" y="1359"/>
                  </a:cubicBezTo>
                  <a:cubicBezTo>
                    <a:pt x="442" y="1356"/>
                    <a:pt x="405" y="1350"/>
                    <a:pt x="369" y="1338"/>
                  </a:cubicBezTo>
                  <a:cubicBezTo>
                    <a:pt x="333" y="1326"/>
                    <a:pt x="291" y="1305"/>
                    <a:pt x="260" y="1287"/>
                  </a:cubicBezTo>
                  <a:cubicBezTo>
                    <a:pt x="229" y="1269"/>
                    <a:pt x="198" y="1240"/>
                    <a:pt x="182" y="1228"/>
                  </a:cubicBezTo>
                </a:path>
              </a:pathLst>
            </a:custGeom>
            <a:noFill/>
            <a:ln w="190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Freeform 28">
              <a:extLst>
                <a:ext uri="{FF2B5EF4-FFF2-40B4-BE49-F238E27FC236}">
                  <a16:creationId xmlns:a16="http://schemas.microsoft.com/office/drawing/2014/main" id="{C6ABCDFF-6768-4A48-9E9D-314D50AC5F44}"/>
                </a:ext>
              </a:extLst>
            </p:cNvPr>
            <p:cNvSpPr>
              <a:spLocks/>
            </p:cNvSpPr>
            <p:nvPr/>
          </p:nvSpPr>
          <p:spPr bwMode="auto">
            <a:xfrm>
              <a:off x="2093" y="1714"/>
              <a:ext cx="1483" cy="1497"/>
            </a:xfrm>
            <a:custGeom>
              <a:avLst/>
              <a:gdLst>
                <a:gd name="T0" fmla="*/ 97 w 1483"/>
                <a:gd name="T1" fmla="*/ 1093 h 1497"/>
                <a:gd name="T2" fmla="*/ 43 w 1483"/>
                <a:gd name="T3" fmla="*/ 985 h 1497"/>
                <a:gd name="T4" fmla="*/ 13 w 1483"/>
                <a:gd name="T5" fmla="*/ 882 h 1497"/>
                <a:gd name="T6" fmla="*/ 4 w 1483"/>
                <a:gd name="T7" fmla="*/ 724 h 1497"/>
                <a:gd name="T8" fmla="*/ 4 w 1483"/>
                <a:gd name="T9" fmla="*/ 661 h 1497"/>
                <a:gd name="T10" fmla="*/ 1 w 1483"/>
                <a:gd name="T11" fmla="*/ 411 h 1497"/>
                <a:gd name="T12" fmla="*/ 9 w 1483"/>
                <a:gd name="T13" fmla="*/ 385 h 1497"/>
                <a:gd name="T14" fmla="*/ 45 w 1483"/>
                <a:gd name="T15" fmla="*/ 337 h 1497"/>
                <a:gd name="T16" fmla="*/ 189 w 1483"/>
                <a:gd name="T17" fmla="*/ 130 h 1497"/>
                <a:gd name="T18" fmla="*/ 276 w 1483"/>
                <a:gd name="T19" fmla="*/ 63 h 1497"/>
                <a:gd name="T20" fmla="*/ 354 w 1483"/>
                <a:gd name="T21" fmla="*/ 1 h 1497"/>
                <a:gd name="T22" fmla="*/ 697 w 1483"/>
                <a:gd name="T23" fmla="*/ 1 h 1497"/>
                <a:gd name="T24" fmla="*/ 1122 w 1483"/>
                <a:gd name="T25" fmla="*/ 0 h 1497"/>
                <a:gd name="T26" fmla="*/ 1291 w 1483"/>
                <a:gd name="T27" fmla="*/ 130 h 1497"/>
                <a:gd name="T28" fmla="*/ 1465 w 1483"/>
                <a:gd name="T29" fmla="*/ 384 h 1497"/>
                <a:gd name="T30" fmla="*/ 1477 w 1483"/>
                <a:gd name="T31" fmla="*/ 411 h 1497"/>
                <a:gd name="T32" fmla="*/ 1483 w 1483"/>
                <a:gd name="T33" fmla="*/ 661 h 1497"/>
                <a:gd name="T34" fmla="*/ 1479 w 1483"/>
                <a:gd name="T35" fmla="*/ 811 h 1497"/>
                <a:gd name="T36" fmla="*/ 1464 w 1483"/>
                <a:gd name="T37" fmla="*/ 922 h 1497"/>
                <a:gd name="T38" fmla="*/ 1420 w 1483"/>
                <a:gd name="T39" fmla="*/ 1053 h 1497"/>
                <a:gd name="T40" fmla="*/ 1338 w 1483"/>
                <a:gd name="T41" fmla="*/ 1197 h 1497"/>
                <a:gd name="T42" fmla="*/ 1248 w 1483"/>
                <a:gd name="T43" fmla="*/ 1300 h 1497"/>
                <a:gd name="T44" fmla="*/ 1120 w 1483"/>
                <a:gd name="T45" fmla="*/ 1392 h 1497"/>
                <a:gd name="T46" fmla="*/ 1009 w 1483"/>
                <a:gd name="T47" fmla="*/ 1447 h 1497"/>
                <a:gd name="T48" fmla="*/ 900 w 1483"/>
                <a:gd name="T49" fmla="*/ 1479 h 1497"/>
                <a:gd name="T50" fmla="*/ 775 w 1483"/>
                <a:gd name="T51" fmla="*/ 1495 h 1497"/>
                <a:gd name="T52" fmla="*/ 675 w 1483"/>
                <a:gd name="T53" fmla="*/ 1492 h 1497"/>
                <a:gd name="T54" fmla="*/ 577 w 1483"/>
                <a:gd name="T55" fmla="*/ 1476 h 1497"/>
                <a:gd name="T56" fmla="*/ 459 w 1483"/>
                <a:gd name="T57" fmla="*/ 1441 h 1497"/>
                <a:gd name="T58" fmla="*/ 283 w 1483"/>
                <a:gd name="T59" fmla="*/ 1338 h 14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483" h="1497">
                  <a:moveTo>
                    <a:pt x="97" y="1093"/>
                  </a:moveTo>
                  <a:cubicBezTo>
                    <a:pt x="77" y="1056"/>
                    <a:pt x="57" y="1020"/>
                    <a:pt x="43" y="985"/>
                  </a:cubicBezTo>
                  <a:cubicBezTo>
                    <a:pt x="29" y="950"/>
                    <a:pt x="19" y="925"/>
                    <a:pt x="13" y="882"/>
                  </a:cubicBezTo>
                  <a:cubicBezTo>
                    <a:pt x="7" y="839"/>
                    <a:pt x="5" y="761"/>
                    <a:pt x="4" y="724"/>
                  </a:cubicBezTo>
                  <a:cubicBezTo>
                    <a:pt x="3" y="687"/>
                    <a:pt x="4" y="713"/>
                    <a:pt x="4" y="661"/>
                  </a:cubicBezTo>
                  <a:cubicBezTo>
                    <a:pt x="4" y="609"/>
                    <a:pt x="0" y="457"/>
                    <a:pt x="1" y="411"/>
                  </a:cubicBezTo>
                  <a:lnTo>
                    <a:pt x="9" y="385"/>
                  </a:lnTo>
                  <a:cubicBezTo>
                    <a:pt x="16" y="373"/>
                    <a:pt x="15" y="379"/>
                    <a:pt x="45" y="337"/>
                  </a:cubicBezTo>
                  <a:cubicBezTo>
                    <a:pt x="75" y="295"/>
                    <a:pt x="151" y="176"/>
                    <a:pt x="189" y="130"/>
                  </a:cubicBezTo>
                  <a:lnTo>
                    <a:pt x="276" y="63"/>
                  </a:lnTo>
                  <a:lnTo>
                    <a:pt x="354" y="1"/>
                  </a:lnTo>
                  <a:lnTo>
                    <a:pt x="697" y="1"/>
                  </a:lnTo>
                  <a:lnTo>
                    <a:pt x="1122" y="0"/>
                  </a:lnTo>
                  <a:lnTo>
                    <a:pt x="1291" y="130"/>
                  </a:lnTo>
                  <a:lnTo>
                    <a:pt x="1465" y="384"/>
                  </a:lnTo>
                  <a:lnTo>
                    <a:pt x="1477" y="411"/>
                  </a:lnTo>
                  <a:lnTo>
                    <a:pt x="1483" y="661"/>
                  </a:lnTo>
                  <a:lnTo>
                    <a:pt x="1479" y="811"/>
                  </a:lnTo>
                  <a:cubicBezTo>
                    <a:pt x="1476" y="854"/>
                    <a:pt x="1474" y="882"/>
                    <a:pt x="1464" y="922"/>
                  </a:cubicBezTo>
                  <a:cubicBezTo>
                    <a:pt x="1454" y="962"/>
                    <a:pt x="1441" y="1007"/>
                    <a:pt x="1420" y="1053"/>
                  </a:cubicBezTo>
                  <a:cubicBezTo>
                    <a:pt x="1399" y="1099"/>
                    <a:pt x="1367" y="1156"/>
                    <a:pt x="1338" y="1197"/>
                  </a:cubicBezTo>
                  <a:cubicBezTo>
                    <a:pt x="1309" y="1238"/>
                    <a:pt x="1284" y="1268"/>
                    <a:pt x="1248" y="1300"/>
                  </a:cubicBezTo>
                  <a:cubicBezTo>
                    <a:pt x="1212" y="1332"/>
                    <a:pt x="1160" y="1368"/>
                    <a:pt x="1120" y="1392"/>
                  </a:cubicBezTo>
                  <a:cubicBezTo>
                    <a:pt x="1080" y="1416"/>
                    <a:pt x="1046" y="1433"/>
                    <a:pt x="1009" y="1447"/>
                  </a:cubicBezTo>
                  <a:cubicBezTo>
                    <a:pt x="972" y="1461"/>
                    <a:pt x="939" y="1471"/>
                    <a:pt x="900" y="1479"/>
                  </a:cubicBezTo>
                  <a:cubicBezTo>
                    <a:pt x="861" y="1487"/>
                    <a:pt x="812" y="1493"/>
                    <a:pt x="775" y="1495"/>
                  </a:cubicBezTo>
                  <a:cubicBezTo>
                    <a:pt x="738" y="1497"/>
                    <a:pt x="708" y="1495"/>
                    <a:pt x="675" y="1492"/>
                  </a:cubicBezTo>
                  <a:cubicBezTo>
                    <a:pt x="642" y="1489"/>
                    <a:pt x="613" y="1485"/>
                    <a:pt x="577" y="1476"/>
                  </a:cubicBezTo>
                  <a:cubicBezTo>
                    <a:pt x="541" y="1467"/>
                    <a:pt x="508" y="1464"/>
                    <a:pt x="459" y="1441"/>
                  </a:cubicBezTo>
                  <a:cubicBezTo>
                    <a:pt x="410" y="1418"/>
                    <a:pt x="320" y="1360"/>
                    <a:pt x="283" y="1338"/>
                  </a:cubicBezTo>
                </a:path>
              </a:pathLst>
            </a:custGeom>
            <a:noFill/>
            <a:ln w="1905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 Box 29">
              <a:extLst>
                <a:ext uri="{FF2B5EF4-FFF2-40B4-BE49-F238E27FC236}">
                  <a16:creationId xmlns:a16="http://schemas.microsoft.com/office/drawing/2014/main" id="{BD5C4517-B289-499D-9237-DA968A2C5D70}"/>
                </a:ext>
              </a:extLst>
            </p:cNvPr>
            <p:cNvSpPr txBox="1">
              <a:spLocks noChangeArrowheads="1"/>
            </p:cNvSpPr>
            <p:nvPr/>
          </p:nvSpPr>
          <p:spPr bwMode="auto">
            <a:xfrm>
              <a:off x="3765" y="2463"/>
              <a:ext cx="602"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pl-PL" altLang="en-US" sz="1000" b="1" dirty="0">
                  <a:solidFill>
                    <a:srgbClr val="0000FF"/>
                  </a:solidFill>
                  <a:latin typeface="Arial" panose="020B0604020202020204" pitchFamily="34" charset="0"/>
                </a:rPr>
                <a:t>5</a:t>
              </a:r>
              <a:r>
                <a:rPr lang="en-US" altLang="en-US" sz="1000" b="1" dirty="0">
                  <a:solidFill>
                    <a:srgbClr val="0000FF"/>
                  </a:solidFill>
                  <a:latin typeface="Arial" panose="020B0604020202020204" pitchFamily="34" charset="0"/>
                </a:rPr>
                <a:t> K shield</a:t>
              </a:r>
            </a:p>
          </p:txBody>
        </p:sp>
        <p:sp>
          <p:nvSpPr>
            <p:cNvPr id="31" name="Line 30">
              <a:extLst>
                <a:ext uri="{FF2B5EF4-FFF2-40B4-BE49-F238E27FC236}">
                  <a16:creationId xmlns:a16="http://schemas.microsoft.com/office/drawing/2014/main" id="{FD9D5211-5D4C-4C92-9D49-B14F9FC83433}"/>
                </a:ext>
              </a:extLst>
            </p:cNvPr>
            <p:cNvSpPr>
              <a:spLocks noChangeShapeType="1"/>
            </p:cNvSpPr>
            <p:nvPr/>
          </p:nvSpPr>
          <p:spPr bwMode="auto">
            <a:xfrm>
              <a:off x="3350" y="2458"/>
              <a:ext cx="450" cy="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31">
              <a:extLst>
                <a:ext uri="{FF2B5EF4-FFF2-40B4-BE49-F238E27FC236}">
                  <a16:creationId xmlns:a16="http://schemas.microsoft.com/office/drawing/2014/main" id="{4F63717B-EFDF-4752-99A1-E71116DBC053}"/>
                </a:ext>
              </a:extLst>
            </p:cNvPr>
            <p:cNvSpPr txBox="1">
              <a:spLocks noChangeArrowheads="1"/>
            </p:cNvSpPr>
            <p:nvPr/>
          </p:nvSpPr>
          <p:spPr bwMode="auto">
            <a:xfrm>
              <a:off x="1409" y="1352"/>
              <a:ext cx="602" cy="164"/>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solidFill>
                    <a:srgbClr val="FF0000"/>
                  </a:solidFill>
                  <a:latin typeface="Arial" panose="020B0604020202020204" pitchFamily="34" charset="0"/>
                </a:rPr>
                <a:t>70 K shield</a:t>
              </a:r>
            </a:p>
          </p:txBody>
        </p:sp>
        <p:sp>
          <p:nvSpPr>
            <p:cNvPr id="33" name="Line 32">
              <a:extLst>
                <a:ext uri="{FF2B5EF4-FFF2-40B4-BE49-F238E27FC236}">
                  <a16:creationId xmlns:a16="http://schemas.microsoft.com/office/drawing/2014/main" id="{01BEE248-F346-4A7C-AECE-1C3AC2908C94}"/>
                </a:ext>
              </a:extLst>
            </p:cNvPr>
            <p:cNvSpPr>
              <a:spLocks noChangeShapeType="1"/>
            </p:cNvSpPr>
            <p:nvPr/>
          </p:nvSpPr>
          <p:spPr bwMode="auto">
            <a:xfrm flipH="1" flipV="1">
              <a:off x="1979" y="1498"/>
              <a:ext cx="329" cy="3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3">
              <a:extLst>
                <a:ext uri="{FF2B5EF4-FFF2-40B4-BE49-F238E27FC236}">
                  <a16:creationId xmlns:a16="http://schemas.microsoft.com/office/drawing/2014/main" id="{28D72B76-8B49-40C6-9C62-C4465FB73FBC}"/>
                </a:ext>
              </a:extLst>
            </p:cNvPr>
            <p:cNvSpPr>
              <a:spLocks noChangeShapeType="1"/>
            </p:cNvSpPr>
            <p:nvPr/>
          </p:nvSpPr>
          <p:spPr bwMode="auto">
            <a:xfrm flipH="1">
              <a:off x="1032" y="2500"/>
              <a:ext cx="1456" cy="8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Text Box 34">
              <a:extLst>
                <a:ext uri="{FF2B5EF4-FFF2-40B4-BE49-F238E27FC236}">
                  <a16:creationId xmlns:a16="http://schemas.microsoft.com/office/drawing/2014/main" id="{C7F7ECB8-47D3-4D94-8F2B-50D27C23C507}"/>
                </a:ext>
              </a:extLst>
            </p:cNvPr>
            <p:cNvSpPr txBox="1">
              <a:spLocks noChangeArrowheads="1"/>
            </p:cNvSpPr>
            <p:nvPr/>
          </p:nvSpPr>
          <p:spPr bwMode="auto">
            <a:xfrm>
              <a:off x="431" y="3385"/>
              <a:ext cx="899" cy="163"/>
            </a:xfrm>
            <a:prstGeom prst="rect">
              <a:avLst/>
            </a:prstGeom>
            <a:solidFill>
              <a:srgbClr val="F0F0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b="1">
                  <a:latin typeface="Arial" panose="020B0604020202020204" pitchFamily="34" charset="0"/>
                </a:rPr>
                <a:t>2K Bypass DN32 </a:t>
              </a:r>
            </a:p>
          </p:txBody>
        </p:sp>
      </p:grpSp>
      <p:sp>
        <p:nvSpPr>
          <p:cNvPr id="36" name="Line 41">
            <a:extLst>
              <a:ext uri="{FF2B5EF4-FFF2-40B4-BE49-F238E27FC236}">
                <a16:creationId xmlns:a16="http://schemas.microsoft.com/office/drawing/2014/main" id="{B6EA5863-8732-40C1-A451-B78581A1D23B}"/>
              </a:ext>
            </a:extLst>
          </p:cNvPr>
          <p:cNvSpPr>
            <a:spLocks noChangeShapeType="1"/>
          </p:cNvSpPr>
          <p:nvPr/>
        </p:nvSpPr>
        <p:spPr bwMode="auto">
          <a:xfrm>
            <a:off x="5473700" y="2689981"/>
            <a:ext cx="194310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2">
            <a:extLst>
              <a:ext uri="{FF2B5EF4-FFF2-40B4-BE49-F238E27FC236}">
                <a16:creationId xmlns:a16="http://schemas.microsoft.com/office/drawing/2014/main" id="{B8B6A0B7-07CF-4655-8B3C-E6C41BA20DC9}"/>
              </a:ext>
            </a:extLst>
          </p:cNvPr>
          <p:cNvSpPr>
            <a:spLocks noChangeShapeType="1"/>
          </p:cNvSpPr>
          <p:nvPr/>
        </p:nvSpPr>
        <p:spPr bwMode="auto">
          <a:xfrm>
            <a:off x="5761038" y="3337681"/>
            <a:ext cx="2376487"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3">
            <a:extLst>
              <a:ext uri="{FF2B5EF4-FFF2-40B4-BE49-F238E27FC236}">
                <a16:creationId xmlns:a16="http://schemas.microsoft.com/office/drawing/2014/main" id="{C6D62144-B730-47C4-8051-CCB9A67E14FC}"/>
              </a:ext>
            </a:extLst>
          </p:cNvPr>
          <p:cNvSpPr>
            <a:spLocks noChangeShapeType="1"/>
          </p:cNvSpPr>
          <p:nvPr/>
        </p:nvSpPr>
        <p:spPr bwMode="auto">
          <a:xfrm>
            <a:off x="6192838" y="3698044"/>
            <a:ext cx="194468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4">
            <a:extLst>
              <a:ext uri="{FF2B5EF4-FFF2-40B4-BE49-F238E27FC236}">
                <a16:creationId xmlns:a16="http://schemas.microsoft.com/office/drawing/2014/main" id="{E56918F6-9FC6-4173-90C7-CFC29AC5E1A6}"/>
              </a:ext>
            </a:extLst>
          </p:cNvPr>
          <p:cNvSpPr>
            <a:spLocks noChangeShapeType="1"/>
          </p:cNvSpPr>
          <p:nvPr/>
        </p:nvSpPr>
        <p:spPr bwMode="auto">
          <a:xfrm flipV="1">
            <a:off x="5832475" y="4056819"/>
            <a:ext cx="252095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5">
            <a:extLst>
              <a:ext uri="{FF2B5EF4-FFF2-40B4-BE49-F238E27FC236}">
                <a16:creationId xmlns:a16="http://schemas.microsoft.com/office/drawing/2014/main" id="{81189400-1710-4342-A138-502C5FE11880}"/>
              </a:ext>
            </a:extLst>
          </p:cNvPr>
          <p:cNvSpPr>
            <a:spLocks noChangeShapeType="1"/>
          </p:cNvSpPr>
          <p:nvPr/>
        </p:nvSpPr>
        <p:spPr bwMode="auto">
          <a:xfrm flipV="1">
            <a:off x="6769100" y="4417181"/>
            <a:ext cx="12239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6">
            <a:extLst>
              <a:ext uri="{FF2B5EF4-FFF2-40B4-BE49-F238E27FC236}">
                <a16:creationId xmlns:a16="http://schemas.microsoft.com/office/drawing/2014/main" id="{74356464-5D0B-432D-AD72-4840B2E8C910}"/>
              </a:ext>
            </a:extLst>
          </p:cNvPr>
          <p:cNvSpPr>
            <a:spLocks noChangeShapeType="1"/>
          </p:cNvSpPr>
          <p:nvPr/>
        </p:nvSpPr>
        <p:spPr bwMode="auto">
          <a:xfrm flipV="1">
            <a:off x="5473700" y="4706106"/>
            <a:ext cx="2016125"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7">
            <a:extLst>
              <a:ext uri="{FF2B5EF4-FFF2-40B4-BE49-F238E27FC236}">
                <a16:creationId xmlns:a16="http://schemas.microsoft.com/office/drawing/2014/main" id="{F75A8B79-9875-4478-8F46-538284A9CA1F}"/>
              </a:ext>
            </a:extLst>
          </p:cNvPr>
          <p:cNvSpPr>
            <a:spLocks noChangeShapeType="1"/>
          </p:cNvSpPr>
          <p:nvPr/>
        </p:nvSpPr>
        <p:spPr bwMode="auto">
          <a:xfrm flipV="1">
            <a:off x="1368425" y="4417181"/>
            <a:ext cx="5905500" cy="1439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Prostokąt 42">
            <a:extLst>
              <a:ext uri="{FF2B5EF4-FFF2-40B4-BE49-F238E27FC236}">
                <a16:creationId xmlns:a16="http://schemas.microsoft.com/office/drawing/2014/main" id="{815B6277-043B-4767-A405-7EE63951366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44" name="pole tekstowe 43">
            <a:extLst>
              <a:ext uri="{FF2B5EF4-FFF2-40B4-BE49-F238E27FC236}">
                <a16:creationId xmlns:a16="http://schemas.microsoft.com/office/drawing/2014/main" id="{9FB59714-0486-44F6-844A-EA9850F1CBA7}"/>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33</a:t>
            </a:fld>
            <a:endParaRPr lang="en-US" i="1" dirty="0">
              <a:solidFill>
                <a:schemeClr val="bg1"/>
              </a:solidFill>
            </a:endParaRPr>
          </a:p>
        </p:txBody>
      </p:sp>
    </p:spTree>
    <p:extLst>
      <p:ext uri="{BB962C8B-B14F-4D97-AF65-F5344CB8AC3E}">
        <p14:creationId xmlns:p14="http://schemas.microsoft.com/office/powerpoint/2010/main" val="305993210"/>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9EB147-B1E8-4C83-AF10-BD9E3ECE1D66}"/>
              </a:ext>
            </a:extLst>
          </p:cNvPr>
          <p:cNvSpPr>
            <a:spLocks noGrp="1"/>
          </p:cNvSpPr>
          <p:nvPr>
            <p:ph type="title"/>
          </p:nvPr>
        </p:nvSpPr>
        <p:spPr/>
        <p:txBody>
          <a:bodyPr/>
          <a:lstStyle/>
          <a:p>
            <a:r>
              <a:rPr lang="en-US" altLang="en-US" dirty="0"/>
              <a:t>XFEL cryomodule </a:t>
            </a:r>
            <a:r>
              <a:rPr lang="pl-PL" altLang="en-US" dirty="0" err="1"/>
              <a:t>Thermal</a:t>
            </a:r>
            <a:r>
              <a:rPr lang="pl-PL" altLang="en-US" dirty="0"/>
              <a:t> </a:t>
            </a:r>
            <a:r>
              <a:rPr lang="pl-PL" altLang="en-US" dirty="0" err="1"/>
              <a:t>Shield</a:t>
            </a:r>
            <a:endParaRPr lang="en-US" dirty="0"/>
          </a:p>
        </p:txBody>
      </p:sp>
      <p:pic>
        <p:nvPicPr>
          <p:cNvPr id="10" name="Obraz 9">
            <a:extLst>
              <a:ext uri="{FF2B5EF4-FFF2-40B4-BE49-F238E27FC236}">
                <a16:creationId xmlns:a16="http://schemas.microsoft.com/office/drawing/2014/main" id="{878E7E02-9D59-49AC-A402-398F66FEAF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173" y="1934047"/>
            <a:ext cx="4020432" cy="3015325"/>
          </a:xfrm>
          <a:prstGeom prst="rect">
            <a:avLst/>
          </a:prstGeom>
        </p:spPr>
      </p:pic>
      <p:pic>
        <p:nvPicPr>
          <p:cNvPr id="14" name="Obraz 13">
            <a:extLst>
              <a:ext uri="{FF2B5EF4-FFF2-40B4-BE49-F238E27FC236}">
                <a16:creationId xmlns:a16="http://schemas.microsoft.com/office/drawing/2014/main" id="{5B9D91A5-9F4A-4BD3-960F-21BF3ADA7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167" y="1934047"/>
            <a:ext cx="4020433" cy="3015324"/>
          </a:xfrm>
          <a:prstGeom prst="rect">
            <a:avLst/>
          </a:prstGeom>
        </p:spPr>
      </p:pic>
      <p:pic>
        <p:nvPicPr>
          <p:cNvPr id="12" name="Obraz 11">
            <a:extLst>
              <a:ext uri="{FF2B5EF4-FFF2-40B4-BE49-F238E27FC236}">
                <a16:creationId xmlns:a16="http://schemas.microsoft.com/office/drawing/2014/main" id="{50C30575-DCBE-499F-ADBA-6446A9968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7255" y="4425648"/>
            <a:ext cx="3014134" cy="2260601"/>
          </a:xfrm>
          <a:prstGeom prst="rect">
            <a:avLst/>
          </a:prstGeom>
        </p:spPr>
      </p:pic>
    </p:spTree>
    <p:extLst>
      <p:ext uri="{BB962C8B-B14F-4D97-AF65-F5344CB8AC3E}">
        <p14:creationId xmlns:p14="http://schemas.microsoft.com/office/powerpoint/2010/main" val="3997976107"/>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F5448C-9A20-4501-B641-EC7180649D99}"/>
              </a:ext>
            </a:extLst>
          </p:cNvPr>
          <p:cNvSpPr>
            <a:spLocks noGrp="1"/>
          </p:cNvSpPr>
          <p:nvPr>
            <p:ph type="title"/>
          </p:nvPr>
        </p:nvSpPr>
        <p:spPr/>
        <p:txBody>
          <a:bodyPr/>
          <a:lstStyle/>
          <a:p>
            <a:r>
              <a:rPr lang="pl-PL" dirty="0"/>
              <a:t>4.5K </a:t>
            </a:r>
            <a:r>
              <a:rPr lang="pl-PL" dirty="0" err="1"/>
              <a:t>Thermal</a:t>
            </a:r>
            <a:r>
              <a:rPr lang="pl-PL" dirty="0"/>
              <a:t> </a:t>
            </a:r>
            <a:r>
              <a:rPr lang="pl-PL" dirty="0" err="1"/>
              <a:t>Shield</a:t>
            </a:r>
            <a:r>
              <a:rPr lang="pl-PL" dirty="0"/>
              <a:t> for 2K </a:t>
            </a:r>
            <a:r>
              <a:rPr lang="pl-PL" dirty="0" err="1"/>
              <a:t>surfaces</a:t>
            </a:r>
            <a:r>
              <a:rPr lang="pl-PL" dirty="0"/>
              <a:t>?</a:t>
            </a:r>
            <a:endParaRPr lang="en-US" dirty="0"/>
          </a:p>
        </p:txBody>
      </p:sp>
      <p:pic>
        <p:nvPicPr>
          <p:cNvPr id="3" name="Obraz 2">
            <a:extLst>
              <a:ext uri="{FF2B5EF4-FFF2-40B4-BE49-F238E27FC236}">
                <a16:creationId xmlns:a16="http://schemas.microsoft.com/office/drawing/2014/main" id="{BAAED7FE-E2EB-49BB-BFA7-7E9DE07776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106" b="15037"/>
          <a:stretch/>
        </p:blipFill>
        <p:spPr>
          <a:xfrm>
            <a:off x="673020" y="1849216"/>
            <a:ext cx="3328086" cy="1912620"/>
          </a:xfrm>
          <a:prstGeom prst="rect">
            <a:avLst/>
          </a:prstGeom>
        </p:spPr>
      </p:pic>
      <p:sp>
        <p:nvSpPr>
          <p:cNvPr id="4" name="pole tekstowe 3">
            <a:extLst>
              <a:ext uri="{FF2B5EF4-FFF2-40B4-BE49-F238E27FC236}">
                <a16:creationId xmlns:a16="http://schemas.microsoft.com/office/drawing/2014/main" id="{C56034E6-8318-438D-8527-F66C5D129E20}"/>
              </a:ext>
            </a:extLst>
          </p:cNvPr>
          <p:cNvSpPr txBox="1"/>
          <p:nvPr/>
        </p:nvSpPr>
        <p:spPr>
          <a:xfrm>
            <a:off x="747235" y="3791287"/>
            <a:ext cx="1741714" cy="523220"/>
          </a:xfrm>
          <a:prstGeom prst="rect">
            <a:avLst/>
          </a:prstGeom>
          <a:noFill/>
        </p:spPr>
        <p:txBody>
          <a:bodyPr wrap="square" rtlCol="0">
            <a:spAutoFit/>
          </a:bodyPr>
          <a:lstStyle/>
          <a:p>
            <a:pPr algn="ctr"/>
            <a:r>
              <a:rPr lang="pl-PL" sz="1400" dirty="0"/>
              <a:t>XFEL</a:t>
            </a:r>
          </a:p>
          <a:p>
            <a:pPr algn="ctr"/>
            <a:r>
              <a:rPr lang="pl-PL" sz="1400" dirty="0" err="1"/>
              <a:t>Cryomodule</a:t>
            </a:r>
            <a:endParaRPr lang="en-US" sz="1400" dirty="0"/>
          </a:p>
        </p:txBody>
      </p:sp>
      <p:sp>
        <p:nvSpPr>
          <p:cNvPr id="7" name="pole tekstowe 6">
            <a:extLst>
              <a:ext uri="{FF2B5EF4-FFF2-40B4-BE49-F238E27FC236}">
                <a16:creationId xmlns:a16="http://schemas.microsoft.com/office/drawing/2014/main" id="{41F55F0A-7BE0-4419-ACDB-7707C37A7EE5}"/>
              </a:ext>
            </a:extLst>
          </p:cNvPr>
          <p:cNvSpPr txBox="1"/>
          <p:nvPr/>
        </p:nvSpPr>
        <p:spPr>
          <a:xfrm>
            <a:off x="2365830" y="3761836"/>
            <a:ext cx="1741714" cy="523220"/>
          </a:xfrm>
          <a:prstGeom prst="rect">
            <a:avLst/>
          </a:prstGeom>
          <a:noFill/>
        </p:spPr>
        <p:txBody>
          <a:bodyPr wrap="square" rtlCol="0">
            <a:spAutoFit/>
          </a:bodyPr>
          <a:lstStyle/>
          <a:p>
            <a:pPr algn="ctr"/>
            <a:r>
              <a:rPr lang="pl-PL" sz="1400" dirty="0"/>
              <a:t>ILC</a:t>
            </a:r>
          </a:p>
          <a:p>
            <a:pPr algn="ctr"/>
            <a:r>
              <a:rPr lang="pl-PL" sz="1400" dirty="0" err="1"/>
              <a:t>Cryomodule</a:t>
            </a:r>
            <a:endParaRPr lang="en-US" sz="1400" dirty="0"/>
          </a:p>
        </p:txBody>
      </p:sp>
      <p:cxnSp>
        <p:nvCxnSpPr>
          <p:cNvPr id="8" name="Łącznik prosty 7">
            <a:extLst>
              <a:ext uri="{FF2B5EF4-FFF2-40B4-BE49-F238E27FC236}">
                <a16:creationId xmlns:a16="http://schemas.microsoft.com/office/drawing/2014/main" id="{0C0016AF-C5EA-4527-9230-78FA601D6AD8}"/>
              </a:ext>
            </a:extLst>
          </p:cNvPr>
          <p:cNvCxnSpPr/>
          <p:nvPr/>
        </p:nvCxnSpPr>
        <p:spPr>
          <a:xfrm flipH="1">
            <a:off x="1880690" y="2748432"/>
            <a:ext cx="101600" cy="20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EEDB88BE-34AA-45B7-9DB7-15484698AE18}"/>
              </a:ext>
            </a:extLst>
          </p:cNvPr>
          <p:cNvCxnSpPr>
            <a:cxnSpLocks/>
          </p:cNvCxnSpPr>
          <p:nvPr/>
        </p:nvCxnSpPr>
        <p:spPr>
          <a:xfrm>
            <a:off x="1880690" y="2748432"/>
            <a:ext cx="101600" cy="203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EA092D38-C7EF-4437-A9FE-0CF475F2ED36}"/>
              </a:ext>
            </a:extLst>
          </p:cNvPr>
          <p:cNvCxnSpPr>
            <a:cxnSpLocks/>
          </p:cNvCxnSpPr>
          <p:nvPr/>
        </p:nvCxnSpPr>
        <p:spPr>
          <a:xfrm flipV="1">
            <a:off x="1994202" y="2783840"/>
            <a:ext cx="794718" cy="6903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rostokąt 11">
            <a:extLst>
              <a:ext uri="{FF2B5EF4-FFF2-40B4-BE49-F238E27FC236}">
                <a16:creationId xmlns:a16="http://schemas.microsoft.com/office/drawing/2014/main" id="{743811A1-F33F-4B5E-8537-E308456042C1}"/>
              </a:ext>
            </a:extLst>
          </p:cNvPr>
          <p:cNvSpPr/>
          <p:nvPr/>
        </p:nvSpPr>
        <p:spPr>
          <a:xfrm>
            <a:off x="4189790" y="1998181"/>
            <a:ext cx="4846259" cy="1600438"/>
          </a:xfrm>
          <a:prstGeom prst="rect">
            <a:avLst/>
          </a:prstGeom>
        </p:spPr>
        <p:txBody>
          <a:bodyPr wrap="square">
            <a:spAutoFit/>
          </a:bodyPr>
          <a:lstStyle/>
          <a:p>
            <a:r>
              <a:rPr lang="en-US" sz="1400" dirty="0">
                <a:cs typeface="Arial" panose="020B0604020202020204" pitchFamily="34" charset="0"/>
              </a:rPr>
              <a:t>In the ILC CM the upper TS parts are retained to cool the intercepts of input couplers, current leads, HOM couplers, HOM absorber and RF cables, and to provide mechanical support to the intercepts.</a:t>
            </a:r>
          </a:p>
          <a:p>
            <a:r>
              <a:rPr lang="en-US" sz="1400" dirty="0">
                <a:cs typeface="Arial" panose="020B0604020202020204" pitchFamily="34" charset="0"/>
              </a:rPr>
              <a:t>In an addition, ILC cooling scheme is slightly modified to cool intercepts at lower temperature</a:t>
            </a:r>
            <a:r>
              <a:rPr lang="pl-PL" sz="1400" dirty="0">
                <a:cs typeface="Arial" panose="020B0604020202020204" pitchFamily="34" charset="0"/>
              </a:rPr>
              <a:t> </a:t>
            </a:r>
            <a:r>
              <a:rPr lang="pl-PL" sz="1400" dirty="0" err="1">
                <a:cs typeface="Arial" panose="020B0604020202020204" pitchFamily="34" charset="0"/>
              </a:rPr>
              <a:t>levels</a:t>
            </a:r>
            <a:r>
              <a:rPr lang="en-US" sz="1400" dirty="0">
                <a:cs typeface="Arial" panose="020B0604020202020204" pitchFamily="34" charset="0"/>
              </a:rPr>
              <a:t> (46K and 66K instead of 54K and 74K</a:t>
            </a:r>
            <a:r>
              <a:rPr lang="pl-PL" sz="1400" dirty="0">
                <a:cs typeface="Arial" panose="020B0604020202020204" pitchFamily="34" charset="0"/>
              </a:rPr>
              <a:t>,</a:t>
            </a:r>
            <a:r>
              <a:rPr lang="en-US" sz="1400" dirty="0">
                <a:cs typeface="Arial" panose="020B0604020202020204" pitchFamily="34" charset="0"/>
              </a:rPr>
              <a:t> respectively)</a:t>
            </a:r>
          </a:p>
        </p:txBody>
      </p:sp>
      <p:cxnSp>
        <p:nvCxnSpPr>
          <p:cNvPr id="13" name="Łącznik prosty ze strzałką 12">
            <a:extLst>
              <a:ext uri="{FF2B5EF4-FFF2-40B4-BE49-F238E27FC236}">
                <a16:creationId xmlns:a16="http://schemas.microsoft.com/office/drawing/2014/main" id="{B2DF8865-86F0-4147-8604-82DDE15CF310}"/>
              </a:ext>
            </a:extLst>
          </p:cNvPr>
          <p:cNvCxnSpPr>
            <a:cxnSpLocks/>
          </p:cNvCxnSpPr>
          <p:nvPr/>
        </p:nvCxnSpPr>
        <p:spPr>
          <a:xfrm flipH="1">
            <a:off x="3519716" y="2307771"/>
            <a:ext cx="670074" cy="2367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6" name="Obraz 15">
            <a:extLst>
              <a:ext uri="{FF2B5EF4-FFF2-40B4-BE49-F238E27FC236}">
                <a16:creationId xmlns:a16="http://schemas.microsoft.com/office/drawing/2014/main" id="{5435E84C-5DD9-45EA-9E6D-B6B42C63E1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892" y="4441176"/>
            <a:ext cx="6281445" cy="2276832"/>
          </a:xfrm>
          <a:prstGeom prst="rect">
            <a:avLst/>
          </a:prstGeom>
        </p:spPr>
      </p:pic>
      <p:sp>
        <p:nvSpPr>
          <p:cNvPr id="14" name="Prostokąt 13">
            <a:extLst>
              <a:ext uri="{FF2B5EF4-FFF2-40B4-BE49-F238E27FC236}">
                <a16:creationId xmlns:a16="http://schemas.microsoft.com/office/drawing/2014/main" id="{0D78D34C-7868-41C6-8166-5B70634DD22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5" name="pole tekstowe 14">
            <a:extLst>
              <a:ext uri="{FF2B5EF4-FFF2-40B4-BE49-F238E27FC236}">
                <a16:creationId xmlns:a16="http://schemas.microsoft.com/office/drawing/2014/main" id="{E166476A-D95F-4609-ABFE-F35553FA1BA2}"/>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35</a:t>
            </a:fld>
            <a:endParaRPr lang="en-US" i="1" dirty="0">
              <a:solidFill>
                <a:schemeClr val="bg1"/>
              </a:solidFill>
            </a:endParaRPr>
          </a:p>
        </p:txBody>
      </p:sp>
    </p:spTree>
    <p:extLst>
      <p:ext uri="{BB962C8B-B14F-4D97-AF65-F5344CB8AC3E}">
        <p14:creationId xmlns:p14="http://schemas.microsoft.com/office/powerpoint/2010/main" val="2397831192"/>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F5448C-9A20-4501-B641-EC7180649D99}"/>
              </a:ext>
            </a:extLst>
          </p:cNvPr>
          <p:cNvSpPr>
            <a:spLocks noGrp="1"/>
          </p:cNvSpPr>
          <p:nvPr>
            <p:ph type="title"/>
          </p:nvPr>
        </p:nvSpPr>
        <p:spPr/>
        <p:txBody>
          <a:bodyPr/>
          <a:lstStyle/>
          <a:p>
            <a:r>
              <a:rPr lang="pl-PL" dirty="0"/>
              <a:t>4.5K </a:t>
            </a:r>
            <a:r>
              <a:rPr lang="pl-PL" dirty="0" err="1"/>
              <a:t>Thermal</a:t>
            </a:r>
            <a:r>
              <a:rPr lang="pl-PL" dirty="0"/>
              <a:t> </a:t>
            </a:r>
            <a:r>
              <a:rPr lang="pl-PL" dirty="0" err="1"/>
              <a:t>Shield</a:t>
            </a:r>
            <a:r>
              <a:rPr lang="pl-PL" dirty="0"/>
              <a:t> for 2K </a:t>
            </a:r>
            <a:r>
              <a:rPr lang="pl-PL" dirty="0" err="1"/>
              <a:t>surfaces</a:t>
            </a:r>
            <a:r>
              <a:rPr lang="pl-PL" dirty="0"/>
              <a:t>?</a:t>
            </a:r>
            <a:endParaRPr lang="en-US" dirty="0"/>
          </a:p>
        </p:txBody>
      </p:sp>
      <p:pic>
        <p:nvPicPr>
          <p:cNvPr id="6" name="Obraz 5">
            <a:extLst>
              <a:ext uri="{FF2B5EF4-FFF2-40B4-BE49-F238E27FC236}">
                <a16:creationId xmlns:a16="http://schemas.microsoft.com/office/drawing/2014/main" id="{F58B1E73-F4F5-4D61-BB00-B7CC9DBB5C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1363" y="1775709"/>
            <a:ext cx="6781273" cy="4452053"/>
          </a:xfrm>
          <a:prstGeom prst="rect">
            <a:avLst/>
          </a:prstGeom>
        </p:spPr>
      </p:pic>
      <p:sp>
        <p:nvSpPr>
          <p:cNvPr id="7" name="Prostokąt 6">
            <a:extLst>
              <a:ext uri="{FF2B5EF4-FFF2-40B4-BE49-F238E27FC236}">
                <a16:creationId xmlns:a16="http://schemas.microsoft.com/office/drawing/2014/main" id="{34591E11-CF73-4CE1-923C-E23AD51A933A}"/>
              </a:ext>
            </a:extLst>
          </p:cNvPr>
          <p:cNvSpPr/>
          <p:nvPr/>
        </p:nvSpPr>
        <p:spPr>
          <a:xfrm>
            <a:off x="823724" y="6329032"/>
            <a:ext cx="7999790" cy="461665"/>
          </a:xfrm>
          <a:prstGeom prst="rect">
            <a:avLst/>
          </a:prstGeom>
        </p:spPr>
        <p:txBody>
          <a:bodyPr wrap="square">
            <a:spAutoFit/>
          </a:bodyPr>
          <a:lstStyle/>
          <a:p>
            <a:r>
              <a:rPr lang="en-US" sz="1200" dirty="0"/>
              <a:t>P. </a:t>
            </a:r>
            <a:r>
              <a:rPr lang="en-US" sz="1200" dirty="0" err="1"/>
              <a:t>Lebruna</a:t>
            </a:r>
            <a:r>
              <a:rPr lang="en-US" sz="1200" dirty="0"/>
              <a:t> et al., Does one need a 4.5 K screen in cryostats of superconducting accelerator devices operating in superfluid helium?, AIP Conference Proceedings 1573, 245 (2014); https://doi.org/10.1063/1.4860708</a:t>
            </a:r>
          </a:p>
        </p:txBody>
      </p:sp>
      <p:sp>
        <p:nvSpPr>
          <p:cNvPr id="5" name="Prostokąt 4">
            <a:extLst>
              <a:ext uri="{FF2B5EF4-FFF2-40B4-BE49-F238E27FC236}">
                <a16:creationId xmlns:a16="http://schemas.microsoft.com/office/drawing/2014/main" id="{7DBD2A4C-659D-40E9-A83C-C0686B82071F}"/>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 name="pole tekstowe 7">
            <a:extLst>
              <a:ext uri="{FF2B5EF4-FFF2-40B4-BE49-F238E27FC236}">
                <a16:creationId xmlns:a16="http://schemas.microsoft.com/office/drawing/2014/main" id="{1FCE522F-7FE9-4F50-9358-9526C84E9A7F}"/>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36</a:t>
            </a:fld>
            <a:endParaRPr lang="en-US" i="1" dirty="0">
              <a:solidFill>
                <a:schemeClr val="bg1"/>
              </a:solidFill>
            </a:endParaRPr>
          </a:p>
        </p:txBody>
      </p:sp>
    </p:spTree>
    <p:extLst>
      <p:ext uri="{BB962C8B-B14F-4D97-AF65-F5344CB8AC3E}">
        <p14:creationId xmlns:p14="http://schemas.microsoft.com/office/powerpoint/2010/main" val="4165765336"/>
      </p:ext>
    </p:extLst>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F5448C-9A20-4501-B641-EC7180649D99}"/>
              </a:ext>
            </a:extLst>
          </p:cNvPr>
          <p:cNvSpPr>
            <a:spLocks noGrp="1"/>
          </p:cNvSpPr>
          <p:nvPr>
            <p:ph type="title"/>
          </p:nvPr>
        </p:nvSpPr>
        <p:spPr/>
        <p:txBody>
          <a:bodyPr/>
          <a:lstStyle/>
          <a:p>
            <a:r>
              <a:rPr lang="pl-PL" dirty="0"/>
              <a:t>4.5K </a:t>
            </a:r>
            <a:r>
              <a:rPr lang="pl-PL" dirty="0" err="1"/>
              <a:t>Thermal</a:t>
            </a:r>
            <a:r>
              <a:rPr lang="pl-PL" dirty="0"/>
              <a:t> </a:t>
            </a:r>
            <a:r>
              <a:rPr lang="pl-PL" dirty="0" err="1"/>
              <a:t>Shield</a:t>
            </a:r>
            <a:r>
              <a:rPr lang="pl-PL" dirty="0"/>
              <a:t> for 2K </a:t>
            </a:r>
            <a:r>
              <a:rPr lang="pl-PL" dirty="0" err="1"/>
              <a:t>surfaces</a:t>
            </a:r>
            <a:r>
              <a:rPr lang="pl-PL" dirty="0"/>
              <a:t>?</a:t>
            </a:r>
            <a:endParaRPr lang="en-US" dirty="0"/>
          </a:p>
        </p:txBody>
      </p:sp>
      <p:pic>
        <p:nvPicPr>
          <p:cNvPr id="5" name="Obraz 4">
            <a:extLst>
              <a:ext uri="{FF2B5EF4-FFF2-40B4-BE49-F238E27FC236}">
                <a16:creationId xmlns:a16="http://schemas.microsoft.com/office/drawing/2014/main" id="{90A3DFA3-2115-4217-B877-9F08BC444A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303" y="3149600"/>
            <a:ext cx="6704601" cy="3338788"/>
          </a:xfrm>
          <a:prstGeom prst="rect">
            <a:avLst/>
          </a:prstGeom>
        </p:spPr>
      </p:pic>
      <p:pic>
        <p:nvPicPr>
          <p:cNvPr id="8" name="Obraz 7">
            <a:extLst>
              <a:ext uri="{FF2B5EF4-FFF2-40B4-BE49-F238E27FC236}">
                <a16:creationId xmlns:a16="http://schemas.microsoft.com/office/drawing/2014/main" id="{E6DEB806-45E5-463E-995F-F9E1F2C9E7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3504" y="1969104"/>
            <a:ext cx="3479337" cy="1374020"/>
          </a:xfrm>
          <a:prstGeom prst="rect">
            <a:avLst/>
          </a:prstGeom>
        </p:spPr>
      </p:pic>
      <p:sp>
        <p:nvSpPr>
          <p:cNvPr id="9" name="pole tekstowe 8">
            <a:extLst>
              <a:ext uri="{FF2B5EF4-FFF2-40B4-BE49-F238E27FC236}">
                <a16:creationId xmlns:a16="http://schemas.microsoft.com/office/drawing/2014/main" id="{C210F7AD-AF57-4033-A308-7C21589D9D3C}"/>
              </a:ext>
            </a:extLst>
          </p:cNvPr>
          <p:cNvSpPr txBox="1"/>
          <p:nvPr/>
        </p:nvSpPr>
        <p:spPr>
          <a:xfrm>
            <a:off x="7294336" y="4173497"/>
            <a:ext cx="1741714" cy="523220"/>
          </a:xfrm>
          <a:prstGeom prst="rect">
            <a:avLst/>
          </a:prstGeom>
          <a:noFill/>
        </p:spPr>
        <p:txBody>
          <a:bodyPr wrap="square" rtlCol="0">
            <a:spAutoFit/>
          </a:bodyPr>
          <a:lstStyle/>
          <a:p>
            <a:pPr algn="ctr"/>
            <a:r>
              <a:rPr lang="pl-PL" sz="1400" dirty="0" err="1"/>
              <a:t>PolFEL</a:t>
            </a:r>
            <a:endParaRPr lang="pl-PL" sz="1400" dirty="0"/>
          </a:p>
          <a:p>
            <a:pPr algn="ctr"/>
            <a:r>
              <a:rPr lang="pl-PL" sz="1400" dirty="0" err="1"/>
              <a:t>Cryomodule</a:t>
            </a:r>
            <a:endParaRPr lang="en-US" sz="1400" dirty="0"/>
          </a:p>
        </p:txBody>
      </p:sp>
      <p:sp>
        <p:nvSpPr>
          <p:cNvPr id="6" name="Prostokąt 5">
            <a:extLst>
              <a:ext uri="{FF2B5EF4-FFF2-40B4-BE49-F238E27FC236}">
                <a16:creationId xmlns:a16="http://schemas.microsoft.com/office/drawing/2014/main" id="{EE13E5A5-284A-4234-B826-4AD79ABCF830}"/>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10543E81-CF60-46BA-B5C4-D640CCE1697F}"/>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37</a:t>
            </a:fld>
            <a:endParaRPr lang="en-US" i="1" dirty="0">
              <a:solidFill>
                <a:schemeClr val="bg1"/>
              </a:solidFill>
            </a:endParaRPr>
          </a:p>
        </p:txBody>
      </p:sp>
    </p:spTree>
    <p:extLst>
      <p:ext uri="{BB962C8B-B14F-4D97-AF65-F5344CB8AC3E}">
        <p14:creationId xmlns:p14="http://schemas.microsoft.com/office/powerpoint/2010/main" val="420315248"/>
      </p:ext>
    </p:extLst>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12FB4FA-77B1-40E1-B5C1-FE6C9594DA60}"/>
              </a:ext>
            </a:extLst>
          </p:cNvPr>
          <p:cNvSpPr>
            <a:spLocks noGrp="1"/>
          </p:cNvSpPr>
          <p:nvPr>
            <p:ph type="title"/>
          </p:nvPr>
        </p:nvSpPr>
        <p:spPr>
          <a:xfrm>
            <a:off x="611188" y="630238"/>
            <a:ext cx="8424862" cy="1035050"/>
          </a:xfrm>
        </p:spPr>
        <p:txBody>
          <a:bodyPr/>
          <a:lstStyle/>
          <a:p>
            <a:r>
              <a:rPr lang="pl-PL" dirty="0"/>
              <a:t>XATL1 Transfer Line (XFEL AMTF)</a:t>
            </a:r>
            <a:endParaRPr lang="en-US" dirty="0"/>
          </a:p>
        </p:txBody>
      </p:sp>
      <p:sp>
        <p:nvSpPr>
          <p:cNvPr id="5" name="Rectangle 7">
            <a:extLst>
              <a:ext uri="{FF2B5EF4-FFF2-40B4-BE49-F238E27FC236}">
                <a16:creationId xmlns:a16="http://schemas.microsoft.com/office/drawing/2014/main" id="{7D6813DE-77F9-4E53-9DF6-AE78E11B39A4}"/>
              </a:ext>
            </a:extLst>
          </p:cNvPr>
          <p:cNvSpPr>
            <a:spLocks noChangeArrowheads="1"/>
          </p:cNvSpPr>
          <p:nvPr/>
        </p:nvSpPr>
        <p:spPr bwMode="auto">
          <a:xfrm>
            <a:off x="300941" y="205633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6" name="Picture 6" descr="PC100733">
            <a:extLst>
              <a:ext uri="{FF2B5EF4-FFF2-40B4-BE49-F238E27FC236}">
                <a16:creationId xmlns:a16="http://schemas.microsoft.com/office/drawing/2014/main" id="{46171771-9860-4E9F-964A-AA6EEE9AAC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3441" y="2303985"/>
            <a:ext cx="423386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261B4005-B259-49BF-98E9-6741BC2829B3}"/>
              </a:ext>
            </a:extLst>
          </p:cNvPr>
          <p:cNvSpPr>
            <a:spLocks noChangeArrowheads="1"/>
          </p:cNvSpPr>
          <p:nvPr/>
        </p:nvSpPr>
        <p:spPr bwMode="auto">
          <a:xfrm>
            <a:off x="6920816" y="1891235"/>
            <a:ext cx="2305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Vacuum vessel </a:t>
            </a:r>
            <a:br>
              <a:rPr lang="pl-PL" altLang="en-US" sz="1800">
                <a:latin typeface="Arial" panose="020B0604020202020204" pitchFamily="34" charset="0"/>
              </a:rPr>
            </a:br>
            <a:r>
              <a:rPr lang="pl-PL" altLang="en-US" sz="1800">
                <a:solidFill>
                  <a:srgbClr val="FF3300"/>
                </a:solidFill>
                <a:latin typeface="Arial" panose="020B0604020202020204" pitchFamily="34" charset="0"/>
              </a:rPr>
              <a:t>(Austenitic Stainless </a:t>
            </a:r>
            <a:br>
              <a:rPr lang="pl-PL" altLang="en-US" sz="1800">
                <a:solidFill>
                  <a:srgbClr val="FF3300"/>
                </a:solidFill>
                <a:latin typeface="Arial" panose="020B0604020202020204" pitchFamily="34" charset="0"/>
              </a:rPr>
            </a:br>
            <a:r>
              <a:rPr lang="pl-PL" altLang="en-US" sz="1800">
                <a:solidFill>
                  <a:srgbClr val="FF3300"/>
                </a:solidFill>
                <a:latin typeface="Arial" panose="020B0604020202020204" pitchFamily="34" charset="0"/>
              </a:rPr>
              <a:t>steel 304, 1.4301)</a:t>
            </a:r>
            <a:endParaRPr lang="en-US" altLang="en-US" sz="1800">
              <a:solidFill>
                <a:srgbClr val="FF3300"/>
              </a:solidFill>
              <a:latin typeface="Arial" panose="020B0604020202020204" pitchFamily="34" charset="0"/>
            </a:endParaRPr>
          </a:p>
        </p:txBody>
      </p:sp>
      <p:sp>
        <p:nvSpPr>
          <p:cNvPr id="9" name="Rectangle 10">
            <a:extLst>
              <a:ext uri="{FF2B5EF4-FFF2-40B4-BE49-F238E27FC236}">
                <a16:creationId xmlns:a16="http://schemas.microsoft.com/office/drawing/2014/main" id="{C77AB8DC-295C-4B93-92F4-1BE5F23C1010}"/>
              </a:ext>
            </a:extLst>
          </p:cNvPr>
          <p:cNvSpPr>
            <a:spLocks noChangeArrowheads="1"/>
          </p:cNvSpPr>
          <p:nvPr/>
        </p:nvSpPr>
        <p:spPr bwMode="auto">
          <a:xfrm>
            <a:off x="6933516" y="3453335"/>
            <a:ext cx="2305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Process pipes </a:t>
            </a:r>
            <a:br>
              <a:rPr lang="pl-PL" altLang="en-US" sz="1800">
                <a:latin typeface="Arial" panose="020B0604020202020204" pitchFamily="34" charset="0"/>
              </a:rPr>
            </a:br>
            <a:r>
              <a:rPr lang="pl-PL" altLang="en-US" sz="1800">
                <a:solidFill>
                  <a:srgbClr val="FF3300"/>
                </a:solidFill>
                <a:latin typeface="Arial" panose="020B0604020202020204" pitchFamily="34" charset="0"/>
              </a:rPr>
              <a:t>(Austenitic Stainless </a:t>
            </a:r>
            <a:br>
              <a:rPr lang="pl-PL" altLang="en-US" sz="1800">
                <a:solidFill>
                  <a:srgbClr val="FF3300"/>
                </a:solidFill>
                <a:latin typeface="Arial" panose="020B0604020202020204" pitchFamily="34" charset="0"/>
              </a:rPr>
            </a:br>
            <a:r>
              <a:rPr lang="pl-PL" altLang="en-US" sz="1800">
                <a:solidFill>
                  <a:srgbClr val="FF3300"/>
                </a:solidFill>
                <a:latin typeface="Arial" panose="020B0604020202020204" pitchFamily="34" charset="0"/>
              </a:rPr>
              <a:t>steel 304L, 1.4306)</a:t>
            </a:r>
            <a:endParaRPr lang="en-US" altLang="en-US" sz="1800">
              <a:solidFill>
                <a:srgbClr val="FF3300"/>
              </a:solidFill>
              <a:latin typeface="Arial" panose="020B0604020202020204" pitchFamily="34" charset="0"/>
            </a:endParaRPr>
          </a:p>
        </p:txBody>
      </p:sp>
      <p:sp>
        <p:nvSpPr>
          <p:cNvPr id="10" name="Rectangle 11">
            <a:extLst>
              <a:ext uri="{FF2B5EF4-FFF2-40B4-BE49-F238E27FC236}">
                <a16:creationId xmlns:a16="http://schemas.microsoft.com/office/drawing/2014/main" id="{14A77053-275E-4331-99BD-F33C6DA89353}"/>
              </a:ext>
            </a:extLst>
          </p:cNvPr>
          <p:cNvSpPr>
            <a:spLocks noChangeArrowheads="1"/>
          </p:cNvSpPr>
          <p:nvPr/>
        </p:nvSpPr>
        <p:spPr bwMode="auto">
          <a:xfrm>
            <a:off x="481916" y="3847035"/>
            <a:ext cx="18605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Radiation shield</a:t>
            </a:r>
          </a:p>
          <a:p>
            <a:pPr eaLnBrk="1" hangingPunct="1">
              <a:spcBef>
                <a:spcPct val="0"/>
              </a:spcBef>
              <a:buFontTx/>
              <a:buNone/>
            </a:pPr>
            <a:r>
              <a:rPr lang="pl-PL" altLang="en-US" sz="1800">
                <a:solidFill>
                  <a:srgbClr val="FF3300"/>
                </a:solidFill>
                <a:latin typeface="Arial" panose="020B0604020202020204" pitchFamily="34" charset="0"/>
              </a:rPr>
              <a:t>(Aluminium alloy</a:t>
            </a:r>
            <a:br>
              <a:rPr lang="pl-PL" altLang="en-US" sz="1800">
                <a:solidFill>
                  <a:srgbClr val="FF3300"/>
                </a:solidFill>
                <a:latin typeface="Arial" panose="020B0604020202020204" pitchFamily="34" charset="0"/>
              </a:rPr>
            </a:br>
            <a:r>
              <a:rPr lang="pl-PL" altLang="en-US" sz="1800">
                <a:solidFill>
                  <a:srgbClr val="FF3300"/>
                </a:solidFill>
                <a:latin typeface="Arial" panose="020B0604020202020204" pitchFamily="34" charset="0"/>
              </a:rPr>
              <a:t>Al6060)</a:t>
            </a:r>
            <a:endParaRPr lang="en-US" altLang="en-US" sz="1800">
              <a:solidFill>
                <a:srgbClr val="FF3300"/>
              </a:solidFill>
              <a:latin typeface="Arial" panose="020B0604020202020204" pitchFamily="34" charset="0"/>
            </a:endParaRPr>
          </a:p>
        </p:txBody>
      </p:sp>
      <p:sp>
        <p:nvSpPr>
          <p:cNvPr id="11" name="Rectangle 12">
            <a:extLst>
              <a:ext uri="{FF2B5EF4-FFF2-40B4-BE49-F238E27FC236}">
                <a16:creationId xmlns:a16="http://schemas.microsoft.com/office/drawing/2014/main" id="{408AA8E6-D360-4D83-9BA2-70DD47ABBF93}"/>
              </a:ext>
            </a:extLst>
          </p:cNvPr>
          <p:cNvSpPr>
            <a:spLocks noChangeArrowheads="1"/>
          </p:cNvSpPr>
          <p:nvPr/>
        </p:nvSpPr>
        <p:spPr bwMode="auto">
          <a:xfrm>
            <a:off x="7133541" y="5371035"/>
            <a:ext cx="1695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Sliding support</a:t>
            </a:r>
          </a:p>
          <a:p>
            <a:pPr eaLnBrk="1" hangingPunct="1">
              <a:spcBef>
                <a:spcPct val="0"/>
              </a:spcBef>
              <a:buFontTx/>
              <a:buNone/>
            </a:pPr>
            <a:r>
              <a:rPr lang="pl-PL" altLang="en-US" sz="1800">
                <a:solidFill>
                  <a:srgbClr val="FF3300"/>
                </a:solidFill>
                <a:latin typeface="Arial" panose="020B0604020202020204" pitchFamily="34" charset="0"/>
              </a:rPr>
              <a:t>(Epoxy G-10)</a:t>
            </a:r>
            <a:endParaRPr lang="en-US" altLang="en-US" sz="1800">
              <a:solidFill>
                <a:srgbClr val="FF3300"/>
              </a:solidFill>
              <a:latin typeface="Arial" panose="020B0604020202020204" pitchFamily="34" charset="0"/>
            </a:endParaRPr>
          </a:p>
        </p:txBody>
      </p:sp>
      <p:sp>
        <p:nvSpPr>
          <p:cNvPr id="12" name="Rectangle 13">
            <a:extLst>
              <a:ext uri="{FF2B5EF4-FFF2-40B4-BE49-F238E27FC236}">
                <a16:creationId xmlns:a16="http://schemas.microsoft.com/office/drawing/2014/main" id="{9A37113D-1B40-48C0-B593-F12CCAD2FA02}"/>
              </a:ext>
            </a:extLst>
          </p:cNvPr>
          <p:cNvSpPr>
            <a:spLocks noChangeArrowheads="1"/>
          </p:cNvSpPr>
          <p:nvPr/>
        </p:nvSpPr>
        <p:spPr bwMode="auto">
          <a:xfrm>
            <a:off x="554941" y="5548835"/>
            <a:ext cx="150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Spacer</a:t>
            </a:r>
          </a:p>
          <a:p>
            <a:pPr eaLnBrk="1" hangingPunct="1">
              <a:spcBef>
                <a:spcPct val="0"/>
              </a:spcBef>
              <a:buFontTx/>
              <a:buNone/>
            </a:pPr>
            <a:r>
              <a:rPr lang="pl-PL" altLang="en-US" sz="1800">
                <a:solidFill>
                  <a:srgbClr val="FF3300"/>
                </a:solidFill>
                <a:latin typeface="Arial" panose="020B0604020202020204" pitchFamily="34" charset="0"/>
              </a:rPr>
              <a:t>(Glassboard)</a:t>
            </a:r>
            <a:endParaRPr lang="en-US" altLang="en-US" sz="1800">
              <a:solidFill>
                <a:srgbClr val="FF3300"/>
              </a:solidFill>
              <a:latin typeface="Arial" panose="020B0604020202020204" pitchFamily="34" charset="0"/>
            </a:endParaRPr>
          </a:p>
        </p:txBody>
      </p:sp>
      <p:sp>
        <p:nvSpPr>
          <p:cNvPr id="13" name="Rectangle 14">
            <a:extLst>
              <a:ext uri="{FF2B5EF4-FFF2-40B4-BE49-F238E27FC236}">
                <a16:creationId xmlns:a16="http://schemas.microsoft.com/office/drawing/2014/main" id="{1F6EA74B-A758-4EED-A003-66D6DCFD24B3}"/>
              </a:ext>
            </a:extLst>
          </p:cNvPr>
          <p:cNvSpPr>
            <a:spLocks noChangeArrowheads="1"/>
          </p:cNvSpPr>
          <p:nvPr/>
        </p:nvSpPr>
        <p:spPr bwMode="auto">
          <a:xfrm>
            <a:off x="466041" y="1980135"/>
            <a:ext cx="20510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en-US" sz="1800">
                <a:latin typeface="Arial" panose="020B0604020202020204" pitchFamily="34" charset="0"/>
              </a:rPr>
              <a:t>Thermal bridge</a:t>
            </a:r>
          </a:p>
          <a:p>
            <a:pPr eaLnBrk="1" hangingPunct="1">
              <a:spcBef>
                <a:spcPct val="0"/>
              </a:spcBef>
              <a:buFontTx/>
              <a:buNone/>
            </a:pPr>
            <a:r>
              <a:rPr lang="pl-PL" altLang="en-US" sz="1800">
                <a:latin typeface="Arial" panose="020B0604020202020204" pitchFamily="34" charset="0"/>
              </a:rPr>
              <a:t>between radiation </a:t>
            </a:r>
            <a:br>
              <a:rPr lang="pl-PL" altLang="en-US" sz="1800">
                <a:latin typeface="Arial" panose="020B0604020202020204" pitchFamily="34" charset="0"/>
              </a:rPr>
            </a:br>
            <a:r>
              <a:rPr lang="pl-PL" altLang="en-US" sz="1800">
                <a:latin typeface="Arial" panose="020B0604020202020204" pitchFamily="34" charset="0"/>
              </a:rPr>
              <a:t>shield and </a:t>
            </a:r>
            <a:br>
              <a:rPr lang="pl-PL" altLang="en-US" sz="1800">
                <a:latin typeface="Arial" panose="020B0604020202020204" pitchFamily="34" charset="0"/>
              </a:rPr>
            </a:br>
            <a:r>
              <a:rPr lang="pl-PL" altLang="en-US" sz="1800">
                <a:latin typeface="Arial" panose="020B0604020202020204" pitchFamily="34" charset="0"/>
              </a:rPr>
              <a:t>80 K process pipe</a:t>
            </a:r>
          </a:p>
          <a:p>
            <a:pPr eaLnBrk="1" hangingPunct="1">
              <a:spcBef>
                <a:spcPct val="0"/>
              </a:spcBef>
              <a:buFontTx/>
              <a:buNone/>
            </a:pPr>
            <a:r>
              <a:rPr lang="pl-PL" altLang="en-US" sz="1800">
                <a:solidFill>
                  <a:srgbClr val="FF3300"/>
                </a:solidFill>
                <a:latin typeface="Arial" panose="020B0604020202020204" pitchFamily="34" charset="0"/>
              </a:rPr>
              <a:t>(Copper)</a:t>
            </a:r>
            <a:endParaRPr lang="en-US" altLang="en-US" sz="1800">
              <a:solidFill>
                <a:srgbClr val="FF3300"/>
              </a:solidFill>
              <a:latin typeface="Arial" panose="020B0604020202020204" pitchFamily="34" charset="0"/>
            </a:endParaRPr>
          </a:p>
        </p:txBody>
      </p:sp>
      <p:sp>
        <p:nvSpPr>
          <p:cNvPr id="14" name="Line 15">
            <a:extLst>
              <a:ext uri="{FF2B5EF4-FFF2-40B4-BE49-F238E27FC236}">
                <a16:creationId xmlns:a16="http://schemas.microsoft.com/office/drawing/2014/main" id="{AB01C822-4CFF-4203-B279-79070658AAD8}"/>
              </a:ext>
            </a:extLst>
          </p:cNvPr>
          <p:cNvSpPr>
            <a:spLocks noChangeShapeType="1"/>
          </p:cNvSpPr>
          <p:nvPr/>
        </p:nvSpPr>
        <p:spPr bwMode="auto">
          <a:xfrm flipV="1">
            <a:off x="1850341" y="4766197"/>
            <a:ext cx="2387600" cy="10287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 name="Line 16">
            <a:extLst>
              <a:ext uri="{FF2B5EF4-FFF2-40B4-BE49-F238E27FC236}">
                <a16:creationId xmlns:a16="http://schemas.microsoft.com/office/drawing/2014/main" id="{A2D7827C-427F-474D-86FA-1A05CD134782}"/>
              </a:ext>
            </a:extLst>
          </p:cNvPr>
          <p:cNvSpPr>
            <a:spLocks noChangeShapeType="1"/>
          </p:cNvSpPr>
          <p:nvPr/>
        </p:nvSpPr>
        <p:spPr bwMode="auto">
          <a:xfrm>
            <a:off x="2269441" y="4131197"/>
            <a:ext cx="812800" cy="127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6" name="Line 17">
            <a:extLst>
              <a:ext uri="{FF2B5EF4-FFF2-40B4-BE49-F238E27FC236}">
                <a16:creationId xmlns:a16="http://schemas.microsoft.com/office/drawing/2014/main" id="{0E414AD4-496C-47D2-A815-C35E33275B83}"/>
              </a:ext>
            </a:extLst>
          </p:cNvPr>
          <p:cNvSpPr>
            <a:spLocks noChangeShapeType="1"/>
          </p:cNvSpPr>
          <p:nvPr/>
        </p:nvSpPr>
        <p:spPr bwMode="auto">
          <a:xfrm>
            <a:off x="2244041" y="2746897"/>
            <a:ext cx="1638300" cy="2286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7" name="Line 18">
            <a:extLst>
              <a:ext uri="{FF2B5EF4-FFF2-40B4-BE49-F238E27FC236}">
                <a16:creationId xmlns:a16="http://schemas.microsoft.com/office/drawing/2014/main" id="{F13BE480-407A-404A-AC7F-F217C215C8E3}"/>
              </a:ext>
            </a:extLst>
          </p:cNvPr>
          <p:cNvSpPr>
            <a:spLocks noChangeShapeType="1"/>
          </p:cNvSpPr>
          <p:nvPr/>
        </p:nvSpPr>
        <p:spPr bwMode="auto">
          <a:xfrm flipH="1">
            <a:off x="6015941" y="2467497"/>
            <a:ext cx="965200" cy="4572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8" name="Line 19">
            <a:extLst>
              <a:ext uri="{FF2B5EF4-FFF2-40B4-BE49-F238E27FC236}">
                <a16:creationId xmlns:a16="http://schemas.microsoft.com/office/drawing/2014/main" id="{3AE238A8-FB66-4050-B1C3-198F8783D0C0}"/>
              </a:ext>
            </a:extLst>
          </p:cNvPr>
          <p:cNvSpPr>
            <a:spLocks noChangeShapeType="1"/>
          </p:cNvSpPr>
          <p:nvPr/>
        </p:nvSpPr>
        <p:spPr bwMode="auto">
          <a:xfrm flipH="1">
            <a:off x="5914341" y="3699397"/>
            <a:ext cx="965200" cy="4572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9" name="Line 20">
            <a:extLst>
              <a:ext uri="{FF2B5EF4-FFF2-40B4-BE49-F238E27FC236}">
                <a16:creationId xmlns:a16="http://schemas.microsoft.com/office/drawing/2014/main" id="{9802358D-72B5-4259-9588-18892CCD38C3}"/>
              </a:ext>
            </a:extLst>
          </p:cNvPr>
          <p:cNvSpPr>
            <a:spLocks noChangeShapeType="1"/>
          </p:cNvSpPr>
          <p:nvPr/>
        </p:nvSpPr>
        <p:spPr bwMode="auto">
          <a:xfrm flipH="1" flipV="1">
            <a:off x="4923741" y="4334397"/>
            <a:ext cx="2184400" cy="12065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0" name="Line 21">
            <a:extLst>
              <a:ext uri="{FF2B5EF4-FFF2-40B4-BE49-F238E27FC236}">
                <a16:creationId xmlns:a16="http://schemas.microsoft.com/office/drawing/2014/main" id="{920FAFC1-8686-40A5-B3D6-B53F16C28E5D}"/>
              </a:ext>
            </a:extLst>
          </p:cNvPr>
          <p:cNvSpPr>
            <a:spLocks noChangeShapeType="1"/>
          </p:cNvSpPr>
          <p:nvPr/>
        </p:nvSpPr>
        <p:spPr bwMode="auto">
          <a:xfrm flipH="1" flipV="1">
            <a:off x="4834841" y="3292997"/>
            <a:ext cx="2006600" cy="406400"/>
          </a:xfrm>
          <a:prstGeom prst="line">
            <a:avLst/>
          </a:prstGeom>
          <a:noFill/>
          <a:ln w="25400">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1" name="Prostokąt 20">
            <a:extLst>
              <a:ext uri="{FF2B5EF4-FFF2-40B4-BE49-F238E27FC236}">
                <a16:creationId xmlns:a16="http://schemas.microsoft.com/office/drawing/2014/main" id="{373F7140-3F20-427B-8DCE-23A5C0D78C22}"/>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22" name="pole tekstowe 21">
            <a:extLst>
              <a:ext uri="{FF2B5EF4-FFF2-40B4-BE49-F238E27FC236}">
                <a16:creationId xmlns:a16="http://schemas.microsoft.com/office/drawing/2014/main" id="{A45BD677-956D-4815-85E9-1B943B66FE75}"/>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38</a:t>
            </a:fld>
            <a:endParaRPr lang="en-US" i="1" dirty="0">
              <a:solidFill>
                <a:schemeClr val="bg1"/>
              </a:solidFill>
            </a:endParaRPr>
          </a:p>
        </p:txBody>
      </p:sp>
    </p:spTree>
    <p:extLst>
      <p:ext uri="{BB962C8B-B14F-4D97-AF65-F5344CB8AC3E}">
        <p14:creationId xmlns:p14="http://schemas.microsoft.com/office/powerpoint/2010/main" val="1058463420"/>
      </p:ext>
    </p:extLst>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5C643-B4F0-4021-85D6-2CB19DC1F30A}"/>
              </a:ext>
            </a:extLst>
          </p:cNvPr>
          <p:cNvSpPr>
            <a:spLocks noGrp="1"/>
          </p:cNvSpPr>
          <p:nvPr>
            <p:ph type="title"/>
          </p:nvPr>
        </p:nvSpPr>
        <p:spPr/>
        <p:txBody>
          <a:bodyPr/>
          <a:lstStyle/>
          <a:p>
            <a:r>
              <a:rPr lang="pl-PL" dirty="0"/>
              <a:t>XATL1 Transfer Line (XFEL AMTF)</a:t>
            </a:r>
            <a:endParaRPr lang="en-US" dirty="0"/>
          </a:p>
        </p:txBody>
      </p:sp>
      <p:grpSp>
        <p:nvGrpSpPr>
          <p:cNvPr id="4" name="Grupa 3">
            <a:extLst>
              <a:ext uri="{FF2B5EF4-FFF2-40B4-BE49-F238E27FC236}">
                <a16:creationId xmlns:a16="http://schemas.microsoft.com/office/drawing/2014/main" id="{3A57883B-8595-451A-B742-7F3A66F02927}"/>
              </a:ext>
            </a:extLst>
          </p:cNvPr>
          <p:cNvGrpSpPr/>
          <p:nvPr/>
        </p:nvGrpSpPr>
        <p:grpSpPr>
          <a:xfrm>
            <a:off x="611188" y="2616882"/>
            <a:ext cx="4346481" cy="3315167"/>
            <a:chOff x="1415438" y="1254038"/>
            <a:chExt cx="3146820" cy="2252595"/>
          </a:xfrm>
        </p:grpSpPr>
        <p:grpSp>
          <p:nvGrpSpPr>
            <p:cNvPr id="5" name="Grupa 4">
              <a:extLst>
                <a:ext uri="{FF2B5EF4-FFF2-40B4-BE49-F238E27FC236}">
                  <a16:creationId xmlns:a16="http://schemas.microsoft.com/office/drawing/2014/main" id="{9774F754-2B1D-4100-A5E1-CAF4FB326B40}"/>
                </a:ext>
              </a:extLst>
            </p:cNvPr>
            <p:cNvGrpSpPr/>
            <p:nvPr/>
          </p:nvGrpSpPr>
          <p:grpSpPr>
            <a:xfrm>
              <a:off x="1415438" y="1254038"/>
              <a:ext cx="3146820" cy="2252595"/>
              <a:chOff x="227325" y="2520550"/>
              <a:chExt cx="3146820" cy="2252595"/>
            </a:xfrm>
          </p:grpSpPr>
          <p:pic>
            <p:nvPicPr>
              <p:cNvPr id="7" name="Obraz 6">
                <a:extLst>
                  <a:ext uri="{FF2B5EF4-FFF2-40B4-BE49-F238E27FC236}">
                    <a16:creationId xmlns:a16="http://schemas.microsoft.com/office/drawing/2014/main" id="{13F4FCCC-ECD6-48CA-8916-70C2843AB5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325" y="2520550"/>
                <a:ext cx="1728193" cy="2252595"/>
              </a:xfrm>
              <a:prstGeom prst="rect">
                <a:avLst/>
              </a:prstGeom>
            </p:spPr>
          </p:pic>
          <p:grpSp>
            <p:nvGrpSpPr>
              <p:cNvPr id="8" name="Grupa 7">
                <a:extLst>
                  <a:ext uri="{FF2B5EF4-FFF2-40B4-BE49-F238E27FC236}">
                    <a16:creationId xmlns:a16="http://schemas.microsoft.com/office/drawing/2014/main" id="{16338689-F4E7-471F-BEF8-E6BC61EAB82D}"/>
                  </a:ext>
                </a:extLst>
              </p:cNvPr>
              <p:cNvGrpSpPr/>
              <p:nvPr/>
            </p:nvGrpSpPr>
            <p:grpSpPr>
              <a:xfrm>
                <a:off x="1235437" y="2621587"/>
                <a:ext cx="2138708" cy="986794"/>
                <a:chOff x="1235437" y="2621587"/>
                <a:chExt cx="2138708" cy="986794"/>
              </a:xfrm>
            </p:grpSpPr>
            <p:sp>
              <p:nvSpPr>
                <p:cNvPr id="9" name="Objaśnienie liniowe 1 23">
                  <a:extLst>
                    <a:ext uri="{FF2B5EF4-FFF2-40B4-BE49-F238E27FC236}">
                      <a16:creationId xmlns:a16="http://schemas.microsoft.com/office/drawing/2014/main" id="{E8E216FA-98AF-42D1-9FE5-47B8831E073C}"/>
                    </a:ext>
                  </a:extLst>
                </p:cNvPr>
                <p:cNvSpPr/>
                <p:nvPr/>
              </p:nvSpPr>
              <p:spPr bwMode="auto">
                <a:xfrm>
                  <a:off x="2082874" y="2621587"/>
                  <a:ext cx="1291271" cy="326320"/>
                </a:xfrm>
                <a:prstGeom prst="borderCallout1">
                  <a:avLst>
                    <a:gd name="adj1" fmla="val 54457"/>
                    <a:gd name="adj2" fmla="val -330"/>
                    <a:gd name="adj3" fmla="val 199562"/>
                    <a:gd name="adj4" fmla="val -55989"/>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thermal shield, ø300x4 mm</a:t>
                  </a:r>
                </a:p>
              </p:txBody>
            </p:sp>
            <p:grpSp>
              <p:nvGrpSpPr>
                <p:cNvPr id="10" name="Grupa 9">
                  <a:extLst>
                    <a:ext uri="{FF2B5EF4-FFF2-40B4-BE49-F238E27FC236}">
                      <a16:creationId xmlns:a16="http://schemas.microsoft.com/office/drawing/2014/main" id="{D6FDE182-A12A-4A6C-AAA6-B1EA245F1B48}"/>
                    </a:ext>
                  </a:extLst>
                </p:cNvPr>
                <p:cNvGrpSpPr/>
                <p:nvPr/>
              </p:nvGrpSpPr>
              <p:grpSpPr>
                <a:xfrm>
                  <a:off x="1235437" y="3403671"/>
                  <a:ext cx="2138708" cy="204710"/>
                  <a:chOff x="1235437" y="3403671"/>
                  <a:chExt cx="2138708" cy="204710"/>
                </a:xfrm>
              </p:grpSpPr>
              <p:sp>
                <p:nvSpPr>
                  <p:cNvPr id="11" name="Objaśnienie liniowe 1 25">
                    <a:extLst>
                      <a:ext uri="{FF2B5EF4-FFF2-40B4-BE49-F238E27FC236}">
                        <a16:creationId xmlns:a16="http://schemas.microsoft.com/office/drawing/2014/main" id="{8FE95419-1DA2-4139-B6BA-6080BD3CF6E8}"/>
                      </a:ext>
                    </a:extLst>
                  </p:cNvPr>
                  <p:cNvSpPr/>
                  <p:nvPr/>
                </p:nvSpPr>
                <p:spPr bwMode="auto">
                  <a:xfrm>
                    <a:off x="2071852" y="3403672"/>
                    <a:ext cx="1302293" cy="204709"/>
                  </a:xfrm>
                  <a:prstGeom prst="borderCallout1">
                    <a:avLst>
                      <a:gd name="adj1" fmla="val 54457"/>
                      <a:gd name="adj2" fmla="val -330"/>
                      <a:gd name="adj3" fmla="val 205940"/>
                      <a:gd name="adj4" fmla="val -41311"/>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Thermal bridge 24 pcs.</a:t>
                    </a:r>
                  </a:p>
                </p:txBody>
              </p:sp>
              <p:cxnSp>
                <p:nvCxnSpPr>
                  <p:cNvPr id="12" name="Łącznik prosty 11">
                    <a:extLst>
                      <a:ext uri="{FF2B5EF4-FFF2-40B4-BE49-F238E27FC236}">
                        <a16:creationId xmlns:a16="http://schemas.microsoft.com/office/drawing/2014/main" id="{EC4B5881-9E65-4CB2-B49D-F11D92C52556}"/>
                      </a:ext>
                    </a:extLst>
                  </p:cNvPr>
                  <p:cNvCxnSpPr>
                    <a:endCxn id="11" idx="2"/>
                  </p:cNvCxnSpPr>
                  <p:nvPr/>
                </p:nvCxnSpPr>
                <p:spPr bwMode="auto">
                  <a:xfrm>
                    <a:off x="1235437" y="3403671"/>
                    <a:ext cx="836415" cy="102356"/>
                  </a:xfrm>
                  <a:prstGeom prst="line">
                    <a:avLst/>
                  </a:prstGeom>
                  <a:solidFill>
                    <a:schemeClr val="accent1"/>
                  </a:solidFill>
                  <a:ln w="1905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grpSp>
        <p:sp>
          <p:nvSpPr>
            <p:cNvPr id="6" name="Objaśnienie liniowe 1 43">
              <a:extLst>
                <a:ext uri="{FF2B5EF4-FFF2-40B4-BE49-F238E27FC236}">
                  <a16:creationId xmlns:a16="http://schemas.microsoft.com/office/drawing/2014/main" id="{04A73971-B34D-40A7-B063-01AA47515358}"/>
                </a:ext>
              </a:extLst>
            </p:cNvPr>
            <p:cNvSpPr/>
            <p:nvPr/>
          </p:nvSpPr>
          <p:spPr bwMode="auto">
            <a:xfrm>
              <a:off x="3244530" y="2581973"/>
              <a:ext cx="1317728" cy="323263"/>
            </a:xfrm>
            <a:prstGeom prst="borderCallout1">
              <a:avLst>
                <a:gd name="adj1" fmla="val 54457"/>
                <a:gd name="adj2" fmla="val -330"/>
                <a:gd name="adj3" fmla="val 115972"/>
                <a:gd name="adj4" fmla="val -75294"/>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Stainless steel cooling</a:t>
              </a:r>
              <a:r>
                <a:rPr kumimoji="0" lang="en-GB" sz="1100" i="0" u="none" strike="noStrike" cap="none" normalizeH="0" dirty="0">
                  <a:ln>
                    <a:noFill/>
                  </a:ln>
                  <a:solidFill>
                    <a:schemeClr val="tx1"/>
                  </a:solidFill>
                  <a:effectLst/>
                  <a:latin typeface="Arial" charset="0"/>
                  <a:ea typeface="Arial" charset="0"/>
                </a:rPr>
                <a:t> pipe,</a:t>
              </a:r>
              <a:r>
                <a:rPr kumimoji="0" lang="en-GB" sz="1100" i="0" u="none" strike="noStrike" cap="none" normalizeH="0" baseline="0" dirty="0">
                  <a:ln>
                    <a:noFill/>
                  </a:ln>
                  <a:solidFill>
                    <a:schemeClr val="tx1"/>
                  </a:solidFill>
                  <a:effectLst/>
                  <a:latin typeface="Arial" charset="0"/>
                  <a:ea typeface="Arial" charset="0"/>
                </a:rPr>
                <a:t> ø48.3x2 mm</a:t>
              </a:r>
            </a:p>
          </p:txBody>
        </p:sp>
      </p:grpSp>
      <p:grpSp>
        <p:nvGrpSpPr>
          <p:cNvPr id="13" name="Grupa 12">
            <a:extLst>
              <a:ext uri="{FF2B5EF4-FFF2-40B4-BE49-F238E27FC236}">
                <a16:creationId xmlns:a16="http://schemas.microsoft.com/office/drawing/2014/main" id="{D8542E4C-17AA-429B-AFD5-6735A39E11E8}"/>
              </a:ext>
            </a:extLst>
          </p:cNvPr>
          <p:cNvGrpSpPr/>
          <p:nvPr/>
        </p:nvGrpSpPr>
        <p:grpSpPr>
          <a:xfrm>
            <a:off x="5355626" y="2561945"/>
            <a:ext cx="3569504" cy="2859907"/>
            <a:chOff x="2627253" y="3962002"/>
            <a:chExt cx="2944109" cy="2358837"/>
          </a:xfrm>
        </p:grpSpPr>
        <p:pic>
          <p:nvPicPr>
            <p:cNvPr id="14" name="Obraz 13">
              <a:extLst>
                <a:ext uri="{FF2B5EF4-FFF2-40B4-BE49-F238E27FC236}">
                  <a16:creationId xmlns:a16="http://schemas.microsoft.com/office/drawing/2014/main" id="{16E442E6-8C1D-407F-A1C6-90468EB37C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87824" y="3962002"/>
              <a:ext cx="2583538" cy="2350828"/>
            </a:xfrm>
            <a:prstGeom prst="rect">
              <a:avLst/>
            </a:prstGeom>
          </p:spPr>
        </p:pic>
        <p:grpSp>
          <p:nvGrpSpPr>
            <p:cNvPr id="15" name="Grupa 14">
              <a:extLst>
                <a:ext uri="{FF2B5EF4-FFF2-40B4-BE49-F238E27FC236}">
                  <a16:creationId xmlns:a16="http://schemas.microsoft.com/office/drawing/2014/main" id="{57F355FA-94CA-49C3-87E8-FF81759EDC5E}"/>
                </a:ext>
              </a:extLst>
            </p:cNvPr>
            <p:cNvGrpSpPr/>
            <p:nvPr/>
          </p:nvGrpSpPr>
          <p:grpSpPr>
            <a:xfrm>
              <a:off x="2627253" y="4499378"/>
              <a:ext cx="1327576" cy="1821461"/>
              <a:chOff x="2627253" y="4499378"/>
              <a:chExt cx="1327576" cy="1821461"/>
            </a:xfrm>
          </p:grpSpPr>
          <p:sp>
            <p:nvSpPr>
              <p:cNvPr id="16" name="Objaśnienie liniowe 1 30">
                <a:extLst>
                  <a:ext uri="{FF2B5EF4-FFF2-40B4-BE49-F238E27FC236}">
                    <a16:creationId xmlns:a16="http://schemas.microsoft.com/office/drawing/2014/main" id="{3DDE77D1-379F-4FFC-B142-977BBEE9DA0E}"/>
                  </a:ext>
                </a:extLst>
              </p:cNvPr>
              <p:cNvSpPr/>
              <p:nvPr/>
            </p:nvSpPr>
            <p:spPr bwMode="auto">
              <a:xfrm>
                <a:off x="2634450" y="5834920"/>
                <a:ext cx="1313181" cy="485919"/>
              </a:xfrm>
              <a:prstGeom prst="borderCallout1">
                <a:avLst>
                  <a:gd name="adj1" fmla="val 50489"/>
                  <a:gd name="adj2" fmla="val 99007"/>
                  <a:gd name="adj3" fmla="val 5825"/>
                  <a:gd name="adj4" fmla="val 134376"/>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block welded to the aluminium pipe</a:t>
                </a:r>
              </a:p>
            </p:txBody>
          </p:sp>
          <p:sp>
            <p:nvSpPr>
              <p:cNvPr id="17" name="Objaśnienie liniowe 1 31">
                <a:extLst>
                  <a:ext uri="{FF2B5EF4-FFF2-40B4-BE49-F238E27FC236}">
                    <a16:creationId xmlns:a16="http://schemas.microsoft.com/office/drawing/2014/main" id="{3DA9438C-7782-4009-A0FF-B0BC88134BE6}"/>
                  </a:ext>
                </a:extLst>
              </p:cNvPr>
              <p:cNvSpPr/>
              <p:nvPr/>
            </p:nvSpPr>
            <p:spPr bwMode="auto">
              <a:xfrm>
                <a:off x="2627253" y="5160077"/>
                <a:ext cx="1327576" cy="469967"/>
              </a:xfrm>
              <a:prstGeom prst="borderCallout1">
                <a:avLst>
                  <a:gd name="adj1" fmla="val 50489"/>
                  <a:gd name="adj2" fmla="val 99007"/>
                  <a:gd name="adj3" fmla="val 14106"/>
                  <a:gd name="adj4" fmla="val 130280"/>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wires knead from</a:t>
                </a:r>
                <a:r>
                  <a:rPr kumimoji="0" lang="en-GB" sz="1100" i="0" u="none" strike="noStrike" cap="none" normalizeH="0" dirty="0">
                    <a:ln>
                      <a:noFill/>
                    </a:ln>
                    <a:solidFill>
                      <a:schemeClr val="tx1"/>
                    </a:solidFill>
                    <a:effectLst/>
                    <a:latin typeface="Arial" charset="0"/>
                    <a:ea typeface="Arial" charset="0"/>
                  </a:rPr>
                  <a:t> both sides  by press</a:t>
                </a:r>
                <a:endParaRPr kumimoji="0" lang="en-GB" sz="1100" i="0" u="none" strike="noStrike" cap="none" normalizeH="0" baseline="0" dirty="0">
                  <a:ln>
                    <a:noFill/>
                  </a:ln>
                  <a:solidFill>
                    <a:schemeClr val="tx1"/>
                  </a:solidFill>
                  <a:effectLst/>
                  <a:latin typeface="Arial" charset="0"/>
                  <a:ea typeface="Arial" charset="0"/>
                </a:endParaRPr>
              </a:p>
            </p:txBody>
          </p:sp>
          <p:sp>
            <p:nvSpPr>
              <p:cNvPr id="18" name="Objaśnienie liniowe 1 32">
                <a:extLst>
                  <a:ext uri="{FF2B5EF4-FFF2-40B4-BE49-F238E27FC236}">
                    <a16:creationId xmlns:a16="http://schemas.microsoft.com/office/drawing/2014/main" id="{1FFB34D2-2D7D-438C-A37A-F753303FAEB0}"/>
                  </a:ext>
                </a:extLst>
              </p:cNvPr>
              <p:cNvSpPr/>
              <p:nvPr/>
            </p:nvSpPr>
            <p:spPr bwMode="auto">
              <a:xfrm>
                <a:off x="2627253" y="4499378"/>
                <a:ext cx="1327576" cy="407601"/>
              </a:xfrm>
              <a:prstGeom prst="borderCallout1">
                <a:avLst>
                  <a:gd name="adj1" fmla="val 50489"/>
                  <a:gd name="adj2" fmla="val 99007"/>
                  <a:gd name="adj3" fmla="val 78865"/>
                  <a:gd name="adj4" fmla="val 179098"/>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block tied to the stainless</a:t>
                </a:r>
                <a:r>
                  <a:rPr kumimoji="0" lang="en-GB" sz="1100" i="0" u="none" strike="noStrike" cap="none" normalizeH="0" dirty="0">
                    <a:ln>
                      <a:noFill/>
                    </a:ln>
                    <a:solidFill>
                      <a:schemeClr val="tx1"/>
                    </a:solidFill>
                    <a:effectLst/>
                    <a:latin typeface="Arial" charset="0"/>
                    <a:ea typeface="Arial" charset="0"/>
                  </a:rPr>
                  <a:t> steel pipe</a:t>
                </a:r>
                <a:endParaRPr kumimoji="0" lang="en-GB" sz="1100" i="0" u="none" strike="noStrike" cap="none" normalizeH="0" baseline="0" dirty="0">
                  <a:ln>
                    <a:noFill/>
                  </a:ln>
                  <a:solidFill>
                    <a:schemeClr val="tx1"/>
                  </a:solidFill>
                  <a:effectLst/>
                  <a:latin typeface="Arial" charset="0"/>
                  <a:ea typeface="Arial" charset="0"/>
                </a:endParaRPr>
              </a:p>
            </p:txBody>
          </p:sp>
        </p:grpSp>
      </p:grpSp>
      <p:sp>
        <p:nvSpPr>
          <p:cNvPr id="19" name="Prostokąt 18">
            <a:extLst>
              <a:ext uri="{FF2B5EF4-FFF2-40B4-BE49-F238E27FC236}">
                <a16:creationId xmlns:a16="http://schemas.microsoft.com/office/drawing/2014/main" id="{33E93C7F-9F74-4A07-98CE-A4BDCB11CB2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20" name="pole tekstowe 19">
            <a:extLst>
              <a:ext uri="{FF2B5EF4-FFF2-40B4-BE49-F238E27FC236}">
                <a16:creationId xmlns:a16="http://schemas.microsoft.com/office/drawing/2014/main" id="{C1D5D2D0-8150-4EFE-BCE3-07C32EAE32C1}"/>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39</a:t>
            </a:fld>
            <a:endParaRPr lang="en-US" i="1" dirty="0">
              <a:solidFill>
                <a:schemeClr val="bg1"/>
              </a:solidFill>
            </a:endParaRPr>
          </a:p>
        </p:txBody>
      </p:sp>
    </p:spTree>
    <p:extLst>
      <p:ext uri="{BB962C8B-B14F-4D97-AF65-F5344CB8AC3E}">
        <p14:creationId xmlns:p14="http://schemas.microsoft.com/office/powerpoint/2010/main" val="853485300"/>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8345C927-01CF-4D05-A295-1C920D687241}"/>
              </a:ext>
            </a:extLst>
          </p:cNvPr>
          <p:cNvSpPr>
            <a:spLocks noGrp="1"/>
          </p:cNvSpPr>
          <p:nvPr>
            <p:ph type="title"/>
          </p:nvPr>
        </p:nvSpPr>
        <p:spPr/>
        <p:txBody>
          <a:bodyPr/>
          <a:lstStyle/>
          <a:p>
            <a:r>
              <a:rPr lang="en-US" altLang="en-US" dirty="0"/>
              <a:t>Minimum work of </a:t>
            </a:r>
            <a:r>
              <a:rPr lang="pl-PL" altLang="en-US" dirty="0" err="1"/>
              <a:t>ideal</a:t>
            </a:r>
            <a:r>
              <a:rPr lang="pl-PL" altLang="en-US" dirty="0"/>
              <a:t> </a:t>
            </a:r>
            <a:r>
              <a:rPr lang="en-US" altLang="en-US" dirty="0"/>
              <a:t>refrigerator</a:t>
            </a:r>
            <a:endParaRPr lang="en-US" dirty="0"/>
          </a:p>
        </p:txBody>
      </p:sp>
      <p:graphicFrame>
        <p:nvGraphicFramePr>
          <p:cNvPr id="4" name="Object 4">
            <a:extLst>
              <a:ext uri="{FF2B5EF4-FFF2-40B4-BE49-F238E27FC236}">
                <a16:creationId xmlns:a16="http://schemas.microsoft.com/office/drawing/2014/main" id="{FA0F4B86-1E5F-47BA-9774-2FC90FC8C2F7}"/>
              </a:ext>
            </a:extLst>
          </p:cNvPr>
          <p:cNvGraphicFramePr>
            <a:graphicFrameLocks noChangeAspect="1"/>
          </p:cNvGraphicFramePr>
          <p:nvPr>
            <p:extLst>
              <p:ext uri="{D42A27DB-BD31-4B8C-83A1-F6EECF244321}">
                <p14:modId xmlns:p14="http://schemas.microsoft.com/office/powerpoint/2010/main" val="1068804720"/>
              </p:ext>
            </p:extLst>
          </p:nvPr>
        </p:nvGraphicFramePr>
        <p:xfrm>
          <a:off x="1014790" y="1858736"/>
          <a:ext cx="7239000" cy="4110038"/>
        </p:xfrm>
        <a:graphic>
          <a:graphicData uri="http://schemas.openxmlformats.org/presentationml/2006/ole">
            <mc:AlternateContent xmlns:mc="http://schemas.openxmlformats.org/markup-compatibility/2006">
              <mc:Choice xmlns:v="urn:schemas-microsoft-com:vml" Requires="v">
                <p:oleObj spid="_x0000_s14408" name="Wykres" r:id="rId3" imgW="5324579" imgH="3257735" progId="Excel.Chart.8">
                  <p:embed/>
                </p:oleObj>
              </mc:Choice>
              <mc:Fallback>
                <p:oleObj name="Wykres" r:id="rId3" imgW="5324579" imgH="3257735" progId="Excel.Chart.8">
                  <p:embed/>
                  <p:pic>
                    <p:nvPicPr>
                      <p:cNvPr id="79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790" y="1858736"/>
                        <a:ext cx="7239000" cy="4110038"/>
                      </a:xfrm>
                      <a:prstGeom prst="rect">
                        <a:avLst/>
                      </a:prstGeom>
                      <a:noFill/>
                    </p:spPr>
                  </p:pic>
                </p:oleObj>
              </mc:Fallback>
            </mc:AlternateContent>
          </a:graphicData>
        </a:graphic>
      </p:graphicFrame>
      <p:sp>
        <p:nvSpPr>
          <p:cNvPr id="5" name="Rectangle 12">
            <a:extLst>
              <a:ext uri="{FF2B5EF4-FFF2-40B4-BE49-F238E27FC236}">
                <a16:creationId xmlns:a16="http://schemas.microsoft.com/office/drawing/2014/main" id="{0FDB6D13-1F18-4420-A0E0-62CE3BAD19F2}"/>
              </a:ext>
            </a:extLst>
          </p:cNvPr>
          <p:cNvSpPr>
            <a:spLocks noChangeArrowheads="1"/>
          </p:cNvSpPr>
          <p:nvPr/>
        </p:nvSpPr>
        <p:spPr bwMode="auto">
          <a:xfrm>
            <a:off x="454403" y="5968774"/>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dirty="0"/>
              <a:t>Minimal work </a:t>
            </a:r>
            <a:r>
              <a:rPr lang="en-US" altLang="en-US" sz="1800" i="1" dirty="0"/>
              <a:t>W</a:t>
            </a:r>
            <a:r>
              <a:rPr lang="en-US" altLang="en-US" sz="1800" dirty="0"/>
              <a:t> to compensation of the heat flux </a:t>
            </a:r>
            <a:r>
              <a:rPr lang="en-US" altLang="en-US" sz="1800" i="1" dirty="0"/>
              <a:t>Q</a:t>
            </a:r>
            <a:r>
              <a:rPr lang="en-US" altLang="en-US" sz="1800" i="1" baseline="-25000" dirty="0"/>
              <a:t>0</a:t>
            </a:r>
            <a:r>
              <a:rPr lang="en-US" altLang="en-US" sz="1800" dirty="0"/>
              <a:t> in function of the cold temperature, environment temperature </a:t>
            </a:r>
            <a:r>
              <a:rPr lang="en-US" altLang="en-US" sz="1800" i="1" dirty="0"/>
              <a:t>T</a:t>
            </a:r>
            <a:r>
              <a:rPr lang="en-US" altLang="en-US" sz="1800" dirty="0"/>
              <a:t>=300K</a:t>
            </a:r>
          </a:p>
        </p:txBody>
      </p:sp>
      <p:graphicFrame>
        <p:nvGraphicFramePr>
          <p:cNvPr id="6" name="Object 15">
            <a:extLst>
              <a:ext uri="{FF2B5EF4-FFF2-40B4-BE49-F238E27FC236}">
                <a16:creationId xmlns:a16="http://schemas.microsoft.com/office/drawing/2014/main" id="{84CD07AA-E31D-4D99-BDE7-83A11180D00D}"/>
              </a:ext>
            </a:extLst>
          </p:cNvPr>
          <p:cNvGraphicFramePr>
            <a:graphicFrameLocks noChangeAspect="1"/>
          </p:cNvGraphicFramePr>
          <p:nvPr>
            <p:extLst>
              <p:ext uri="{D42A27DB-BD31-4B8C-83A1-F6EECF244321}">
                <p14:modId xmlns:p14="http://schemas.microsoft.com/office/powerpoint/2010/main" val="1152387196"/>
              </p:ext>
            </p:extLst>
          </p:nvPr>
        </p:nvGraphicFramePr>
        <p:xfrm>
          <a:off x="6269415" y="2460171"/>
          <a:ext cx="1201738" cy="561975"/>
        </p:xfrm>
        <a:graphic>
          <a:graphicData uri="http://schemas.openxmlformats.org/presentationml/2006/ole">
            <mc:AlternateContent xmlns:mc="http://schemas.openxmlformats.org/markup-compatibility/2006">
              <mc:Choice xmlns:v="urn:schemas-microsoft-com:vml" Requires="v">
                <p:oleObj spid="_x0000_s14409" name="Równanie" r:id="rId5" imgW="927000" imgH="431640" progId="Equation.3">
                  <p:embed/>
                </p:oleObj>
              </mc:Choice>
              <mc:Fallback>
                <p:oleObj name="Równanie" r:id="rId5" imgW="927000" imgH="431640" progId="Equation.3">
                  <p:embed/>
                  <p:pic>
                    <p:nvPicPr>
                      <p:cNvPr id="7988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415" y="2460171"/>
                        <a:ext cx="1201738" cy="5619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Prostokąt 6">
            <a:extLst>
              <a:ext uri="{FF2B5EF4-FFF2-40B4-BE49-F238E27FC236}">
                <a16:creationId xmlns:a16="http://schemas.microsoft.com/office/drawing/2014/main" id="{6091D4DA-6134-45E6-84CB-436E5C467C0B}"/>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 name="pole tekstowe 7">
            <a:extLst>
              <a:ext uri="{FF2B5EF4-FFF2-40B4-BE49-F238E27FC236}">
                <a16:creationId xmlns:a16="http://schemas.microsoft.com/office/drawing/2014/main" id="{F2D0B56B-CBED-4E20-8E4C-7E01E0A15A6F}"/>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a:t>
            </a:fld>
            <a:endParaRPr lang="en-US" i="1" dirty="0">
              <a:solidFill>
                <a:schemeClr val="bg1"/>
              </a:solidFill>
            </a:endParaRPr>
          </a:p>
        </p:txBody>
      </p:sp>
      <p:cxnSp>
        <p:nvCxnSpPr>
          <p:cNvPr id="9" name="Łącznik prosty 8">
            <a:extLst>
              <a:ext uri="{FF2B5EF4-FFF2-40B4-BE49-F238E27FC236}">
                <a16:creationId xmlns:a16="http://schemas.microsoft.com/office/drawing/2014/main" id="{1C0730E3-60A7-4202-B73B-0881577E55A2}"/>
              </a:ext>
            </a:extLst>
          </p:cNvPr>
          <p:cNvCxnSpPr>
            <a:cxnSpLocks/>
          </p:cNvCxnSpPr>
          <p:nvPr/>
        </p:nvCxnSpPr>
        <p:spPr>
          <a:xfrm>
            <a:off x="2002972" y="2264229"/>
            <a:ext cx="0" cy="2926896"/>
          </a:xfrm>
          <a:prstGeom prst="line">
            <a:avLst/>
          </a:prstGeom>
          <a:ln w="19050">
            <a:solidFill>
              <a:srgbClr val="00B050"/>
            </a:solidFill>
            <a:prstDash val="lgDash"/>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E7BC0967-6FDD-4DCE-AB67-08F565F41D48}"/>
              </a:ext>
            </a:extLst>
          </p:cNvPr>
          <p:cNvSpPr txBox="1"/>
          <p:nvPr/>
        </p:nvSpPr>
        <p:spPr>
          <a:xfrm>
            <a:off x="1949753" y="3715657"/>
            <a:ext cx="3307316" cy="369332"/>
          </a:xfrm>
          <a:prstGeom prst="rect">
            <a:avLst/>
          </a:prstGeom>
          <a:noFill/>
        </p:spPr>
        <p:txBody>
          <a:bodyPr wrap="none" rtlCol="0">
            <a:spAutoFit/>
          </a:bodyPr>
          <a:lstStyle/>
          <a:p>
            <a:r>
              <a:rPr lang="pl-PL" dirty="0">
                <a:solidFill>
                  <a:srgbClr val="00B050"/>
                </a:solidFill>
              </a:rPr>
              <a:t>For </a:t>
            </a:r>
            <a:r>
              <a:rPr lang="pl-PL" i="1" dirty="0">
                <a:solidFill>
                  <a:srgbClr val="00B050"/>
                </a:solidFill>
              </a:rPr>
              <a:t>T</a:t>
            </a:r>
            <a:r>
              <a:rPr lang="pl-PL" i="1" baseline="-25000" dirty="0">
                <a:solidFill>
                  <a:srgbClr val="00B050"/>
                </a:solidFill>
              </a:rPr>
              <a:t>0</a:t>
            </a:r>
            <a:r>
              <a:rPr lang="pl-PL" dirty="0">
                <a:solidFill>
                  <a:srgbClr val="00B050"/>
                </a:solidFill>
              </a:rPr>
              <a:t> = 4K -&gt; </a:t>
            </a:r>
            <a:r>
              <a:rPr lang="pl-PL" i="1" dirty="0">
                <a:solidFill>
                  <a:srgbClr val="00B050"/>
                </a:solidFill>
              </a:rPr>
              <a:t>W/Q</a:t>
            </a:r>
            <a:r>
              <a:rPr lang="pl-PL" i="1" baseline="-25000" dirty="0">
                <a:solidFill>
                  <a:srgbClr val="00B050"/>
                </a:solidFill>
              </a:rPr>
              <a:t>0 </a:t>
            </a:r>
            <a:r>
              <a:rPr lang="pl-PL" dirty="0">
                <a:solidFill>
                  <a:srgbClr val="00B050"/>
                </a:solidFill>
              </a:rPr>
              <a:t>≈ 75 W/W</a:t>
            </a:r>
            <a:endParaRPr lang="en-US" dirty="0">
              <a:solidFill>
                <a:srgbClr val="00B050"/>
              </a:solidFill>
            </a:endParaRPr>
          </a:p>
        </p:txBody>
      </p:sp>
      <p:cxnSp>
        <p:nvCxnSpPr>
          <p:cNvPr id="12" name="Łącznik prosty 11">
            <a:extLst>
              <a:ext uri="{FF2B5EF4-FFF2-40B4-BE49-F238E27FC236}">
                <a16:creationId xmlns:a16="http://schemas.microsoft.com/office/drawing/2014/main" id="{71ED3D38-E15B-4BC7-A883-04CF43D28C68}"/>
              </a:ext>
            </a:extLst>
          </p:cNvPr>
          <p:cNvCxnSpPr>
            <a:cxnSpLocks/>
          </p:cNvCxnSpPr>
          <p:nvPr/>
        </p:nvCxnSpPr>
        <p:spPr>
          <a:xfrm>
            <a:off x="1949753" y="1838325"/>
            <a:ext cx="0" cy="33528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4BD16B01-CEE1-429B-80F2-1768F0DBFA7F}"/>
              </a:ext>
            </a:extLst>
          </p:cNvPr>
          <p:cNvSpPr txBox="1"/>
          <p:nvPr/>
        </p:nvSpPr>
        <p:spPr>
          <a:xfrm>
            <a:off x="1949753" y="4427250"/>
            <a:ext cx="3692036" cy="369332"/>
          </a:xfrm>
          <a:prstGeom prst="rect">
            <a:avLst/>
          </a:prstGeom>
          <a:noFill/>
        </p:spPr>
        <p:txBody>
          <a:bodyPr wrap="none" rtlCol="0">
            <a:spAutoFit/>
          </a:bodyPr>
          <a:lstStyle/>
          <a:p>
            <a:r>
              <a:rPr lang="pl-PL" dirty="0">
                <a:solidFill>
                  <a:srgbClr val="FF0000"/>
                </a:solidFill>
              </a:rPr>
              <a:t>For </a:t>
            </a:r>
            <a:r>
              <a:rPr lang="pl-PL" i="1" dirty="0">
                <a:solidFill>
                  <a:srgbClr val="FF0000"/>
                </a:solidFill>
              </a:rPr>
              <a:t>T</a:t>
            </a:r>
            <a:r>
              <a:rPr lang="pl-PL" i="1" baseline="-25000" dirty="0">
                <a:solidFill>
                  <a:srgbClr val="FF0000"/>
                </a:solidFill>
              </a:rPr>
              <a:t>0</a:t>
            </a:r>
            <a:r>
              <a:rPr lang="pl-PL" dirty="0">
                <a:solidFill>
                  <a:srgbClr val="FF0000"/>
                </a:solidFill>
              </a:rPr>
              <a:t> = 2K -&gt; </a:t>
            </a:r>
            <a:r>
              <a:rPr lang="pl-PL" i="1" dirty="0">
                <a:solidFill>
                  <a:srgbClr val="FF0000"/>
                </a:solidFill>
              </a:rPr>
              <a:t>W/Q</a:t>
            </a:r>
            <a:r>
              <a:rPr lang="pl-PL" i="1" baseline="-25000" dirty="0">
                <a:solidFill>
                  <a:srgbClr val="FF0000"/>
                </a:solidFill>
              </a:rPr>
              <a:t>0</a:t>
            </a:r>
            <a:r>
              <a:rPr lang="pl-PL" i="1" baseline="30000" dirty="0">
                <a:solidFill>
                  <a:srgbClr val="FF0000"/>
                </a:solidFill>
              </a:rPr>
              <a:t> </a:t>
            </a:r>
            <a:r>
              <a:rPr lang="pl-PL" dirty="0">
                <a:solidFill>
                  <a:srgbClr val="FF0000"/>
                </a:solidFill>
              </a:rPr>
              <a:t>≈ 150 W/W !!!</a:t>
            </a:r>
            <a:endParaRPr lang="en-US" dirty="0">
              <a:solidFill>
                <a:srgbClr val="FF0000"/>
              </a:solidFill>
            </a:endParaRPr>
          </a:p>
        </p:txBody>
      </p:sp>
    </p:spTree>
    <p:extLst>
      <p:ext uri="{BB962C8B-B14F-4D97-AF65-F5344CB8AC3E}">
        <p14:creationId xmlns:p14="http://schemas.microsoft.com/office/powerpoint/2010/main" val="30568153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5C643-B4F0-4021-85D6-2CB19DC1F30A}"/>
              </a:ext>
            </a:extLst>
          </p:cNvPr>
          <p:cNvSpPr>
            <a:spLocks noGrp="1"/>
          </p:cNvSpPr>
          <p:nvPr>
            <p:ph type="title"/>
          </p:nvPr>
        </p:nvSpPr>
        <p:spPr/>
        <p:txBody>
          <a:bodyPr/>
          <a:lstStyle/>
          <a:p>
            <a:r>
              <a:rPr lang="pl-PL" dirty="0"/>
              <a:t>XATC Test </a:t>
            </a:r>
            <a:r>
              <a:rPr lang="pl-PL" dirty="0" err="1"/>
              <a:t>Cryosat</a:t>
            </a:r>
            <a:r>
              <a:rPr lang="pl-PL" dirty="0"/>
              <a:t> (XFEL AMTF)</a:t>
            </a:r>
            <a:endParaRPr lang="en-US" dirty="0"/>
          </a:p>
        </p:txBody>
      </p:sp>
      <p:pic>
        <p:nvPicPr>
          <p:cNvPr id="19" name="Obraz 18">
            <a:extLst>
              <a:ext uri="{FF2B5EF4-FFF2-40B4-BE49-F238E27FC236}">
                <a16:creationId xmlns:a16="http://schemas.microsoft.com/office/drawing/2014/main" id="{280C461D-E90F-4A3F-BF5D-0A577E9AEC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734" y="1952952"/>
            <a:ext cx="3639609" cy="4852812"/>
          </a:xfrm>
          <a:prstGeom prst="rect">
            <a:avLst/>
          </a:prstGeom>
        </p:spPr>
      </p:pic>
      <p:pic>
        <p:nvPicPr>
          <p:cNvPr id="21" name="Obraz 20">
            <a:extLst>
              <a:ext uri="{FF2B5EF4-FFF2-40B4-BE49-F238E27FC236}">
                <a16:creationId xmlns:a16="http://schemas.microsoft.com/office/drawing/2014/main" id="{C2BB44B7-413A-4021-8D73-FC09501A9C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0732" y="1952950"/>
            <a:ext cx="3639610" cy="4852813"/>
          </a:xfrm>
          <a:prstGeom prst="rect">
            <a:avLst/>
          </a:prstGeom>
        </p:spPr>
      </p:pic>
      <p:cxnSp>
        <p:nvCxnSpPr>
          <p:cNvPr id="23" name="Łącznik prosty ze strzałką 22">
            <a:extLst>
              <a:ext uri="{FF2B5EF4-FFF2-40B4-BE49-F238E27FC236}">
                <a16:creationId xmlns:a16="http://schemas.microsoft.com/office/drawing/2014/main" id="{5FDB9663-7121-487B-978E-46EDCC29E0F8}"/>
              </a:ext>
            </a:extLst>
          </p:cNvPr>
          <p:cNvCxnSpPr/>
          <p:nvPr/>
        </p:nvCxnSpPr>
        <p:spPr>
          <a:xfrm>
            <a:off x="3270552" y="2917371"/>
            <a:ext cx="3560838" cy="17659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Prostokąt 5">
            <a:extLst>
              <a:ext uri="{FF2B5EF4-FFF2-40B4-BE49-F238E27FC236}">
                <a16:creationId xmlns:a16="http://schemas.microsoft.com/office/drawing/2014/main" id="{16BDAF83-A1EC-4D61-9B12-F5F1729D86A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582DD380-5425-4A95-B186-47DA845229F5}"/>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40</a:t>
            </a:fld>
            <a:endParaRPr lang="en-US" i="1" dirty="0">
              <a:solidFill>
                <a:schemeClr val="bg1"/>
              </a:solidFill>
            </a:endParaRPr>
          </a:p>
        </p:txBody>
      </p:sp>
    </p:spTree>
    <p:extLst>
      <p:ext uri="{BB962C8B-B14F-4D97-AF65-F5344CB8AC3E}">
        <p14:creationId xmlns:p14="http://schemas.microsoft.com/office/powerpoint/2010/main" val="1003209827"/>
      </p:ext>
    </p:extLst>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5C643-B4F0-4021-85D6-2CB19DC1F30A}"/>
              </a:ext>
            </a:extLst>
          </p:cNvPr>
          <p:cNvSpPr>
            <a:spLocks noGrp="1"/>
          </p:cNvSpPr>
          <p:nvPr>
            <p:ph type="title"/>
          </p:nvPr>
        </p:nvSpPr>
        <p:spPr/>
        <p:txBody>
          <a:bodyPr/>
          <a:lstStyle/>
          <a:p>
            <a:r>
              <a:rPr lang="pl-PL" dirty="0"/>
              <a:t>ESS CDS-EL  </a:t>
            </a:r>
            <a:r>
              <a:rPr lang="pl-PL" dirty="0" err="1"/>
              <a:t>Valve</a:t>
            </a:r>
            <a:r>
              <a:rPr lang="pl-PL" dirty="0"/>
              <a:t> Box</a:t>
            </a:r>
            <a:endParaRPr lang="en-US" dirty="0"/>
          </a:p>
        </p:txBody>
      </p:sp>
      <p:sp>
        <p:nvSpPr>
          <p:cNvPr id="6" name="Prostokąt 5">
            <a:extLst>
              <a:ext uri="{FF2B5EF4-FFF2-40B4-BE49-F238E27FC236}">
                <a16:creationId xmlns:a16="http://schemas.microsoft.com/office/drawing/2014/main" id="{16BDAF83-A1EC-4D61-9B12-F5F1729D86A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582DD380-5425-4A95-B186-47DA845229F5}"/>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41</a:t>
            </a:fld>
            <a:endParaRPr lang="en-US" i="1" dirty="0">
              <a:solidFill>
                <a:schemeClr val="bg1"/>
              </a:solidFill>
            </a:endParaRPr>
          </a:p>
        </p:txBody>
      </p:sp>
      <p:pic>
        <p:nvPicPr>
          <p:cNvPr id="4" name="Obraz 3">
            <a:extLst>
              <a:ext uri="{FF2B5EF4-FFF2-40B4-BE49-F238E27FC236}">
                <a16:creationId xmlns:a16="http://schemas.microsoft.com/office/drawing/2014/main" id="{FA7691DE-461B-47B1-A3BA-404C350990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188" y="1881350"/>
            <a:ext cx="4560736" cy="3245823"/>
          </a:xfrm>
          <a:prstGeom prst="rect">
            <a:avLst/>
          </a:prstGeom>
        </p:spPr>
      </p:pic>
      <p:pic>
        <p:nvPicPr>
          <p:cNvPr id="8" name="Obraz 7">
            <a:extLst>
              <a:ext uri="{FF2B5EF4-FFF2-40B4-BE49-F238E27FC236}">
                <a16:creationId xmlns:a16="http://schemas.microsoft.com/office/drawing/2014/main" id="{3E307BAF-E14C-48D7-AA71-8FEFBEC567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31696" y="3169792"/>
            <a:ext cx="4189790" cy="3363066"/>
          </a:xfrm>
          <a:prstGeom prst="rect">
            <a:avLst/>
          </a:prstGeom>
        </p:spPr>
      </p:pic>
    </p:spTree>
    <p:extLst>
      <p:ext uri="{BB962C8B-B14F-4D97-AF65-F5344CB8AC3E}">
        <p14:creationId xmlns:p14="http://schemas.microsoft.com/office/powerpoint/2010/main" val="1721970936"/>
      </p:ext>
    </p:extLst>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05C643-B4F0-4021-85D6-2CB19DC1F30A}"/>
              </a:ext>
            </a:extLst>
          </p:cNvPr>
          <p:cNvSpPr>
            <a:spLocks noGrp="1"/>
          </p:cNvSpPr>
          <p:nvPr>
            <p:ph type="title"/>
          </p:nvPr>
        </p:nvSpPr>
        <p:spPr/>
        <p:txBody>
          <a:bodyPr/>
          <a:lstStyle/>
          <a:p>
            <a:r>
              <a:rPr lang="pl-PL" altLang="pl-PL" dirty="0"/>
              <a:t>ESS</a:t>
            </a:r>
            <a:r>
              <a:rPr lang="en-GB" altLang="pl-PL" dirty="0"/>
              <a:t> </a:t>
            </a:r>
            <a:r>
              <a:rPr lang="pl-PL" altLang="pl-PL" dirty="0"/>
              <a:t>CDS-EL </a:t>
            </a:r>
            <a:r>
              <a:rPr lang="en-GB" altLang="pl-PL" dirty="0"/>
              <a:t>(</a:t>
            </a:r>
            <a:r>
              <a:rPr lang="pl-PL" altLang="pl-PL" dirty="0"/>
              <a:t>ESS, Lund, </a:t>
            </a:r>
            <a:r>
              <a:rPr lang="pl-PL" altLang="pl-PL" dirty="0" err="1"/>
              <a:t>Sweden</a:t>
            </a:r>
            <a:r>
              <a:rPr lang="en-GB" altLang="pl-PL" dirty="0"/>
              <a:t>)</a:t>
            </a:r>
            <a:endParaRPr lang="en-US" dirty="0"/>
          </a:p>
        </p:txBody>
      </p:sp>
      <p:grpSp>
        <p:nvGrpSpPr>
          <p:cNvPr id="19" name="Grupa 18">
            <a:extLst>
              <a:ext uri="{FF2B5EF4-FFF2-40B4-BE49-F238E27FC236}">
                <a16:creationId xmlns:a16="http://schemas.microsoft.com/office/drawing/2014/main" id="{9C090954-92AB-4B76-ACB2-83EE11BDE1AD}"/>
              </a:ext>
            </a:extLst>
          </p:cNvPr>
          <p:cNvGrpSpPr/>
          <p:nvPr/>
        </p:nvGrpSpPr>
        <p:grpSpPr>
          <a:xfrm>
            <a:off x="611188" y="2022533"/>
            <a:ext cx="3769153" cy="4412924"/>
            <a:chOff x="511818" y="4004506"/>
            <a:chExt cx="3733783" cy="3827552"/>
          </a:xfrm>
        </p:grpSpPr>
        <p:pic>
          <p:nvPicPr>
            <p:cNvPr id="20" name="Obraz 19">
              <a:extLst>
                <a:ext uri="{FF2B5EF4-FFF2-40B4-BE49-F238E27FC236}">
                  <a16:creationId xmlns:a16="http://schemas.microsoft.com/office/drawing/2014/main" id="{522178EC-B80A-482F-9C79-E27409807B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2492" y="4590011"/>
              <a:ext cx="3543109" cy="2506916"/>
            </a:xfrm>
            <a:prstGeom prst="rect">
              <a:avLst/>
            </a:prstGeom>
          </p:spPr>
        </p:pic>
        <p:grpSp>
          <p:nvGrpSpPr>
            <p:cNvPr id="21" name="Grupa 20">
              <a:extLst>
                <a:ext uri="{FF2B5EF4-FFF2-40B4-BE49-F238E27FC236}">
                  <a16:creationId xmlns:a16="http://schemas.microsoft.com/office/drawing/2014/main" id="{E3332990-944F-436D-9D44-E32A75F93101}"/>
                </a:ext>
              </a:extLst>
            </p:cNvPr>
            <p:cNvGrpSpPr/>
            <p:nvPr/>
          </p:nvGrpSpPr>
          <p:grpSpPr>
            <a:xfrm>
              <a:off x="511818" y="4004506"/>
              <a:ext cx="2737983" cy="3827552"/>
              <a:chOff x="3002116" y="3651721"/>
              <a:chExt cx="2737983" cy="3827552"/>
            </a:xfrm>
          </p:grpSpPr>
          <p:sp>
            <p:nvSpPr>
              <p:cNvPr id="22" name="Objaśnienie liniowe 1 49">
                <a:extLst>
                  <a:ext uri="{FF2B5EF4-FFF2-40B4-BE49-F238E27FC236}">
                    <a16:creationId xmlns:a16="http://schemas.microsoft.com/office/drawing/2014/main" id="{F28BF451-418D-4EA6-A588-DB41DB0C3885}"/>
                  </a:ext>
                </a:extLst>
              </p:cNvPr>
              <p:cNvSpPr/>
              <p:nvPr/>
            </p:nvSpPr>
            <p:spPr bwMode="auto">
              <a:xfrm>
                <a:off x="4426918" y="7234425"/>
                <a:ext cx="1313181" cy="244848"/>
              </a:xfrm>
              <a:prstGeom prst="borderCallout1">
                <a:avLst>
                  <a:gd name="adj1" fmla="val 50489"/>
                  <a:gd name="adj2" fmla="val 100021"/>
                  <a:gd name="adj3" fmla="val -432920"/>
                  <a:gd name="adj4" fmla="val 159923"/>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a:t>
                </a:r>
                <a:r>
                  <a:rPr kumimoji="0" lang="pl-PL" sz="1100" i="0" u="none" strike="noStrike" cap="none" normalizeH="0" baseline="0" dirty="0">
                    <a:ln>
                      <a:noFill/>
                    </a:ln>
                    <a:solidFill>
                      <a:schemeClr val="tx1"/>
                    </a:solidFill>
                    <a:effectLst/>
                    <a:latin typeface="Arial" charset="0"/>
                    <a:ea typeface="Arial" charset="0"/>
                  </a:rPr>
                  <a:t>TS</a:t>
                </a:r>
                <a:endParaRPr kumimoji="0" lang="en-GB" sz="1100" i="0" u="none" strike="noStrike" cap="none" normalizeH="0" baseline="0" dirty="0">
                  <a:ln>
                    <a:noFill/>
                  </a:ln>
                  <a:solidFill>
                    <a:schemeClr val="tx1"/>
                  </a:solidFill>
                  <a:effectLst/>
                  <a:latin typeface="Arial" charset="0"/>
                  <a:ea typeface="Arial" charset="0"/>
                </a:endParaRPr>
              </a:p>
            </p:txBody>
          </p:sp>
          <p:sp>
            <p:nvSpPr>
              <p:cNvPr id="23" name="Objaśnienie liniowe 1 50">
                <a:extLst>
                  <a:ext uri="{FF2B5EF4-FFF2-40B4-BE49-F238E27FC236}">
                    <a16:creationId xmlns:a16="http://schemas.microsoft.com/office/drawing/2014/main" id="{7DF212A8-A2E6-47E5-A5A5-E5F37A2EE8BD}"/>
                  </a:ext>
                </a:extLst>
              </p:cNvPr>
              <p:cNvSpPr/>
              <p:nvPr/>
            </p:nvSpPr>
            <p:spPr bwMode="auto">
              <a:xfrm>
                <a:off x="3002116" y="6426339"/>
                <a:ext cx="1327576" cy="518287"/>
              </a:xfrm>
              <a:prstGeom prst="borderCallout1">
                <a:avLst>
                  <a:gd name="adj1" fmla="val 50489"/>
                  <a:gd name="adj2" fmla="val 99609"/>
                  <a:gd name="adj3" fmla="val -222805"/>
                  <a:gd name="adj4" fmla="val 177132"/>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flexible connector bolted to aluminium</a:t>
                </a:r>
                <a:r>
                  <a:rPr kumimoji="0" lang="en-GB" sz="1100" i="0" u="none" strike="noStrike" cap="none" normalizeH="0" dirty="0">
                    <a:ln>
                      <a:noFill/>
                    </a:ln>
                    <a:solidFill>
                      <a:schemeClr val="tx1"/>
                    </a:solidFill>
                    <a:effectLst/>
                    <a:latin typeface="Arial" charset="0"/>
                    <a:ea typeface="Arial" charset="0"/>
                  </a:rPr>
                  <a:t> pipe</a:t>
                </a:r>
                <a:endParaRPr kumimoji="0" lang="en-GB" sz="1100" i="0" u="none" strike="noStrike" cap="none" normalizeH="0" baseline="0" dirty="0">
                  <a:ln>
                    <a:noFill/>
                  </a:ln>
                  <a:solidFill>
                    <a:schemeClr val="tx1"/>
                  </a:solidFill>
                  <a:effectLst/>
                  <a:latin typeface="Arial" charset="0"/>
                  <a:ea typeface="Arial" charset="0"/>
                </a:endParaRPr>
              </a:p>
            </p:txBody>
          </p:sp>
          <p:sp>
            <p:nvSpPr>
              <p:cNvPr id="24" name="Objaśnienie liniowe 1 51">
                <a:extLst>
                  <a:ext uri="{FF2B5EF4-FFF2-40B4-BE49-F238E27FC236}">
                    <a16:creationId xmlns:a16="http://schemas.microsoft.com/office/drawing/2014/main" id="{ED43C831-D269-41E1-8A5E-4AE648AB8699}"/>
                  </a:ext>
                </a:extLst>
              </p:cNvPr>
              <p:cNvSpPr/>
              <p:nvPr/>
            </p:nvSpPr>
            <p:spPr bwMode="auto">
              <a:xfrm>
                <a:off x="3360536" y="3651721"/>
                <a:ext cx="1327576" cy="549538"/>
              </a:xfrm>
              <a:prstGeom prst="borderCallout1">
                <a:avLst>
                  <a:gd name="adj1" fmla="val 96407"/>
                  <a:gd name="adj2" fmla="val 53761"/>
                  <a:gd name="adj3" fmla="val 227821"/>
                  <a:gd name="adj4" fmla="val 72427"/>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Copper clamps bolted to the cooling</a:t>
                </a:r>
                <a:r>
                  <a:rPr kumimoji="0" lang="en-GB" sz="1100" i="0" u="none" strike="noStrike" cap="none" normalizeH="0" dirty="0">
                    <a:ln>
                      <a:noFill/>
                    </a:ln>
                    <a:solidFill>
                      <a:schemeClr val="tx1"/>
                    </a:solidFill>
                    <a:effectLst/>
                    <a:latin typeface="Arial" charset="0"/>
                    <a:ea typeface="Arial" charset="0"/>
                  </a:rPr>
                  <a:t> pipe</a:t>
                </a:r>
                <a:endParaRPr kumimoji="0" lang="en-GB" sz="1100" i="0" u="none" strike="noStrike" cap="none" normalizeH="0" baseline="0" dirty="0">
                  <a:ln>
                    <a:noFill/>
                  </a:ln>
                  <a:solidFill>
                    <a:schemeClr val="tx1"/>
                  </a:solidFill>
                  <a:effectLst/>
                  <a:latin typeface="Arial" charset="0"/>
                  <a:ea typeface="Arial" charset="0"/>
                </a:endParaRPr>
              </a:p>
            </p:txBody>
          </p:sp>
        </p:grpSp>
      </p:grpSp>
      <p:pic>
        <p:nvPicPr>
          <p:cNvPr id="25" name="Obraz 24">
            <a:extLst>
              <a:ext uri="{FF2B5EF4-FFF2-40B4-BE49-F238E27FC236}">
                <a16:creationId xmlns:a16="http://schemas.microsoft.com/office/drawing/2014/main" id="{99BAA39F-0EA2-407D-9DEC-2546BE739D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63660" y="2726047"/>
            <a:ext cx="3861706" cy="2794220"/>
          </a:xfrm>
          <a:prstGeom prst="rect">
            <a:avLst/>
          </a:prstGeom>
        </p:spPr>
      </p:pic>
      <p:sp>
        <p:nvSpPr>
          <p:cNvPr id="26" name="Objaśnienie liniowe 1 20">
            <a:extLst>
              <a:ext uri="{FF2B5EF4-FFF2-40B4-BE49-F238E27FC236}">
                <a16:creationId xmlns:a16="http://schemas.microsoft.com/office/drawing/2014/main" id="{3CB79F05-98DE-4FD5-843A-4114DB524900}"/>
              </a:ext>
            </a:extLst>
          </p:cNvPr>
          <p:cNvSpPr/>
          <p:nvPr/>
        </p:nvSpPr>
        <p:spPr bwMode="auto">
          <a:xfrm>
            <a:off x="7494895" y="5458454"/>
            <a:ext cx="1245200" cy="323861"/>
          </a:xfrm>
          <a:prstGeom prst="borderCallout1">
            <a:avLst>
              <a:gd name="adj1" fmla="val -12230"/>
              <a:gd name="adj2" fmla="val 47445"/>
              <a:gd name="adj3" fmla="val -385758"/>
              <a:gd name="adj4" fmla="val 33469"/>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100" i="0" u="none" strike="noStrike" cap="none" normalizeH="0" baseline="0" dirty="0">
                <a:ln>
                  <a:noFill/>
                </a:ln>
                <a:solidFill>
                  <a:schemeClr val="tx1"/>
                </a:solidFill>
                <a:effectLst/>
                <a:latin typeface="Arial" charset="0"/>
                <a:ea typeface="Arial" charset="0"/>
              </a:rPr>
              <a:t>Aluminium cover</a:t>
            </a:r>
          </a:p>
        </p:txBody>
      </p:sp>
      <p:sp>
        <p:nvSpPr>
          <p:cNvPr id="11" name="Prostokąt 10">
            <a:extLst>
              <a:ext uri="{FF2B5EF4-FFF2-40B4-BE49-F238E27FC236}">
                <a16:creationId xmlns:a16="http://schemas.microsoft.com/office/drawing/2014/main" id="{62E62935-7FF3-445C-BF5F-E81A5D16C6C2}"/>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2" name="pole tekstowe 11">
            <a:extLst>
              <a:ext uri="{FF2B5EF4-FFF2-40B4-BE49-F238E27FC236}">
                <a16:creationId xmlns:a16="http://schemas.microsoft.com/office/drawing/2014/main" id="{79FC7E2C-B5CE-4E27-8335-C3E45F240CE9}"/>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42</a:t>
            </a:fld>
            <a:endParaRPr lang="en-US" i="1" dirty="0">
              <a:solidFill>
                <a:schemeClr val="bg1"/>
              </a:solidFill>
            </a:endParaRPr>
          </a:p>
        </p:txBody>
      </p:sp>
    </p:spTree>
    <p:extLst>
      <p:ext uri="{BB962C8B-B14F-4D97-AF65-F5344CB8AC3E}">
        <p14:creationId xmlns:p14="http://schemas.microsoft.com/office/powerpoint/2010/main" val="1138512748"/>
      </p:ext>
    </p:extLst>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3557D4-FABA-4E10-9926-B56AF0999CED}"/>
              </a:ext>
            </a:extLst>
          </p:cNvPr>
          <p:cNvSpPr>
            <a:spLocks noGrp="1"/>
          </p:cNvSpPr>
          <p:nvPr>
            <p:ph type="title"/>
          </p:nvPr>
        </p:nvSpPr>
        <p:spPr/>
        <p:txBody>
          <a:bodyPr/>
          <a:lstStyle/>
          <a:p>
            <a:r>
              <a:rPr lang="pl-PL" dirty="0"/>
              <a:t>FAIR SIS100 </a:t>
            </a:r>
            <a:r>
              <a:rPr lang="en-US" dirty="0"/>
              <a:t>BPL </a:t>
            </a:r>
            <a:r>
              <a:rPr lang="pl-PL" dirty="0"/>
              <a:t>- </a:t>
            </a:r>
            <a:r>
              <a:rPr lang="en-US" dirty="0"/>
              <a:t>prototype module </a:t>
            </a:r>
          </a:p>
        </p:txBody>
      </p:sp>
      <p:pic>
        <p:nvPicPr>
          <p:cNvPr id="3" name="Obraz 2">
            <a:extLst>
              <a:ext uri="{FF2B5EF4-FFF2-40B4-BE49-F238E27FC236}">
                <a16:creationId xmlns:a16="http://schemas.microsoft.com/office/drawing/2014/main" id="{801FBA76-3AB6-451F-94A8-0599A1520F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83039" y="1922272"/>
            <a:ext cx="3440465" cy="2410043"/>
          </a:xfrm>
          <a:prstGeom prst="rect">
            <a:avLst/>
          </a:prstGeom>
        </p:spPr>
      </p:pic>
      <p:pic>
        <p:nvPicPr>
          <p:cNvPr id="4" name="Obraz 3">
            <a:extLst>
              <a:ext uri="{FF2B5EF4-FFF2-40B4-BE49-F238E27FC236}">
                <a16:creationId xmlns:a16="http://schemas.microsoft.com/office/drawing/2014/main" id="{EABB692B-5AC6-4603-B86E-322991BD1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11188" y="1962258"/>
            <a:ext cx="3213390" cy="2410043"/>
          </a:xfrm>
          <a:prstGeom prst="rect">
            <a:avLst/>
          </a:prstGeom>
        </p:spPr>
      </p:pic>
      <p:pic>
        <p:nvPicPr>
          <p:cNvPr id="5" name="Obraz 4">
            <a:extLst>
              <a:ext uri="{FF2B5EF4-FFF2-40B4-BE49-F238E27FC236}">
                <a16:creationId xmlns:a16="http://schemas.microsoft.com/office/drawing/2014/main" id="{ACF64257-E93D-42A7-A034-E88577187E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47015" y="4496268"/>
            <a:ext cx="3213587" cy="2361732"/>
          </a:xfrm>
          <a:prstGeom prst="rect">
            <a:avLst/>
          </a:prstGeom>
        </p:spPr>
      </p:pic>
      <p:sp>
        <p:nvSpPr>
          <p:cNvPr id="6" name="Objaśnienie liniowe 1 18">
            <a:extLst>
              <a:ext uri="{FF2B5EF4-FFF2-40B4-BE49-F238E27FC236}">
                <a16:creationId xmlns:a16="http://schemas.microsoft.com/office/drawing/2014/main" id="{B738C280-4C2C-46B3-B1D4-A87AF02F85F1}"/>
              </a:ext>
            </a:extLst>
          </p:cNvPr>
          <p:cNvSpPr/>
          <p:nvPr/>
        </p:nvSpPr>
        <p:spPr bwMode="auto">
          <a:xfrm>
            <a:off x="611187" y="5604183"/>
            <a:ext cx="1794413" cy="620016"/>
          </a:xfrm>
          <a:prstGeom prst="borderCallout1">
            <a:avLst>
              <a:gd name="adj1" fmla="val 50489"/>
              <a:gd name="adj2" fmla="val 99007"/>
              <a:gd name="adj3" fmla="val 97218"/>
              <a:gd name="adj4" fmla="val 217040"/>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a:r>
              <a:rPr lang="en-US" sz="1100" dirty="0">
                <a:latin typeface="Arial" charset="0"/>
                <a:ea typeface="Arial" charset="0"/>
              </a:rPr>
              <a:t>Aluminum block with the flexible strands is welded to Al thermal shield</a:t>
            </a:r>
          </a:p>
        </p:txBody>
      </p:sp>
      <p:sp>
        <p:nvSpPr>
          <p:cNvPr id="7" name="Objaśnienie liniowe 1 21">
            <a:extLst>
              <a:ext uri="{FF2B5EF4-FFF2-40B4-BE49-F238E27FC236}">
                <a16:creationId xmlns:a16="http://schemas.microsoft.com/office/drawing/2014/main" id="{B3E45BA6-D512-4A11-8F74-4B2089217B34}"/>
              </a:ext>
            </a:extLst>
          </p:cNvPr>
          <p:cNvSpPr/>
          <p:nvPr/>
        </p:nvSpPr>
        <p:spPr bwMode="auto">
          <a:xfrm>
            <a:off x="2357254" y="3659340"/>
            <a:ext cx="1692813" cy="620016"/>
          </a:xfrm>
          <a:prstGeom prst="borderCallout1">
            <a:avLst>
              <a:gd name="adj1" fmla="val 47212"/>
              <a:gd name="adj2" fmla="val -924"/>
              <a:gd name="adj3" fmla="val -93297"/>
              <a:gd name="adj4" fmla="val -73815"/>
            </a:avLst>
          </a:prstGeom>
          <a:solidFill>
            <a:schemeClr val="bg1"/>
          </a:solidFill>
          <a:ln w="190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a:ln>
                  <a:noFill/>
                </a:ln>
                <a:solidFill>
                  <a:schemeClr val="tx1"/>
                </a:solidFill>
                <a:effectLst/>
                <a:latin typeface="Arial" charset="0"/>
                <a:ea typeface="Arial" charset="0"/>
              </a:rPr>
              <a:t>Copper block with the flexible strands is bolted to stainless steel</a:t>
            </a:r>
            <a:r>
              <a:rPr kumimoji="0" lang="en-US" sz="1100" i="0" u="none" strike="noStrike" cap="none" normalizeH="0" dirty="0">
                <a:ln>
                  <a:noFill/>
                </a:ln>
                <a:solidFill>
                  <a:schemeClr val="tx1"/>
                </a:solidFill>
                <a:effectLst/>
                <a:latin typeface="Arial" charset="0"/>
                <a:ea typeface="Arial" charset="0"/>
              </a:rPr>
              <a:t> tube</a:t>
            </a:r>
            <a:endParaRPr kumimoji="0" lang="en-US" sz="1100" i="0" u="none" strike="noStrike" cap="none" normalizeH="0" baseline="0" dirty="0">
              <a:ln>
                <a:noFill/>
              </a:ln>
              <a:solidFill>
                <a:schemeClr val="tx1"/>
              </a:solidFill>
              <a:effectLst/>
              <a:latin typeface="Arial" charset="0"/>
              <a:ea typeface="Arial" charset="0"/>
            </a:endParaRPr>
          </a:p>
        </p:txBody>
      </p:sp>
      <p:sp>
        <p:nvSpPr>
          <p:cNvPr id="8" name="Prostokąt 7">
            <a:extLst>
              <a:ext uri="{FF2B5EF4-FFF2-40B4-BE49-F238E27FC236}">
                <a16:creationId xmlns:a16="http://schemas.microsoft.com/office/drawing/2014/main" id="{C7295224-B7A7-4797-9C4F-C906D2B167AD}"/>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9" name="pole tekstowe 8">
            <a:extLst>
              <a:ext uri="{FF2B5EF4-FFF2-40B4-BE49-F238E27FC236}">
                <a16:creationId xmlns:a16="http://schemas.microsoft.com/office/drawing/2014/main" id="{976672FE-EDEB-4CCE-821F-0BB28A691BBB}"/>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43</a:t>
            </a:fld>
            <a:endParaRPr lang="en-US" i="1" dirty="0">
              <a:solidFill>
                <a:schemeClr val="bg1"/>
              </a:solidFill>
            </a:endParaRPr>
          </a:p>
        </p:txBody>
      </p:sp>
    </p:spTree>
    <p:extLst>
      <p:ext uri="{BB962C8B-B14F-4D97-AF65-F5344CB8AC3E}">
        <p14:creationId xmlns:p14="http://schemas.microsoft.com/office/powerpoint/2010/main" val="3326446571"/>
      </p:ext>
    </p:extLst>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3557D4-FABA-4E10-9926-B56AF0999CED}"/>
              </a:ext>
            </a:extLst>
          </p:cNvPr>
          <p:cNvSpPr>
            <a:spLocks noGrp="1"/>
          </p:cNvSpPr>
          <p:nvPr>
            <p:ph type="title"/>
          </p:nvPr>
        </p:nvSpPr>
        <p:spPr/>
        <p:txBody>
          <a:bodyPr/>
          <a:lstStyle/>
          <a:p>
            <a:r>
              <a:rPr lang="en-US" dirty="0"/>
              <a:t>FAIR SIS100 BPL - prototype module commissioning </a:t>
            </a:r>
            <a:r>
              <a:rPr lang="pl-PL" dirty="0" err="1"/>
              <a:t>tests</a:t>
            </a:r>
            <a:r>
              <a:rPr lang="pl-PL" dirty="0"/>
              <a:t> </a:t>
            </a:r>
            <a:r>
              <a:rPr lang="en-US" dirty="0"/>
              <a:t>results </a:t>
            </a:r>
          </a:p>
        </p:txBody>
      </p:sp>
      <p:pic>
        <p:nvPicPr>
          <p:cNvPr id="8" name="Picture 13" descr="Thermal shield1">
            <a:extLst>
              <a:ext uri="{FF2B5EF4-FFF2-40B4-BE49-F238E27FC236}">
                <a16:creationId xmlns:a16="http://schemas.microsoft.com/office/drawing/2014/main" id="{040016B2-F631-4B31-B158-81589B02AF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1526" y="2203808"/>
            <a:ext cx="6980947" cy="17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7">
            <a:extLst>
              <a:ext uri="{FF2B5EF4-FFF2-40B4-BE49-F238E27FC236}">
                <a16:creationId xmlns:a16="http://schemas.microsoft.com/office/drawing/2014/main" id="{FA233D12-142E-4CCA-89D7-84694CF7EDA1}"/>
              </a:ext>
            </a:extLst>
          </p:cNvPr>
          <p:cNvSpPr>
            <a:spLocks noChangeShapeType="1"/>
          </p:cNvSpPr>
          <p:nvPr/>
        </p:nvSpPr>
        <p:spPr bwMode="auto">
          <a:xfrm flipV="1">
            <a:off x="2922073" y="2054346"/>
            <a:ext cx="252381" cy="195759"/>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Oval 8">
            <a:extLst>
              <a:ext uri="{FF2B5EF4-FFF2-40B4-BE49-F238E27FC236}">
                <a16:creationId xmlns:a16="http://schemas.microsoft.com/office/drawing/2014/main" id="{E080C693-7C89-4D81-BA05-1F257118F8B2}"/>
              </a:ext>
            </a:extLst>
          </p:cNvPr>
          <p:cNvSpPr>
            <a:spLocks noChangeArrowheads="1"/>
          </p:cNvSpPr>
          <p:nvPr/>
        </p:nvSpPr>
        <p:spPr bwMode="auto">
          <a:xfrm>
            <a:off x="2771379" y="2264659"/>
            <a:ext cx="121071" cy="89952"/>
          </a:xfrm>
          <a:prstGeom prst="ellipse">
            <a:avLst/>
          </a:prstGeom>
          <a:solidFill>
            <a:srgbClr val="FF0000"/>
          </a:solidFill>
          <a:ln w="9525">
            <a:solidFill>
              <a:schemeClr val="tx1"/>
            </a:solidFill>
            <a:round/>
            <a:headEnd/>
            <a:tailEnd/>
          </a:ln>
          <a:effec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dirty="0"/>
          </a:p>
        </p:txBody>
      </p:sp>
      <p:sp>
        <p:nvSpPr>
          <p:cNvPr id="11" name="Text Box 9">
            <a:extLst>
              <a:ext uri="{FF2B5EF4-FFF2-40B4-BE49-F238E27FC236}">
                <a16:creationId xmlns:a16="http://schemas.microsoft.com/office/drawing/2014/main" id="{5F505D5B-BAF1-456B-A558-360A82848BFE}"/>
              </a:ext>
            </a:extLst>
          </p:cNvPr>
          <p:cNvSpPr txBox="1">
            <a:spLocks noChangeArrowheads="1"/>
          </p:cNvSpPr>
          <p:nvPr/>
        </p:nvSpPr>
        <p:spPr bwMode="auto">
          <a:xfrm>
            <a:off x="3090857" y="1785466"/>
            <a:ext cx="8812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de-DE" sz="1600" dirty="0"/>
              <a:t>80K</a:t>
            </a:r>
          </a:p>
        </p:txBody>
      </p:sp>
      <p:sp>
        <p:nvSpPr>
          <p:cNvPr id="12" name="Oval 14">
            <a:extLst>
              <a:ext uri="{FF2B5EF4-FFF2-40B4-BE49-F238E27FC236}">
                <a16:creationId xmlns:a16="http://schemas.microsoft.com/office/drawing/2014/main" id="{35BEEBC3-FD18-4CA7-BD18-745A209C0855}"/>
              </a:ext>
            </a:extLst>
          </p:cNvPr>
          <p:cNvSpPr>
            <a:spLocks noChangeArrowheads="1"/>
          </p:cNvSpPr>
          <p:nvPr/>
        </p:nvSpPr>
        <p:spPr bwMode="auto">
          <a:xfrm>
            <a:off x="2801002" y="3090106"/>
            <a:ext cx="121071" cy="89952"/>
          </a:xfrm>
          <a:prstGeom prst="ellipse">
            <a:avLst/>
          </a:prstGeom>
          <a:solidFill>
            <a:srgbClr val="FF0000"/>
          </a:solidFill>
          <a:ln w="9525">
            <a:solidFill>
              <a:schemeClr val="tx1"/>
            </a:solidFill>
            <a:round/>
            <a:headEnd/>
            <a:tailEnd/>
          </a:ln>
          <a:effec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dirty="0"/>
          </a:p>
        </p:txBody>
      </p:sp>
      <p:sp>
        <p:nvSpPr>
          <p:cNvPr id="13" name="Oval 15">
            <a:extLst>
              <a:ext uri="{FF2B5EF4-FFF2-40B4-BE49-F238E27FC236}">
                <a16:creationId xmlns:a16="http://schemas.microsoft.com/office/drawing/2014/main" id="{CF8509F1-7714-4ED0-AF5A-FC864BD8E2F6}"/>
              </a:ext>
            </a:extLst>
          </p:cNvPr>
          <p:cNvSpPr>
            <a:spLocks noChangeArrowheads="1"/>
          </p:cNvSpPr>
          <p:nvPr/>
        </p:nvSpPr>
        <p:spPr bwMode="auto">
          <a:xfrm>
            <a:off x="2801002" y="3750200"/>
            <a:ext cx="121071" cy="89952"/>
          </a:xfrm>
          <a:prstGeom prst="ellipse">
            <a:avLst/>
          </a:prstGeom>
          <a:solidFill>
            <a:srgbClr val="FF0000"/>
          </a:solidFill>
          <a:ln w="9525">
            <a:solidFill>
              <a:schemeClr val="tx1"/>
            </a:solidFill>
            <a:round/>
            <a:headEnd/>
            <a:tailEnd/>
          </a:ln>
          <a:effec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dirty="0"/>
          </a:p>
        </p:txBody>
      </p:sp>
      <p:sp>
        <p:nvSpPr>
          <p:cNvPr id="14" name="Oval 16">
            <a:extLst>
              <a:ext uri="{FF2B5EF4-FFF2-40B4-BE49-F238E27FC236}">
                <a16:creationId xmlns:a16="http://schemas.microsoft.com/office/drawing/2014/main" id="{BA786B06-F6E4-41E0-8921-46C1BCA4B33E}"/>
              </a:ext>
            </a:extLst>
          </p:cNvPr>
          <p:cNvSpPr>
            <a:spLocks noChangeArrowheads="1"/>
          </p:cNvSpPr>
          <p:nvPr/>
        </p:nvSpPr>
        <p:spPr bwMode="auto">
          <a:xfrm>
            <a:off x="4557832" y="3570296"/>
            <a:ext cx="121071" cy="89952"/>
          </a:xfrm>
          <a:prstGeom prst="ellipse">
            <a:avLst/>
          </a:prstGeom>
          <a:solidFill>
            <a:srgbClr val="FF0000"/>
          </a:solidFill>
          <a:ln w="9525">
            <a:solidFill>
              <a:schemeClr val="tx1"/>
            </a:solidFill>
            <a:round/>
            <a:headEnd/>
            <a:tailEnd/>
          </a:ln>
          <a:effec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dirty="0"/>
          </a:p>
        </p:txBody>
      </p:sp>
      <p:sp>
        <p:nvSpPr>
          <p:cNvPr id="15" name="Line 17">
            <a:extLst>
              <a:ext uri="{FF2B5EF4-FFF2-40B4-BE49-F238E27FC236}">
                <a16:creationId xmlns:a16="http://schemas.microsoft.com/office/drawing/2014/main" id="{26C736FA-644A-42AE-B025-7971D0F31DCB}"/>
              </a:ext>
            </a:extLst>
          </p:cNvPr>
          <p:cNvSpPr>
            <a:spLocks noChangeShapeType="1"/>
          </p:cNvSpPr>
          <p:nvPr/>
        </p:nvSpPr>
        <p:spPr bwMode="auto">
          <a:xfrm flipH="1">
            <a:off x="1715090" y="3180060"/>
            <a:ext cx="1056289" cy="734707"/>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19">
            <a:extLst>
              <a:ext uri="{FF2B5EF4-FFF2-40B4-BE49-F238E27FC236}">
                <a16:creationId xmlns:a16="http://schemas.microsoft.com/office/drawing/2014/main" id="{872E62A2-3187-4D40-A44A-0209F9C7A90C}"/>
              </a:ext>
            </a:extLst>
          </p:cNvPr>
          <p:cNvSpPr>
            <a:spLocks noChangeShapeType="1"/>
          </p:cNvSpPr>
          <p:nvPr/>
        </p:nvSpPr>
        <p:spPr bwMode="auto">
          <a:xfrm>
            <a:off x="2950989" y="3813696"/>
            <a:ext cx="223467" cy="129255"/>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Text Box 20">
            <a:extLst>
              <a:ext uri="{FF2B5EF4-FFF2-40B4-BE49-F238E27FC236}">
                <a16:creationId xmlns:a16="http://schemas.microsoft.com/office/drawing/2014/main" id="{16497F5E-84B4-4587-83C1-14E167F9CE8A}"/>
              </a:ext>
            </a:extLst>
          </p:cNvPr>
          <p:cNvSpPr txBox="1">
            <a:spLocks noChangeArrowheads="1"/>
          </p:cNvSpPr>
          <p:nvPr/>
        </p:nvSpPr>
        <p:spPr bwMode="auto">
          <a:xfrm>
            <a:off x="3174456" y="3896654"/>
            <a:ext cx="13086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de-DE" sz="1600" dirty="0"/>
              <a:t>Broken</a:t>
            </a:r>
          </a:p>
        </p:txBody>
      </p:sp>
      <p:sp>
        <p:nvSpPr>
          <p:cNvPr id="18" name="Line 21">
            <a:extLst>
              <a:ext uri="{FF2B5EF4-FFF2-40B4-BE49-F238E27FC236}">
                <a16:creationId xmlns:a16="http://schemas.microsoft.com/office/drawing/2014/main" id="{8E8A22EA-0EEC-48E8-989A-B6E611A20289}"/>
              </a:ext>
            </a:extLst>
          </p:cNvPr>
          <p:cNvSpPr>
            <a:spLocks noChangeShapeType="1"/>
          </p:cNvSpPr>
          <p:nvPr/>
        </p:nvSpPr>
        <p:spPr bwMode="auto">
          <a:xfrm>
            <a:off x="4696042" y="3671109"/>
            <a:ext cx="574252" cy="345944"/>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 name="Text Box 9">
            <a:extLst>
              <a:ext uri="{FF2B5EF4-FFF2-40B4-BE49-F238E27FC236}">
                <a16:creationId xmlns:a16="http://schemas.microsoft.com/office/drawing/2014/main" id="{977C9CC7-DB67-4354-9B9B-84F23EF85FCB}"/>
              </a:ext>
            </a:extLst>
          </p:cNvPr>
          <p:cNvSpPr txBox="1">
            <a:spLocks noChangeArrowheads="1"/>
          </p:cNvSpPr>
          <p:nvPr/>
        </p:nvSpPr>
        <p:spPr bwMode="auto">
          <a:xfrm>
            <a:off x="1313211" y="3890372"/>
            <a:ext cx="8710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de-DE" sz="1600" dirty="0"/>
              <a:t>81K</a:t>
            </a:r>
          </a:p>
        </p:txBody>
      </p:sp>
      <p:sp>
        <p:nvSpPr>
          <p:cNvPr id="20" name="Text Box 9">
            <a:extLst>
              <a:ext uri="{FF2B5EF4-FFF2-40B4-BE49-F238E27FC236}">
                <a16:creationId xmlns:a16="http://schemas.microsoft.com/office/drawing/2014/main" id="{BEBE837D-9353-4193-81F5-30E501223C53}"/>
              </a:ext>
            </a:extLst>
          </p:cNvPr>
          <p:cNvSpPr txBox="1">
            <a:spLocks noChangeArrowheads="1"/>
          </p:cNvSpPr>
          <p:nvPr/>
        </p:nvSpPr>
        <p:spPr bwMode="auto">
          <a:xfrm>
            <a:off x="5253173" y="3914767"/>
            <a:ext cx="6261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de-DE" sz="1600" dirty="0"/>
              <a:t>81K</a:t>
            </a:r>
          </a:p>
        </p:txBody>
      </p:sp>
      <p:sp>
        <p:nvSpPr>
          <p:cNvPr id="21" name="Oval 8">
            <a:extLst>
              <a:ext uri="{FF2B5EF4-FFF2-40B4-BE49-F238E27FC236}">
                <a16:creationId xmlns:a16="http://schemas.microsoft.com/office/drawing/2014/main" id="{C4EC2E46-83CF-4919-A9ED-CAB2B1EC98D9}"/>
              </a:ext>
            </a:extLst>
          </p:cNvPr>
          <p:cNvSpPr>
            <a:spLocks noChangeArrowheads="1"/>
          </p:cNvSpPr>
          <p:nvPr/>
        </p:nvSpPr>
        <p:spPr bwMode="auto">
          <a:xfrm>
            <a:off x="6142850" y="2415605"/>
            <a:ext cx="121071" cy="89952"/>
          </a:xfrm>
          <a:prstGeom prst="ellipse">
            <a:avLst/>
          </a:prstGeom>
          <a:solidFill>
            <a:srgbClr val="FF0000"/>
          </a:solidFill>
          <a:ln w="9525">
            <a:solidFill>
              <a:schemeClr val="tx1"/>
            </a:solidFill>
            <a:round/>
            <a:headEnd/>
            <a:tailEnd/>
          </a:ln>
          <a:effectLst/>
        </p:spPr>
        <p:txBody>
          <a:bodyPr wrap="none" anchor="ct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endParaRPr lang="en-US" altLang="en-US" dirty="0"/>
          </a:p>
        </p:txBody>
      </p:sp>
      <p:sp>
        <p:nvSpPr>
          <p:cNvPr id="22" name="Text Box 9">
            <a:extLst>
              <a:ext uri="{FF2B5EF4-FFF2-40B4-BE49-F238E27FC236}">
                <a16:creationId xmlns:a16="http://schemas.microsoft.com/office/drawing/2014/main" id="{B1C4F594-BD26-432E-AF56-A6C7E38E80AC}"/>
              </a:ext>
            </a:extLst>
          </p:cNvPr>
          <p:cNvSpPr txBox="1">
            <a:spLocks noChangeArrowheads="1"/>
          </p:cNvSpPr>
          <p:nvPr/>
        </p:nvSpPr>
        <p:spPr bwMode="auto">
          <a:xfrm>
            <a:off x="4409896" y="1810769"/>
            <a:ext cx="2062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Arial" panose="020B0604020202020204" pitchFamily="34" charset="0"/>
              </a:defRPr>
            </a:lvl1pPr>
            <a:lvl2pPr marL="742950" indent="-285750" eaLnBrk="0" hangingPunct="0">
              <a:defRPr sz="1200">
                <a:solidFill>
                  <a:schemeClr val="tx1"/>
                </a:solidFill>
                <a:latin typeface="Arial" panose="020B0604020202020204" pitchFamily="34" charset="0"/>
              </a:defRPr>
            </a:lvl2pPr>
            <a:lvl3pPr marL="1143000" indent="-228600" eaLnBrk="0" hangingPunct="0">
              <a:defRPr sz="1200">
                <a:solidFill>
                  <a:schemeClr val="tx1"/>
                </a:solidFill>
                <a:latin typeface="Arial" panose="020B0604020202020204" pitchFamily="34" charset="0"/>
              </a:defRPr>
            </a:lvl3pPr>
            <a:lvl4pPr marL="1600200" indent="-228600" eaLnBrk="0" hangingPunct="0">
              <a:defRPr sz="1200">
                <a:solidFill>
                  <a:schemeClr val="tx1"/>
                </a:solidFill>
                <a:latin typeface="Arial" panose="020B0604020202020204" pitchFamily="34" charset="0"/>
              </a:defRPr>
            </a:lvl4pPr>
            <a:lvl5pPr marL="2057400" indent="-228600" eaLnBrk="0" hangingPunct="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eaLnBrk="1" hangingPunct="1"/>
            <a:r>
              <a:rPr lang="en-US" altLang="de-DE" sz="1600" dirty="0" err="1"/>
              <a:t>TS_Return</a:t>
            </a:r>
            <a:r>
              <a:rPr lang="en-US" altLang="de-DE" sz="1600" dirty="0"/>
              <a:t> – 60.4K</a:t>
            </a:r>
          </a:p>
        </p:txBody>
      </p:sp>
      <p:sp>
        <p:nvSpPr>
          <p:cNvPr id="23" name="Line 7">
            <a:extLst>
              <a:ext uri="{FF2B5EF4-FFF2-40B4-BE49-F238E27FC236}">
                <a16:creationId xmlns:a16="http://schemas.microsoft.com/office/drawing/2014/main" id="{29F215EF-E12B-4E9C-A979-105816182760}"/>
              </a:ext>
            </a:extLst>
          </p:cNvPr>
          <p:cNvSpPr>
            <a:spLocks noChangeShapeType="1"/>
          </p:cNvSpPr>
          <p:nvPr/>
        </p:nvSpPr>
        <p:spPr bwMode="auto">
          <a:xfrm flipH="1" flipV="1">
            <a:off x="5619317" y="2166775"/>
            <a:ext cx="523533" cy="262995"/>
          </a:xfrm>
          <a:prstGeom prst="line">
            <a:avLst/>
          </a:prstGeom>
          <a:noFill/>
          <a:ln w="190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pole tekstowe 23">
            <a:extLst>
              <a:ext uri="{FF2B5EF4-FFF2-40B4-BE49-F238E27FC236}">
                <a16:creationId xmlns:a16="http://schemas.microsoft.com/office/drawing/2014/main" id="{261E8603-3131-4F65-9869-CE7F0EF723FB}"/>
              </a:ext>
            </a:extLst>
          </p:cNvPr>
          <p:cNvSpPr txBox="1"/>
          <p:nvPr/>
        </p:nvSpPr>
        <p:spPr>
          <a:xfrm>
            <a:off x="633899" y="4500084"/>
            <a:ext cx="3736920" cy="369332"/>
          </a:xfrm>
          <a:prstGeom prst="rect">
            <a:avLst/>
          </a:prstGeom>
          <a:noFill/>
        </p:spPr>
        <p:txBody>
          <a:bodyPr wrap="none" rtlCol="0">
            <a:spAutoFit/>
          </a:bodyPr>
          <a:lstStyle/>
          <a:p>
            <a:r>
              <a:rPr lang="en-US" b="1" dirty="0"/>
              <a:t>Theoretical thermal conductivity</a:t>
            </a:r>
          </a:p>
        </p:txBody>
      </p:sp>
      <mc:AlternateContent xmlns:mc="http://schemas.openxmlformats.org/markup-compatibility/2006" xmlns:a14="http://schemas.microsoft.com/office/drawing/2010/main">
        <mc:Choice Requires="a14">
          <p:sp>
            <p:nvSpPr>
              <p:cNvPr id="25" name="Prostokąt 24">
                <a:extLst>
                  <a:ext uri="{FF2B5EF4-FFF2-40B4-BE49-F238E27FC236}">
                    <a16:creationId xmlns:a16="http://schemas.microsoft.com/office/drawing/2014/main" id="{E4BF0385-8E48-4C79-985C-93A6E27CA245}"/>
                  </a:ext>
                </a:extLst>
              </p:cNvPr>
              <p:cNvSpPr/>
              <p:nvPr/>
            </p:nvSpPr>
            <p:spPr>
              <a:xfrm>
                <a:off x="829929" y="4999396"/>
                <a:ext cx="2558649" cy="485646"/>
              </a:xfrm>
              <a:prstGeom prst="rect">
                <a:avLst/>
              </a:prstGeom>
            </p:spPr>
            <p:txBody>
              <a:bodyPr wrap="none">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𝑡𝑒𝑜𝑟</m:t>
                        </m:r>
                      </m:sub>
                    </m:sSub>
                    <m:r>
                      <a:rPr lang="en-US" b="0" i="1" smtClean="0">
                        <a:latin typeface="Cambria Math" panose="02040503050406030204" pitchFamily="18" charset="0"/>
                      </a:rPr>
                      <m:t>=</m:t>
                    </m:r>
                    <m:r>
                      <a:rPr lang="en-US" b="0" i="1" smtClean="0">
                        <a:latin typeface="Cambria Math" panose="02040503050406030204" pitchFamily="18" charset="0"/>
                      </a:rPr>
                      <m:t>𝐴</m:t>
                    </m:r>
                    <m:f>
                      <m:fPr>
                        <m:ctrlPr>
                          <a:rPr lang="en-US" b="0" i="1" smtClean="0">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ea typeface="Cambria Math" panose="02040503050406030204" pitchFamily="18" charset="0"/>
                          </a:rPr>
                          <m:t>𝑘</m:t>
                        </m:r>
                      </m:den>
                    </m:f>
                  </m:oMath>
                </a14:m>
                <a:r>
                  <a:rPr lang="en-US" dirty="0"/>
                  <a:t> = </a:t>
                </a:r>
                <a:r>
                  <a:rPr lang="en-US" b="1" dirty="0"/>
                  <a:t>1.07  W/K</a:t>
                </a:r>
              </a:p>
            </p:txBody>
          </p:sp>
        </mc:Choice>
        <mc:Fallback xmlns="">
          <p:sp>
            <p:nvSpPr>
              <p:cNvPr id="25" name="Prostokąt 24">
                <a:extLst>
                  <a:ext uri="{FF2B5EF4-FFF2-40B4-BE49-F238E27FC236}">
                    <a16:creationId xmlns:a16="http://schemas.microsoft.com/office/drawing/2014/main" id="{E4BF0385-8E48-4C79-985C-93A6E27CA245}"/>
                  </a:ext>
                </a:extLst>
              </p:cNvPr>
              <p:cNvSpPr>
                <a:spLocks noRot="1" noChangeAspect="1" noMove="1" noResize="1" noEditPoints="1" noAdjustHandles="1" noChangeArrowheads="1" noChangeShapeType="1" noTextEdit="1"/>
              </p:cNvSpPr>
              <p:nvPr/>
            </p:nvSpPr>
            <p:spPr>
              <a:xfrm>
                <a:off x="829929" y="4999396"/>
                <a:ext cx="2558649" cy="485646"/>
              </a:xfrm>
              <a:prstGeom prst="rect">
                <a:avLst/>
              </a:prstGeom>
              <a:blipFill>
                <a:blip r:embed="rId3"/>
                <a:stretch>
                  <a:fillRect r="-1190" b="-6250"/>
                </a:stretch>
              </a:blipFill>
            </p:spPr>
            <p:txBody>
              <a:bodyPr/>
              <a:lstStyle/>
              <a:p>
                <a:r>
                  <a:rPr lang="en-US">
                    <a:noFill/>
                  </a:rPr>
                  <a:t> </a:t>
                </a:r>
              </a:p>
            </p:txBody>
          </p:sp>
        </mc:Fallback>
      </mc:AlternateContent>
      <p:sp>
        <p:nvSpPr>
          <p:cNvPr id="26" name="pole tekstowe 25">
            <a:extLst>
              <a:ext uri="{FF2B5EF4-FFF2-40B4-BE49-F238E27FC236}">
                <a16:creationId xmlns:a16="http://schemas.microsoft.com/office/drawing/2014/main" id="{820202D7-C06D-49B6-AEE6-F5726C6A2FFA}"/>
              </a:ext>
            </a:extLst>
          </p:cNvPr>
          <p:cNvSpPr txBox="1"/>
          <p:nvPr/>
        </p:nvSpPr>
        <p:spPr>
          <a:xfrm>
            <a:off x="633899" y="5593578"/>
            <a:ext cx="4539769" cy="738664"/>
          </a:xfrm>
          <a:prstGeom prst="rect">
            <a:avLst/>
          </a:prstGeom>
          <a:noFill/>
        </p:spPr>
        <p:txBody>
          <a:bodyPr wrap="none" rtlCol="0">
            <a:spAutoFit/>
          </a:bodyPr>
          <a:lstStyle/>
          <a:p>
            <a:r>
              <a:rPr lang="en-US" sz="1400" dirty="0"/>
              <a:t>A – total cross section of the Cu strands – 12 x 16 mm</a:t>
            </a:r>
            <a:r>
              <a:rPr lang="en-US" sz="1400" baseline="30000" dirty="0"/>
              <a:t>2</a:t>
            </a:r>
          </a:p>
          <a:p>
            <a:r>
              <a:rPr lang="en-US" sz="1400" dirty="0"/>
              <a:t>L – strand length – 90 mm</a:t>
            </a:r>
          </a:p>
          <a:p>
            <a:r>
              <a:rPr lang="en-US" sz="1400" dirty="0"/>
              <a:t>k – thermal cond. of Cu – 500 W/</a:t>
            </a:r>
            <a:r>
              <a:rPr lang="en-US" sz="1400" dirty="0" err="1"/>
              <a:t>mK</a:t>
            </a:r>
            <a:r>
              <a:rPr lang="en-US" sz="1400" dirty="0"/>
              <a:t> </a:t>
            </a:r>
          </a:p>
        </p:txBody>
      </p:sp>
      <p:sp>
        <p:nvSpPr>
          <p:cNvPr id="27" name="pole tekstowe 26">
            <a:extLst>
              <a:ext uri="{FF2B5EF4-FFF2-40B4-BE49-F238E27FC236}">
                <a16:creationId xmlns:a16="http://schemas.microsoft.com/office/drawing/2014/main" id="{C1F57965-4BBC-4606-AB58-462C564809AB}"/>
              </a:ext>
            </a:extLst>
          </p:cNvPr>
          <p:cNvSpPr txBox="1"/>
          <p:nvPr/>
        </p:nvSpPr>
        <p:spPr>
          <a:xfrm>
            <a:off x="5542015" y="4519126"/>
            <a:ext cx="3297185" cy="1977464"/>
          </a:xfrm>
          <a:prstGeom prst="rect">
            <a:avLst/>
          </a:prstGeom>
          <a:noFill/>
        </p:spPr>
        <p:txBody>
          <a:bodyPr wrap="none" rtlCol="0">
            <a:spAutoFit/>
          </a:bodyPr>
          <a:lstStyle/>
          <a:p>
            <a:r>
              <a:rPr lang="en-US" b="1" dirty="0"/>
              <a:t>Real thermal conductivity:</a:t>
            </a:r>
          </a:p>
          <a:p>
            <a:endParaRPr lang="en-US" sz="1200" dirty="0"/>
          </a:p>
          <a:p>
            <a:r>
              <a:rPr lang="en-US" sz="1600" dirty="0"/>
              <a:t>TS return line T=60.4K</a:t>
            </a:r>
          </a:p>
          <a:p>
            <a:r>
              <a:rPr lang="en-US" sz="1600" dirty="0"/>
              <a:t>TS temp T=80K</a:t>
            </a:r>
          </a:p>
          <a:p>
            <a:r>
              <a:rPr lang="en-US" sz="1600" dirty="0"/>
              <a:t>Measured heat flux to TS – 49.2W</a:t>
            </a:r>
          </a:p>
          <a:p>
            <a:r>
              <a:rPr lang="en-US" sz="1600" dirty="0"/>
              <a:t>No of thermal connections – 6</a:t>
            </a:r>
          </a:p>
          <a:p>
            <a:endParaRPr lang="en-US" sz="1000" dirty="0"/>
          </a:p>
          <a:p>
            <a:r>
              <a:rPr lang="en-US" sz="1600" i="1" dirty="0" err="1"/>
              <a:t>q</a:t>
            </a:r>
            <a:r>
              <a:rPr lang="en-US" sz="1600" i="1" baseline="-25000" dirty="0" err="1"/>
              <a:t>real</a:t>
            </a:r>
            <a:r>
              <a:rPr lang="en-US" sz="1600" dirty="0"/>
              <a:t>=</a:t>
            </a:r>
            <a:r>
              <a:rPr lang="en-US" sz="1600" b="1" dirty="0"/>
              <a:t> 0.425 W/K</a:t>
            </a:r>
          </a:p>
        </p:txBody>
      </p:sp>
      <p:sp>
        <p:nvSpPr>
          <p:cNvPr id="28" name="pole tekstowe 27">
            <a:extLst>
              <a:ext uri="{FF2B5EF4-FFF2-40B4-BE49-F238E27FC236}">
                <a16:creationId xmlns:a16="http://schemas.microsoft.com/office/drawing/2014/main" id="{B951D488-FA07-49D0-9975-DE2C5AB022FA}"/>
              </a:ext>
            </a:extLst>
          </p:cNvPr>
          <p:cNvSpPr txBox="1"/>
          <p:nvPr/>
        </p:nvSpPr>
        <p:spPr>
          <a:xfrm>
            <a:off x="6100839" y="4059649"/>
            <a:ext cx="2935212" cy="307777"/>
          </a:xfrm>
          <a:prstGeom prst="rect">
            <a:avLst/>
          </a:prstGeom>
          <a:noFill/>
        </p:spPr>
        <p:txBody>
          <a:bodyPr wrap="square" rtlCol="0">
            <a:spAutoFit/>
          </a:bodyPr>
          <a:lstStyle/>
          <a:p>
            <a:r>
              <a:rPr lang="en-US" sz="1400" i="1" dirty="0"/>
              <a:t>Measurement results Curtesy GSI</a:t>
            </a:r>
          </a:p>
        </p:txBody>
      </p:sp>
      <p:sp>
        <p:nvSpPr>
          <p:cNvPr id="29" name="Prostokąt 28">
            <a:extLst>
              <a:ext uri="{FF2B5EF4-FFF2-40B4-BE49-F238E27FC236}">
                <a16:creationId xmlns:a16="http://schemas.microsoft.com/office/drawing/2014/main" id="{F2CF8484-AE0F-41E7-8DB8-C7C51CD956B5}"/>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30" name="pole tekstowe 29">
            <a:extLst>
              <a:ext uri="{FF2B5EF4-FFF2-40B4-BE49-F238E27FC236}">
                <a16:creationId xmlns:a16="http://schemas.microsoft.com/office/drawing/2014/main" id="{49C3567C-565D-467D-B1BF-EA8EAE199B9D}"/>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44</a:t>
            </a:fld>
            <a:endParaRPr lang="en-US" i="1" dirty="0">
              <a:solidFill>
                <a:schemeClr val="bg1"/>
              </a:solidFill>
            </a:endParaRPr>
          </a:p>
        </p:txBody>
      </p:sp>
    </p:spTree>
    <p:extLst>
      <p:ext uri="{BB962C8B-B14F-4D97-AF65-F5344CB8AC3E}">
        <p14:creationId xmlns:p14="http://schemas.microsoft.com/office/powerpoint/2010/main" val="4198132236"/>
      </p:ext>
    </p:extLst>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3557D4-FABA-4E10-9926-B56AF0999CED}"/>
              </a:ext>
            </a:extLst>
          </p:cNvPr>
          <p:cNvSpPr>
            <a:spLocks noGrp="1"/>
          </p:cNvSpPr>
          <p:nvPr>
            <p:ph type="title"/>
          </p:nvPr>
        </p:nvSpPr>
        <p:spPr/>
        <p:txBody>
          <a:bodyPr/>
          <a:lstStyle/>
          <a:p>
            <a:r>
              <a:rPr lang="en-US" dirty="0"/>
              <a:t>Which copper for TS and thermal couplers? OFE or ETP?</a:t>
            </a:r>
          </a:p>
        </p:txBody>
      </p:sp>
      <p:sp>
        <p:nvSpPr>
          <p:cNvPr id="50" name="pole tekstowe 49">
            <a:extLst>
              <a:ext uri="{FF2B5EF4-FFF2-40B4-BE49-F238E27FC236}">
                <a16:creationId xmlns:a16="http://schemas.microsoft.com/office/drawing/2014/main" id="{D9F4180A-5D5B-4341-AE2D-E10DC2E0BE31}"/>
              </a:ext>
            </a:extLst>
          </p:cNvPr>
          <p:cNvSpPr txBox="1"/>
          <p:nvPr/>
        </p:nvSpPr>
        <p:spPr>
          <a:xfrm>
            <a:off x="4918819" y="3125353"/>
            <a:ext cx="4202185" cy="707886"/>
          </a:xfrm>
          <a:prstGeom prst="rect">
            <a:avLst/>
          </a:prstGeom>
          <a:noFill/>
        </p:spPr>
        <p:txBody>
          <a:bodyPr wrap="square" rtlCol="0">
            <a:spAutoFit/>
          </a:bodyPr>
          <a:lstStyle/>
          <a:p>
            <a:pPr algn="ctr"/>
            <a:r>
              <a:rPr lang="en-GB" sz="1400" b="1" dirty="0"/>
              <a:t>For radiation shield and nitrogen purposes</a:t>
            </a:r>
          </a:p>
          <a:p>
            <a:pPr algn="ctr"/>
            <a:r>
              <a:rPr lang="en-GB" sz="1400" dirty="0"/>
              <a:t>thermal conductivity </a:t>
            </a:r>
            <a:r>
              <a:rPr lang="en-GB" sz="1400" dirty="0">
                <a:solidFill>
                  <a:srgbClr val="00B050"/>
                </a:solidFill>
              </a:rPr>
              <a:t>OFE ≈ ETP</a:t>
            </a:r>
          </a:p>
          <a:p>
            <a:pPr marL="342900" indent="-342900" algn="ctr">
              <a:buFont typeface="Arial" panose="020B0604020202020204" pitchFamily="34" charset="0"/>
              <a:buChar char="•"/>
            </a:pPr>
            <a:endParaRPr lang="en-GB" sz="1200" dirty="0"/>
          </a:p>
        </p:txBody>
      </p:sp>
      <p:grpSp>
        <p:nvGrpSpPr>
          <p:cNvPr id="51" name="Grupa 50">
            <a:extLst>
              <a:ext uri="{FF2B5EF4-FFF2-40B4-BE49-F238E27FC236}">
                <a16:creationId xmlns:a16="http://schemas.microsoft.com/office/drawing/2014/main" id="{C4F4C91B-BA7C-4C28-930D-5FAEFFF75BE1}"/>
              </a:ext>
            </a:extLst>
          </p:cNvPr>
          <p:cNvGrpSpPr/>
          <p:nvPr/>
        </p:nvGrpSpPr>
        <p:grpSpPr>
          <a:xfrm>
            <a:off x="645055" y="1797783"/>
            <a:ext cx="4343022" cy="5060217"/>
            <a:chOff x="51364" y="1146614"/>
            <a:chExt cx="4467296" cy="5205013"/>
          </a:xfrm>
        </p:grpSpPr>
        <p:grpSp>
          <p:nvGrpSpPr>
            <p:cNvPr id="52" name="Grupa 51">
              <a:extLst>
                <a:ext uri="{FF2B5EF4-FFF2-40B4-BE49-F238E27FC236}">
                  <a16:creationId xmlns:a16="http://schemas.microsoft.com/office/drawing/2014/main" id="{6F110549-C812-437C-9F14-A9010ABA44D5}"/>
                </a:ext>
              </a:extLst>
            </p:cNvPr>
            <p:cNvGrpSpPr/>
            <p:nvPr/>
          </p:nvGrpSpPr>
          <p:grpSpPr>
            <a:xfrm>
              <a:off x="51364" y="1146614"/>
              <a:ext cx="4467296" cy="5205013"/>
              <a:chOff x="51364" y="1146615"/>
              <a:chExt cx="4136989" cy="4669678"/>
            </a:xfrm>
          </p:grpSpPr>
          <p:pic>
            <p:nvPicPr>
              <p:cNvPr id="55" name="Obraz 54">
                <a:extLst>
                  <a:ext uri="{FF2B5EF4-FFF2-40B4-BE49-F238E27FC236}">
                    <a16:creationId xmlns:a16="http://schemas.microsoft.com/office/drawing/2014/main" id="{263542F3-8690-475B-B7E9-E06DAA3D1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64" y="1146615"/>
                <a:ext cx="4136989" cy="4669678"/>
              </a:xfrm>
              <a:prstGeom prst="rect">
                <a:avLst/>
              </a:prstGeom>
            </p:spPr>
          </p:pic>
          <p:sp>
            <p:nvSpPr>
              <p:cNvPr id="56" name="Prostokąt zaokrąglony 6">
                <a:extLst>
                  <a:ext uri="{FF2B5EF4-FFF2-40B4-BE49-F238E27FC236}">
                    <a16:creationId xmlns:a16="http://schemas.microsoft.com/office/drawing/2014/main" id="{C4EEF30D-DC8F-40CB-8ACE-20E129C9922C}"/>
                  </a:ext>
                </a:extLst>
              </p:cNvPr>
              <p:cNvSpPr/>
              <p:nvPr/>
            </p:nvSpPr>
            <p:spPr>
              <a:xfrm>
                <a:off x="857252" y="1385907"/>
                <a:ext cx="1093468" cy="357168"/>
              </a:xfrm>
              <a:prstGeom prst="round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7" name="Prostokąt zaokrąglony 23">
                <a:extLst>
                  <a:ext uri="{FF2B5EF4-FFF2-40B4-BE49-F238E27FC236}">
                    <a16:creationId xmlns:a16="http://schemas.microsoft.com/office/drawing/2014/main" id="{52A707AB-2B1F-4D72-A9AC-CE1B20BAB2F9}"/>
                  </a:ext>
                </a:extLst>
              </p:cNvPr>
              <p:cNvSpPr/>
              <p:nvPr/>
            </p:nvSpPr>
            <p:spPr>
              <a:xfrm>
                <a:off x="812978" y="2371725"/>
                <a:ext cx="949147" cy="429354"/>
              </a:xfrm>
              <a:prstGeom prst="roundRect">
                <a:avLst/>
              </a:prstGeom>
              <a:noFill/>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8" name="Dowolny kształt 10">
                <a:extLst>
                  <a:ext uri="{FF2B5EF4-FFF2-40B4-BE49-F238E27FC236}">
                    <a16:creationId xmlns:a16="http://schemas.microsoft.com/office/drawing/2014/main" id="{21CB1B2F-996D-4681-9379-7399C05141EE}"/>
                  </a:ext>
                </a:extLst>
              </p:cNvPr>
              <p:cNvSpPr/>
              <p:nvPr/>
            </p:nvSpPr>
            <p:spPr>
              <a:xfrm>
                <a:off x="1671638" y="1685790"/>
                <a:ext cx="2438400" cy="995555"/>
              </a:xfrm>
              <a:custGeom>
                <a:avLst/>
                <a:gdLst>
                  <a:gd name="connsiteX0" fmla="*/ 0 w 2438400"/>
                  <a:gd name="connsiteY0" fmla="*/ 114435 h 995555"/>
                  <a:gd name="connsiteX1" fmla="*/ 128587 w 2438400"/>
                  <a:gd name="connsiteY1" fmla="*/ 71573 h 995555"/>
                  <a:gd name="connsiteX2" fmla="*/ 304800 w 2438400"/>
                  <a:gd name="connsiteY2" fmla="*/ 28710 h 995555"/>
                  <a:gd name="connsiteX3" fmla="*/ 476250 w 2438400"/>
                  <a:gd name="connsiteY3" fmla="*/ 135 h 995555"/>
                  <a:gd name="connsiteX4" fmla="*/ 614362 w 2438400"/>
                  <a:gd name="connsiteY4" fmla="*/ 19185 h 995555"/>
                  <a:gd name="connsiteX5" fmla="*/ 733425 w 2438400"/>
                  <a:gd name="connsiteY5" fmla="*/ 47760 h 995555"/>
                  <a:gd name="connsiteX6" fmla="*/ 852487 w 2438400"/>
                  <a:gd name="connsiteY6" fmla="*/ 109673 h 995555"/>
                  <a:gd name="connsiteX7" fmla="*/ 962025 w 2438400"/>
                  <a:gd name="connsiteY7" fmla="*/ 195398 h 995555"/>
                  <a:gd name="connsiteX8" fmla="*/ 1100137 w 2438400"/>
                  <a:gd name="connsiteY8" fmla="*/ 347798 h 995555"/>
                  <a:gd name="connsiteX9" fmla="*/ 1185862 w 2438400"/>
                  <a:gd name="connsiteY9" fmla="*/ 462098 h 995555"/>
                  <a:gd name="connsiteX10" fmla="*/ 1266825 w 2438400"/>
                  <a:gd name="connsiteY10" fmla="*/ 538298 h 995555"/>
                  <a:gd name="connsiteX11" fmla="*/ 1333500 w 2438400"/>
                  <a:gd name="connsiteY11" fmla="*/ 604973 h 995555"/>
                  <a:gd name="connsiteX12" fmla="*/ 1414462 w 2438400"/>
                  <a:gd name="connsiteY12" fmla="*/ 695460 h 995555"/>
                  <a:gd name="connsiteX13" fmla="*/ 1509712 w 2438400"/>
                  <a:gd name="connsiteY13" fmla="*/ 766898 h 995555"/>
                  <a:gd name="connsiteX14" fmla="*/ 1633537 w 2438400"/>
                  <a:gd name="connsiteY14" fmla="*/ 857385 h 995555"/>
                  <a:gd name="connsiteX15" fmla="*/ 1728787 w 2438400"/>
                  <a:gd name="connsiteY15" fmla="*/ 895485 h 995555"/>
                  <a:gd name="connsiteX16" fmla="*/ 1862137 w 2438400"/>
                  <a:gd name="connsiteY16" fmla="*/ 938348 h 995555"/>
                  <a:gd name="connsiteX17" fmla="*/ 2024062 w 2438400"/>
                  <a:gd name="connsiteY17" fmla="*/ 971685 h 995555"/>
                  <a:gd name="connsiteX18" fmla="*/ 2257425 w 2438400"/>
                  <a:gd name="connsiteY18" fmla="*/ 976448 h 995555"/>
                  <a:gd name="connsiteX19" fmla="*/ 2395537 w 2438400"/>
                  <a:gd name="connsiteY19" fmla="*/ 995498 h 995555"/>
                  <a:gd name="connsiteX20" fmla="*/ 2438400 w 2438400"/>
                  <a:gd name="connsiteY20" fmla="*/ 981210 h 9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8400" h="995555">
                    <a:moveTo>
                      <a:pt x="0" y="114435"/>
                    </a:moveTo>
                    <a:cubicBezTo>
                      <a:pt x="38893" y="100147"/>
                      <a:pt x="77787" y="85860"/>
                      <a:pt x="128587" y="71573"/>
                    </a:cubicBezTo>
                    <a:cubicBezTo>
                      <a:pt x="179387" y="57286"/>
                      <a:pt x="246856" y="40616"/>
                      <a:pt x="304800" y="28710"/>
                    </a:cubicBezTo>
                    <a:cubicBezTo>
                      <a:pt x="362744" y="16804"/>
                      <a:pt x="424656" y="1722"/>
                      <a:pt x="476250" y="135"/>
                    </a:cubicBezTo>
                    <a:cubicBezTo>
                      <a:pt x="527844" y="-1453"/>
                      <a:pt x="571500" y="11248"/>
                      <a:pt x="614362" y="19185"/>
                    </a:cubicBezTo>
                    <a:cubicBezTo>
                      <a:pt x="657224" y="27122"/>
                      <a:pt x="693738" y="32679"/>
                      <a:pt x="733425" y="47760"/>
                    </a:cubicBezTo>
                    <a:cubicBezTo>
                      <a:pt x="773112" y="62841"/>
                      <a:pt x="814387" y="85067"/>
                      <a:pt x="852487" y="109673"/>
                    </a:cubicBezTo>
                    <a:cubicBezTo>
                      <a:pt x="890587" y="134279"/>
                      <a:pt x="920750" y="155711"/>
                      <a:pt x="962025" y="195398"/>
                    </a:cubicBezTo>
                    <a:cubicBezTo>
                      <a:pt x="1003300" y="235085"/>
                      <a:pt x="1062831" y="303348"/>
                      <a:pt x="1100137" y="347798"/>
                    </a:cubicBezTo>
                    <a:cubicBezTo>
                      <a:pt x="1137443" y="392248"/>
                      <a:pt x="1158081" y="430348"/>
                      <a:pt x="1185862" y="462098"/>
                    </a:cubicBezTo>
                    <a:cubicBezTo>
                      <a:pt x="1213643" y="493848"/>
                      <a:pt x="1242219" y="514486"/>
                      <a:pt x="1266825" y="538298"/>
                    </a:cubicBezTo>
                    <a:cubicBezTo>
                      <a:pt x="1291431" y="562110"/>
                      <a:pt x="1308894" y="578779"/>
                      <a:pt x="1333500" y="604973"/>
                    </a:cubicBezTo>
                    <a:cubicBezTo>
                      <a:pt x="1358106" y="631167"/>
                      <a:pt x="1385093" y="668472"/>
                      <a:pt x="1414462" y="695460"/>
                    </a:cubicBezTo>
                    <a:cubicBezTo>
                      <a:pt x="1443831" y="722448"/>
                      <a:pt x="1509712" y="766898"/>
                      <a:pt x="1509712" y="766898"/>
                    </a:cubicBezTo>
                    <a:cubicBezTo>
                      <a:pt x="1546225" y="793886"/>
                      <a:pt x="1597025" y="835954"/>
                      <a:pt x="1633537" y="857385"/>
                    </a:cubicBezTo>
                    <a:cubicBezTo>
                      <a:pt x="1670049" y="878816"/>
                      <a:pt x="1690687" y="881991"/>
                      <a:pt x="1728787" y="895485"/>
                    </a:cubicBezTo>
                    <a:cubicBezTo>
                      <a:pt x="1766887" y="908979"/>
                      <a:pt x="1812925" y="925648"/>
                      <a:pt x="1862137" y="938348"/>
                    </a:cubicBezTo>
                    <a:cubicBezTo>
                      <a:pt x="1911349" y="951048"/>
                      <a:pt x="1958181" y="965335"/>
                      <a:pt x="2024062" y="971685"/>
                    </a:cubicBezTo>
                    <a:cubicBezTo>
                      <a:pt x="2089943" y="978035"/>
                      <a:pt x="2195513" y="972479"/>
                      <a:pt x="2257425" y="976448"/>
                    </a:cubicBezTo>
                    <a:cubicBezTo>
                      <a:pt x="2319337" y="980417"/>
                      <a:pt x="2365375" y="994704"/>
                      <a:pt x="2395537" y="995498"/>
                    </a:cubicBezTo>
                    <a:cubicBezTo>
                      <a:pt x="2425699" y="996292"/>
                      <a:pt x="2432049" y="988751"/>
                      <a:pt x="2438400" y="981210"/>
                    </a:cubicBez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Dowolny kształt 17">
                <a:extLst>
                  <a:ext uri="{FF2B5EF4-FFF2-40B4-BE49-F238E27FC236}">
                    <a16:creationId xmlns:a16="http://schemas.microsoft.com/office/drawing/2014/main" id="{F529B713-ACAA-4AAB-8E73-B278FC8CCF16}"/>
                  </a:ext>
                </a:extLst>
              </p:cNvPr>
              <p:cNvSpPr/>
              <p:nvPr/>
            </p:nvSpPr>
            <p:spPr>
              <a:xfrm>
                <a:off x="1652588" y="2352080"/>
                <a:ext cx="2452687" cy="376833"/>
              </a:xfrm>
              <a:custGeom>
                <a:avLst/>
                <a:gdLst>
                  <a:gd name="connsiteX0" fmla="*/ 0 w 2452687"/>
                  <a:gd name="connsiteY0" fmla="*/ 376833 h 376833"/>
                  <a:gd name="connsiteX1" fmla="*/ 71437 w 2452687"/>
                  <a:gd name="connsiteY1" fmla="*/ 343495 h 376833"/>
                  <a:gd name="connsiteX2" fmla="*/ 171450 w 2452687"/>
                  <a:gd name="connsiteY2" fmla="*/ 295870 h 376833"/>
                  <a:gd name="connsiteX3" fmla="*/ 252412 w 2452687"/>
                  <a:gd name="connsiteY3" fmla="*/ 267295 h 376833"/>
                  <a:gd name="connsiteX4" fmla="*/ 376237 w 2452687"/>
                  <a:gd name="connsiteY4" fmla="*/ 219670 h 376833"/>
                  <a:gd name="connsiteX5" fmla="*/ 461962 w 2452687"/>
                  <a:gd name="connsiteY5" fmla="*/ 172045 h 376833"/>
                  <a:gd name="connsiteX6" fmla="*/ 552450 w 2452687"/>
                  <a:gd name="connsiteY6" fmla="*/ 129183 h 376833"/>
                  <a:gd name="connsiteX7" fmla="*/ 647700 w 2452687"/>
                  <a:gd name="connsiteY7" fmla="*/ 86320 h 376833"/>
                  <a:gd name="connsiteX8" fmla="*/ 771525 w 2452687"/>
                  <a:gd name="connsiteY8" fmla="*/ 57745 h 376833"/>
                  <a:gd name="connsiteX9" fmla="*/ 942975 w 2452687"/>
                  <a:gd name="connsiteY9" fmla="*/ 14883 h 376833"/>
                  <a:gd name="connsiteX10" fmla="*/ 1090612 w 2452687"/>
                  <a:gd name="connsiteY10" fmla="*/ 595 h 376833"/>
                  <a:gd name="connsiteX11" fmla="*/ 1209675 w 2452687"/>
                  <a:gd name="connsiteY11" fmla="*/ 5358 h 376833"/>
                  <a:gd name="connsiteX12" fmla="*/ 1281112 w 2452687"/>
                  <a:gd name="connsiteY12" fmla="*/ 29170 h 376833"/>
                  <a:gd name="connsiteX13" fmla="*/ 1419225 w 2452687"/>
                  <a:gd name="connsiteY13" fmla="*/ 100608 h 376833"/>
                  <a:gd name="connsiteX14" fmla="*/ 1481137 w 2452687"/>
                  <a:gd name="connsiteY14" fmla="*/ 138708 h 376833"/>
                  <a:gd name="connsiteX15" fmla="*/ 1571625 w 2452687"/>
                  <a:gd name="connsiteY15" fmla="*/ 186333 h 376833"/>
                  <a:gd name="connsiteX16" fmla="*/ 1647825 w 2452687"/>
                  <a:gd name="connsiteY16" fmla="*/ 229195 h 376833"/>
                  <a:gd name="connsiteX17" fmla="*/ 1752600 w 2452687"/>
                  <a:gd name="connsiteY17" fmla="*/ 253008 h 376833"/>
                  <a:gd name="connsiteX18" fmla="*/ 1866900 w 2452687"/>
                  <a:gd name="connsiteY18" fmla="*/ 276820 h 376833"/>
                  <a:gd name="connsiteX19" fmla="*/ 1985962 w 2452687"/>
                  <a:gd name="connsiteY19" fmla="*/ 291108 h 376833"/>
                  <a:gd name="connsiteX20" fmla="*/ 2133600 w 2452687"/>
                  <a:gd name="connsiteY20" fmla="*/ 300633 h 376833"/>
                  <a:gd name="connsiteX21" fmla="*/ 2286000 w 2452687"/>
                  <a:gd name="connsiteY21" fmla="*/ 310158 h 376833"/>
                  <a:gd name="connsiteX22" fmla="*/ 2381250 w 2452687"/>
                  <a:gd name="connsiteY22" fmla="*/ 310158 h 376833"/>
                  <a:gd name="connsiteX23" fmla="*/ 2452687 w 2452687"/>
                  <a:gd name="connsiteY23" fmla="*/ 314920 h 37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52687" h="376833">
                    <a:moveTo>
                      <a:pt x="0" y="376833"/>
                    </a:moveTo>
                    <a:lnTo>
                      <a:pt x="71437" y="343495"/>
                    </a:lnTo>
                    <a:cubicBezTo>
                      <a:pt x="100012" y="330001"/>
                      <a:pt x="141288" y="308570"/>
                      <a:pt x="171450" y="295870"/>
                    </a:cubicBezTo>
                    <a:cubicBezTo>
                      <a:pt x="201613" y="283170"/>
                      <a:pt x="218281" y="279995"/>
                      <a:pt x="252412" y="267295"/>
                    </a:cubicBezTo>
                    <a:cubicBezTo>
                      <a:pt x="286543" y="254595"/>
                      <a:pt x="341312" y="235545"/>
                      <a:pt x="376237" y="219670"/>
                    </a:cubicBezTo>
                    <a:cubicBezTo>
                      <a:pt x="411162" y="203795"/>
                      <a:pt x="432593" y="187126"/>
                      <a:pt x="461962" y="172045"/>
                    </a:cubicBezTo>
                    <a:cubicBezTo>
                      <a:pt x="491331" y="156964"/>
                      <a:pt x="521494" y="143470"/>
                      <a:pt x="552450" y="129183"/>
                    </a:cubicBezTo>
                    <a:cubicBezTo>
                      <a:pt x="583406" y="114895"/>
                      <a:pt x="611188" y="98226"/>
                      <a:pt x="647700" y="86320"/>
                    </a:cubicBezTo>
                    <a:cubicBezTo>
                      <a:pt x="684212" y="74414"/>
                      <a:pt x="771525" y="57745"/>
                      <a:pt x="771525" y="57745"/>
                    </a:cubicBezTo>
                    <a:cubicBezTo>
                      <a:pt x="820738" y="45839"/>
                      <a:pt x="889794" y="24408"/>
                      <a:pt x="942975" y="14883"/>
                    </a:cubicBezTo>
                    <a:cubicBezTo>
                      <a:pt x="996156" y="5358"/>
                      <a:pt x="1046162" y="2182"/>
                      <a:pt x="1090612" y="595"/>
                    </a:cubicBezTo>
                    <a:cubicBezTo>
                      <a:pt x="1135062" y="-993"/>
                      <a:pt x="1177925" y="596"/>
                      <a:pt x="1209675" y="5358"/>
                    </a:cubicBezTo>
                    <a:cubicBezTo>
                      <a:pt x="1241425" y="10120"/>
                      <a:pt x="1246187" y="13295"/>
                      <a:pt x="1281112" y="29170"/>
                    </a:cubicBezTo>
                    <a:cubicBezTo>
                      <a:pt x="1316037" y="45045"/>
                      <a:pt x="1385887" y="82352"/>
                      <a:pt x="1419225" y="100608"/>
                    </a:cubicBezTo>
                    <a:cubicBezTo>
                      <a:pt x="1452563" y="118864"/>
                      <a:pt x="1455737" y="124421"/>
                      <a:pt x="1481137" y="138708"/>
                    </a:cubicBezTo>
                    <a:cubicBezTo>
                      <a:pt x="1506537" y="152995"/>
                      <a:pt x="1543844" y="171252"/>
                      <a:pt x="1571625" y="186333"/>
                    </a:cubicBezTo>
                    <a:cubicBezTo>
                      <a:pt x="1599406" y="201414"/>
                      <a:pt x="1617663" y="218083"/>
                      <a:pt x="1647825" y="229195"/>
                    </a:cubicBezTo>
                    <a:cubicBezTo>
                      <a:pt x="1677987" y="240307"/>
                      <a:pt x="1752600" y="253008"/>
                      <a:pt x="1752600" y="253008"/>
                    </a:cubicBezTo>
                    <a:cubicBezTo>
                      <a:pt x="1789112" y="260945"/>
                      <a:pt x="1828006" y="270470"/>
                      <a:pt x="1866900" y="276820"/>
                    </a:cubicBezTo>
                    <a:cubicBezTo>
                      <a:pt x="1905794" y="283170"/>
                      <a:pt x="1941512" y="287139"/>
                      <a:pt x="1985962" y="291108"/>
                    </a:cubicBezTo>
                    <a:cubicBezTo>
                      <a:pt x="2030412" y="295077"/>
                      <a:pt x="2133600" y="300633"/>
                      <a:pt x="2133600" y="300633"/>
                    </a:cubicBezTo>
                    <a:lnTo>
                      <a:pt x="2286000" y="310158"/>
                    </a:lnTo>
                    <a:cubicBezTo>
                      <a:pt x="2327275" y="311745"/>
                      <a:pt x="2353469" y="309364"/>
                      <a:pt x="2381250" y="310158"/>
                    </a:cubicBezTo>
                    <a:cubicBezTo>
                      <a:pt x="2409031" y="310952"/>
                      <a:pt x="2430859" y="312936"/>
                      <a:pt x="2452687" y="314920"/>
                    </a:cubicBezTo>
                  </a:path>
                </a:pathLst>
              </a:cu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0" name="Łącznik prosty 59">
                <a:extLst>
                  <a:ext uri="{FF2B5EF4-FFF2-40B4-BE49-F238E27FC236}">
                    <a16:creationId xmlns:a16="http://schemas.microsoft.com/office/drawing/2014/main" id="{666482B7-BB93-4FF1-BD15-D982A7B26D1D}"/>
                  </a:ext>
                </a:extLst>
              </p:cNvPr>
              <p:cNvCxnSpPr/>
              <p:nvPr/>
            </p:nvCxnSpPr>
            <p:spPr>
              <a:xfrm flipH="1" flipV="1">
                <a:off x="3250958" y="2418434"/>
                <a:ext cx="21905" cy="3040976"/>
              </a:xfrm>
              <a:prstGeom prst="line">
                <a:avLst/>
              </a:prstGeom>
              <a:ln>
                <a:solidFill>
                  <a:srgbClr val="00B050"/>
                </a:solidFill>
                <a:prstDash val="lgDashDot"/>
              </a:ln>
            </p:spPr>
            <p:style>
              <a:lnRef idx="2">
                <a:schemeClr val="accent1"/>
              </a:lnRef>
              <a:fillRef idx="0">
                <a:schemeClr val="accent1"/>
              </a:fillRef>
              <a:effectRef idx="1">
                <a:schemeClr val="accent1"/>
              </a:effectRef>
              <a:fontRef idx="minor">
                <a:schemeClr val="tx1"/>
              </a:fontRef>
            </p:style>
          </p:cxnSp>
          <p:cxnSp>
            <p:nvCxnSpPr>
              <p:cNvPr id="61" name="Łącznik prosty 60">
                <a:extLst>
                  <a:ext uri="{FF2B5EF4-FFF2-40B4-BE49-F238E27FC236}">
                    <a16:creationId xmlns:a16="http://schemas.microsoft.com/office/drawing/2014/main" id="{8F46A1D5-7315-4E50-8B61-CF50EEE02A9E}"/>
                  </a:ext>
                </a:extLst>
              </p:cNvPr>
              <p:cNvCxnSpPr>
                <a:endCxn id="58" idx="0"/>
              </p:cNvCxnSpPr>
              <p:nvPr/>
            </p:nvCxnSpPr>
            <p:spPr>
              <a:xfrm flipV="1">
                <a:off x="1652588" y="1800225"/>
                <a:ext cx="19050" cy="3683890"/>
              </a:xfrm>
              <a:prstGeom prst="line">
                <a:avLst/>
              </a:prstGeom>
              <a:ln>
                <a:solidFill>
                  <a:schemeClr val="accent5">
                    <a:lumMod val="60000"/>
                    <a:lumOff val="40000"/>
                  </a:schemeClr>
                </a:solidFill>
                <a:prstDash val="lgDashDotDot"/>
              </a:ln>
            </p:spPr>
            <p:style>
              <a:lnRef idx="2">
                <a:schemeClr val="accent1"/>
              </a:lnRef>
              <a:fillRef idx="0">
                <a:schemeClr val="accent1"/>
              </a:fillRef>
              <a:effectRef idx="1">
                <a:schemeClr val="accent1"/>
              </a:effectRef>
              <a:fontRef idx="minor">
                <a:schemeClr val="tx1"/>
              </a:fontRef>
            </p:style>
          </p:cxnSp>
        </p:grpSp>
        <p:sp>
          <p:nvSpPr>
            <p:cNvPr id="53" name="pole tekstowe 52">
              <a:extLst>
                <a:ext uri="{FF2B5EF4-FFF2-40B4-BE49-F238E27FC236}">
                  <a16:creationId xmlns:a16="http://schemas.microsoft.com/office/drawing/2014/main" id="{4DC77259-7BEC-454A-BE2A-417C03EAD3ED}"/>
                </a:ext>
              </a:extLst>
            </p:cNvPr>
            <p:cNvSpPr txBox="1"/>
            <p:nvPr/>
          </p:nvSpPr>
          <p:spPr>
            <a:xfrm>
              <a:off x="1436690" y="5824440"/>
              <a:ext cx="516105" cy="338554"/>
            </a:xfrm>
            <a:prstGeom prst="rect">
              <a:avLst/>
            </a:prstGeom>
            <a:noFill/>
          </p:spPr>
          <p:txBody>
            <a:bodyPr wrap="square" rtlCol="0">
              <a:spAutoFit/>
            </a:bodyPr>
            <a:lstStyle/>
            <a:p>
              <a:r>
                <a:rPr lang="pl-PL" sz="1600" dirty="0">
                  <a:solidFill>
                    <a:schemeClr val="accent5">
                      <a:lumMod val="60000"/>
                      <a:lumOff val="40000"/>
                    </a:schemeClr>
                  </a:solidFill>
                  <a:effectLst>
                    <a:outerShdw blurRad="50800" dist="38100" dir="2700000" algn="tl" rotWithShape="0">
                      <a:prstClr val="black">
                        <a:alpha val="40000"/>
                      </a:prstClr>
                    </a:outerShdw>
                  </a:effectLst>
                </a:rPr>
                <a:t>4K</a:t>
              </a:r>
              <a:endParaRPr lang="en-GB" sz="1600" dirty="0">
                <a:solidFill>
                  <a:schemeClr val="accent5">
                    <a:lumMod val="60000"/>
                    <a:lumOff val="40000"/>
                  </a:schemeClr>
                </a:solidFill>
                <a:effectLst>
                  <a:outerShdw blurRad="50800" dist="38100" dir="2700000" algn="tl" rotWithShape="0">
                    <a:prstClr val="black">
                      <a:alpha val="40000"/>
                    </a:prstClr>
                  </a:outerShdw>
                </a:effectLst>
              </a:endParaRPr>
            </a:p>
          </p:txBody>
        </p:sp>
        <p:sp>
          <p:nvSpPr>
            <p:cNvPr id="54" name="pole tekstowe 53">
              <a:extLst>
                <a:ext uri="{FF2B5EF4-FFF2-40B4-BE49-F238E27FC236}">
                  <a16:creationId xmlns:a16="http://schemas.microsoft.com/office/drawing/2014/main" id="{B750741F-ABAF-40C2-886B-0E3F9F30F558}"/>
                </a:ext>
              </a:extLst>
            </p:cNvPr>
            <p:cNvSpPr txBox="1"/>
            <p:nvPr/>
          </p:nvSpPr>
          <p:spPr>
            <a:xfrm>
              <a:off x="3087069" y="5824440"/>
              <a:ext cx="516105" cy="338554"/>
            </a:xfrm>
            <a:prstGeom prst="rect">
              <a:avLst/>
            </a:prstGeom>
            <a:noFill/>
            <a:ln>
              <a:noFill/>
            </a:ln>
          </p:spPr>
          <p:txBody>
            <a:bodyPr wrap="square" rtlCol="0">
              <a:spAutoFit/>
            </a:bodyPr>
            <a:lstStyle/>
            <a:p>
              <a:r>
                <a:rPr lang="pl-PL" sz="1600" dirty="0">
                  <a:solidFill>
                    <a:srgbClr val="00B050"/>
                  </a:solidFill>
                  <a:effectLst>
                    <a:outerShdw blurRad="50800" dist="38100" dir="2700000" algn="tl" rotWithShape="0">
                      <a:prstClr val="black">
                        <a:alpha val="40000"/>
                      </a:prstClr>
                    </a:outerShdw>
                  </a:effectLst>
                </a:rPr>
                <a:t>70K</a:t>
              </a:r>
              <a:endParaRPr lang="en-GB" sz="1600" dirty="0">
                <a:solidFill>
                  <a:srgbClr val="00B050"/>
                </a:solidFill>
                <a:effectLst>
                  <a:outerShdw blurRad="50800" dist="38100" dir="2700000" algn="tl" rotWithShape="0">
                    <a:prstClr val="black">
                      <a:alpha val="40000"/>
                    </a:prstClr>
                  </a:outerShdw>
                </a:effectLst>
              </a:endParaRPr>
            </a:p>
          </p:txBody>
        </p:sp>
      </p:grpSp>
      <p:sp>
        <p:nvSpPr>
          <p:cNvPr id="62" name="pole tekstowe 61">
            <a:extLst>
              <a:ext uri="{FF2B5EF4-FFF2-40B4-BE49-F238E27FC236}">
                <a16:creationId xmlns:a16="http://schemas.microsoft.com/office/drawing/2014/main" id="{9BB202B0-7D49-4FF6-9F3C-5710D5BEAFE4}"/>
              </a:ext>
            </a:extLst>
          </p:cNvPr>
          <p:cNvSpPr txBox="1"/>
          <p:nvPr/>
        </p:nvSpPr>
        <p:spPr>
          <a:xfrm>
            <a:off x="4918819" y="4454155"/>
            <a:ext cx="4202185" cy="707886"/>
          </a:xfrm>
          <a:prstGeom prst="rect">
            <a:avLst/>
          </a:prstGeom>
          <a:noFill/>
        </p:spPr>
        <p:txBody>
          <a:bodyPr wrap="square" rtlCol="0">
            <a:spAutoFit/>
          </a:bodyPr>
          <a:lstStyle/>
          <a:p>
            <a:pPr algn="ctr"/>
            <a:r>
              <a:rPr lang="en-GB" sz="1400" b="1" dirty="0"/>
              <a:t>For helium purposes</a:t>
            </a:r>
          </a:p>
          <a:p>
            <a:pPr algn="ctr"/>
            <a:r>
              <a:rPr lang="en-GB" sz="1400" dirty="0"/>
              <a:t>thermal conductivity </a:t>
            </a:r>
            <a:r>
              <a:rPr lang="en-GB" sz="1400" dirty="0">
                <a:solidFill>
                  <a:srgbClr val="FF0000"/>
                </a:solidFill>
              </a:rPr>
              <a:t>OFE &gt;&gt; ETP</a:t>
            </a:r>
          </a:p>
          <a:p>
            <a:pPr marL="342900" indent="-342900" algn="ctr">
              <a:buFont typeface="Arial" panose="020B0604020202020204" pitchFamily="34" charset="0"/>
              <a:buChar char="•"/>
            </a:pPr>
            <a:endParaRPr lang="en-GB" sz="1200" dirty="0"/>
          </a:p>
        </p:txBody>
      </p:sp>
      <p:sp>
        <p:nvSpPr>
          <p:cNvPr id="16" name="Prostokąt 15">
            <a:extLst>
              <a:ext uri="{FF2B5EF4-FFF2-40B4-BE49-F238E27FC236}">
                <a16:creationId xmlns:a16="http://schemas.microsoft.com/office/drawing/2014/main" id="{0A58B96E-984B-4BF5-865A-1F0E655EAA86}"/>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7" name="pole tekstowe 16">
            <a:extLst>
              <a:ext uri="{FF2B5EF4-FFF2-40B4-BE49-F238E27FC236}">
                <a16:creationId xmlns:a16="http://schemas.microsoft.com/office/drawing/2014/main" id="{184FE787-2650-42E7-9508-8B4AC19A0FB0}"/>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45</a:t>
            </a:fld>
            <a:endParaRPr lang="en-US" i="1" dirty="0">
              <a:solidFill>
                <a:schemeClr val="bg1"/>
              </a:solidFill>
            </a:endParaRPr>
          </a:p>
        </p:txBody>
      </p:sp>
    </p:spTree>
    <p:extLst>
      <p:ext uri="{BB962C8B-B14F-4D97-AF65-F5344CB8AC3E}">
        <p14:creationId xmlns:p14="http://schemas.microsoft.com/office/powerpoint/2010/main" val="3985590194"/>
      </p:ext>
    </p:extLst>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a:t>Thermal shield design summary</a:t>
            </a:r>
          </a:p>
        </p:txBody>
      </p:sp>
      <p:sp>
        <p:nvSpPr>
          <p:cNvPr id="3" name="Symbol zastępczy zawartości 2"/>
          <p:cNvSpPr>
            <a:spLocks noGrp="1"/>
          </p:cNvSpPr>
          <p:nvPr>
            <p:ph idx="1"/>
          </p:nvPr>
        </p:nvSpPr>
        <p:spPr/>
        <p:txBody>
          <a:bodyPr/>
          <a:lstStyle/>
          <a:p>
            <a:r>
              <a:rPr lang="en-US" sz="2000"/>
              <a:t>Extruded Thermal Shield</a:t>
            </a:r>
          </a:p>
          <a:p>
            <a:pPr lvl="1"/>
            <a:r>
              <a:rPr lang="en-US" sz="1600"/>
              <a:t>Excellent thermal conduction,</a:t>
            </a:r>
          </a:p>
          <a:p>
            <a:pPr lvl="1"/>
            <a:r>
              <a:rPr lang="en-US" sz="1600"/>
              <a:t>For cryogenic systems with length above of several hundred meters, </a:t>
            </a:r>
          </a:p>
          <a:p>
            <a:pPr lvl="1"/>
            <a:r>
              <a:rPr lang="en-US" sz="1600"/>
              <a:t>Potential problem with production certification</a:t>
            </a:r>
          </a:p>
          <a:p>
            <a:pPr lvl="1"/>
            <a:r>
              <a:rPr lang="en-US" sz="1600"/>
              <a:t>Potential problems with bi-metalic joints</a:t>
            </a:r>
          </a:p>
          <a:p>
            <a:pPr lvl="1"/>
            <a:r>
              <a:rPr lang="en-US" sz="1600"/>
              <a:t>Dedicated design that cannot be easily used in different projects</a:t>
            </a:r>
          </a:p>
          <a:p>
            <a:pPr lvl="1"/>
            <a:endParaRPr lang="en-US" sz="1600"/>
          </a:p>
          <a:p>
            <a:r>
              <a:rPr lang="en-US" sz="2000"/>
              <a:t>„Tailored” Thermal Shields</a:t>
            </a:r>
          </a:p>
          <a:p>
            <a:pPr lvl="1"/>
            <a:r>
              <a:rPr lang="en-US" sz="1600"/>
              <a:t>More complex in assembly (thermal coupling) – no issue in unit production,</a:t>
            </a:r>
          </a:p>
          <a:p>
            <a:pPr lvl="1"/>
            <a:r>
              <a:rPr lang="en-US" sz="1600"/>
              <a:t>Difference in thermal contraction between the process pipe and thermal shield materials need to be accounted in the design,</a:t>
            </a:r>
          </a:p>
          <a:p>
            <a:pPr lvl="1"/>
            <a:r>
              <a:rPr lang="en-US" sz="1600"/>
              <a:t>Components readily available in the market,</a:t>
            </a:r>
          </a:p>
          <a:p>
            <a:pPr lvl="1"/>
            <a:r>
              <a:rPr lang="en-US" sz="1600"/>
              <a:t>Sophisticated shapes are possible.</a:t>
            </a:r>
          </a:p>
        </p:txBody>
      </p:sp>
      <p:sp>
        <p:nvSpPr>
          <p:cNvPr id="4" name="Prostokąt 3">
            <a:extLst>
              <a:ext uri="{FF2B5EF4-FFF2-40B4-BE49-F238E27FC236}">
                <a16:creationId xmlns:a16="http://schemas.microsoft.com/office/drawing/2014/main" id="{D4312882-33F2-4428-A32B-BD742718D3EC}"/>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en-US" altLang="pl-PL" sz="1200" i="1">
                <a:solidFill>
                  <a:schemeClr val="tx2">
                    <a:lumMod val="75000"/>
                  </a:schemeClr>
                </a:solidFill>
              </a:rPr>
              <a:t>J. Polinski, Thermal design of CDS components, PIP II Technical Workshop, FNAL/Remotely, 12-14 of July 2022</a:t>
            </a:r>
            <a:endParaRPr lang="en-US" altLang="pl-PL" i="1">
              <a:solidFill>
                <a:schemeClr val="tx2">
                  <a:lumMod val="75000"/>
                </a:schemeClr>
              </a:solidFill>
            </a:endParaRPr>
          </a:p>
        </p:txBody>
      </p:sp>
      <p:sp>
        <p:nvSpPr>
          <p:cNvPr id="5" name="pole tekstowe 4">
            <a:extLst>
              <a:ext uri="{FF2B5EF4-FFF2-40B4-BE49-F238E27FC236}">
                <a16:creationId xmlns:a16="http://schemas.microsoft.com/office/drawing/2014/main" id="{2A2A3C31-6935-4EEA-8A76-6A9A24DB3A2A}"/>
              </a:ext>
            </a:extLst>
          </p:cNvPr>
          <p:cNvSpPr txBox="1"/>
          <p:nvPr/>
        </p:nvSpPr>
        <p:spPr>
          <a:xfrm>
            <a:off x="77411" y="6532858"/>
            <a:ext cx="439544" cy="276999"/>
          </a:xfrm>
          <a:prstGeom prst="rect">
            <a:avLst/>
          </a:prstGeom>
          <a:noFill/>
        </p:spPr>
        <p:txBody>
          <a:bodyPr wrap="none" rtlCol="0">
            <a:spAutoFit/>
          </a:bodyPr>
          <a:lstStyle/>
          <a:p>
            <a:r>
              <a:rPr lang="en-US" sz="1200" i="1">
                <a:solidFill>
                  <a:schemeClr val="bg1"/>
                </a:solidFill>
              </a:rPr>
              <a:t>#</a:t>
            </a:r>
            <a:fld id="{D45500F4-CF11-4893-98C2-A6FAE74F2F7E}" type="slidenum">
              <a:rPr lang="en-US" sz="1200" i="1" smtClean="0">
                <a:solidFill>
                  <a:schemeClr val="bg1"/>
                </a:solidFill>
              </a:rPr>
              <a:t>46</a:t>
            </a:fld>
            <a:endParaRPr lang="en-US" i="1">
              <a:solidFill>
                <a:schemeClr val="bg1"/>
              </a:solidFill>
            </a:endParaRPr>
          </a:p>
        </p:txBody>
      </p:sp>
    </p:spTree>
    <p:extLst>
      <p:ext uri="{BB962C8B-B14F-4D97-AF65-F5344CB8AC3E}">
        <p14:creationId xmlns:p14="http://schemas.microsoft.com/office/powerpoint/2010/main" val="2289538215"/>
      </p:ext>
    </p:extLst>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a:p>
        </p:txBody>
      </p:sp>
      <p:sp>
        <p:nvSpPr>
          <p:cNvPr id="29699" name="Text Box 3"/>
          <p:cNvSpPr txBox="1">
            <a:spLocks noChangeArrowheads="1"/>
          </p:cNvSpPr>
          <p:nvPr/>
        </p:nvSpPr>
        <p:spPr bwMode="auto">
          <a:xfrm>
            <a:off x="1779588" y="3654425"/>
            <a:ext cx="608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eaLnBrk="1" hangingPunct="1">
              <a:spcBef>
                <a:spcPct val="0"/>
              </a:spcBef>
              <a:buFontTx/>
              <a:buNone/>
            </a:pPr>
            <a:r>
              <a:rPr lang="en-US" altLang="en-US" sz="3600" dirty="0"/>
              <a:t>Thank you for your attention</a:t>
            </a:r>
          </a:p>
        </p:txBody>
      </p:sp>
      <p:sp>
        <p:nvSpPr>
          <p:cNvPr id="4" name="Prostokąt 3">
            <a:extLst>
              <a:ext uri="{FF2B5EF4-FFF2-40B4-BE49-F238E27FC236}">
                <a16:creationId xmlns:a16="http://schemas.microsoft.com/office/drawing/2014/main" id="{40315D67-D81C-4B2A-B617-28A802E5DD88}"/>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5" name="pole tekstowe 4">
            <a:extLst>
              <a:ext uri="{FF2B5EF4-FFF2-40B4-BE49-F238E27FC236}">
                <a16:creationId xmlns:a16="http://schemas.microsoft.com/office/drawing/2014/main" id="{23DA8E64-B1C6-46AB-8480-0285B960F988}"/>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47</a:t>
            </a:fld>
            <a:endParaRPr lang="en-US" i="1" dirty="0">
              <a:solidFill>
                <a:schemeClr val="bg1"/>
              </a:solidFill>
            </a:endParaRPr>
          </a:p>
        </p:txBody>
      </p:sp>
    </p:spTree>
    <p:extLst>
      <p:ext uri="{BB962C8B-B14F-4D97-AF65-F5344CB8AC3E}">
        <p14:creationId xmlns:p14="http://schemas.microsoft.com/office/powerpoint/2010/main" val="9165362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B7E339-DE6C-4282-A8B9-C0F2979A69DF}"/>
              </a:ext>
            </a:extLst>
          </p:cNvPr>
          <p:cNvSpPr>
            <a:spLocks noGrp="1"/>
          </p:cNvSpPr>
          <p:nvPr>
            <p:ph type="title"/>
          </p:nvPr>
        </p:nvSpPr>
        <p:spPr/>
        <p:txBody>
          <a:bodyPr/>
          <a:lstStyle/>
          <a:p>
            <a:r>
              <a:rPr lang="en-US" dirty="0"/>
              <a:t>Real efficiency of cryogenics refrigerators</a:t>
            </a:r>
          </a:p>
        </p:txBody>
      </p:sp>
      <p:grpSp>
        <p:nvGrpSpPr>
          <p:cNvPr id="3" name="Group 7">
            <a:extLst>
              <a:ext uri="{FF2B5EF4-FFF2-40B4-BE49-F238E27FC236}">
                <a16:creationId xmlns:a16="http://schemas.microsoft.com/office/drawing/2014/main" id="{B484BB5B-4049-4C89-9D9B-2C4DA3AE64FB}"/>
              </a:ext>
            </a:extLst>
          </p:cNvPr>
          <p:cNvGrpSpPr>
            <a:grpSpLocks/>
          </p:cNvGrpSpPr>
          <p:nvPr/>
        </p:nvGrpSpPr>
        <p:grpSpPr bwMode="auto">
          <a:xfrm>
            <a:off x="1040190" y="1940077"/>
            <a:ext cx="7407124" cy="4463819"/>
            <a:chOff x="672" y="1008"/>
            <a:chExt cx="4425" cy="2581"/>
          </a:xfrm>
        </p:grpSpPr>
        <p:pic>
          <p:nvPicPr>
            <p:cNvPr id="4" name="Picture 3" descr="Van der Sciver- moc vs">
              <a:extLst>
                <a:ext uri="{FF2B5EF4-FFF2-40B4-BE49-F238E27FC236}">
                  <a16:creationId xmlns:a16="http://schemas.microsoft.com/office/drawing/2014/main" id="{EFF5F531-A208-4EC2-A77A-7499979C0BE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 y="1008"/>
              <a:ext cx="4425" cy="258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a:extLst>
                <a:ext uri="{FF2B5EF4-FFF2-40B4-BE49-F238E27FC236}">
                  <a16:creationId xmlns:a16="http://schemas.microsoft.com/office/drawing/2014/main" id="{90F265D8-3DE5-4600-ACC3-3559381DD83D}"/>
                </a:ext>
              </a:extLst>
            </p:cNvPr>
            <p:cNvSpPr txBox="1">
              <a:spLocks noChangeArrowheads="1"/>
            </p:cNvSpPr>
            <p:nvPr/>
          </p:nvSpPr>
          <p:spPr bwMode="auto">
            <a:xfrm rot="16200000">
              <a:off x="-79" y="2055"/>
              <a:ext cx="1869"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l-PL" altLang="en-US" sz="1200" b="1" dirty="0">
                  <a:latin typeface="Arial" panose="020B0604020202020204" pitchFamily="34" charset="0"/>
                </a:rPr>
                <a:t>% of</a:t>
              </a:r>
              <a:r>
                <a:rPr lang="en-US" altLang="en-US" sz="1200" b="1" dirty="0">
                  <a:latin typeface="Arial" panose="020B0604020202020204" pitchFamily="34" charset="0"/>
                </a:rPr>
                <a:t> Carnot</a:t>
              </a:r>
              <a:r>
                <a:rPr lang="pl-PL" altLang="en-US" sz="1200" b="1" dirty="0">
                  <a:latin typeface="Arial" panose="020B0604020202020204" pitchFamily="34" charset="0"/>
                </a:rPr>
                <a:t> </a:t>
              </a:r>
              <a:r>
                <a:rPr lang="pl-PL" altLang="en-US" sz="1200" b="1" dirty="0" err="1">
                  <a:latin typeface="Arial" panose="020B0604020202020204" pitchFamily="34" charset="0"/>
                </a:rPr>
                <a:t>cycle</a:t>
              </a:r>
              <a:endParaRPr lang="en-US" altLang="en-US" sz="1200" b="1" dirty="0">
                <a:latin typeface="Arial" panose="020B0604020202020204" pitchFamily="34" charset="0"/>
              </a:endParaRPr>
            </a:p>
          </p:txBody>
        </p:sp>
        <p:sp>
          <p:nvSpPr>
            <p:cNvPr id="6" name="Text Box 6">
              <a:extLst>
                <a:ext uri="{FF2B5EF4-FFF2-40B4-BE49-F238E27FC236}">
                  <a16:creationId xmlns:a16="http://schemas.microsoft.com/office/drawing/2014/main" id="{3EE42463-A024-4BE2-B8C1-785235DA28A3}"/>
                </a:ext>
              </a:extLst>
            </p:cNvPr>
            <p:cNvSpPr txBox="1">
              <a:spLocks noChangeArrowheads="1"/>
            </p:cNvSpPr>
            <p:nvPr/>
          </p:nvSpPr>
          <p:spPr bwMode="auto">
            <a:xfrm>
              <a:off x="1926" y="3294"/>
              <a:ext cx="1869"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latin typeface="Arial" panose="020B0604020202020204" pitchFamily="34" charset="0"/>
                </a:rPr>
                <a:t>Cooling capacity,  (W)</a:t>
              </a:r>
            </a:p>
          </p:txBody>
        </p:sp>
      </p:grpSp>
      <p:sp>
        <p:nvSpPr>
          <p:cNvPr id="7" name="Prostokąt 6">
            <a:extLst>
              <a:ext uri="{FF2B5EF4-FFF2-40B4-BE49-F238E27FC236}">
                <a16:creationId xmlns:a16="http://schemas.microsoft.com/office/drawing/2014/main" id="{CAA6792A-124B-4771-9D16-402434EB09B7}"/>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8" name="pole tekstowe 7">
            <a:extLst>
              <a:ext uri="{FF2B5EF4-FFF2-40B4-BE49-F238E27FC236}">
                <a16:creationId xmlns:a16="http://schemas.microsoft.com/office/drawing/2014/main" id="{CE8D7EC6-5FB3-4210-8CFF-9A199CBF1366}"/>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5</a:t>
            </a:fld>
            <a:endParaRPr lang="en-US" i="1" dirty="0">
              <a:solidFill>
                <a:schemeClr val="bg1"/>
              </a:solidFill>
            </a:endParaRPr>
          </a:p>
        </p:txBody>
      </p:sp>
      <p:sp>
        <p:nvSpPr>
          <p:cNvPr id="9" name="Prostokąt 8">
            <a:extLst>
              <a:ext uri="{FF2B5EF4-FFF2-40B4-BE49-F238E27FC236}">
                <a16:creationId xmlns:a16="http://schemas.microsoft.com/office/drawing/2014/main" id="{DDA75E82-FC8D-49EE-B3E2-721E1049A33D}"/>
              </a:ext>
            </a:extLst>
          </p:cNvPr>
          <p:cNvSpPr/>
          <p:nvPr/>
        </p:nvSpPr>
        <p:spPr>
          <a:xfrm>
            <a:off x="557783" y="6249152"/>
            <a:ext cx="8291590" cy="307777"/>
          </a:xfrm>
          <a:prstGeom prst="rect">
            <a:avLst/>
          </a:prstGeom>
        </p:spPr>
        <p:txBody>
          <a:bodyPr wrap="square">
            <a:spAutoFit/>
          </a:bodyPr>
          <a:lstStyle/>
          <a:p>
            <a:pPr algn="ctr"/>
            <a:r>
              <a:rPr lang="en-US" sz="1400" dirty="0">
                <a:latin typeface="TT2852O00"/>
              </a:rPr>
              <a:t>Based on: </a:t>
            </a:r>
            <a:r>
              <a:rPr lang="en-US" sz="1400" dirty="0" err="1">
                <a:latin typeface="TT2852O00"/>
              </a:rPr>
              <a:t>Strobridge</a:t>
            </a:r>
            <a:r>
              <a:rPr lang="en-US" sz="1400" dirty="0">
                <a:latin typeface="TT2852O00"/>
              </a:rPr>
              <a:t>, T.R.: </a:t>
            </a:r>
            <a:r>
              <a:rPr lang="en-US" sz="1400" i="1" dirty="0">
                <a:latin typeface="TT2852O00"/>
              </a:rPr>
              <a:t>Cryogenic Refrigerators – an Updated Survey</a:t>
            </a:r>
            <a:r>
              <a:rPr lang="en-US" sz="1400" dirty="0">
                <a:latin typeface="TT2852O00"/>
              </a:rPr>
              <a:t>, NBS Tech Note 655, 1974.</a:t>
            </a:r>
            <a:endParaRPr lang="en-US" sz="1400" dirty="0"/>
          </a:p>
        </p:txBody>
      </p:sp>
    </p:spTree>
    <p:extLst>
      <p:ext uri="{BB962C8B-B14F-4D97-AF65-F5344CB8AC3E}">
        <p14:creationId xmlns:p14="http://schemas.microsoft.com/office/powerpoint/2010/main" val="339061811"/>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D8F10F-1630-4AC1-ABD7-A1128B1ACA07}"/>
              </a:ext>
            </a:extLst>
          </p:cNvPr>
          <p:cNvSpPr>
            <a:spLocks noGrp="1"/>
          </p:cNvSpPr>
          <p:nvPr>
            <p:ph type="title"/>
          </p:nvPr>
        </p:nvSpPr>
        <p:spPr/>
        <p:txBody>
          <a:bodyPr/>
          <a:lstStyle/>
          <a:p>
            <a:r>
              <a:rPr lang="en-US" altLang="en-US" dirty="0"/>
              <a:t>Cryogens evaporation losses due heat input</a:t>
            </a:r>
            <a:endParaRPr lang="en-US" dirty="0"/>
          </a:p>
        </p:txBody>
      </p:sp>
      <p:grpSp>
        <p:nvGrpSpPr>
          <p:cNvPr id="3" name="Group 10">
            <a:extLst>
              <a:ext uri="{FF2B5EF4-FFF2-40B4-BE49-F238E27FC236}">
                <a16:creationId xmlns:a16="http://schemas.microsoft.com/office/drawing/2014/main" id="{6CAD98EA-E524-4FCA-8316-C22A8B969D8E}"/>
              </a:ext>
            </a:extLst>
          </p:cNvPr>
          <p:cNvGrpSpPr>
            <a:grpSpLocks/>
          </p:cNvGrpSpPr>
          <p:nvPr/>
        </p:nvGrpSpPr>
        <p:grpSpPr bwMode="auto">
          <a:xfrm>
            <a:off x="923244" y="2036764"/>
            <a:ext cx="7424737" cy="4546601"/>
            <a:chOff x="635" y="1283"/>
            <a:chExt cx="4677" cy="2864"/>
          </a:xfrm>
        </p:grpSpPr>
        <p:graphicFrame>
          <p:nvGraphicFramePr>
            <p:cNvPr id="4" name="Object 8">
              <a:extLst>
                <a:ext uri="{FF2B5EF4-FFF2-40B4-BE49-F238E27FC236}">
                  <a16:creationId xmlns:a16="http://schemas.microsoft.com/office/drawing/2014/main" id="{D7AFACC8-F1B2-4489-B4D0-AE8141DC0C3D}"/>
                </a:ext>
              </a:extLst>
            </p:cNvPr>
            <p:cNvGraphicFramePr>
              <a:graphicFrameLocks noChangeAspect="1"/>
            </p:cNvGraphicFramePr>
            <p:nvPr>
              <p:extLst>
                <p:ext uri="{D42A27DB-BD31-4B8C-83A1-F6EECF244321}">
                  <p14:modId xmlns:p14="http://schemas.microsoft.com/office/powerpoint/2010/main" val="2528678378"/>
                </p:ext>
              </p:extLst>
            </p:nvPr>
          </p:nvGraphicFramePr>
          <p:xfrm>
            <a:off x="635" y="1283"/>
            <a:ext cx="4677" cy="2681"/>
          </p:xfrm>
          <a:graphic>
            <a:graphicData uri="http://schemas.openxmlformats.org/presentationml/2006/ole">
              <mc:AlternateContent xmlns:mc="http://schemas.openxmlformats.org/markup-compatibility/2006">
                <mc:Choice xmlns:v="urn:schemas-microsoft-com:vml" Requires="v">
                  <p:oleObj spid="_x0000_s15397" name="Wykres" r:id="rId3" imgW="6381588" imgH="3266983" progId="Excel.Chart.8">
                    <p:embed/>
                  </p:oleObj>
                </mc:Choice>
                <mc:Fallback>
                  <p:oleObj name="Wykres" r:id="rId3" imgW="6381588" imgH="3266983" progId="Excel.Chart.8">
                    <p:embed/>
                    <p:pic>
                      <p:nvPicPr>
                        <p:cNvPr id="9626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 y="1283"/>
                          <a:ext cx="4677" cy="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9">
              <a:extLst>
                <a:ext uri="{FF2B5EF4-FFF2-40B4-BE49-F238E27FC236}">
                  <a16:creationId xmlns:a16="http://schemas.microsoft.com/office/drawing/2014/main" id="{34ABA727-D6C9-4005-82D5-F08CF4761472}"/>
                </a:ext>
              </a:extLst>
            </p:cNvPr>
            <p:cNvSpPr>
              <a:spLocks noChangeArrowheads="1"/>
            </p:cNvSpPr>
            <p:nvPr/>
          </p:nvSpPr>
          <p:spPr bwMode="auto">
            <a:xfrm>
              <a:off x="1568" y="3916"/>
              <a:ext cx="27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Volumetric cryogen losses due 1 W heat input</a:t>
              </a:r>
            </a:p>
          </p:txBody>
        </p:sp>
      </p:grpSp>
      <p:sp>
        <p:nvSpPr>
          <p:cNvPr id="6" name="Prostokąt 5">
            <a:extLst>
              <a:ext uri="{FF2B5EF4-FFF2-40B4-BE49-F238E27FC236}">
                <a16:creationId xmlns:a16="http://schemas.microsoft.com/office/drawing/2014/main" id="{49ECDDC1-E4AD-4C54-8819-EB3A039E848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7" name="pole tekstowe 6">
            <a:extLst>
              <a:ext uri="{FF2B5EF4-FFF2-40B4-BE49-F238E27FC236}">
                <a16:creationId xmlns:a16="http://schemas.microsoft.com/office/drawing/2014/main" id="{5653F0D8-2A0D-44EC-BDA1-428BA78C873F}"/>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6</a:t>
            </a:fld>
            <a:endParaRPr lang="en-US" i="1" dirty="0">
              <a:solidFill>
                <a:schemeClr val="bg1"/>
              </a:solidFill>
            </a:endParaRPr>
          </a:p>
        </p:txBody>
      </p:sp>
    </p:spTree>
    <p:extLst>
      <p:ext uri="{BB962C8B-B14F-4D97-AF65-F5344CB8AC3E}">
        <p14:creationId xmlns:p14="http://schemas.microsoft.com/office/powerpoint/2010/main" val="665899733"/>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Content</a:t>
            </a:r>
          </a:p>
        </p:txBody>
      </p:sp>
      <p:sp>
        <p:nvSpPr>
          <p:cNvPr id="5123" name="Rectangle 3"/>
          <p:cNvSpPr>
            <a:spLocks noGrp="1" noChangeArrowheads="1"/>
          </p:cNvSpPr>
          <p:nvPr>
            <p:ph type="body" idx="1"/>
          </p:nvPr>
        </p:nvSpPr>
        <p:spPr/>
        <p:txBody>
          <a:bodyPr/>
          <a:lstStyle/>
          <a:p>
            <a:pPr eaLnBrk="1" hangingPunct="1"/>
            <a:endParaRPr lang="pl-PL" altLang="en-US" dirty="0"/>
          </a:p>
          <a:p>
            <a:pPr eaLnBrk="1" hangingPunct="1"/>
            <a:r>
              <a:rPr lang="en-US" altLang="en-US" dirty="0">
                <a:solidFill>
                  <a:schemeClr val="bg1">
                    <a:lumMod val="75000"/>
                  </a:schemeClr>
                </a:solidFill>
              </a:rPr>
              <a:t>Importance of the thermal insulations in cryogenic devices and systems</a:t>
            </a:r>
          </a:p>
          <a:p>
            <a:pPr eaLnBrk="1" hangingPunct="1"/>
            <a:r>
              <a:rPr lang="en-US" altLang="en-US" dirty="0"/>
              <a:t>Cryogenic thermal insulation materials and systems</a:t>
            </a:r>
          </a:p>
          <a:p>
            <a:pPr eaLnBrk="1" hangingPunct="1"/>
            <a:r>
              <a:rPr lang="en-US" altLang="en-US" dirty="0">
                <a:solidFill>
                  <a:schemeClr val="bg1">
                    <a:lumMod val="75000"/>
                  </a:schemeClr>
                </a:solidFill>
              </a:rPr>
              <a:t>Multilayer Insulation (MLI) performance</a:t>
            </a:r>
          </a:p>
          <a:p>
            <a:pPr eaLnBrk="1" hangingPunct="1"/>
            <a:r>
              <a:rPr lang="en-US" altLang="en-US" dirty="0">
                <a:solidFill>
                  <a:schemeClr val="bg1">
                    <a:lumMod val="75000"/>
                  </a:schemeClr>
                </a:solidFill>
              </a:rPr>
              <a:t>Thermal Shields design review</a:t>
            </a:r>
          </a:p>
        </p:txBody>
      </p:sp>
      <p:sp>
        <p:nvSpPr>
          <p:cNvPr id="5" name="Prostokąt 4">
            <a:extLst>
              <a:ext uri="{FF2B5EF4-FFF2-40B4-BE49-F238E27FC236}">
                <a16:creationId xmlns:a16="http://schemas.microsoft.com/office/drawing/2014/main" id="{8A9551C5-B612-4808-9ECC-7D0943837B51}"/>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6" name="pole tekstowe 5">
            <a:extLst>
              <a:ext uri="{FF2B5EF4-FFF2-40B4-BE49-F238E27FC236}">
                <a16:creationId xmlns:a16="http://schemas.microsoft.com/office/drawing/2014/main" id="{F5E48C32-1860-46F4-85CC-A40FC45B67CE}"/>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7</a:t>
            </a:fld>
            <a:endParaRPr lang="en-US" i="1" dirty="0">
              <a:solidFill>
                <a:schemeClr val="bg1"/>
              </a:solidFill>
            </a:endParaRPr>
          </a:p>
        </p:txBody>
      </p:sp>
    </p:spTree>
    <p:extLst>
      <p:ext uri="{BB962C8B-B14F-4D97-AF65-F5344CB8AC3E}">
        <p14:creationId xmlns:p14="http://schemas.microsoft.com/office/powerpoint/2010/main" val="3341783836"/>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E68FD0-47A6-484E-AE3B-706BA02C555F}"/>
              </a:ext>
            </a:extLst>
          </p:cNvPr>
          <p:cNvSpPr>
            <a:spLocks noGrp="1"/>
          </p:cNvSpPr>
          <p:nvPr>
            <p:ph type="title"/>
          </p:nvPr>
        </p:nvSpPr>
        <p:spPr/>
        <p:txBody>
          <a:bodyPr/>
          <a:lstStyle/>
          <a:p>
            <a:r>
              <a:rPr lang="en-US" dirty="0"/>
              <a:t>Cryogenic thermal </a:t>
            </a:r>
            <a:r>
              <a:rPr lang="en-US" dirty="0" err="1"/>
              <a:t>insultions</a:t>
            </a:r>
            <a:endParaRPr lang="en-US" dirty="0"/>
          </a:p>
        </p:txBody>
      </p:sp>
      <p:graphicFrame>
        <p:nvGraphicFramePr>
          <p:cNvPr id="3" name="Object 125">
            <a:extLst>
              <a:ext uri="{FF2B5EF4-FFF2-40B4-BE49-F238E27FC236}">
                <a16:creationId xmlns:a16="http://schemas.microsoft.com/office/drawing/2014/main" id="{C8D5B80B-DD28-4BCE-9C6A-C604ABDFA1A4}"/>
              </a:ext>
            </a:extLst>
          </p:cNvPr>
          <p:cNvGraphicFramePr>
            <a:graphicFrameLocks noChangeAspect="1"/>
          </p:cNvGraphicFramePr>
          <p:nvPr>
            <p:extLst>
              <p:ext uri="{D42A27DB-BD31-4B8C-83A1-F6EECF244321}">
                <p14:modId xmlns:p14="http://schemas.microsoft.com/office/powerpoint/2010/main" val="1160404752"/>
              </p:ext>
            </p:extLst>
          </p:nvPr>
        </p:nvGraphicFramePr>
        <p:xfrm>
          <a:off x="321233" y="1780420"/>
          <a:ext cx="8662352" cy="5123542"/>
        </p:xfrm>
        <a:graphic>
          <a:graphicData uri="http://schemas.openxmlformats.org/presentationml/2006/ole">
            <mc:AlternateContent xmlns:mc="http://schemas.openxmlformats.org/markup-compatibility/2006">
              <mc:Choice xmlns:v="urn:schemas-microsoft-com:vml" Requires="v">
                <p:oleObj spid="_x0000_s16423" name="VISIO" r:id="rId3" imgW="5476320" imgH="3237840" progId="Visio.Drawing.5">
                  <p:embed/>
                </p:oleObj>
              </mc:Choice>
              <mc:Fallback>
                <p:oleObj name="VISIO" r:id="rId3" imgW="5476320" imgH="3237840" progId="Visio.Drawing.5">
                  <p:embed/>
                  <p:pic>
                    <p:nvPicPr>
                      <p:cNvPr id="86141" name="Object 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233" y="1780420"/>
                        <a:ext cx="8662352" cy="5123542"/>
                      </a:xfrm>
                      <a:prstGeom prst="rect">
                        <a:avLst/>
                      </a:prstGeom>
                      <a:noFill/>
                      <a:ln>
                        <a:noFill/>
                      </a:ln>
                      <a:effectLst/>
                      <a:extLst/>
                    </p:spPr>
                  </p:pic>
                </p:oleObj>
              </mc:Fallback>
            </mc:AlternateContent>
          </a:graphicData>
        </a:graphic>
      </p:graphicFrame>
      <p:pic>
        <p:nvPicPr>
          <p:cNvPr id="5" name="Picture 73" descr="MLI blankiet">
            <a:extLst>
              <a:ext uri="{FF2B5EF4-FFF2-40B4-BE49-F238E27FC236}">
                <a16:creationId xmlns:a16="http://schemas.microsoft.com/office/drawing/2014/main" id="{E0BE75D7-A1F1-484C-84D4-D061B32E6B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4514506"/>
            <a:ext cx="2017487" cy="133777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Łącznik prosty ze strzałką 7">
            <a:extLst>
              <a:ext uri="{FF2B5EF4-FFF2-40B4-BE49-F238E27FC236}">
                <a16:creationId xmlns:a16="http://schemas.microsoft.com/office/drawing/2014/main" id="{BA04D1EC-82D7-4753-BDF7-4249D956AAF6}"/>
              </a:ext>
            </a:extLst>
          </p:cNvPr>
          <p:cNvCxnSpPr/>
          <p:nvPr/>
        </p:nvCxnSpPr>
        <p:spPr>
          <a:xfrm flipH="1" flipV="1">
            <a:off x="3957562" y="4480076"/>
            <a:ext cx="1030514" cy="7033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24" descr="perlit">
            <a:extLst>
              <a:ext uri="{FF2B5EF4-FFF2-40B4-BE49-F238E27FC236}">
                <a16:creationId xmlns:a16="http://schemas.microsoft.com/office/drawing/2014/main" id="{18FA91B4-F28F-46E9-BCAD-84DA21290F4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59752" y="1854853"/>
            <a:ext cx="1782763" cy="13414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Łącznik prosty ze strzałką 11">
            <a:extLst>
              <a:ext uri="{FF2B5EF4-FFF2-40B4-BE49-F238E27FC236}">
                <a16:creationId xmlns:a16="http://schemas.microsoft.com/office/drawing/2014/main" id="{144BB57C-96E8-498A-A9C5-4EE010C284AE}"/>
              </a:ext>
            </a:extLst>
          </p:cNvPr>
          <p:cNvCxnSpPr>
            <a:cxnSpLocks/>
          </p:cNvCxnSpPr>
          <p:nvPr/>
        </p:nvCxnSpPr>
        <p:spPr>
          <a:xfrm flipH="1">
            <a:off x="4039810" y="2857415"/>
            <a:ext cx="844398" cy="6054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1AD2B510-A90E-4EB1-A5A7-94B35CEB63AA}"/>
              </a:ext>
            </a:extLst>
          </p:cNvPr>
          <p:cNvCxnSpPr>
            <a:cxnSpLocks/>
          </p:cNvCxnSpPr>
          <p:nvPr/>
        </p:nvCxnSpPr>
        <p:spPr>
          <a:xfrm>
            <a:off x="1043615" y="2633646"/>
            <a:ext cx="673909" cy="482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5">
            <a:extLst>
              <a:ext uri="{FF2B5EF4-FFF2-40B4-BE49-F238E27FC236}">
                <a16:creationId xmlns:a16="http://schemas.microsoft.com/office/drawing/2014/main" id="{349D7481-0CC2-4632-9A9E-7B9ECFF475EA}"/>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93730" y="4342191"/>
            <a:ext cx="1507377" cy="1285545"/>
          </a:xfrm>
          <a:prstGeom prst="rect">
            <a:avLst/>
          </a:prstGeom>
          <a:noFill/>
          <a:extLst>
            <a:ext uri="{909E8E84-426E-40DD-AFC4-6F175D3DCCD1}">
              <a14:hiddenFill xmlns:a14="http://schemas.microsoft.com/office/drawing/2010/main">
                <a:solidFill>
                  <a:srgbClr val="FFFFFF"/>
                </a:solidFill>
              </a14:hiddenFill>
            </a:ext>
          </a:extLst>
        </p:spPr>
      </p:pic>
      <p:sp>
        <p:nvSpPr>
          <p:cNvPr id="21" name="Prostokąt 20">
            <a:extLst>
              <a:ext uri="{FF2B5EF4-FFF2-40B4-BE49-F238E27FC236}">
                <a16:creationId xmlns:a16="http://schemas.microsoft.com/office/drawing/2014/main" id="{7E15CE67-2888-4C3D-98FB-13799B6BC4F6}"/>
              </a:ext>
            </a:extLst>
          </p:cNvPr>
          <p:cNvSpPr/>
          <p:nvPr/>
        </p:nvSpPr>
        <p:spPr>
          <a:xfrm>
            <a:off x="7375496" y="5588254"/>
            <a:ext cx="1508746" cy="307777"/>
          </a:xfrm>
          <a:prstGeom prst="rect">
            <a:avLst/>
          </a:prstGeom>
        </p:spPr>
        <p:txBody>
          <a:bodyPr wrap="none">
            <a:spAutoFit/>
          </a:bodyPr>
          <a:lstStyle/>
          <a:p>
            <a:r>
              <a:rPr lang="pl-PL" altLang="en-US" sz="1400" dirty="0"/>
              <a:t>C</a:t>
            </a:r>
            <a:r>
              <a:rPr lang="en-US" altLang="en-US" sz="1400" dirty="0"/>
              <a:t>lose-cells foam</a:t>
            </a:r>
            <a:endParaRPr lang="en-US" sz="1400" dirty="0"/>
          </a:p>
        </p:txBody>
      </p:sp>
      <p:sp>
        <p:nvSpPr>
          <p:cNvPr id="23" name="pole tekstowe 22">
            <a:extLst>
              <a:ext uri="{FF2B5EF4-FFF2-40B4-BE49-F238E27FC236}">
                <a16:creationId xmlns:a16="http://schemas.microsoft.com/office/drawing/2014/main" id="{5D230053-372A-4EB1-BAAC-6245ED14F5A1}"/>
              </a:ext>
            </a:extLst>
          </p:cNvPr>
          <p:cNvSpPr txBox="1"/>
          <p:nvPr/>
        </p:nvSpPr>
        <p:spPr>
          <a:xfrm rot="16200000">
            <a:off x="-502908" y="4480672"/>
            <a:ext cx="2380342" cy="276999"/>
          </a:xfrm>
          <a:prstGeom prst="rect">
            <a:avLst/>
          </a:prstGeom>
          <a:solidFill>
            <a:schemeClr val="bg1"/>
          </a:solidFill>
        </p:spPr>
        <p:txBody>
          <a:bodyPr wrap="square" rtlCol="0">
            <a:spAutoFit/>
          </a:bodyPr>
          <a:lstStyle/>
          <a:p>
            <a:r>
              <a:rPr lang="en-US" sz="1200" b="1" dirty="0"/>
              <a:t>Thermal conductivity, W/m/K </a:t>
            </a:r>
          </a:p>
        </p:txBody>
      </p:sp>
      <p:pic>
        <p:nvPicPr>
          <p:cNvPr id="15" name="Picture 10" descr="Dewary Dewara">
            <a:extLst>
              <a:ext uri="{FF2B5EF4-FFF2-40B4-BE49-F238E27FC236}">
                <a16:creationId xmlns:a16="http://schemas.microsoft.com/office/drawing/2014/main" id="{8259C656-95AE-46C0-92F1-9EC1A41FC10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177" y="1780420"/>
            <a:ext cx="1108479" cy="1706452"/>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9002216F-A26F-47E2-A7C9-CA45FE0231E0}"/>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7" name="pole tekstowe 16">
            <a:extLst>
              <a:ext uri="{FF2B5EF4-FFF2-40B4-BE49-F238E27FC236}">
                <a16:creationId xmlns:a16="http://schemas.microsoft.com/office/drawing/2014/main" id="{FB688ED3-B2F4-4230-9708-AEB32795B44A}"/>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8</a:t>
            </a:fld>
            <a:endParaRPr lang="en-US" i="1" dirty="0">
              <a:solidFill>
                <a:schemeClr val="bg1"/>
              </a:solidFill>
            </a:endParaRPr>
          </a:p>
        </p:txBody>
      </p:sp>
    </p:spTree>
    <p:extLst>
      <p:ext uri="{BB962C8B-B14F-4D97-AF65-F5344CB8AC3E}">
        <p14:creationId xmlns:p14="http://schemas.microsoft.com/office/powerpoint/2010/main" val="164692626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B1CCAD-E1F8-4017-88A3-04FC8BF3FC30}"/>
              </a:ext>
            </a:extLst>
          </p:cNvPr>
          <p:cNvSpPr>
            <a:spLocks noGrp="1"/>
          </p:cNvSpPr>
          <p:nvPr>
            <p:ph type="title"/>
          </p:nvPr>
        </p:nvSpPr>
        <p:spPr/>
        <p:txBody>
          <a:bodyPr/>
          <a:lstStyle/>
          <a:p>
            <a:r>
              <a:rPr lang="pl-PL" dirty="0" err="1"/>
              <a:t>Thermal</a:t>
            </a:r>
            <a:r>
              <a:rPr lang="pl-PL" dirty="0"/>
              <a:t> </a:t>
            </a:r>
            <a:r>
              <a:rPr lang="pl-PL" dirty="0" err="1"/>
              <a:t>Shield</a:t>
            </a:r>
            <a:r>
              <a:rPr lang="pl-PL" dirty="0"/>
              <a:t> </a:t>
            </a:r>
            <a:r>
              <a:rPr lang="pl-PL" dirty="0" err="1"/>
              <a:t>concept</a:t>
            </a:r>
            <a:endParaRPr lang="en-US" dirty="0"/>
          </a:p>
        </p:txBody>
      </p:sp>
      <p:graphicFrame>
        <p:nvGraphicFramePr>
          <p:cNvPr id="10" name="Object 4">
            <a:extLst>
              <a:ext uri="{FF2B5EF4-FFF2-40B4-BE49-F238E27FC236}">
                <a16:creationId xmlns:a16="http://schemas.microsoft.com/office/drawing/2014/main" id="{13E0E61C-A168-4C6C-ACE3-28ADBD3BFA04}"/>
              </a:ext>
            </a:extLst>
          </p:cNvPr>
          <p:cNvGraphicFramePr>
            <a:graphicFrameLocks noChangeAspect="1"/>
          </p:cNvGraphicFramePr>
          <p:nvPr/>
        </p:nvGraphicFramePr>
        <p:xfrm>
          <a:off x="646869" y="1839913"/>
          <a:ext cx="5113337" cy="4165600"/>
        </p:xfrm>
        <a:graphic>
          <a:graphicData uri="http://schemas.openxmlformats.org/presentationml/2006/ole">
            <mc:AlternateContent xmlns:mc="http://schemas.openxmlformats.org/markup-compatibility/2006">
              <mc:Choice xmlns:v="urn:schemas-microsoft-com:vml" Requires="v">
                <p:oleObj spid="_x0000_s19487" name="VISIO" r:id="rId3" imgW="5580000" imgH="4545000" progId="Visio.Drawing.5">
                  <p:embed/>
                </p:oleObj>
              </mc:Choice>
              <mc:Fallback>
                <p:oleObj name="VISIO" r:id="rId3" imgW="5580000" imgH="4545000" progId="Visio.Drawing.5">
                  <p:embed/>
                  <p:pic>
                    <p:nvPicPr>
                      <p:cNvPr id="10" name="Object 4">
                        <a:extLst>
                          <a:ext uri="{FF2B5EF4-FFF2-40B4-BE49-F238E27FC236}">
                            <a16:creationId xmlns:a16="http://schemas.microsoft.com/office/drawing/2014/main" id="{13E0E61C-A168-4C6C-ACE3-28ADBD3BF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869" y="1839913"/>
                        <a:ext cx="5113337"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71DA3C6A-C8EF-4169-8F9B-CB3516FE5C1E}"/>
                  </a:ext>
                </a:extLst>
              </p:cNvPr>
              <p:cNvSpPr txBox="1"/>
              <p:nvPr/>
            </p:nvSpPr>
            <p:spPr bwMode="auto">
              <a:xfrm>
                <a:off x="5981775" y="1779717"/>
                <a:ext cx="2232025" cy="539750"/>
              </a:xfrm>
              <a:prstGeom prst="rect">
                <a:avLst/>
              </a:prstGeom>
              <a:noFill/>
              <a:ln>
                <a:noFill/>
              </a:ln>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e>
                      </m:d>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num>
                        <m:den>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oMath>
                  </m:oMathPara>
                </a14:m>
                <a:endParaRPr lang="en-US" sz="1400" dirty="0"/>
              </a:p>
            </p:txBody>
          </p:sp>
        </mc:Choice>
        <mc:Fallback xmlns="">
          <p:sp>
            <p:nvSpPr>
              <p:cNvPr id="11" name="Object 6">
                <a:extLst>
                  <a:ext uri="{FF2B5EF4-FFF2-40B4-BE49-F238E27FC236}">
                    <a16:creationId xmlns:a16="http://schemas.microsoft.com/office/drawing/2014/main" id="{71DA3C6A-C8EF-4169-8F9B-CB3516FE5C1E}"/>
                  </a:ext>
                </a:extLst>
              </p:cNvPr>
              <p:cNvSpPr txBox="1">
                <a:spLocks noRot="1" noChangeAspect="1" noMove="1" noResize="1" noEditPoints="1" noAdjustHandles="1" noChangeArrowheads="1" noChangeShapeType="1" noTextEdit="1"/>
              </p:cNvSpPr>
              <p:nvPr/>
            </p:nvSpPr>
            <p:spPr bwMode="auto">
              <a:xfrm>
                <a:off x="5981775" y="1779717"/>
                <a:ext cx="2232025" cy="539750"/>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7">
                <a:extLst>
                  <a:ext uri="{FF2B5EF4-FFF2-40B4-BE49-F238E27FC236}">
                    <a16:creationId xmlns:a16="http://schemas.microsoft.com/office/drawing/2014/main" id="{9BDB744B-7B33-481F-A54D-1CA9625A616E}"/>
                  </a:ext>
                </a:extLst>
              </p:cNvPr>
              <p:cNvSpPr txBox="1"/>
              <p:nvPr/>
            </p:nvSpPr>
            <p:spPr bwMode="auto">
              <a:xfrm>
                <a:off x="6091993" y="2347913"/>
                <a:ext cx="1398587" cy="627062"/>
              </a:xfrm>
              <a:prstGeom prst="rect">
                <a:avLst/>
              </a:prstGeom>
              <a:noFill/>
              <a:ln>
                <a:noFill/>
              </a:ln>
              <a:extLst/>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𝑊</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𝑄</m:t>
                          </m:r>
                        </m:e>
                        <m:sub>
                          <m:r>
                            <a:rPr lang="en-US" i="1">
                              <a:solidFill>
                                <a:srgbClr val="000000"/>
                              </a:solidFill>
                              <a:latin typeface="Cambria Math" panose="02040503050406030204" pitchFamily="18" charset="0"/>
                            </a:rPr>
                            <m:t>0</m:t>
                          </m:r>
                        </m:sub>
                      </m:sSub>
                      <m:f>
                        <m:fPr>
                          <m:ctrlPr>
                            <a:rPr lang="en-US" i="1">
                              <a:solidFill>
                                <a:srgbClr val="000000"/>
                              </a:solidFill>
                              <a:latin typeface="Cambria Math" panose="02040503050406030204" pitchFamily="18" charset="0"/>
                            </a:rPr>
                          </m:ctrlPr>
                        </m:fPr>
                        <m:num>
                          <m:r>
                            <a:rPr lang="pl-PL" b="0" i="1" smtClean="0">
                              <a:solidFill>
                                <a:srgbClr val="000000"/>
                              </a:solidFill>
                              <a:latin typeface="Cambria Math" panose="02040503050406030204" pitchFamily="18" charset="0"/>
                            </a:rPr>
                            <m:t>𝑇</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𝑇</m:t>
                              </m:r>
                            </m:e>
                            <m:sub>
                              <m:r>
                                <a:rPr lang="en-US" i="1">
                                  <a:solidFill>
                                    <a:srgbClr val="000000"/>
                                  </a:solidFill>
                                  <a:latin typeface="Cambria Math" panose="02040503050406030204" pitchFamily="18" charset="0"/>
                                </a:rPr>
                                <m:t>0</m:t>
                              </m:r>
                            </m:sub>
                          </m:sSub>
                        </m:den>
                      </m:f>
                    </m:oMath>
                  </m:oMathPara>
                </a14:m>
                <a:endParaRPr lang="en-US" dirty="0"/>
              </a:p>
            </p:txBody>
          </p:sp>
        </mc:Choice>
        <mc:Fallback xmlns="">
          <p:sp>
            <p:nvSpPr>
              <p:cNvPr id="12" name="Object 7">
                <a:extLst>
                  <a:ext uri="{FF2B5EF4-FFF2-40B4-BE49-F238E27FC236}">
                    <a16:creationId xmlns:a16="http://schemas.microsoft.com/office/drawing/2014/main" id="{9BDB744B-7B33-481F-A54D-1CA9625A616E}"/>
                  </a:ext>
                </a:extLst>
              </p:cNvPr>
              <p:cNvSpPr txBox="1">
                <a:spLocks noRot="1" noChangeAspect="1" noMove="1" noResize="1" noEditPoints="1" noAdjustHandles="1" noChangeArrowheads="1" noChangeShapeType="1" noTextEdit="1"/>
              </p:cNvSpPr>
              <p:nvPr/>
            </p:nvSpPr>
            <p:spPr bwMode="auto">
              <a:xfrm>
                <a:off x="6091993" y="2347913"/>
                <a:ext cx="1398587" cy="627062"/>
              </a:xfrm>
              <a:prstGeom prst="rect">
                <a:avLst/>
              </a:prstGeom>
              <a:blipFill>
                <a:blip r:embed="rId6"/>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8">
                <a:extLst>
                  <a:ext uri="{FF2B5EF4-FFF2-40B4-BE49-F238E27FC236}">
                    <a16:creationId xmlns:a16="http://schemas.microsoft.com/office/drawing/2014/main" id="{5538F2D5-167E-40BA-9EDF-5B8592F4ADDA}"/>
                  </a:ext>
                </a:extLst>
              </p:cNvPr>
              <p:cNvSpPr txBox="1"/>
              <p:nvPr/>
            </p:nvSpPr>
            <p:spPr bwMode="auto">
              <a:xfrm>
                <a:off x="6064136" y="2974975"/>
                <a:ext cx="2852888" cy="357188"/>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3" name="Object 8">
                <a:extLst>
                  <a:ext uri="{FF2B5EF4-FFF2-40B4-BE49-F238E27FC236}">
                    <a16:creationId xmlns:a16="http://schemas.microsoft.com/office/drawing/2014/main" id="{5538F2D5-167E-40BA-9EDF-5B8592F4ADDA}"/>
                  </a:ext>
                </a:extLst>
              </p:cNvPr>
              <p:cNvSpPr txBox="1">
                <a:spLocks noRot="1" noChangeAspect="1" noMove="1" noResize="1" noEditPoints="1" noAdjustHandles="1" noChangeArrowheads="1" noChangeShapeType="1" noTextEdit="1"/>
              </p:cNvSpPr>
              <p:nvPr/>
            </p:nvSpPr>
            <p:spPr bwMode="auto">
              <a:xfrm>
                <a:off x="6064136" y="2974975"/>
                <a:ext cx="2852888" cy="357188"/>
              </a:xfrm>
              <a:prstGeom prst="rect">
                <a:avLst/>
              </a:prstGeom>
              <a:blipFill>
                <a:blip r:embed="rId7"/>
                <a:stretch>
                  <a:fillRect/>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9">
                <a:extLst>
                  <a:ext uri="{FF2B5EF4-FFF2-40B4-BE49-F238E27FC236}">
                    <a16:creationId xmlns:a16="http://schemas.microsoft.com/office/drawing/2014/main" id="{191A2A8B-5B2D-440E-A7C0-064E0EF1561F}"/>
                  </a:ext>
                </a:extLst>
              </p:cNvPr>
              <p:cNvSpPr txBox="1"/>
              <p:nvPr/>
            </p:nvSpPr>
            <p:spPr bwMode="auto">
              <a:xfrm>
                <a:off x="6083753" y="3458497"/>
                <a:ext cx="2852888" cy="341313"/>
              </a:xfrm>
              <a:prstGeom prst="rect">
                <a:avLst/>
              </a:prstGeom>
              <a:noFill/>
              <a:ln>
                <a:noFill/>
              </a:ln>
              <a:extLst/>
            </p:spPr>
            <p:txBody>
              <a:bodyPr>
                <a:noAutofit/>
              </a:bodyPr>
              <a:lstStyle/>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𝑄</m:t>
                          </m:r>
                        </m:e>
                        <m:sub>
                          <m:r>
                            <a:rPr lang="en-US" sz="1400" i="1">
                              <a:solidFill>
                                <a:srgbClr val="000000"/>
                              </a:solidFill>
                              <a:latin typeface="Cambria Math" panose="02040503050406030204" pitchFamily="18" charset="0"/>
                            </a:rPr>
                            <m:t>𝑟</m:t>
                          </m:r>
                        </m:sub>
                      </m:sSub>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e>
                      </m:d>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𝜎</m:t>
                      </m:r>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𝜀</m:t>
                      </m:r>
                      <m:d>
                        <m:dPr>
                          <m:ctrlPr>
                            <a:rPr lang="en-US" sz="1400" i="1">
                              <a:solidFill>
                                <a:srgbClr val="000000"/>
                              </a:solidFill>
                              <a:latin typeface="Cambria Math" panose="02040503050406030204" pitchFamily="18" charset="0"/>
                            </a:rPr>
                          </m:ctrlPr>
                        </m:dPr>
                        <m:e>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up>
                              <m:r>
                                <a:rPr lang="en-US" sz="1400" i="1">
                                  <a:solidFill>
                                    <a:srgbClr val="000000"/>
                                  </a:solidFill>
                                  <a:latin typeface="Cambria Math" panose="02040503050406030204" pitchFamily="18" charset="0"/>
                                </a:rPr>
                                <m:t>4</m:t>
                              </m:r>
                            </m:sup>
                          </m:sSubSup>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4</m:t>
                              </m:r>
                            </m:sup>
                          </m:sSubSup>
                        </m:e>
                      </m:d>
                    </m:oMath>
                  </m:oMathPara>
                </a14:m>
                <a:endParaRPr lang="en-US" sz="1400" dirty="0"/>
              </a:p>
            </p:txBody>
          </p:sp>
        </mc:Choice>
        <mc:Fallback xmlns="">
          <p:sp>
            <p:nvSpPr>
              <p:cNvPr id="14" name="Object 9">
                <a:extLst>
                  <a:ext uri="{FF2B5EF4-FFF2-40B4-BE49-F238E27FC236}">
                    <a16:creationId xmlns:a16="http://schemas.microsoft.com/office/drawing/2014/main" id="{191A2A8B-5B2D-440E-A7C0-064E0EF1561F}"/>
                  </a:ext>
                </a:extLst>
              </p:cNvPr>
              <p:cNvSpPr txBox="1">
                <a:spLocks noRot="1" noChangeAspect="1" noMove="1" noResize="1" noEditPoints="1" noAdjustHandles="1" noChangeArrowheads="1" noChangeShapeType="1" noTextEdit="1"/>
              </p:cNvSpPr>
              <p:nvPr/>
            </p:nvSpPr>
            <p:spPr bwMode="auto">
              <a:xfrm>
                <a:off x="6083753" y="3458497"/>
                <a:ext cx="2852888" cy="341313"/>
              </a:xfrm>
              <a:prstGeom prst="rect">
                <a:avLst/>
              </a:prstGeom>
              <a:blipFill>
                <a:blip r:embed="rId8"/>
                <a:stretch>
                  <a:fillRect b="-1786"/>
                </a:stretch>
              </a:blipFill>
              <a:ln>
                <a:no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bject 10">
                <a:extLst>
                  <a:ext uri="{FF2B5EF4-FFF2-40B4-BE49-F238E27FC236}">
                    <a16:creationId xmlns:a16="http://schemas.microsoft.com/office/drawing/2014/main" id="{7B32234A-8D6A-4D08-BBC4-E1F7B9CC91AA}"/>
                  </a:ext>
                </a:extLst>
              </p:cNvPr>
              <p:cNvSpPr txBox="1"/>
              <p:nvPr/>
            </p:nvSpPr>
            <p:spPr bwMode="auto">
              <a:xfrm>
                <a:off x="5981775" y="4022390"/>
                <a:ext cx="3054275" cy="1485900"/>
              </a:xfrm>
              <a:prstGeom prst="rect">
                <a:avLst/>
              </a:prstGeom>
              <a:noFill/>
              <a:ln>
                <a:noFill/>
              </a:ln>
              <a:extLst/>
            </p:spPr>
            <p:txBody>
              <a:bodyPr>
                <a:normAutofit/>
              </a:bodyPr>
              <a:lstStyle/>
              <a:p>
                <a:pPr/>
                <a14:m>
                  <m:oMathPara xmlns:m="http://schemas.openxmlformats.org/officeDocument/2006/math">
                    <m:oMathParaPr>
                      <m:jc m:val="centerGroup"/>
                    </m:oMathParaPr>
                    <m:oMath xmlns:m="http://schemas.openxmlformats.org/officeDocument/2006/math">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𝑑</m:t>
                          </m:r>
                        </m:num>
                        <m:den>
                          <m:r>
                            <a:rPr lang="en-US" sz="1400" i="1">
                              <a:solidFill>
                                <a:srgbClr val="000000"/>
                              </a:solidFill>
                              <a:latin typeface="Cambria Math" panose="02040503050406030204" pitchFamily="18" charset="0"/>
                            </a:rPr>
                            <m:t>𝑑</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den>
                      </m:f>
                      <m:d>
                        <m:dPr>
                          <m:ctrlPr>
                            <a:rPr lang="en-US" sz="1400" i="1">
                              <a:solidFill>
                                <a:srgbClr val="000000"/>
                              </a:solidFill>
                              <a:latin typeface="Cambria Math" panose="02040503050406030204" pitchFamily="18" charset="0"/>
                            </a:rPr>
                          </m:ctrlPr>
                        </m:d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1</m:t>
                              </m:r>
                            </m:sub>
                          </m:sSub>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𝑊</m:t>
                              </m:r>
                            </m:e>
                            <m:sub>
                              <m:r>
                                <a:rPr lang="en-US" sz="1400" i="1">
                                  <a:solidFill>
                                    <a:srgbClr val="000000"/>
                                  </a:solidFill>
                                  <a:latin typeface="Cambria Math" panose="02040503050406030204" pitchFamily="18" charset="0"/>
                                </a:rPr>
                                <m:t>2</m:t>
                              </m:r>
                            </m:sub>
                          </m:sSub>
                        </m:e>
                      </m:d>
                      <m:r>
                        <a:rPr lang="en-US" sz="1400" i="1">
                          <a:solidFill>
                            <a:srgbClr val="000000"/>
                          </a:solidFill>
                          <a:latin typeface="Cambria Math" panose="02040503050406030204" pitchFamily="18" charset="0"/>
                        </a:rPr>
                        <m:t>=0⇒</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r>
                        <a:rPr lang="en-US" sz="1400" i="1">
                          <a:solidFill>
                            <a:srgbClr val="000000"/>
                          </a:solidFill>
                          <a:latin typeface="Cambria Math" panose="02040503050406030204" pitchFamily="18" charset="0"/>
                        </a:rPr>
                        <m:t>=</m:t>
                      </m:r>
                    </m:oMath>
                    <m:oMath xmlns:m="http://schemas.openxmlformats.org/officeDocument/2006/math">
                      <m:r>
                        <a:rPr lang="en-US" sz="1400" i="1">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𝑚</m:t>
                              </m:r>
                            </m:sub>
                          </m:sSub>
                        </m:e>
                        <m:sub>
                          <m:r>
                            <a:rPr lang="en-US" sz="1400" i="1">
                              <a:solidFill>
                                <a:srgbClr val="000000"/>
                              </a:solidFill>
                              <a:latin typeface="Cambria Math" panose="02040503050406030204" pitchFamily="18" charset="0"/>
                            </a:rPr>
                            <m:t>𝑜𝑝𝑡</m:t>
                          </m:r>
                        </m:sub>
                      </m:sSub>
                      <m:r>
                        <a:rPr lang="en-US" sz="1400" i="1">
                          <a:solidFill>
                            <a:srgbClr val="000000"/>
                          </a:solidFill>
                          <a:latin typeface="Cambria Math" panose="02040503050406030204" pitchFamily="18" charset="0"/>
                        </a:rPr>
                        <m:t>=</m:t>
                      </m:r>
                      <m:sSup>
                        <m:sSupPr>
                          <m:ctrlPr>
                            <a:rPr lang="en-US" sz="1400" i="1">
                              <a:solidFill>
                                <a:srgbClr val="000000"/>
                              </a:solidFill>
                              <a:latin typeface="Cambria Math" panose="02040503050406030204" pitchFamily="18" charset="0"/>
                            </a:rPr>
                          </m:ctrlPr>
                        </m:sSupPr>
                        <m:e>
                          <m:d>
                            <m:dPr>
                              <m:begChr m:val="["/>
                              <m:endChr m:val="]"/>
                              <m:ctrlPr>
                                <a:rPr lang="en-US" sz="1400" i="1">
                                  <a:solidFill>
                                    <a:srgbClr val="000000"/>
                                  </a:solidFill>
                                  <a:latin typeface="Cambria Math" panose="02040503050406030204" pitchFamily="18" charset="0"/>
                                </a:rPr>
                              </m:ctrlPr>
                            </m:dPr>
                            <m:e>
                              <m:f>
                                <m:fPr>
                                  <m:ctrlPr>
                                    <a:rPr lang="en-US" sz="1400" i="1">
                                      <a:solidFill>
                                        <a:srgbClr val="000000"/>
                                      </a:solidFill>
                                      <a:latin typeface="Cambria Math" panose="02040503050406030204" pitchFamily="18" charset="0"/>
                                    </a:rPr>
                                  </m:ctrlPr>
                                </m:fPr>
                                <m:num>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sup>
                                      <m:r>
                                        <a:rPr lang="en-US" sz="1400" i="1">
                                          <a:solidFill>
                                            <a:srgbClr val="000000"/>
                                          </a:solidFill>
                                          <a:latin typeface="Cambria Math" panose="02040503050406030204" pitchFamily="18" charset="0"/>
                                        </a:rPr>
                                        <m:t>5</m:t>
                                      </m:r>
                                    </m:sup>
                                  </m:sSubSup>
                                  <m:r>
                                    <a:rPr lang="en-US" sz="1400" i="1">
                                      <a:solidFill>
                                        <a:srgbClr val="000000"/>
                                      </a:solidFill>
                                      <a:latin typeface="Cambria Math" panose="02040503050406030204" pitchFamily="18" charset="0"/>
                                    </a:rPr>
                                    <m:t>−</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m:t>
                                  </m:r>
                                  <m:sSubSup>
                                    <m:sSubSupPr>
                                      <m:ctrlPr>
                                        <a:rPr lang="en-US" sz="1400" i="1">
                                          <a:solidFill>
                                            <a:srgbClr val="000000"/>
                                          </a:solidFill>
                                          <a:latin typeface="Cambria Math" panose="02040503050406030204" pitchFamily="18" charset="0"/>
                                        </a:rPr>
                                      </m:ctrlPr>
                                    </m:sSubSup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up>
                                      <m:r>
                                        <a:rPr lang="en-US" sz="1400" i="1">
                                          <a:solidFill>
                                            <a:srgbClr val="000000"/>
                                          </a:solidFill>
                                          <a:latin typeface="Cambria Math" panose="02040503050406030204" pitchFamily="18" charset="0"/>
                                        </a:rPr>
                                        <m:t>5</m:t>
                                      </m:r>
                                    </m:sup>
                                  </m:sSubSup>
                                </m:num>
                                <m:den>
                                  <m:r>
                                    <a:rPr lang="en-US" sz="1400" i="1">
                                      <a:solidFill>
                                        <a:srgbClr val="000000"/>
                                      </a:solidFill>
                                      <a:latin typeface="Cambria Math" panose="02040503050406030204" pitchFamily="18" charset="0"/>
                                    </a:rPr>
                                    <m:t>4</m:t>
                                  </m:r>
                                  <m:r>
                                    <a:rPr lang="en-US" sz="1400" i="1">
                                      <a:solidFill>
                                        <a:srgbClr val="000000"/>
                                      </a:solidFill>
                                      <a:latin typeface="Cambria Math" panose="02040503050406030204" pitchFamily="18" charset="0"/>
                                    </a:rPr>
                                    <m:t>𝑇</m:t>
                                  </m:r>
                                  <m:r>
                                    <a:rPr lang="en-US" sz="1400" i="1">
                                      <a:solidFill>
                                        <a:srgbClr val="000000"/>
                                      </a:solidFill>
                                      <a:latin typeface="Cambria Math" panose="02040503050406030204" pitchFamily="18" charset="0"/>
                                    </a:rPr>
                                    <m:t>−4</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𝑇</m:t>
                                      </m:r>
                                    </m:e>
                                    <m:sub>
                                      <m:r>
                                        <a:rPr lang="en-US" sz="1400" i="1">
                                          <a:solidFill>
                                            <a:srgbClr val="000000"/>
                                          </a:solidFill>
                                          <a:latin typeface="Cambria Math" panose="02040503050406030204" pitchFamily="18" charset="0"/>
                                        </a:rPr>
                                        <m:t>0</m:t>
                                      </m:r>
                                    </m:sub>
                                  </m:sSub>
                                </m:den>
                              </m:f>
                            </m:e>
                          </m:d>
                        </m:e>
                        <m:sup>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1</m:t>
                              </m:r>
                            </m:num>
                            <m:den>
                              <m:r>
                                <a:rPr lang="en-US" sz="1400" i="1">
                                  <a:solidFill>
                                    <a:srgbClr val="000000"/>
                                  </a:solidFill>
                                  <a:latin typeface="Cambria Math" panose="02040503050406030204" pitchFamily="18" charset="0"/>
                                </a:rPr>
                                <m:t>5</m:t>
                              </m:r>
                            </m:den>
                          </m:f>
                        </m:sup>
                      </m:sSup>
                    </m:oMath>
                  </m:oMathPara>
                </a14:m>
                <a:endParaRPr lang="en-US" sz="1400" dirty="0"/>
              </a:p>
            </p:txBody>
          </p:sp>
        </mc:Choice>
        <mc:Fallback xmlns="">
          <p:sp>
            <p:nvSpPr>
              <p:cNvPr id="15" name="Object 10">
                <a:extLst>
                  <a:ext uri="{FF2B5EF4-FFF2-40B4-BE49-F238E27FC236}">
                    <a16:creationId xmlns:a16="http://schemas.microsoft.com/office/drawing/2014/main" id="{7B32234A-8D6A-4D08-BBC4-E1F7B9CC91AA}"/>
                  </a:ext>
                </a:extLst>
              </p:cNvPr>
              <p:cNvSpPr txBox="1">
                <a:spLocks noRot="1" noChangeAspect="1" noMove="1" noResize="1" noEditPoints="1" noAdjustHandles="1" noChangeArrowheads="1" noChangeShapeType="1" noTextEdit="1"/>
              </p:cNvSpPr>
              <p:nvPr/>
            </p:nvSpPr>
            <p:spPr bwMode="auto">
              <a:xfrm>
                <a:off x="5981775" y="4022390"/>
                <a:ext cx="3054275" cy="1485900"/>
              </a:xfrm>
              <a:prstGeom prst="rect">
                <a:avLst/>
              </a:prstGeom>
              <a:blipFill>
                <a:blip r:embed="rId9"/>
                <a:stretch>
                  <a:fillRect/>
                </a:stretch>
              </a:blipFill>
              <a:ln>
                <a:noFill/>
              </a:ln>
              <a:extLst/>
            </p:spPr>
            <p:txBody>
              <a:bodyPr/>
              <a:lstStyle/>
              <a:p>
                <a:r>
                  <a:rPr lang="en-US">
                    <a:noFill/>
                  </a:rPr>
                  <a:t> </a:t>
                </a:r>
              </a:p>
            </p:txBody>
          </p:sp>
        </mc:Fallback>
      </mc:AlternateContent>
      <p:sp>
        <p:nvSpPr>
          <p:cNvPr id="9" name="Prostokąt 8">
            <a:extLst>
              <a:ext uri="{FF2B5EF4-FFF2-40B4-BE49-F238E27FC236}">
                <a16:creationId xmlns:a16="http://schemas.microsoft.com/office/drawing/2014/main" id="{DC182B54-4980-481B-A8F8-2A6BC71180B3}"/>
              </a:ext>
            </a:extLst>
          </p:cNvPr>
          <p:cNvSpPr/>
          <p:nvPr/>
        </p:nvSpPr>
        <p:spPr>
          <a:xfrm>
            <a:off x="371628" y="6581001"/>
            <a:ext cx="8616648" cy="276999"/>
          </a:xfrm>
          <a:prstGeom prst="rect">
            <a:avLst/>
          </a:prstGeom>
        </p:spPr>
        <p:txBody>
          <a:bodyPr wrap="square">
            <a:spAutoFit/>
          </a:bodyPr>
          <a:lstStyle/>
          <a:p>
            <a:pPr algn="ctr" eaLnBrk="1" hangingPunct="1">
              <a:buFontTx/>
              <a:buNone/>
            </a:pPr>
            <a:r>
              <a:rPr lang="pl-PL" altLang="pl-PL" sz="1200" i="1" dirty="0">
                <a:solidFill>
                  <a:schemeClr val="tx2">
                    <a:lumMod val="75000"/>
                  </a:schemeClr>
                </a:solidFill>
              </a:rPr>
              <a:t>J. Polinski,</a:t>
            </a:r>
            <a:r>
              <a:rPr lang="en-US" altLang="pl-PL" sz="1200" i="1" dirty="0">
                <a:solidFill>
                  <a:schemeClr val="tx2">
                    <a:lumMod val="75000"/>
                  </a:schemeClr>
                </a:solidFill>
              </a:rPr>
              <a:t> Thermal design of CDS components</a:t>
            </a:r>
            <a:r>
              <a:rPr lang="pl-PL" altLang="pl-PL" sz="1200" i="1" dirty="0">
                <a:solidFill>
                  <a:schemeClr val="tx2">
                    <a:lumMod val="75000"/>
                  </a:schemeClr>
                </a:solidFill>
              </a:rPr>
              <a:t>, PIP II </a:t>
            </a:r>
            <a:r>
              <a:rPr lang="en-US" altLang="pl-PL" sz="1200" i="1" dirty="0">
                <a:solidFill>
                  <a:schemeClr val="tx2">
                    <a:lumMod val="75000"/>
                  </a:schemeClr>
                </a:solidFill>
              </a:rPr>
              <a:t>Technical Workshop</a:t>
            </a:r>
            <a:r>
              <a:rPr lang="pl-PL" altLang="pl-PL" sz="1200" i="1" dirty="0">
                <a:solidFill>
                  <a:schemeClr val="tx2">
                    <a:lumMod val="75000"/>
                  </a:schemeClr>
                </a:solidFill>
              </a:rPr>
              <a:t>, FNAL/</a:t>
            </a:r>
            <a:r>
              <a:rPr lang="pl-PL" altLang="pl-PL" sz="1200" i="1" dirty="0" err="1">
                <a:solidFill>
                  <a:schemeClr val="tx2">
                    <a:lumMod val="75000"/>
                  </a:schemeClr>
                </a:solidFill>
              </a:rPr>
              <a:t>Remotely</a:t>
            </a:r>
            <a:r>
              <a:rPr lang="pl-PL" altLang="pl-PL" sz="1200" i="1" dirty="0">
                <a:solidFill>
                  <a:schemeClr val="tx2">
                    <a:lumMod val="75000"/>
                  </a:schemeClr>
                </a:solidFill>
              </a:rPr>
              <a:t>, 12-14 of </a:t>
            </a:r>
            <a:r>
              <a:rPr lang="pl-PL" altLang="pl-PL" sz="1200" i="1" dirty="0" err="1">
                <a:solidFill>
                  <a:schemeClr val="tx2">
                    <a:lumMod val="75000"/>
                  </a:schemeClr>
                </a:solidFill>
              </a:rPr>
              <a:t>July</a:t>
            </a:r>
            <a:r>
              <a:rPr lang="pl-PL" altLang="pl-PL" sz="1200" i="1" dirty="0">
                <a:solidFill>
                  <a:schemeClr val="tx2">
                    <a:lumMod val="75000"/>
                  </a:schemeClr>
                </a:solidFill>
              </a:rPr>
              <a:t> 2022</a:t>
            </a:r>
            <a:endParaRPr lang="en-US" altLang="pl-PL" i="1" dirty="0">
              <a:solidFill>
                <a:schemeClr val="tx2">
                  <a:lumMod val="75000"/>
                </a:schemeClr>
              </a:solidFill>
            </a:endParaRPr>
          </a:p>
        </p:txBody>
      </p:sp>
      <p:sp>
        <p:nvSpPr>
          <p:cNvPr id="16" name="pole tekstowe 15">
            <a:extLst>
              <a:ext uri="{FF2B5EF4-FFF2-40B4-BE49-F238E27FC236}">
                <a16:creationId xmlns:a16="http://schemas.microsoft.com/office/drawing/2014/main" id="{2D2F2E9F-C59C-4E8D-A974-9457A86F0778}"/>
              </a:ext>
            </a:extLst>
          </p:cNvPr>
          <p:cNvSpPr txBox="1"/>
          <p:nvPr/>
        </p:nvSpPr>
        <p:spPr>
          <a:xfrm>
            <a:off x="77411" y="6532858"/>
            <a:ext cx="354584" cy="276999"/>
          </a:xfrm>
          <a:prstGeom prst="rect">
            <a:avLst/>
          </a:prstGeom>
          <a:noFill/>
        </p:spPr>
        <p:txBody>
          <a:bodyPr wrap="none" rtlCol="0">
            <a:spAutoFit/>
          </a:bodyPr>
          <a:lstStyle/>
          <a:p>
            <a:r>
              <a:rPr lang="pl-PL" sz="1200" i="1" dirty="0">
                <a:solidFill>
                  <a:schemeClr val="bg1"/>
                </a:solidFill>
              </a:rPr>
              <a:t>#</a:t>
            </a:r>
            <a:fld id="{D45500F4-CF11-4893-98C2-A6FAE74F2F7E}" type="slidenum">
              <a:rPr lang="en-US" sz="1200" i="1" smtClean="0">
                <a:solidFill>
                  <a:schemeClr val="bg1"/>
                </a:solidFill>
              </a:rPr>
              <a:t>9</a:t>
            </a:fld>
            <a:endParaRPr lang="en-US" i="1" dirty="0">
              <a:solidFill>
                <a:schemeClr val="bg1"/>
              </a:solidFill>
            </a:endParaRPr>
          </a:p>
        </p:txBody>
      </p:sp>
    </p:spTree>
    <p:extLst>
      <p:ext uri="{BB962C8B-B14F-4D97-AF65-F5344CB8AC3E}">
        <p14:creationId xmlns:p14="http://schemas.microsoft.com/office/powerpoint/2010/main" val="46339970"/>
      </p:ext>
    </p:extLst>
  </p:cSld>
  <p:clrMapOvr>
    <a:masterClrMapping/>
  </p:clrMapOvr>
  <p:transition>
    <p:randomBar/>
  </p:transition>
</p:sld>
</file>

<file path=ppt/theme/theme1.xml><?xml version="1.0" encoding="utf-8"?>
<a:theme xmlns:a="http://schemas.openxmlformats.org/drawingml/2006/main" name="WUT_cryo_competence">
  <a:themeElements>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fontScheme name="WUT_cryo_competence">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UT_cryo_competence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WUT_cryo_competence</Template>
  <TotalTime>29494</TotalTime>
  <Words>3434</Words>
  <Application>Microsoft Office PowerPoint</Application>
  <PresentationFormat>Pokaz na ekranie (4:3)</PresentationFormat>
  <Paragraphs>416</Paragraphs>
  <Slides>47</Slides>
  <Notes>0</Notes>
  <HiddenSlides>0</HiddenSlides>
  <MMClips>0</MMClips>
  <ScaleCrop>false</ScaleCrop>
  <HeadingPairs>
    <vt:vector size="8" baseType="variant">
      <vt:variant>
        <vt:lpstr>Używane czcionki</vt:lpstr>
      </vt:variant>
      <vt:variant>
        <vt:i4>9</vt:i4>
      </vt:variant>
      <vt:variant>
        <vt:lpstr>Motyw</vt:lpstr>
      </vt:variant>
      <vt:variant>
        <vt:i4>1</vt:i4>
      </vt:variant>
      <vt:variant>
        <vt:lpstr>Osadzone serwery OLE</vt:lpstr>
      </vt:variant>
      <vt:variant>
        <vt:i4>3</vt:i4>
      </vt:variant>
      <vt:variant>
        <vt:lpstr>Tytuły slajdów</vt:lpstr>
      </vt:variant>
      <vt:variant>
        <vt:i4>47</vt:i4>
      </vt:variant>
    </vt:vector>
  </HeadingPairs>
  <TitlesOfParts>
    <vt:vector size="60" baseType="lpstr">
      <vt:lpstr>AdvOT7fb33346.I</vt:lpstr>
      <vt:lpstr>Arial</vt:lpstr>
      <vt:lpstr>Calibri</vt:lpstr>
      <vt:lpstr>Cambria Math</vt:lpstr>
      <vt:lpstr>CMR10</vt:lpstr>
      <vt:lpstr>Symbol</vt:lpstr>
      <vt:lpstr>Times New Roman</vt:lpstr>
      <vt:lpstr>Trebuchet MS</vt:lpstr>
      <vt:lpstr>TT2852O00</vt:lpstr>
      <vt:lpstr>WUT_cryo_competence</vt:lpstr>
      <vt:lpstr>Równanie</vt:lpstr>
      <vt:lpstr>VISIO</vt:lpstr>
      <vt:lpstr>Wykres</vt:lpstr>
      <vt:lpstr>Prezentacja programu PowerPoint</vt:lpstr>
      <vt:lpstr>Content</vt:lpstr>
      <vt:lpstr>Compensation of the heat flux to insulated cold space</vt:lpstr>
      <vt:lpstr>Minimum work of ideal refrigerator</vt:lpstr>
      <vt:lpstr>Real efficiency of cryogenics refrigerators</vt:lpstr>
      <vt:lpstr>Cryogens evaporation losses due heat input</vt:lpstr>
      <vt:lpstr>Content</vt:lpstr>
      <vt:lpstr>Cryogenic thermal insultions</vt:lpstr>
      <vt:lpstr>Thermal Shield concept</vt:lpstr>
      <vt:lpstr>TS optimal temperature (300 – 4K)</vt:lpstr>
      <vt:lpstr>Thermal Shield concept</vt:lpstr>
      <vt:lpstr>Thermal Shield concept</vt:lpstr>
      <vt:lpstr>Content</vt:lpstr>
      <vt:lpstr>Multilayer Insulation MLI</vt:lpstr>
      <vt:lpstr>Multilayer Insulation MLI</vt:lpstr>
      <vt:lpstr>Multilayer Insulation MLI</vt:lpstr>
      <vt:lpstr>Multilayer Insulation MLI</vt:lpstr>
      <vt:lpstr>Compilation of the MLI experimental results </vt:lpstr>
      <vt:lpstr>Compilation of the MLI experimental results</vt:lpstr>
      <vt:lpstr>Compilation of the MLI experimental results</vt:lpstr>
      <vt:lpstr>MLI performance for 300-80K temperature range</vt:lpstr>
      <vt:lpstr>Self compression of MLI at horizontal cylinders</vt:lpstr>
      <vt:lpstr>Compilation of the MLI experimental results</vt:lpstr>
      <vt:lpstr>Compilation of the MLI experimental results</vt:lpstr>
      <vt:lpstr>Compilation of the MLI experimental results</vt:lpstr>
      <vt:lpstr>Compilation of the MLI experimental results</vt:lpstr>
      <vt:lpstr>Compilation of the MLI experimental results</vt:lpstr>
      <vt:lpstr>MLI durng vacuum ventilation with atmospheric air (failure event)</vt:lpstr>
      <vt:lpstr>MLI Summary</vt:lpstr>
      <vt:lpstr>Content</vt:lpstr>
      <vt:lpstr>LHC Thermal Shield design</vt:lpstr>
      <vt:lpstr>XFEL Cryo system scheme</vt:lpstr>
      <vt:lpstr>XFEL cryomodule cross section</vt:lpstr>
      <vt:lpstr>XFEL cryomodule Thermal Shield</vt:lpstr>
      <vt:lpstr>4.5K Thermal Shield for 2K surfaces?</vt:lpstr>
      <vt:lpstr>4.5K Thermal Shield for 2K surfaces?</vt:lpstr>
      <vt:lpstr>4.5K Thermal Shield for 2K surfaces?</vt:lpstr>
      <vt:lpstr>XATL1 Transfer Line (XFEL AMTF)</vt:lpstr>
      <vt:lpstr>XATL1 Transfer Line (XFEL AMTF)</vt:lpstr>
      <vt:lpstr>XATC Test Cryosat (XFEL AMTF)</vt:lpstr>
      <vt:lpstr>ESS CDS-EL  Valve Box</vt:lpstr>
      <vt:lpstr>ESS CDS-EL (ESS, Lund, Sweden)</vt:lpstr>
      <vt:lpstr>FAIR SIS100 BPL - prototype module </vt:lpstr>
      <vt:lpstr>FAIR SIS100 BPL - prototype module commissioning tests results </vt:lpstr>
      <vt:lpstr>Which copper for TS and thermal couplers? OFE or ETP?</vt:lpstr>
      <vt:lpstr>Thermal shield design summary</vt:lpstr>
      <vt:lpstr>Prezentacja programu PowerPoint</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WUT Cryogenics Group Competence</dc:title>
  <dc:creator>J.Polinski</dc:creator>
  <cp:lastModifiedBy>Jaroslaw Polinski</cp:lastModifiedBy>
  <cp:revision>254</cp:revision>
  <dcterms:created xsi:type="dcterms:W3CDTF">2007-04-19T13:02:29Z</dcterms:created>
  <dcterms:modified xsi:type="dcterms:W3CDTF">2022-07-14T11:19:15Z</dcterms:modified>
</cp:coreProperties>
</file>