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4" r:id="rId4"/>
  </p:sldMasterIdLst>
  <p:notesMasterIdLst>
    <p:notesMasterId r:id="rId21"/>
  </p:notesMasterIdLst>
  <p:handoutMasterIdLst>
    <p:handoutMasterId r:id="rId22"/>
  </p:handoutMasterIdLst>
  <p:sldIdLst>
    <p:sldId id="2470" r:id="rId5"/>
    <p:sldId id="2502" r:id="rId6"/>
    <p:sldId id="2506" r:id="rId7"/>
    <p:sldId id="2509" r:id="rId8"/>
    <p:sldId id="2512" r:id="rId9"/>
    <p:sldId id="2516" r:id="rId10"/>
    <p:sldId id="2523" r:id="rId11"/>
    <p:sldId id="2522" r:id="rId12"/>
    <p:sldId id="2525" r:id="rId13"/>
    <p:sldId id="2526" r:id="rId14"/>
    <p:sldId id="2527" r:id="rId15"/>
    <p:sldId id="2528" r:id="rId16"/>
    <p:sldId id="2529" r:id="rId17"/>
    <p:sldId id="2530" r:id="rId18"/>
    <p:sldId id="2532" r:id="rId19"/>
    <p:sldId id="2533" r:id="rId20"/>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2470"/>
            <p14:sldId id="2502"/>
            <p14:sldId id="2506"/>
            <p14:sldId id="2509"/>
            <p14:sldId id="2512"/>
            <p14:sldId id="2516"/>
            <p14:sldId id="2523"/>
            <p14:sldId id="2522"/>
            <p14:sldId id="2525"/>
            <p14:sldId id="2526"/>
            <p14:sldId id="2527"/>
            <p14:sldId id="2528"/>
            <p14:sldId id="2529"/>
            <p14:sldId id="2530"/>
            <p14:sldId id="2532"/>
            <p14:sldId id="2533"/>
          </p14:sldIdLst>
        </p14:section>
        <p14:section name="Backup" id="{58EDEA92-FFE7-40E0-AB2C-D3FD54F7D5A7}">
          <p14:sldIdLst/>
        </p14:section>
      </p14:sectionLst>
    </p:ex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4E"/>
    <a:srgbClr val="4E4E4E"/>
    <a:srgbClr val="A7A8AA"/>
    <a:srgbClr val="003087"/>
    <a:srgbClr val="404040"/>
    <a:srgbClr val="63666A"/>
    <a:srgbClr val="505050"/>
    <a:srgbClr val="004C97"/>
    <a:srgbClr val="99D6EA"/>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6357" autoAdjust="0"/>
  </p:normalViewPr>
  <p:slideViewPr>
    <p:cSldViewPr snapToGrid="0" snapToObjects="1" showGuides="1">
      <p:cViewPr varScale="1">
        <p:scale>
          <a:sx n="115" d="100"/>
          <a:sy n="115" d="100"/>
        </p:scale>
        <p:origin x="144" y="114"/>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7/13/2022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7/13/2022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850513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400236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412112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70312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373985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357168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38433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56915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05183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82453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72281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399928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18385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34521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6387925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8107060"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1" y="-1"/>
            <a:ext cx="12192001"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descr="A view of a city&#10;&#10;Description automatically generated">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a:srcRect t="45171" b="18952"/>
          <a:stretch/>
        </p:blipFill>
        <p:spPr>
          <a:xfrm>
            <a:off x="-1" y="896935"/>
            <a:ext cx="12192001" cy="3336828"/>
          </a:xfrm>
          <a:prstGeom prst="rect">
            <a:avLst/>
          </a:prstGeom>
        </p:spPr>
      </p:pic>
      <p:sp>
        <p:nvSpPr>
          <p:cNvPr id="9" name="Text Placeholder 24"/>
          <p:cNvSpPr>
            <a:spLocks noGrp="1"/>
          </p:cNvSpPr>
          <p:nvPr>
            <p:ph type="body" sz="quarter" idx="11"/>
          </p:nvPr>
        </p:nvSpPr>
        <p:spPr>
          <a:xfrm>
            <a:off x="455899" y="4316829"/>
            <a:ext cx="8107061"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UK/UKRI-STFC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xmlns=""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13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a:t>9/1/2020</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dirty="0"/>
              <a:t>Name | Meeting/Conference | PIP-II</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62941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14384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a:t>9/1/2020</a:t>
            </a:r>
            <a:endParaRPr lang="en-US" dirty="0"/>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285945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225440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a:t>9/1/2020</a:t>
            </a:r>
            <a:endParaRPr lang="en-US" dirty="0"/>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165374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a:t>9/1/2020</a:t>
            </a:r>
            <a:endParaRPr lang="en-US" dirty="0"/>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71612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65692"/>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304802"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349" indent="-228594">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2" name="Slide Number Placeholder 5"/>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7" name="Footer Placeholder 2">
            <a:extLst>
              <a:ext uri="{FF2B5EF4-FFF2-40B4-BE49-F238E27FC236}">
                <a16:creationId xmlns:a16="http://schemas.microsoft.com/office/drawing/2014/main" id="{BADC4382-72A1-41B3-A521-95A1D1500D5A}"/>
              </a:ext>
            </a:extLst>
          </p:cNvPr>
          <p:cNvSpPr>
            <a:spLocks noGrp="1"/>
          </p:cNvSpPr>
          <p:nvPr>
            <p:ph type="ftr" sz="quarter" idx="11"/>
          </p:nvPr>
        </p:nvSpPr>
        <p:spPr>
          <a:xfrm>
            <a:off x="2051914" y="6545704"/>
            <a:ext cx="8347199" cy="242873"/>
          </a:xfrm>
        </p:spPr>
        <p:txBody>
          <a:bodyPr/>
          <a:lstStyle/>
          <a:p>
            <a:pPr>
              <a:defRPr/>
            </a:pPr>
            <a:r>
              <a:rPr lang="en-US" dirty="0"/>
              <a:t>Name | Meeting/Conference | PIP-II</a:t>
            </a:r>
            <a:endParaRPr lang="en-US" b="1" dirty="0"/>
          </a:p>
        </p:txBody>
      </p:sp>
    </p:spTree>
    <p:extLst>
      <p:ext uri="{BB962C8B-B14F-4D97-AF65-F5344CB8AC3E}">
        <p14:creationId xmlns:p14="http://schemas.microsoft.com/office/powerpoint/2010/main" val="251473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dirty="0"/>
              <a:t>Name | Meeting/Conference | PIP-II</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10"/>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9/1/2020</a:t>
            </a:r>
            <a:endParaRPr lang="en-US" dirty="0"/>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07841558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3" r:id="rId8"/>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pl-PL" dirty="0" err="1"/>
              <a:t>T</a:t>
            </a:r>
            <a:r>
              <a:rPr lang="pl-PL" dirty="0" err="1" smtClean="0"/>
              <a:t>hermal</a:t>
            </a:r>
            <a:r>
              <a:rPr lang="pl-PL" dirty="0" smtClean="0"/>
              <a:t> </a:t>
            </a:r>
            <a:r>
              <a:rPr lang="pl-PL" dirty="0" err="1"/>
              <a:t>shields</a:t>
            </a:r>
            <a:r>
              <a:rPr lang="pl-PL" dirty="0"/>
              <a:t> </a:t>
            </a:r>
            <a:r>
              <a:rPr lang="pl-PL" dirty="0" smtClean="0"/>
              <a:t>design for CDS </a:t>
            </a:r>
            <a:r>
              <a:rPr lang="pl-PL" dirty="0" err="1" smtClean="0"/>
              <a:t>components</a:t>
            </a:r>
            <a:endParaRPr lang="en-US" dirty="0"/>
          </a:p>
        </p:txBody>
      </p:sp>
      <p:sp>
        <p:nvSpPr>
          <p:cNvPr id="4" name="Text Placeholder 3"/>
          <p:cNvSpPr>
            <a:spLocks noGrp="1"/>
          </p:cNvSpPr>
          <p:nvPr>
            <p:ph type="body" sz="quarter" idx="10"/>
          </p:nvPr>
        </p:nvSpPr>
        <p:spPr/>
        <p:txBody>
          <a:bodyPr/>
          <a:lstStyle/>
          <a:p>
            <a:r>
              <a:rPr lang="pl-PL" dirty="0" err="1"/>
              <a:t>Pawel</a:t>
            </a:r>
            <a:r>
              <a:rPr lang="pl-PL" dirty="0"/>
              <a:t> Duda </a:t>
            </a:r>
            <a:r>
              <a:rPr lang="en-US" dirty="0"/>
              <a:t>/ </a:t>
            </a:r>
            <a:r>
              <a:rPr lang="pl-PL" dirty="0" err="1"/>
              <a:t>Wroclaw</a:t>
            </a:r>
            <a:r>
              <a:rPr lang="pl-PL" dirty="0"/>
              <a:t> </a:t>
            </a:r>
            <a:r>
              <a:rPr lang="pl-PL" dirty="0" err="1"/>
              <a:t>University</a:t>
            </a:r>
            <a:r>
              <a:rPr lang="pl-PL" dirty="0"/>
              <a:t> of Science and Technolog</a:t>
            </a:r>
            <a:r>
              <a:rPr lang="en-US" dirty="0"/>
              <a:t>	</a:t>
            </a:r>
          </a:p>
          <a:p>
            <a:r>
              <a:rPr lang="en-US" dirty="0"/>
              <a:t>PIP-II Technical Workshop</a:t>
            </a:r>
          </a:p>
          <a:p>
            <a:r>
              <a:rPr lang="pl-PL" dirty="0"/>
              <a:t>14/07/2022</a:t>
            </a:r>
            <a:endParaRPr lang="en-US" dirty="0"/>
          </a:p>
        </p:txBody>
      </p:sp>
    </p:spTree>
    <p:extLst>
      <p:ext uri="{BB962C8B-B14F-4D97-AF65-F5344CB8AC3E}">
        <p14:creationId xmlns:p14="http://schemas.microsoft.com/office/powerpoint/2010/main" val="113928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10</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a:extLst>
              <a:ext uri="{FF2B5EF4-FFF2-40B4-BE49-F238E27FC236}">
                <a16:creationId xmlns:a16="http://schemas.microsoft.com/office/drawing/2014/main" id="{59BAF71D-22C1-46D0-B937-E0AB93896696}"/>
              </a:ext>
            </a:extLst>
          </p:cNvPr>
          <p:cNvSpPr>
            <a:spLocks noGrp="1"/>
          </p:cNvSpPr>
          <p:nvPr>
            <p:ph type="title"/>
          </p:nvPr>
        </p:nvSpPr>
        <p:spPr>
          <a:xfrm>
            <a:off x="228600" y="251752"/>
            <a:ext cx="8686800" cy="427877"/>
          </a:xfrm>
        </p:spPr>
        <p:txBody>
          <a:bodyPr/>
          <a:lstStyle/>
          <a:p>
            <a:r>
              <a:rPr lang="pl-PL" dirty="0" smtClean="0"/>
              <a:t>ESS and PIPII </a:t>
            </a:r>
            <a:r>
              <a:rPr lang="pl-PL" dirty="0" err="1" smtClean="0"/>
              <a:t>solutions</a:t>
            </a:r>
            <a:endParaRPr lang="en-US" dirty="0"/>
          </a:p>
        </p:txBody>
      </p:sp>
      <p:sp>
        <p:nvSpPr>
          <p:cNvPr id="21" name="TextBox 4">
            <a:extLst>
              <a:ext uri="{FF2B5EF4-FFF2-40B4-BE49-F238E27FC236}">
                <a16:creationId xmlns:a16="http://schemas.microsoft.com/office/drawing/2014/main" id="{10FC28B2-3087-4A78-BD9F-1A66B1B72885}"/>
              </a:ext>
            </a:extLst>
          </p:cNvPr>
          <p:cNvSpPr txBox="1"/>
          <p:nvPr/>
        </p:nvSpPr>
        <p:spPr>
          <a:xfrm>
            <a:off x="350091" y="3665527"/>
            <a:ext cx="3515264" cy="2431435"/>
          </a:xfrm>
          <a:prstGeom prst="rect">
            <a:avLst/>
          </a:prstGeom>
          <a:noFill/>
        </p:spPr>
        <p:txBody>
          <a:bodyPr wrap="square" rtlCol="0">
            <a:spAutoFit/>
          </a:bodyPr>
          <a:lstStyle/>
          <a:p>
            <a:r>
              <a:rPr lang="pl-PL" sz="1600" b="1" dirty="0"/>
              <a:t>D</a:t>
            </a:r>
            <a:r>
              <a:rPr lang="en-US" sz="1600" b="1" dirty="0" err="1" smtClean="0"/>
              <a:t>ifferences</a:t>
            </a:r>
            <a:r>
              <a:rPr lang="en-US" sz="1600" b="1" dirty="0" smtClean="0"/>
              <a:t> </a:t>
            </a:r>
            <a:r>
              <a:rPr lang="en-US" sz="1600" b="1" dirty="0"/>
              <a:t>in </a:t>
            </a:r>
            <a:r>
              <a:rPr lang="pl-PL" sz="1600" b="1" dirty="0" smtClean="0"/>
              <a:t>design </a:t>
            </a:r>
            <a:r>
              <a:rPr lang="en-US" sz="1600" b="1" dirty="0" smtClean="0"/>
              <a:t>for PIPII</a:t>
            </a:r>
            <a:r>
              <a:rPr lang="pl-PL" sz="1600" b="1" dirty="0" smtClean="0"/>
              <a:t>:</a:t>
            </a:r>
          </a:p>
          <a:p>
            <a:pPr marL="342900" indent="-342900">
              <a:buFont typeface="Arial" panose="020B0604020202020204" pitchFamily="34" charset="0"/>
              <a:buChar char="•"/>
            </a:pPr>
            <a:r>
              <a:rPr lang="en-US" sz="1600" dirty="0"/>
              <a:t>aluminum cube clamped at one end of the thermal </a:t>
            </a:r>
            <a:r>
              <a:rPr lang="en-US" sz="1600" dirty="0" smtClean="0"/>
              <a:t>bridge</a:t>
            </a:r>
            <a:endParaRPr lang="pl-PL" sz="1600" dirty="0" smtClean="0"/>
          </a:p>
          <a:p>
            <a:pPr marL="342900" indent="-342900">
              <a:buFont typeface="Arial" panose="020B0604020202020204" pitchFamily="34" charset="0"/>
              <a:buChar char="•"/>
            </a:pPr>
            <a:endParaRPr lang="pl-PL" sz="1600" dirty="0" smtClean="0"/>
          </a:p>
          <a:p>
            <a:pPr marL="342900" indent="-342900">
              <a:buFont typeface="Arial" panose="020B0604020202020204" pitchFamily="34" charset="0"/>
              <a:buChar char="•"/>
            </a:pPr>
            <a:r>
              <a:rPr lang="pl-PL" sz="1600" dirty="0"/>
              <a:t>w</a:t>
            </a:r>
            <a:r>
              <a:rPr lang="en-US" sz="1600" dirty="0" err="1" smtClean="0"/>
              <a:t>elding</a:t>
            </a:r>
            <a:r>
              <a:rPr lang="en-US" sz="1600" dirty="0" smtClean="0"/>
              <a:t> </a:t>
            </a:r>
            <a:r>
              <a:rPr lang="en-US" sz="1600" dirty="0"/>
              <a:t>the aluminum cube to the thermal screen will allow for better heat conduction</a:t>
            </a:r>
            <a:endParaRPr lang="pl-PL" sz="1600" dirty="0" smtClean="0"/>
          </a:p>
          <a:p>
            <a:endParaRPr lang="pl-PL" sz="2000" dirty="0"/>
          </a:p>
          <a:p>
            <a:endParaRPr lang="en-US" sz="2000" dirty="0"/>
          </a:p>
        </p:txBody>
      </p:sp>
      <p:pic>
        <p:nvPicPr>
          <p:cNvPr id="37" name="Obraz 36">
            <a:extLst>
              <a:ext uri="{FF2B5EF4-FFF2-40B4-BE49-F238E27FC236}">
                <a16:creationId xmlns:a16="http://schemas.microsoft.com/office/drawing/2014/main" id="{A33CE41E-5248-426F-B7E4-47FC880D2A86}"/>
              </a:ext>
            </a:extLst>
          </p:cNvPr>
          <p:cNvPicPr>
            <a:picLocks noChangeAspect="1"/>
          </p:cNvPicPr>
          <p:nvPr/>
        </p:nvPicPr>
        <p:blipFill rotWithShape="1">
          <a:blip r:embed="rId4"/>
          <a:srcRect l="5040" r="27052" b="18872"/>
          <a:stretch/>
        </p:blipFill>
        <p:spPr>
          <a:xfrm>
            <a:off x="4113663" y="3621028"/>
            <a:ext cx="4494364" cy="2781938"/>
          </a:xfrm>
          <a:prstGeom prst="rect">
            <a:avLst/>
          </a:prstGeom>
        </p:spPr>
      </p:pic>
      <p:grpSp>
        <p:nvGrpSpPr>
          <p:cNvPr id="38" name="Grupa 37"/>
          <p:cNvGrpSpPr/>
          <p:nvPr/>
        </p:nvGrpSpPr>
        <p:grpSpPr>
          <a:xfrm>
            <a:off x="3473825" y="1099430"/>
            <a:ext cx="5374524" cy="2125323"/>
            <a:chOff x="136955" y="4581128"/>
            <a:chExt cx="4691507" cy="1851425"/>
          </a:xfrm>
        </p:grpSpPr>
        <p:pic>
          <p:nvPicPr>
            <p:cNvPr id="39" name="Obraz 38"/>
            <p:cNvPicPr>
              <a:picLocks noChangeAspect="1"/>
            </p:cNvPicPr>
            <p:nvPr/>
          </p:nvPicPr>
          <p:blipFill rotWithShape="1">
            <a:blip r:embed="rId5" cstate="screen">
              <a:extLst>
                <a:ext uri="{28A0092B-C50C-407E-A947-70E740481C1C}">
                  <a14:useLocalDpi xmlns:a14="http://schemas.microsoft.com/office/drawing/2010/main"/>
                </a:ext>
              </a:extLst>
            </a:blip>
            <a:srcRect b="17746"/>
            <a:stretch/>
          </p:blipFill>
          <p:spPr>
            <a:xfrm>
              <a:off x="1681901" y="4581128"/>
              <a:ext cx="3146561" cy="1831251"/>
            </a:xfrm>
            <a:prstGeom prst="rect">
              <a:avLst/>
            </a:prstGeom>
          </p:spPr>
        </p:pic>
        <p:grpSp>
          <p:nvGrpSpPr>
            <p:cNvPr id="40" name="Grupa 39"/>
            <p:cNvGrpSpPr/>
            <p:nvPr/>
          </p:nvGrpSpPr>
          <p:grpSpPr>
            <a:xfrm>
              <a:off x="136955" y="4852163"/>
              <a:ext cx="1327576" cy="1580390"/>
              <a:chOff x="2627253" y="4499378"/>
              <a:chExt cx="1327576" cy="1580390"/>
            </a:xfrm>
          </p:grpSpPr>
          <p:sp>
            <p:nvSpPr>
              <p:cNvPr id="41" name="Objaśnienie liniowe 1 40"/>
              <p:cNvSpPr/>
              <p:nvPr/>
            </p:nvSpPr>
            <p:spPr bwMode="auto">
              <a:xfrm>
                <a:off x="2634450" y="5834920"/>
                <a:ext cx="1313181" cy="244848"/>
              </a:xfrm>
              <a:prstGeom prst="borderCallout1">
                <a:avLst>
                  <a:gd name="adj1" fmla="val 50489"/>
                  <a:gd name="adj2" fmla="val 100021"/>
                  <a:gd name="adj3" fmla="val 5825"/>
                  <a:gd name="adj4" fmla="val 134376"/>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Aluminium </a:t>
                </a:r>
                <a:r>
                  <a:rPr kumimoji="0" lang="en-GB" sz="1100" i="0" u="none" strike="noStrike" cap="none" normalizeH="0" baseline="0" dirty="0" smtClean="0">
                    <a:ln>
                      <a:noFill/>
                    </a:ln>
                    <a:solidFill>
                      <a:schemeClr val="tx1"/>
                    </a:solidFill>
                    <a:effectLst/>
                    <a:latin typeface="Arial" charset="0"/>
                    <a:ea typeface="Arial" charset="0"/>
                  </a:rPr>
                  <a:t>pipe</a:t>
                </a:r>
                <a:r>
                  <a:rPr kumimoji="0" lang="pl-PL" sz="1100" i="0" u="none" strike="noStrike" cap="none" normalizeH="0" baseline="0" dirty="0" smtClean="0">
                    <a:ln>
                      <a:noFill/>
                    </a:ln>
                    <a:solidFill>
                      <a:schemeClr val="tx1"/>
                    </a:solidFill>
                    <a:effectLst/>
                    <a:latin typeface="Arial" charset="0"/>
                    <a:ea typeface="Arial" charset="0"/>
                  </a:rPr>
                  <a:t> - TS</a:t>
                </a:r>
                <a:endParaRPr kumimoji="0" lang="en-GB" sz="1100" i="0" u="none" strike="noStrike" cap="none" normalizeH="0" baseline="0" dirty="0">
                  <a:ln>
                    <a:noFill/>
                  </a:ln>
                  <a:solidFill>
                    <a:schemeClr val="tx1"/>
                  </a:solidFill>
                  <a:effectLst/>
                  <a:latin typeface="Arial" charset="0"/>
                  <a:ea typeface="Arial" charset="0"/>
                </a:endParaRPr>
              </a:p>
            </p:txBody>
          </p:sp>
          <p:sp>
            <p:nvSpPr>
              <p:cNvPr id="42" name="Objaśnienie liniowe 1 41"/>
              <p:cNvSpPr/>
              <p:nvPr/>
            </p:nvSpPr>
            <p:spPr bwMode="auto">
              <a:xfrm>
                <a:off x="2627253" y="5160077"/>
                <a:ext cx="1327576" cy="534396"/>
              </a:xfrm>
              <a:prstGeom prst="borderCallout1">
                <a:avLst>
                  <a:gd name="adj1" fmla="val 50489"/>
                  <a:gd name="adj2" fmla="val 99609"/>
                  <a:gd name="adj3" fmla="val -29383"/>
                  <a:gd name="adj4" fmla="val 281202"/>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Copper flexible connector bolted to aluminium</a:t>
                </a:r>
                <a:r>
                  <a:rPr kumimoji="0" lang="en-GB" sz="1100" i="0" u="none" strike="noStrike" cap="none" normalizeH="0" dirty="0">
                    <a:ln>
                      <a:noFill/>
                    </a:ln>
                    <a:solidFill>
                      <a:schemeClr val="tx1"/>
                    </a:solidFill>
                    <a:effectLst/>
                    <a:latin typeface="Arial" charset="0"/>
                    <a:ea typeface="Arial" charset="0"/>
                  </a:rPr>
                  <a:t> pipe</a:t>
                </a:r>
                <a:endParaRPr kumimoji="0" lang="en-GB" sz="1100" i="0" u="none" strike="noStrike" cap="none" normalizeH="0" baseline="0" dirty="0">
                  <a:ln>
                    <a:noFill/>
                  </a:ln>
                  <a:solidFill>
                    <a:schemeClr val="tx1"/>
                  </a:solidFill>
                  <a:effectLst/>
                  <a:latin typeface="Arial" charset="0"/>
                  <a:ea typeface="Arial" charset="0"/>
                </a:endParaRPr>
              </a:p>
            </p:txBody>
          </p:sp>
          <p:sp>
            <p:nvSpPr>
              <p:cNvPr id="43" name="Objaśnienie liniowe 1 42"/>
              <p:cNvSpPr/>
              <p:nvPr/>
            </p:nvSpPr>
            <p:spPr bwMode="auto">
              <a:xfrm>
                <a:off x="2627253" y="4499378"/>
                <a:ext cx="1327576" cy="528925"/>
              </a:xfrm>
              <a:prstGeom prst="borderCallout1">
                <a:avLst>
                  <a:gd name="adj1" fmla="val 49827"/>
                  <a:gd name="adj2" fmla="val 99609"/>
                  <a:gd name="adj3" fmla="val 69731"/>
                  <a:gd name="adj4" fmla="val 169685"/>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Copper clamps bolted to the cooling</a:t>
                </a:r>
                <a:r>
                  <a:rPr kumimoji="0" lang="en-GB" sz="1100" i="0" u="none" strike="noStrike" cap="none" normalizeH="0" dirty="0">
                    <a:ln>
                      <a:noFill/>
                    </a:ln>
                    <a:solidFill>
                      <a:schemeClr val="tx1"/>
                    </a:solidFill>
                    <a:effectLst/>
                    <a:latin typeface="Arial" charset="0"/>
                    <a:ea typeface="Arial" charset="0"/>
                  </a:rPr>
                  <a:t> pipe</a:t>
                </a:r>
                <a:endParaRPr kumimoji="0" lang="en-GB" sz="1100" i="0" u="none" strike="noStrike" cap="none" normalizeH="0" baseline="0" dirty="0">
                  <a:ln>
                    <a:noFill/>
                  </a:ln>
                  <a:solidFill>
                    <a:schemeClr val="tx1"/>
                  </a:solidFill>
                  <a:effectLst/>
                  <a:latin typeface="Arial" charset="0"/>
                  <a:ea typeface="Arial" charset="0"/>
                </a:endParaRPr>
              </a:p>
            </p:txBody>
          </p:sp>
        </p:grpSp>
      </p:grpSp>
      <p:grpSp>
        <p:nvGrpSpPr>
          <p:cNvPr id="44" name="Grupa 43"/>
          <p:cNvGrpSpPr/>
          <p:nvPr/>
        </p:nvGrpSpPr>
        <p:grpSpPr>
          <a:xfrm>
            <a:off x="216987" y="1162146"/>
            <a:ext cx="3159828" cy="2106958"/>
            <a:chOff x="5504958" y="3401640"/>
            <a:chExt cx="4072514" cy="2946755"/>
          </a:xfrm>
        </p:grpSpPr>
        <p:pic>
          <p:nvPicPr>
            <p:cNvPr id="45" name="Obraz 44"/>
            <p:cNvPicPr>
              <a:picLocks noChangeAspect="1"/>
            </p:cNvPicPr>
            <p:nvPr/>
          </p:nvPicPr>
          <p:blipFill rotWithShape="1">
            <a:blip r:embed="rId6" cstate="screen">
              <a:extLst>
                <a:ext uri="{28A0092B-C50C-407E-A947-70E740481C1C}">
                  <a14:useLocalDpi xmlns:a14="http://schemas.microsoft.com/office/drawing/2010/main"/>
                </a:ext>
              </a:extLst>
            </a:blip>
            <a:srcRect t="8649" r="4994"/>
            <a:stretch/>
          </p:blipFill>
          <p:spPr>
            <a:xfrm>
              <a:off x="5504958" y="3401640"/>
              <a:ext cx="4072514" cy="2946755"/>
            </a:xfrm>
            <a:prstGeom prst="rect">
              <a:avLst/>
            </a:prstGeom>
          </p:spPr>
        </p:pic>
        <p:sp>
          <p:nvSpPr>
            <p:cNvPr id="46" name="Objaśnienie liniowe 1 45"/>
            <p:cNvSpPr/>
            <p:nvPr/>
          </p:nvSpPr>
          <p:spPr bwMode="auto">
            <a:xfrm>
              <a:off x="7969952" y="3581281"/>
              <a:ext cx="1446861" cy="649738"/>
            </a:xfrm>
            <a:prstGeom prst="borderCallout1">
              <a:avLst>
                <a:gd name="adj1" fmla="val 49019"/>
                <a:gd name="adj2" fmla="val -345"/>
                <a:gd name="adj3" fmla="val 104210"/>
                <a:gd name="adj4" fmla="val -88439"/>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Aluminium cover</a:t>
              </a:r>
            </a:p>
          </p:txBody>
        </p:sp>
      </p:grpSp>
      <p:sp>
        <p:nvSpPr>
          <p:cNvPr id="3" name="Prostokąt 2"/>
          <p:cNvSpPr/>
          <p:nvPr/>
        </p:nvSpPr>
        <p:spPr>
          <a:xfrm>
            <a:off x="-1326003" y="650260"/>
            <a:ext cx="12188736" cy="461665"/>
          </a:xfrm>
          <a:prstGeom prst="rect">
            <a:avLst/>
          </a:prstGeom>
        </p:spPr>
        <p:txBody>
          <a:bodyPr wrap="square">
            <a:spAutoFit/>
          </a:bodyPr>
          <a:lstStyle/>
          <a:p>
            <a:pPr algn="ctr"/>
            <a:r>
              <a:rPr lang="en-GB" altLang="pl-PL" b="1" dirty="0"/>
              <a:t>ESS CDS–EL (ESS, Lund – Sweden</a:t>
            </a:r>
            <a:r>
              <a:rPr lang="en-GB" altLang="pl-PL" b="1" dirty="0" smtClean="0"/>
              <a:t>)</a:t>
            </a:r>
            <a:endParaRPr lang="en-GB" altLang="pl-PL" b="1" dirty="0"/>
          </a:p>
        </p:txBody>
      </p:sp>
      <p:sp>
        <p:nvSpPr>
          <p:cNvPr id="47" name="pole tekstowe 46"/>
          <p:cNvSpPr txBox="1"/>
          <p:nvPr/>
        </p:nvSpPr>
        <p:spPr>
          <a:xfrm>
            <a:off x="8915400" y="186552"/>
            <a:ext cx="3224222" cy="3293209"/>
          </a:xfrm>
          <a:prstGeom prst="rect">
            <a:avLst/>
          </a:prstGeom>
          <a:noFill/>
        </p:spPr>
        <p:txBody>
          <a:bodyPr wrap="square" rtlCol="0">
            <a:spAutoFit/>
          </a:bodyPr>
          <a:lstStyle/>
          <a:p>
            <a:r>
              <a:rPr lang="en-GB" sz="1600" b="1" dirty="0"/>
              <a:t>Production and assembly experiences:</a:t>
            </a:r>
            <a:endParaRPr lang="en-GB" sz="1600" dirty="0"/>
          </a:p>
          <a:p>
            <a:pPr marL="342900" indent="-342900">
              <a:buFont typeface="Arial" panose="020B0604020202020204" pitchFamily="34" charset="0"/>
              <a:buChar char="•"/>
            </a:pPr>
            <a:r>
              <a:rPr lang="en-GB" sz="1600" dirty="0"/>
              <a:t>Fast production – main </a:t>
            </a:r>
            <a:r>
              <a:rPr lang="pl-PL" sz="1600" dirty="0" err="1"/>
              <a:t>components</a:t>
            </a:r>
            <a:r>
              <a:rPr lang="pl-PL" sz="1600" dirty="0"/>
              <a:t> </a:t>
            </a:r>
            <a:r>
              <a:rPr lang="en-GB" sz="1600" dirty="0"/>
              <a:t>are from market except claws which should be tailored to pipe’s diameter</a:t>
            </a:r>
          </a:p>
          <a:p>
            <a:pPr marL="342900" indent="-342900">
              <a:buFont typeface="Arial" panose="020B0604020202020204" pitchFamily="34" charset="0"/>
              <a:buChar char="•"/>
            </a:pPr>
            <a:r>
              <a:rPr lang="en-GB" sz="1600" dirty="0"/>
              <a:t>Easy access </a:t>
            </a:r>
            <a:r>
              <a:rPr lang="pl-PL" sz="1600" dirty="0"/>
              <a:t>to </a:t>
            </a:r>
            <a:r>
              <a:rPr lang="en-GB" sz="1600" dirty="0"/>
              <a:t>raw</a:t>
            </a:r>
            <a:r>
              <a:rPr lang="pl-PL" sz="1600" dirty="0"/>
              <a:t> materials</a:t>
            </a:r>
            <a:endParaRPr lang="en-GB" sz="1600" dirty="0"/>
          </a:p>
          <a:p>
            <a:pPr marL="342900" indent="-342900">
              <a:buFont typeface="Arial" panose="020B0604020202020204" pitchFamily="34" charset="0"/>
              <a:buChar char="•"/>
            </a:pPr>
            <a:r>
              <a:rPr lang="en-GB" sz="1600" dirty="0"/>
              <a:t>High repeatability</a:t>
            </a:r>
          </a:p>
          <a:p>
            <a:pPr marL="342900" indent="-342900">
              <a:buFont typeface="Arial" panose="020B0604020202020204" pitchFamily="34" charset="0"/>
              <a:buChar char="•"/>
            </a:pPr>
            <a:r>
              <a:rPr lang="pl-PL" sz="1600" dirty="0"/>
              <a:t>No </a:t>
            </a:r>
            <a:r>
              <a:rPr lang="en-GB" sz="1600" dirty="0"/>
              <a:t>problems during installation – simple operations as drilling</a:t>
            </a:r>
            <a:endParaRPr lang="pl-PL" sz="1600" dirty="0"/>
          </a:p>
          <a:p>
            <a:pPr marL="342900" indent="-342900">
              <a:buFont typeface="Arial" panose="020B0604020202020204" pitchFamily="34" charset="0"/>
              <a:buChar char="•"/>
            </a:pPr>
            <a:r>
              <a:rPr lang="pl-PL" sz="1600" dirty="0"/>
              <a:t>To </a:t>
            </a:r>
            <a:r>
              <a:rPr lang="en-GB" sz="1600" dirty="0"/>
              <a:t>reduce thermal gap additional radiation cover needed</a:t>
            </a:r>
            <a:endParaRPr lang="en-GB" sz="1050" dirty="0"/>
          </a:p>
        </p:txBody>
      </p:sp>
      <p:sp>
        <p:nvSpPr>
          <p:cNvPr id="48" name="Objaśnienie liniowe 1 47"/>
          <p:cNvSpPr/>
          <p:nvPr/>
        </p:nvSpPr>
        <p:spPr bwMode="auto">
          <a:xfrm>
            <a:off x="2344503" y="5566496"/>
            <a:ext cx="1520852" cy="630279"/>
          </a:xfrm>
          <a:prstGeom prst="borderCallout1">
            <a:avLst>
              <a:gd name="adj1" fmla="val 50489"/>
              <a:gd name="adj2" fmla="val 99609"/>
              <a:gd name="adj3" fmla="val -119480"/>
              <a:gd name="adj4" fmla="val 148475"/>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pl-PL" sz="1100" i="0" u="none" strike="noStrike" cap="none" normalizeH="0" baseline="0" dirty="0" err="1" smtClean="0">
                <a:ln>
                  <a:noFill/>
                </a:ln>
                <a:solidFill>
                  <a:schemeClr val="tx1"/>
                </a:solidFill>
                <a:effectLst/>
                <a:latin typeface="Arial" charset="0"/>
                <a:ea typeface="Arial" charset="0"/>
              </a:rPr>
              <a:t>Weld</a:t>
            </a:r>
            <a:r>
              <a:rPr kumimoji="0" lang="pl-PL" sz="1100" i="0" u="none" strike="noStrike" cap="none" normalizeH="0" dirty="0" smtClean="0">
                <a:ln>
                  <a:noFill/>
                </a:ln>
                <a:solidFill>
                  <a:schemeClr val="tx1"/>
                </a:solidFill>
                <a:effectLst/>
                <a:latin typeface="Arial" charset="0"/>
                <a:ea typeface="Arial" charset="0"/>
              </a:rPr>
              <a:t> </a:t>
            </a:r>
            <a:r>
              <a:rPr kumimoji="0" lang="pl-PL" sz="1100" i="0" u="none" strike="noStrike" cap="none" normalizeH="0" dirty="0" err="1" smtClean="0">
                <a:ln>
                  <a:noFill/>
                </a:ln>
                <a:solidFill>
                  <a:schemeClr val="tx1"/>
                </a:solidFill>
                <a:effectLst/>
                <a:latin typeface="Arial" charset="0"/>
                <a:ea typeface="Arial" charset="0"/>
              </a:rPr>
              <a:t>connection</a:t>
            </a:r>
            <a:r>
              <a:rPr kumimoji="0" lang="pl-PL" sz="1100" i="0" u="none" strike="noStrike" cap="none" normalizeH="0" dirty="0" smtClean="0">
                <a:ln>
                  <a:noFill/>
                </a:ln>
                <a:solidFill>
                  <a:schemeClr val="tx1"/>
                </a:solidFill>
                <a:effectLst/>
                <a:latin typeface="Arial" charset="0"/>
                <a:ea typeface="Arial" charset="0"/>
              </a:rPr>
              <a:t> </a:t>
            </a:r>
            <a:r>
              <a:rPr kumimoji="0" lang="pl-PL" sz="1100" i="0" u="none" strike="noStrike" cap="none" normalizeH="0" dirty="0" err="1" smtClean="0">
                <a:ln>
                  <a:noFill/>
                </a:ln>
                <a:solidFill>
                  <a:schemeClr val="tx1"/>
                </a:solidFill>
                <a:effectLst/>
                <a:latin typeface="Arial" charset="0"/>
                <a:ea typeface="Arial" charset="0"/>
              </a:rPr>
              <a:t>betwen</a:t>
            </a:r>
            <a:r>
              <a:rPr kumimoji="0" lang="pl-PL" sz="1100" i="0" u="none" strike="noStrike" cap="none" normalizeH="0" dirty="0" smtClean="0">
                <a:ln>
                  <a:noFill/>
                </a:ln>
                <a:solidFill>
                  <a:schemeClr val="tx1"/>
                </a:solidFill>
                <a:effectLst/>
                <a:latin typeface="Arial" charset="0"/>
                <a:ea typeface="Arial" charset="0"/>
              </a:rPr>
              <a:t> aluminium </a:t>
            </a:r>
            <a:r>
              <a:rPr kumimoji="0" lang="pl-PL" sz="1100" i="0" u="none" strike="noStrike" cap="none" normalizeH="0" dirty="0" err="1" smtClean="0">
                <a:ln>
                  <a:noFill/>
                </a:ln>
                <a:solidFill>
                  <a:schemeClr val="tx1"/>
                </a:solidFill>
                <a:effectLst/>
                <a:latin typeface="Arial" charset="0"/>
                <a:ea typeface="Arial" charset="0"/>
              </a:rPr>
              <a:t>cube</a:t>
            </a:r>
            <a:r>
              <a:rPr kumimoji="0" lang="pl-PL" sz="1100" i="0" u="none" strike="noStrike" cap="none" normalizeH="0" dirty="0" smtClean="0">
                <a:ln>
                  <a:noFill/>
                </a:ln>
                <a:solidFill>
                  <a:schemeClr val="tx1"/>
                </a:solidFill>
                <a:effectLst/>
                <a:latin typeface="Arial" charset="0"/>
                <a:ea typeface="Arial" charset="0"/>
              </a:rPr>
              <a:t> and </a:t>
            </a:r>
            <a:r>
              <a:rPr kumimoji="0" lang="pl-PL" sz="1100" i="0" u="none" strike="noStrike" cap="none" normalizeH="0" dirty="0" err="1" smtClean="0">
                <a:ln>
                  <a:noFill/>
                </a:ln>
                <a:solidFill>
                  <a:schemeClr val="tx1"/>
                </a:solidFill>
                <a:effectLst/>
                <a:latin typeface="Arial" charset="0"/>
                <a:ea typeface="Arial" charset="0"/>
              </a:rPr>
              <a:t>shield</a:t>
            </a:r>
            <a:endParaRPr kumimoji="0" lang="en-GB" sz="1100" i="0" u="none" strike="noStrike" cap="none" normalizeH="0" baseline="0" dirty="0">
              <a:ln>
                <a:noFill/>
              </a:ln>
              <a:solidFill>
                <a:schemeClr val="tx1"/>
              </a:solidFill>
              <a:effectLst/>
              <a:latin typeface="Arial" charset="0"/>
              <a:ea typeface="Arial" charset="0"/>
            </a:endParaRPr>
          </a:p>
        </p:txBody>
      </p:sp>
      <p:sp>
        <p:nvSpPr>
          <p:cNvPr id="49" name="Objaśnienie liniowe 1 48"/>
          <p:cNvSpPr/>
          <p:nvPr/>
        </p:nvSpPr>
        <p:spPr bwMode="auto">
          <a:xfrm>
            <a:off x="9210658" y="4500015"/>
            <a:ext cx="1520852" cy="658581"/>
          </a:xfrm>
          <a:prstGeom prst="borderCallout1">
            <a:avLst>
              <a:gd name="adj1" fmla="val 61685"/>
              <a:gd name="adj2" fmla="val -787"/>
              <a:gd name="adj3" fmla="val 147745"/>
              <a:gd name="adj4" fmla="val -55154"/>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pl-PL" sz="1100" i="0" u="none" strike="noStrike" cap="none" normalizeH="0" baseline="0" dirty="0" err="1" smtClean="0">
                <a:ln>
                  <a:noFill/>
                </a:ln>
                <a:solidFill>
                  <a:schemeClr val="tx1"/>
                </a:solidFill>
                <a:effectLst/>
                <a:latin typeface="Arial" charset="0"/>
                <a:ea typeface="Arial" charset="0"/>
              </a:rPr>
              <a:t>Weld</a:t>
            </a:r>
            <a:r>
              <a:rPr kumimoji="0" lang="pl-PL" sz="1100" i="0" u="none" strike="noStrike" cap="none" normalizeH="0" dirty="0" smtClean="0">
                <a:ln>
                  <a:noFill/>
                </a:ln>
                <a:solidFill>
                  <a:schemeClr val="tx1"/>
                </a:solidFill>
                <a:effectLst/>
                <a:latin typeface="Arial" charset="0"/>
                <a:ea typeface="Arial" charset="0"/>
              </a:rPr>
              <a:t> </a:t>
            </a:r>
            <a:r>
              <a:rPr kumimoji="0" lang="pl-PL" sz="1100" i="0" u="none" strike="noStrike" cap="none" normalizeH="0" dirty="0" err="1" smtClean="0">
                <a:ln>
                  <a:noFill/>
                </a:ln>
                <a:solidFill>
                  <a:schemeClr val="tx1"/>
                </a:solidFill>
                <a:effectLst/>
                <a:latin typeface="Arial" charset="0"/>
                <a:ea typeface="Arial" charset="0"/>
              </a:rPr>
              <a:t>connection</a:t>
            </a:r>
            <a:r>
              <a:rPr kumimoji="0" lang="pl-PL" sz="1100" i="0" u="none" strike="noStrike" cap="none" normalizeH="0" dirty="0" smtClean="0">
                <a:ln>
                  <a:noFill/>
                </a:ln>
                <a:solidFill>
                  <a:schemeClr val="tx1"/>
                </a:solidFill>
                <a:effectLst/>
                <a:latin typeface="Arial" charset="0"/>
                <a:ea typeface="Arial" charset="0"/>
              </a:rPr>
              <a:t> </a:t>
            </a:r>
            <a:r>
              <a:rPr kumimoji="0" lang="pl-PL" sz="1100" i="0" u="none" strike="noStrike" cap="none" normalizeH="0" dirty="0" err="1" smtClean="0">
                <a:ln>
                  <a:noFill/>
                </a:ln>
                <a:solidFill>
                  <a:schemeClr val="tx1"/>
                </a:solidFill>
                <a:effectLst/>
                <a:latin typeface="Arial" charset="0"/>
                <a:ea typeface="Arial" charset="0"/>
              </a:rPr>
              <a:t>betwen</a:t>
            </a:r>
            <a:r>
              <a:rPr kumimoji="0" lang="pl-PL" sz="1100" i="0" u="none" strike="noStrike" cap="none" normalizeH="0" dirty="0" smtClean="0">
                <a:ln>
                  <a:noFill/>
                </a:ln>
                <a:solidFill>
                  <a:schemeClr val="tx1"/>
                </a:solidFill>
                <a:effectLst/>
                <a:latin typeface="Arial" charset="0"/>
                <a:ea typeface="Arial" charset="0"/>
              </a:rPr>
              <a:t> aluminium </a:t>
            </a:r>
            <a:r>
              <a:rPr kumimoji="0" lang="pl-PL" sz="1100" i="0" u="none" strike="noStrike" cap="none" normalizeH="0" dirty="0" err="1" smtClean="0">
                <a:ln>
                  <a:noFill/>
                </a:ln>
                <a:solidFill>
                  <a:schemeClr val="tx1"/>
                </a:solidFill>
                <a:effectLst/>
                <a:latin typeface="Arial" charset="0"/>
                <a:ea typeface="Arial" charset="0"/>
              </a:rPr>
              <a:t>cube</a:t>
            </a:r>
            <a:r>
              <a:rPr kumimoji="0" lang="pl-PL" sz="1100" i="0" u="none" strike="noStrike" cap="none" normalizeH="0" dirty="0" smtClean="0">
                <a:ln>
                  <a:noFill/>
                </a:ln>
                <a:solidFill>
                  <a:schemeClr val="tx1"/>
                </a:solidFill>
                <a:effectLst/>
                <a:latin typeface="Arial" charset="0"/>
                <a:ea typeface="Arial" charset="0"/>
              </a:rPr>
              <a:t> and </a:t>
            </a:r>
            <a:r>
              <a:rPr kumimoji="0" lang="pl-PL" sz="1100" i="0" u="none" strike="noStrike" cap="none" normalizeH="0" dirty="0" err="1" smtClean="0">
                <a:ln>
                  <a:noFill/>
                </a:ln>
                <a:solidFill>
                  <a:schemeClr val="tx1"/>
                </a:solidFill>
                <a:effectLst/>
                <a:latin typeface="Arial" charset="0"/>
                <a:ea typeface="Arial" charset="0"/>
              </a:rPr>
              <a:t>shield</a:t>
            </a:r>
            <a:endParaRPr kumimoji="0" lang="en-GB" sz="1100" i="0" u="none" strike="noStrike" cap="none" normalizeH="0" baseline="0" dirty="0">
              <a:ln>
                <a:noFill/>
              </a:ln>
              <a:solidFill>
                <a:schemeClr val="tx1"/>
              </a:solidFill>
              <a:effectLst/>
              <a:latin typeface="Arial" charset="0"/>
              <a:ea typeface="Arial" charset="0"/>
            </a:endParaRPr>
          </a:p>
        </p:txBody>
      </p:sp>
      <p:sp>
        <p:nvSpPr>
          <p:cNvPr id="50" name="Prostokąt 49"/>
          <p:cNvSpPr/>
          <p:nvPr/>
        </p:nvSpPr>
        <p:spPr>
          <a:xfrm>
            <a:off x="3264" y="3172118"/>
            <a:ext cx="12188736" cy="461665"/>
          </a:xfrm>
          <a:prstGeom prst="rect">
            <a:avLst/>
          </a:prstGeom>
        </p:spPr>
        <p:txBody>
          <a:bodyPr wrap="square">
            <a:spAutoFit/>
          </a:bodyPr>
          <a:lstStyle/>
          <a:p>
            <a:pPr algn="ctr"/>
            <a:r>
              <a:rPr lang="pl-PL" altLang="pl-PL" b="1" dirty="0" smtClean="0"/>
              <a:t>DVB, ITL and TTL </a:t>
            </a:r>
            <a:r>
              <a:rPr lang="pl-PL" altLang="pl-PL" b="1" dirty="0" err="1" smtClean="0"/>
              <a:t>solution</a:t>
            </a:r>
            <a:endParaRPr lang="en-GB" altLang="pl-PL" b="1" dirty="0"/>
          </a:p>
        </p:txBody>
      </p:sp>
    </p:spTree>
    <p:extLst>
      <p:ext uri="{BB962C8B-B14F-4D97-AF65-F5344CB8AC3E}">
        <p14:creationId xmlns:p14="http://schemas.microsoft.com/office/powerpoint/2010/main" val="3239442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11</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a:extLst>
              <a:ext uri="{FF2B5EF4-FFF2-40B4-BE49-F238E27FC236}">
                <a16:creationId xmlns:a16="http://schemas.microsoft.com/office/drawing/2014/main" id="{59BAF71D-22C1-46D0-B937-E0AB93896696}"/>
              </a:ext>
            </a:extLst>
          </p:cNvPr>
          <p:cNvSpPr>
            <a:spLocks noGrp="1"/>
          </p:cNvSpPr>
          <p:nvPr>
            <p:ph type="title"/>
          </p:nvPr>
        </p:nvSpPr>
        <p:spPr>
          <a:xfrm>
            <a:off x="228599" y="251752"/>
            <a:ext cx="9596887" cy="427877"/>
          </a:xfrm>
        </p:spPr>
        <p:txBody>
          <a:bodyPr/>
          <a:lstStyle/>
          <a:p>
            <a:r>
              <a:rPr lang="en-US" dirty="0"/>
              <a:t>Experience in the production of welded thermal bridges</a:t>
            </a:r>
          </a:p>
        </p:txBody>
      </p:sp>
      <p:grpSp>
        <p:nvGrpSpPr>
          <p:cNvPr id="26" name="Grupa 25"/>
          <p:cNvGrpSpPr/>
          <p:nvPr/>
        </p:nvGrpSpPr>
        <p:grpSpPr>
          <a:xfrm>
            <a:off x="2289589" y="2091440"/>
            <a:ext cx="2944109" cy="2472858"/>
            <a:chOff x="2627253" y="3962002"/>
            <a:chExt cx="2944109" cy="2472858"/>
          </a:xfrm>
        </p:grpSpPr>
        <p:pic>
          <p:nvPicPr>
            <p:cNvPr id="27" name="Obraz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87824" y="3962002"/>
              <a:ext cx="2583538" cy="2350828"/>
            </a:xfrm>
            <a:prstGeom prst="rect">
              <a:avLst/>
            </a:prstGeom>
          </p:spPr>
        </p:pic>
        <p:grpSp>
          <p:nvGrpSpPr>
            <p:cNvPr id="28" name="Grupa 27"/>
            <p:cNvGrpSpPr/>
            <p:nvPr/>
          </p:nvGrpSpPr>
          <p:grpSpPr>
            <a:xfrm>
              <a:off x="2627253" y="4499378"/>
              <a:ext cx="1327576" cy="1935482"/>
              <a:chOff x="2627253" y="4499378"/>
              <a:chExt cx="1327576" cy="1935482"/>
            </a:xfrm>
          </p:grpSpPr>
          <p:sp>
            <p:nvSpPr>
              <p:cNvPr id="29" name="Objaśnienie liniowe 1 28"/>
              <p:cNvSpPr/>
              <p:nvPr/>
            </p:nvSpPr>
            <p:spPr bwMode="auto">
              <a:xfrm>
                <a:off x="2634450" y="5834920"/>
                <a:ext cx="1313181" cy="599940"/>
              </a:xfrm>
              <a:prstGeom prst="borderCallout1">
                <a:avLst>
                  <a:gd name="adj1" fmla="val 50489"/>
                  <a:gd name="adj2" fmla="val 99007"/>
                  <a:gd name="adj3" fmla="val 5825"/>
                  <a:gd name="adj4" fmla="val 134376"/>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Aluminium block welded to the aluminium pipe</a:t>
                </a:r>
              </a:p>
            </p:txBody>
          </p:sp>
          <p:sp>
            <p:nvSpPr>
              <p:cNvPr id="30" name="Objaśnienie liniowe 1 29"/>
              <p:cNvSpPr/>
              <p:nvPr/>
            </p:nvSpPr>
            <p:spPr bwMode="auto">
              <a:xfrm>
                <a:off x="2627253" y="5160077"/>
                <a:ext cx="1327576" cy="620016"/>
              </a:xfrm>
              <a:prstGeom prst="borderCallout1">
                <a:avLst>
                  <a:gd name="adj1" fmla="val 50489"/>
                  <a:gd name="adj2" fmla="val 99007"/>
                  <a:gd name="adj3" fmla="val 14106"/>
                  <a:gd name="adj4" fmla="val 130280"/>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Copper wires knead from</a:t>
                </a:r>
                <a:r>
                  <a:rPr kumimoji="0" lang="en-GB" sz="1100" i="0" u="none" strike="noStrike" cap="none" normalizeH="0" dirty="0">
                    <a:ln>
                      <a:noFill/>
                    </a:ln>
                    <a:solidFill>
                      <a:schemeClr val="tx1"/>
                    </a:solidFill>
                    <a:effectLst/>
                    <a:latin typeface="Arial" charset="0"/>
                    <a:ea typeface="Arial" charset="0"/>
                  </a:rPr>
                  <a:t> both sides  by press</a:t>
                </a:r>
                <a:endParaRPr kumimoji="0" lang="en-GB" sz="1100" i="0" u="none" strike="noStrike" cap="none" normalizeH="0" baseline="0" dirty="0">
                  <a:ln>
                    <a:noFill/>
                  </a:ln>
                  <a:solidFill>
                    <a:schemeClr val="tx1"/>
                  </a:solidFill>
                  <a:effectLst/>
                  <a:latin typeface="Arial" charset="0"/>
                  <a:ea typeface="Arial" charset="0"/>
                </a:endParaRPr>
              </a:p>
            </p:txBody>
          </p:sp>
          <p:sp>
            <p:nvSpPr>
              <p:cNvPr id="31" name="Objaśnienie liniowe 1 30"/>
              <p:cNvSpPr/>
              <p:nvPr/>
            </p:nvSpPr>
            <p:spPr bwMode="auto">
              <a:xfrm>
                <a:off x="2627253" y="4499378"/>
                <a:ext cx="1327576" cy="605872"/>
              </a:xfrm>
              <a:prstGeom prst="borderCallout1">
                <a:avLst>
                  <a:gd name="adj1" fmla="val 50489"/>
                  <a:gd name="adj2" fmla="val 99007"/>
                  <a:gd name="adj3" fmla="val 45579"/>
                  <a:gd name="adj4" fmla="val 169479"/>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Copper block tied to the stainless</a:t>
                </a:r>
                <a:r>
                  <a:rPr kumimoji="0" lang="en-GB" sz="1100" i="0" u="none" strike="noStrike" cap="none" normalizeH="0" dirty="0">
                    <a:ln>
                      <a:noFill/>
                    </a:ln>
                    <a:solidFill>
                      <a:schemeClr val="tx1"/>
                    </a:solidFill>
                    <a:effectLst/>
                    <a:latin typeface="Arial" charset="0"/>
                    <a:ea typeface="Arial" charset="0"/>
                  </a:rPr>
                  <a:t> steel pipe</a:t>
                </a:r>
                <a:endParaRPr kumimoji="0" lang="en-GB" sz="1100" i="0" u="none" strike="noStrike" cap="none" normalizeH="0" baseline="0" dirty="0">
                  <a:ln>
                    <a:noFill/>
                  </a:ln>
                  <a:solidFill>
                    <a:schemeClr val="tx1"/>
                  </a:solidFill>
                  <a:effectLst/>
                  <a:latin typeface="Arial" charset="0"/>
                  <a:ea typeface="Arial" charset="0"/>
                </a:endParaRPr>
              </a:p>
            </p:txBody>
          </p:sp>
        </p:grpSp>
      </p:grpSp>
      <p:sp>
        <p:nvSpPr>
          <p:cNvPr id="4" name="Prostokąt 3"/>
          <p:cNvSpPr/>
          <p:nvPr/>
        </p:nvSpPr>
        <p:spPr>
          <a:xfrm>
            <a:off x="299273" y="1030603"/>
            <a:ext cx="6096000" cy="830997"/>
          </a:xfrm>
          <a:prstGeom prst="rect">
            <a:avLst/>
          </a:prstGeom>
        </p:spPr>
        <p:txBody>
          <a:bodyPr>
            <a:spAutoFit/>
          </a:bodyPr>
          <a:lstStyle/>
          <a:p>
            <a:r>
              <a:rPr lang="en-GB" altLang="pl-PL" b="1" dirty="0"/>
              <a:t>XATL1 – 165 m transfer line for XFEL project</a:t>
            </a:r>
            <a:r>
              <a:rPr lang="pl-PL" altLang="pl-PL" b="1" dirty="0"/>
              <a:t> (DESY, Hamburg)</a:t>
            </a:r>
            <a:endParaRPr lang="pl-PL" b="1" dirty="0"/>
          </a:p>
        </p:txBody>
      </p:sp>
      <p:sp>
        <p:nvSpPr>
          <p:cNvPr id="5" name="Prostokąt 4"/>
          <p:cNvSpPr/>
          <p:nvPr/>
        </p:nvSpPr>
        <p:spPr>
          <a:xfrm>
            <a:off x="6268722" y="1030603"/>
            <a:ext cx="6096000" cy="830997"/>
          </a:xfrm>
          <a:prstGeom prst="rect">
            <a:avLst/>
          </a:prstGeom>
        </p:spPr>
        <p:txBody>
          <a:bodyPr>
            <a:spAutoFit/>
          </a:bodyPr>
          <a:lstStyle/>
          <a:p>
            <a:r>
              <a:rPr lang="en-GB" altLang="pl-PL" b="1" dirty="0"/>
              <a:t>BPL – bypass line for FAIR project</a:t>
            </a:r>
            <a:r>
              <a:rPr lang="pl-PL" altLang="pl-PL" b="1" dirty="0"/>
              <a:t> – </a:t>
            </a:r>
            <a:r>
              <a:rPr lang="en-GB" altLang="pl-PL" b="1" dirty="0"/>
              <a:t>prototype</a:t>
            </a:r>
            <a:r>
              <a:rPr lang="pl-PL" altLang="pl-PL" b="1" dirty="0"/>
              <a:t> module (GSI, Darmstadt) </a:t>
            </a:r>
            <a:endParaRPr lang="pl-PL" b="1" dirty="0"/>
          </a:p>
        </p:txBody>
      </p:sp>
      <p:pic>
        <p:nvPicPr>
          <p:cNvPr id="34" name="Obraz 3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65394" y="2091440"/>
            <a:ext cx="3355931" cy="2350827"/>
          </a:xfrm>
          <a:prstGeom prst="rect">
            <a:avLst/>
          </a:prstGeom>
        </p:spPr>
      </p:pic>
      <p:pic>
        <p:nvPicPr>
          <p:cNvPr id="35" name="Obraz 3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13635" y="2091440"/>
            <a:ext cx="3035235" cy="2230657"/>
          </a:xfrm>
          <a:prstGeom prst="rect">
            <a:avLst/>
          </a:prstGeom>
        </p:spPr>
      </p:pic>
      <p:sp>
        <p:nvSpPr>
          <p:cNvPr id="36" name="Objaśnienie liniowe 1 35"/>
          <p:cNvSpPr/>
          <p:nvPr/>
        </p:nvSpPr>
        <p:spPr bwMode="auto">
          <a:xfrm>
            <a:off x="8031073" y="3954320"/>
            <a:ext cx="1794413" cy="620016"/>
          </a:xfrm>
          <a:prstGeom prst="borderCallout1">
            <a:avLst>
              <a:gd name="adj1" fmla="val 50489"/>
              <a:gd name="adj2" fmla="val 99007"/>
              <a:gd name="adj3" fmla="val -42386"/>
              <a:gd name="adj4" fmla="val 146239"/>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r>
              <a:rPr lang="en-GB" sz="1100" dirty="0">
                <a:latin typeface="Arial" charset="0"/>
                <a:ea typeface="Arial" charset="0"/>
              </a:rPr>
              <a:t>Aluminium block with the flexible strands is welded to Al thermal shield</a:t>
            </a:r>
          </a:p>
        </p:txBody>
      </p:sp>
      <p:sp>
        <p:nvSpPr>
          <p:cNvPr id="51" name="pole tekstowe 50"/>
          <p:cNvSpPr txBox="1"/>
          <p:nvPr/>
        </p:nvSpPr>
        <p:spPr>
          <a:xfrm>
            <a:off x="2521744" y="4591612"/>
            <a:ext cx="5823644" cy="2308324"/>
          </a:xfrm>
          <a:prstGeom prst="rect">
            <a:avLst/>
          </a:prstGeom>
          <a:noFill/>
        </p:spPr>
        <p:txBody>
          <a:bodyPr wrap="square" numCol="2" rtlCol="0">
            <a:spAutoFit/>
          </a:bodyPr>
          <a:lstStyle/>
          <a:p>
            <a:r>
              <a:rPr lang="en-GB" sz="1600" b="1" dirty="0"/>
              <a:t>Advantages</a:t>
            </a:r>
          </a:p>
          <a:p>
            <a:pPr marL="285750" indent="-285750">
              <a:buFont typeface="Arial" panose="020B0604020202020204" pitchFamily="34" charset="0"/>
              <a:buChar char="•"/>
            </a:pPr>
            <a:r>
              <a:rPr lang="en-GB" sz="1600" dirty="0"/>
              <a:t>Good thermal conduction – tailored Surface of Al/Cu blocks</a:t>
            </a:r>
          </a:p>
          <a:p>
            <a:pPr marL="285750" indent="-285750">
              <a:buFont typeface="Arial" panose="020B0604020202020204" pitchFamily="34" charset="0"/>
              <a:buChar char="•"/>
            </a:pPr>
            <a:r>
              <a:rPr lang="en-GB" sz="1600" dirty="0"/>
              <a:t>Flexibility and wide range of connected elements movement </a:t>
            </a:r>
            <a:endParaRPr lang="pl-PL" sz="1600" dirty="0" smtClean="0"/>
          </a:p>
          <a:p>
            <a:pPr marL="285750" indent="-285750">
              <a:buFont typeface="Arial" panose="020B0604020202020204" pitchFamily="34" charset="0"/>
              <a:buChar char="•"/>
            </a:pPr>
            <a:endParaRPr lang="pl-PL" sz="1600" dirty="0"/>
          </a:p>
          <a:p>
            <a:pPr marL="285750" indent="-285750">
              <a:buFont typeface="Arial" panose="020B0604020202020204" pitchFamily="34" charset="0"/>
              <a:buChar char="•"/>
            </a:pPr>
            <a:endParaRPr lang="pl-PL" sz="1600" dirty="0" smtClean="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Possibility to install in narrow places</a:t>
            </a:r>
          </a:p>
          <a:p>
            <a:pPr marL="342900" indent="-342900">
              <a:buFont typeface="Arial" panose="020B0604020202020204" pitchFamily="34" charset="0"/>
              <a:buChar char="•"/>
            </a:pPr>
            <a:r>
              <a:rPr lang="en-GB" sz="1600" dirty="0">
                <a:solidFill>
                  <a:schemeClr val="tx2"/>
                </a:solidFill>
              </a:rPr>
              <a:t>Easy aluminium welding process</a:t>
            </a:r>
          </a:p>
          <a:p>
            <a:endParaRPr lang="en-GB" sz="1600" dirty="0"/>
          </a:p>
        </p:txBody>
      </p:sp>
      <p:cxnSp>
        <p:nvCxnSpPr>
          <p:cNvPr id="7" name="Łącznik prosty 6"/>
          <p:cNvCxnSpPr>
            <a:stCxn id="36" idx="2"/>
          </p:cNvCxnSpPr>
          <p:nvPr/>
        </p:nvCxnSpPr>
        <p:spPr>
          <a:xfrm flipH="1" flipV="1">
            <a:off x="6331789" y="3206768"/>
            <a:ext cx="1699284" cy="10575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6" name="Obraz 55"/>
          <p:cNvPicPr>
            <a:picLocks noChangeAspect="1"/>
          </p:cNvPicPr>
          <p:nvPr/>
        </p:nvPicPr>
        <p:blipFill rotWithShape="1">
          <a:blip r:embed="rId7" cstate="screen">
            <a:extLst>
              <a:ext uri="{28A0092B-C50C-407E-A947-70E740481C1C}">
                <a14:useLocalDpi xmlns:a14="http://schemas.microsoft.com/office/drawing/2010/main"/>
              </a:ext>
            </a:extLst>
          </a:blip>
          <a:srcRect r="13487"/>
          <a:stretch/>
        </p:blipFill>
        <p:spPr>
          <a:xfrm>
            <a:off x="153157" y="1938653"/>
            <a:ext cx="2036552" cy="3269354"/>
          </a:xfrm>
          <a:prstGeom prst="rect">
            <a:avLst/>
          </a:prstGeom>
        </p:spPr>
      </p:pic>
    </p:spTree>
    <p:extLst>
      <p:ext uri="{BB962C8B-B14F-4D97-AF65-F5344CB8AC3E}">
        <p14:creationId xmlns:p14="http://schemas.microsoft.com/office/powerpoint/2010/main" val="332450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12</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a:extLst>
              <a:ext uri="{FF2B5EF4-FFF2-40B4-BE49-F238E27FC236}">
                <a16:creationId xmlns:a16="http://schemas.microsoft.com/office/drawing/2014/main" id="{59BAF71D-22C1-46D0-B937-E0AB93896696}"/>
              </a:ext>
            </a:extLst>
          </p:cNvPr>
          <p:cNvSpPr>
            <a:spLocks noGrp="1"/>
          </p:cNvSpPr>
          <p:nvPr>
            <p:ph type="title"/>
          </p:nvPr>
        </p:nvSpPr>
        <p:spPr>
          <a:xfrm>
            <a:off x="228599" y="251752"/>
            <a:ext cx="9596887" cy="427877"/>
          </a:xfrm>
        </p:spPr>
        <p:txBody>
          <a:bodyPr/>
          <a:lstStyle/>
          <a:p>
            <a:r>
              <a:rPr lang="en-US" b="0" dirty="0"/>
              <a:t>Determining the minimum number of thermal bridges</a:t>
            </a:r>
            <a:endParaRPr lang="en-US" dirty="0"/>
          </a:p>
        </p:txBody>
      </p:sp>
      <p:sp>
        <p:nvSpPr>
          <p:cNvPr id="51" name="pole tekstowe 50"/>
          <p:cNvSpPr txBox="1"/>
          <p:nvPr/>
        </p:nvSpPr>
        <p:spPr>
          <a:xfrm>
            <a:off x="2390424" y="668044"/>
            <a:ext cx="9741506" cy="2923877"/>
          </a:xfrm>
          <a:prstGeom prst="rect">
            <a:avLst/>
          </a:prstGeom>
          <a:noFill/>
        </p:spPr>
        <p:txBody>
          <a:bodyPr wrap="square" numCol="1" rtlCol="0">
            <a:spAutoFit/>
          </a:bodyPr>
          <a:lstStyle/>
          <a:p>
            <a:pPr algn="just"/>
            <a:r>
              <a:rPr lang="en-US" sz="2000" dirty="0"/>
              <a:t>The copper braids selected for the DVB have a minimum total cross section area of </a:t>
            </a:r>
            <a:r>
              <a:rPr lang="en-US" sz="2000" i="1" dirty="0"/>
              <a:t>A</a:t>
            </a:r>
            <a:r>
              <a:rPr lang="en-US" sz="2000" dirty="0"/>
              <a:t>=70 mm</a:t>
            </a:r>
            <a:r>
              <a:rPr lang="en-US" sz="2000" baseline="30000" dirty="0"/>
              <a:t>2</a:t>
            </a:r>
            <a:r>
              <a:rPr lang="en-US" sz="2000" dirty="0"/>
              <a:t> and their maximum length is assumed as </a:t>
            </a:r>
            <a:r>
              <a:rPr lang="en-US" sz="2000" i="1" dirty="0"/>
              <a:t>L</a:t>
            </a:r>
            <a:r>
              <a:rPr lang="en-US" sz="2000" dirty="0"/>
              <a:t>=130 mm. </a:t>
            </a:r>
            <a:endParaRPr lang="pl-PL" sz="2000" dirty="0" smtClean="0"/>
          </a:p>
          <a:p>
            <a:pPr algn="just"/>
            <a:r>
              <a:rPr lang="en-US" sz="2000" dirty="0" smtClean="0"/>
              <a:t>The </a:t>
            </a:r>
            <a:r>
              <a:rPr lang="en-US" sz="2000" dirty="0"/>
              <a:t>thermal conductivity of the copper is assumed as λ=400 W/</a:t>
            </a:r>
            <a:r>
              <a:rPr lang="en-US" sz="2000" dirty="0" err="1"/>
              <a:t>mK</a:t>
            </a:r>
            <a:r>
              <a:rPr lang="en-US" sz="2000" dirty="0"/>
              <a:t> (conservative </a:t>
            </a:r>
            <a:r>
              <a:rPr lang="en-US" sz="2000" dirty="0" smtClean="0"/>
              <a:t>assumption</a:t>
            </a:r>
            <a:r>
              <a:rPr lang="pl-PL" sz="2000" dirty="0" smtClean="0"/>
              <a:t>)</a:t>
            </a:r>
            <a:r>
              <a:rPr lang="en-US" sz="2000" dirty="0" smtClean="0"/>
              <a:t> </a:t>
            </a:r>
            <a:r>
              <a:rPr lang="en-US" sz="2000" dirty="0"/>
              <a:t>for 80 </a:t>
            </a:r>
            <a:r>
              <a:rPr lang="en-US" sz="2000" dirty="0" smtClean="0"/>
              <a:t>K, for </a:t>
            </a:r>
            <a:r>
              <a:rPr lang="en-US" sz="2000" dirty="0"/>
              <a:t>temperature range of 77 – 300 K, therefore the thermal conduction of each copper braid can be found </a:t>
            </a:r>
            <a:r>
              <a:rPr lang="en-US" sz="2000" dirty="0" smtClean="0"/>
              <a:t>as </a:t>
            </a:r>
            <a:r>
              <a:rPr lang="en-US" sz="2000" i="1" dirty="0"/>
              <a:t>k</a:t>
            </a:r>
            <a:r>
              <a:rPr lang="en-US" sz="2000" dirty="0"/>
              <a:t> = </a:t>
            </a:r>
            <a:r>
              <a:rPr lang="en-US" sz="2000" dirty="0" smtClean="0"/>
              <a:t>0.2</a:t>
            </a:r>
            <a:r>
              <a:rPr lang="pl-PL" sz="2000" dirty="0" smtClean="0"/>
              <a:t>2</a:t>
            </a:r>
            <a:r>
              <a:rPr lang="en-US" sz="2000" dirty="0" smtClean="0"/>
              <a:t> W/K</a:t>
            </a:r>
            <a:r>
              <a:rPr lang="pl-PL" sz="2000" dirty="0" smtClean="0"/>
              <a:t>, </a:t>
            </a:r>
            <a:r>
              <a:rPr lang="en-US" sz="2000" dirty="0"/>
              <a:t>for further calculations it was </a:t>
            </a:r>
            <a:r>
              <a:rPr lang="en-US" sz="2000" dirty="0" smtClean="0"/>
              <a:t>assumed</a:t>
            </a:r>
            <a:r>
              <a:rPr lang="en-US" sz="2000" i="1" dirty="0"/>
              <a:t> k</a:t>
            </a:r>
            <a:r>
              <a:rPr lang="en-US" sz="2000" dirty="0"/>
              <a:t> = </a:t>
            </a:r>
            <a:r>
              <a:rPr lang="en-US" sz="2000" dirty="0" smtClean="0"/>
              <a:t>0.2 </a:t>
            </a:r>
            <a:r>
              <a:rPr lang="en-US" sz="2000" dirty="0"/>
              <a:t>W/K</a:t>
            </a:r>
            <a:endParaRPr lang="pl-PL" sz="2000" dirty="0"/>
          </a:p>
          <a:p>
            <a:pPr marL="285750" indent="-285750" algn="just">
              <a:buFont typeface="Arial" panose="020B0604020202020204" pitchFamily="34" charset="0"/>
              <a:buChar char="•"/>
            </a:pPr>
            <a:endParaRPr lang="pl-PL" sz="1600" dirty="0"/>
          </a:p>
          <a:p>
            <a:pPr marL="285750" indent="-285750">
              <a:buFont typeface="Arial" panose="020B0604020202020204" pitchFamily="34" charset="0"/>
              <a:buChar char="•"/>
            </a:pPr>
            <a:endParaRPr lang="pl-PL" sz="1600" dirty="0" smtClean="0"/>
          </a:p>
          <a:p>
            <a:pPr marL="285750" indent="-285750">
              <a:buFont typeface="Arial" panose="020B0604020202020204" pitchFamily="34" charset="0"/>
              <a:buChar char="•"/>
            </a:pPr>
            <a:endParaRPr lang="en-GB" sz="1600" dirty="0"/>
          </a:p>
          <a:p>
            <a:endParaRPr lang="en-GB" sz="1600" dirty="0"/>
          </a:p>
        </p:txBody>
      </p:sp>
      <p:pic>
        <p:nvPicPr>
          <p:cNvPr id="25" name="Obraz 24">
            <a:extLst>
              <a:ext uri="{FF2B5EF4-FFF2-40B4-BE49-F238E27FC236}">
                <a16:creationId xmlns:a16="http://schemas.microsoft.com/office/drawing/2014/main" id="{9692681E-D482-4DEB-BB2B-737D7613EB5D}"/>
              </a:ext>
            </a:extLst>
          </p:cNvPr>
          <p:cNvPicPr>
            <a:picLocks noChangeAspect="1"/>
          </p:cNvPicPr>
          <p:nvPr/>
        </p:nvPicPr>
        <p:blipFill rotWithShape="1">
          <a:blip r:embed="rId4"/>
          <a:srcRect l="8424"/>
          <a:stretch/>
        </p:blipFill>
        <p:spPr>
          <a:xfrm rot="16200000">
            <a:off x="-1453244" y="2476158"/>
            <a:ext cx="5410304" cy="2277031"/>
          </a:xfrm>
          <a:prstGeom prst="rect">
            <a:avLst/>
          </a:prstGeom>
        </p:spPr>
      </p:pic>
      <p:pic>
        <p:nvPicPr>
          <p:cNvPr id="3" name="Obraz 2"/>
          <p:cNvPicPr>
            <a:picLocks noChangeAspect="1"/>
          </p:cNvPicPr>
          <p:nvPr/>
        </p:nvPicPr>
        <p:blipFill>
          <a:blip r:embed="rId5"/>
          <a:stretch>
            <a:fillRect/>
          </a:stretch>
        </p:blipFill>
        <p:spPr>
          <a:xfrm>
            <a:off x="2521340" y="3373044"/>
            <a:ext cx="5955771" cy="2771950"/>
          </a:xfrm>
          <a:prstGeom prst="rect">
            <a:avLst/>
          </a:prstGeom>
        </p:spPr>
      </p:pic>
      <p:pic>
        <p:nvPicPr>
          <p:cNvPr id="32" name="Obraz 31"/>
          <p:cNvPicPr/>
          <p:nvPr/>
        </p:nvPicPr>
        <p:blipFill>
          <a:blip r:embed="rId6">
            <a:extLst>
              <a:ext uri="{28A0092B-C50C-407E-A947-70E740481C1C}">
                <a14:useLocalDpi xmlns:a14="http://schemas.microsoft.com/office/drawing/2010/main" val="0"/>
              </a:ext>
            </a:extLst>
          </a:blip>
          <a:srcRect t="3401" b="2116"/>
          <a:stretch>
            <a:fillRect/>
          </a:stretch>
        </p:blipFill>
        <p:spPr bwMode="auto">
          <a:xfrm>
            <a:off x="8746067" y="2846604"/>
            <a:ext cx="3364865" cy="2980379"/>
          </a:xfrm>
          <a:prstGeom prst="rect">
            <a:avLst/>
          </a:prstGeom>
          <a:noFill/>
          <a:ln>
            <a:noFill/>
          </a:ln>
        </p:spPr>
      </p:pic>
      <p:pic>
        <p:nvPicPr>
          <p:cNvPr id="6" name="Obraz 5"/>
          <p:cNvPicPr>
            <a:picLocks noChangeAspect="1"/>
          </p:cNvPicPr>
          <p:nvPr/>
        </p:nvPicPr>
        <p:blipFill>
          <a:blip r:embed="rId7"/>
          <a:stretch>
            <a:fillRect/>
          </a:stretch>
        </p:blipFill>
        <p:spPr>
          <a:xfrm>
            <a:off x="3792218" y="2453705"/>
            <a:ext cx="1234824" cy="785798"/>
          </a:xfrm>
          <a:prstGeom prst="rect">
            <a:avLst/>
          </a:prstGeom>
        </p:spPr>
      </p:pic>
    </p:spTree>
    <p:extLst>
      <p:ext uri="{BB962C8B-B14F-4D97-AF65-F5344CB8AC3E}">
        <p14:creationId xmlns:p14="http://schemas.microsoft.com/office/powerpoint/2010/main" val="855393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13</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a:extLst>
              <a:ext uri="{FF2B5EF4-FFF2-40B4-BE49-F238E27FC236}">
                <a16:creationId xmlns:a16="http://schemas.microsoft.com/office/drawing/2014/main" id="{59BAF71D-22C1-46D0-B937-E0AB93896696}"/>
              </a:ext>
            </a:extLst>
          </p:cNvPr>
          <p:cNvSpPr>
            <a:spLocks noGrp="1"/>
          </p:cNvSpPr>
          <p:nvPr>
            <p:ph type="title"/>
          </p:nvPr>
        </p:nvSpPr>
        <p:spPr>
          <a:xfrm>
            <a:off x="228599" y="251752"/>
            <a:ext cx="9596887" cy="427877"/>
          </a:xfrm>
        </p:spPr>
        <p:txBody>
          <a:bodyPr/>
          <a:lstStyle/>
          <a:p>
            <a:r>
              <a:rPr lang="en-US" b="0" dirty="0"/>
              <a:t>Determining the minimum number of thermal bridges</a:t>
            </a:r>
            <a:endParaRPr lang="en-US" dirty="0"/>
          </a:p>
        </p:txBody>
      </p:sp>
      <p:sp>
        <p:nvSpPr>
          <p:cNvPr id="51" name="pole tekstowe 50"/>
          <p:cNvSpPr txBox="1"/>
          <p:nvPr/>
        </p:nvSpPr>
        <p:spPr>
          <a:xfrm>
            <a:off x="2390424" y="668044"/>
            <a:ext cx="9741506" cy="2923877"/>
          </a:xfrm>
          <a:prstGeom prst="rect">
            <a:avLst/>
          </a:prstGeom>
          <a:noFill/>
        </p:spPr>
        <p:txBody>
          <a:bodyPr wrap="square" numCol="1" rtlCol="0">
            <a:spAutoFit/>
          </a:bodyPr>
          <a:lstStyle/>
          <a:p>
            <a:pPr algn="just"/>
            <a:r>
              <a:rPr lang="en-US" sz="2000" dirty="0"/>
              <a:t>The copper braids selected for the DVB have a minimum total cross section area of </a:t>
            </a:r>
            <a:r>
              <a:rPr lang="en-US" sz="2000" i="1" dirty="0"/>
              <a:t>A</a:t>
            </a:r>
            <a:r>
              <a:rPr lang="en-US" sz="2000" dirty="0"/>
              <a:t>=70 mm</a:t>
            </a:r>
            <a:r>
              <a:rPr lang="en-US" sz="2000" baseline="30000" dirty="0"/>
              <a:t>2</a:t>
            </a:r>
            <a:r>
              <a:rPr lang="en-US" sz="2000" dirty="0"/>
              <a:t> and their maximum length is assumed as </a:t>
            </a:r>
            <a:r>
              <a:rPr lang="en-US" sz="2000" i="1" dirty="0"/>
              <a:t>L</a:t>
            </a:r>
            <a:r>
              <a:rPr lang="en-US" sz="2000" dirty="0"/>
              <a:t>=130 mm. </a:t>
            </a:r>
            <a:endParaRPr lang="pl-PL" sz="2000" dirty="0" smtClean="0"/>
          </a:p>
          <a:p>
            <a:pPr algn="just"/>
            <a:r>
              <a:rPr lang="en-US" sz="2000" dirty="0" smtClean="0"/>
              <a:t>The </a:t>
            </a:r>
            <a:r>
              <a:rPr lang="en-US" sz="2000" dirty="0"/>
              <a:t>thermal conductivity of the copper is assumed as λ=400 W/</a:t>
            </a:r>
            <a:r>
              <a:rPr lang="en-US" sz="2000" dirty="0" err="1"/>
              <a:t>mK</a:t>
            </a:r>
            <a:r>
              <a:rPr lang="en-US" sz="2000" dirty="0"/>
              <a:t> (conservative </a:t>
            </a:r>
            <a:r>
              <a:rPr lang="en-US" sz="2000" dirty="0" smtClean="0"/>
              <a:t>assumption</a:t>
            </a:r>
            <a:r>
              <a:rPr lang="pl-PL" sz="2000" dirty="0" smtClean="0"/>
              <a:t>)</a:t>
            </a:r>
            <a:r>
              <a:rPr lang="en-US" sz="2000" dirty="0" smtClean="0"/>
              <a:t> </a:t>
            </a:r>
            <a:r>
              <a:rPr lang="en-US" sz="2000" dirty="0"/>
              <a:t>for 80 </a:t>
            </a:r>
            <a:r>
              <a:rPr lang="en-US" sz="2000" dirty="0" smtClean="0"/>
              <a:t>K, for </a:t>
            </a:r>
            <a:r>
              <a:rPr lang="en-US" sz="2000" dirty="0"/>
              <a:t>temperature range of 77 – 300 K, therefore the thermal conduction of each copper braid can be found </a:t>
            </a:r>
            <a:r>
              <a:rPr lang="en-US" sz="2000" dirty="0" smtClean="0"/>
              <a:t>as </a:t>
            </a:r>
            <a:r>
              <a:rPr lang="en-US" sz="2000" i="1" dirty="0"/>
              <a:t>k</a:t>
            </a:r>
            <a:r>
              <a:rPr lang="en-US" sz="2000" dirty="0"/>
              <a:t> = 0.215 </a:t>
            </a:r>
            <a:r>
              <a:rPr lang="en-US" sz="2000" dirty="0" smtClean="0"/>
              <a:t>W/K</a:t>
            </a:r>
            <a:r>
              <a:rPr lang="pl-PL" sz="2000" dirty="0" smtClean="0"/>
              <a:t>, </a:t>
            </a:r>
            <a:r>
              <a:rPr lang="en-US" sz="2000" dirty="0"/>
              <a:t>for further calculations it was </a:t>
            </a:r>
            <a:r>
              <a:rPr lang="en-US" sz="2000" dirty="0" smtClean="0"/>
              <a:t>assumed</a:t>
            </a:r>
            <a:r>
              <a:rPr lang="en-US" sz="2000" i="1" dirty="0"/>
              <a:t> k</a:t>
            </a:r>
            <a:r>
              <a:rPr lang="en-US" sz="2000" dirty="0"/>
              <a:t> = </a:t>
            </a:r>
            <a:r>
              <a:rPr lang="en-US" sz="2000" dirty="0" smtClean="0"/>
              <a:t>0.2 </a:t>
            </a:r>
            <a:r>
              <a:rPr lang="en-US" sz="2000" dirty="0"/>
              <a:t>W/K</a:t>
            </a:r>
            <a:endParaRPr lang="pl-PL" sz="2000" dirty="0"/>
          </a:p>
          <a:p>
            <a:pPr marL="285750" indent="-285750" algn="just">
              <a:buFont typeface="Arial" panose="020B0604020202020204" pitchFamily="34" charset="0"/>
              <a:buChar char="•"/>
            </a:pPr>
            <a:endParaRPr lang="pl-PL" sz="1600" dirty="0"/>
          </a:p>
          <a:p>
            <a:pPr marL="285750" indent="-285750">
              <a:buFont typeface="Arial" panose="020B0604020202020204" pitchFamily="34" charset="0"/>
              <a:buChar char="•"/>
            </a:pPr>
            <a:endParaRPr lang="pl-PL" sz="1600" dirty="0" smtClean="0"/>
          </a:p>
          <a:p>
            <a:pPr marL="285750" indent="-285750">
              <a:buFont typeface="Arial" panose="020B0604020202020204" pitchFamily="34" charset="0"/>
              <a:buChar char="•"/>
            </a:pPr>
            <a:endParaRPr lang="en-GB" sz="1600" dirty="0"/>
          </a:p>
          <a:p>
            <a:endParaRPr lang="en-GB" sz="1600" dirty="0"/>
          </a:p>
        </p:txBody>
      </p:sp>
      <p:pic>
        <p:nvPicPr>
          <p:cNvPr id="25" name="Obraz 24">
            <a:extLst>
              <a:ext uri="{FF2B5EF4-FFF2-40B4-BE49-F238E27FC236}">
                <a16:creationId xmlns:a16="http://schemas.microsoft.com/office/drawing/2014/main" id="{9692681E-D482-4DEB-BB2B-737D7613EB5D}"/>
              </a:ext>
            </a:extLst>
          </p:cNvPr>
          <p:cNvPicPr>
            <a:picLocks noChangeAspect="1"/>
          </p:cNvPicPr>
          <p:nvPr/>
        </p:nvPicPr>
        <p:blipFill rotWithShape="1">
          <a:blip r:embed="rId4"/>
          <a:srcRect l="8424"/>
          <a:stretch/>
        </p:blipFill>
        <p:spPr>
          <a:xfrm rot="16200000">
            <a:off x="-1453244" y="2476158"/>
            <a:ext cx="5410304" cy="2277031"/>
          </a:xfrm>
          <a:prstGeom prst="rect">
            <a:avLst/>
          </a:prstGeom>
        </p:spPr>
      </p:pic>
      <p:pic>
        <p:nvPicPr>
          <p:cNvPr id="6" name="Obraz 5"/>
          <p:cNvPicPr>
            <a:picLocks noChangeAspect="1"/>
          </p:cNvPicPr>
          <p:nvPr/>
        </p:nvPicPr>
        <p:blipFill>
          <a:blip r:embed="rId5"/>
          <a:stretch>
            <a:fillRect/>
          </a:stretch>
        </p:blipFill>
        <p:spPr>
          <a:xfrm>
            <a:off x="3934837" y="2547939"/>
            <a:ext cx="1234824" cy="785798"/>
          </a:xfrm>
          <a:prstGeom prst="rect">
            <a:avLst/>
          </a:prstGeom>
        </p:spPr>
      </p:pic>
      <p:sp>
        <p:nvSpPr>
          <p:cNvPr id="4" name="Prostokąt 3"/>
          <p:cNvSpPr/>
          <p:nvPr/>
        </p:nvSpPr>
        <p:spPr>
          <a:xfrm>
            <a:off x="2648769" y="3946657"/>
            <a:ext cx="9619903" cy="1200329"/>
          </a:xfrm>
          <a:prstGeom prst="rect">
            <a:avLst/>
          </a:prstGeom>
        </p:spPr>
        <p:txBody>
          <a:bodyPr wrap="square">
            <a:spAutoFit/>
          </a:bodyPr>
          <a:lstStyle/>
          <a:p>
            <a:r>
              <a:rPr lang="en-US" b="1" dirty="0"/>
              <a:t>For thermal conductivity k=0.2 W/K and a maximum temperature difference between the ends of a single thermal bridge ΔT=7 K, the maximum heat flux transmitted through one thermal bridge </a:t>
            </a:r>
            <a:r>
              <a:rPr lang="en-US" b="1" dirty="0" smtClean="0"/>
              <a:t>is </a:t>
            </a:r>
            <a:r>
              <a:rPr lang="en-US" b="1" dirty="0"/>
              <a:t>Q=1.4 W</a:t>
            </a:r>
            <a:endParaRPr lang="pl-PL" b="1" dirty="0"/>
          </a:p>
        </p:txBody>
      </p:sp>
    </p:spTree>
    <p:extLst>
      <p:ext uri="{BB962C8B-B14F-4D97-AF65-F5344CB8AC3E}">
        <p14:creationId xmlns:p14="http://schemas.microsoft.com/office/powerpoint/2010/main" val="224404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14</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a:extLst>
              <a:ext uri="{FF2B5EF4-FFF2-40B4-BE49-F238E27FC236}">
                <a16:creationId xmlns:a16="http://schemas.microsoft.com/office/drawing/2014/main" id="{59BAF71D-22C1-46D0-B937-E0AB93896696}"/>
              </a:ext>
            </a:extLst>
          </p:cNvPr>
          <p:cNvSpPr>
            <a:spLocks noGrp="1"/>
          </p:cNvSpPr>
          <p:nvPr>
            <p:ph type="title"/>
          </p:nvPr>
        </p:nvSpPr>
        <p:spPr>
          <a:xfrm>
            <a:off x="228599" y="251752"/>
            <a:ext cx="9596887" cy="427877"/>
          </a:xfrm>
        </p:spPr>
        <p:txBody>
          <a:bodyPr/>
          <a:lstStyle/>
          <a:p>
            <a:r>
              <a:rPr lang="en-US" b="0" dirty="0"/>
              <a:t>Determining the minimum number of thermal bridges</a:t>
            </a:r>
            <a:endParaRPr lang="en-US" dirty="0"/>
          </a:p>
        </p:txBody>
      </p:sp>
      <p:pic>
        <p:nvPicPr>
          <p:cNvPr id="3" name="Obraz 2"/>
          <p:cNvPicPr>
            <a:picLocks noChangeAspect="1"/>
          </p:cNvPicPr>
          <p:nvPr/>
        </p:nvPicPr>
        <p:blipFill>
          <a:blip r:embed="rId4"/>
          <a:stretch>
            <a:fillRect/>
          </a:stretch>
        </p:blipFill>
        <p:spPr>
          <a:xfrm>
            <a:off x="228599" y="1515480"/>
            <a:ext cx="8799023" cy="4299360"/>
          </a:xfrm>
          <a:prstGeom prst="rect">
            <a:avLst/>
          </a:prstGeom>
        </p:spPr>
      </p:pic>
      <p:sp>
        <p:nvSpPr>
          <p:cNvPr id="15" name="pole tekstowe 14"/>
          <p:cNvSpPr txBox="1"/>
          <p:nvPr/>
        </p:nvSpPr>
        <p:spPr>
          <a:xfrm>
            <a:off x="156289" y="729850"/>
            <a:ext cx="9741506" cy="1200329"/>
          </a:xfrm>
          <a:prstGeom prst="rect">
            <a:avLst/>
          </a:prstGeom>
          <a:noFill/>
        </p:spPr>
        <p:txBody>
          <a:bodyPr wrap="square" numCol="1" rtlCol="0">
            <a:spAutoFit/>
          </a:bodyPr>
          <a:lstStyle/>
          <a:p>
            <a:pPr algn="just"/>
            <a:r>
              <a:rPr lang="pl-PL" dirty="0" err="1" smtClean="0"/>
              <a:t>Thermal</a:t>
            </a:r>
            <a:r>
              <a:rPr lang="pl-PL" dirty="0" smtClean="0"/>
              <a:t> </a:t>
            </a:r>
            <a:r>
              <a:rPr lang="pl-PL" dirty="0" err="1" smtClean="0"/>
              <a:t>shield</a:t>
            </a:r>
            <a:r>
              <a:rPr lang="pl-PL" dirty="0" smtClean="0"/>
              <a:t> FEM </a:t>
            </a:r>
            <a:r>
              <a:rPr lang="pl-PL" dirty="0" err="1" smtClean="0"/>
              <a:t>analisys</a:t>
            </a:r>
            <a:r>
              <a:rPr lang="pl-PL" dirty="0" smtClean="0"/>
              <a:t> </a:t>
            </a:r>
            <a:r>
              <a:rPr lang="en-US" dirty="0"/>
              <a:t>- checking the number of thermal bridges</a:t>
            </a:r>
            <a:endParaRPr lang="pl-PL" dirty="0"/>
          </a:p>
          <a:p>
            <a:pPr marL="285750" indent="-285750">
              <a:buFont typeface="Arial" panose="020B0604020202020204" pitchFamily="34" charset="0"/>
              <a:buChar char="•"/>
            </a:pPr>
            <a:endParaRPr lang="pl-PL" sz="1600" dirty="0" smtClean="0"/>
          </a:p>
          <a:p>
            <a:pPr marL="285750" indent="-285750">
              <a:buFont typeface="Arial" panose="020B0604020202020204" pitchFamily="34" charset="0"/>
              <a:buChar char="•"/>
            </a:pPr>
            <a:endParaRPr lang="en-GB" sz="1600" dirty="0"/>
          </a:p>
          <a:p>
            <a:endParaRPr lang="en-GB" sz="1600" dirty="0"/>
          </a:p>
        </p:txBody>
      </p:sp>
      <p:sp>
        <p:nvSpPr>
          <p:cNvPr id="5" name="Prostokąt 4"/>
          <p:cNvSpPr/>
          <p:nvPr/>
        </p:nvSpPr>
        <p:spPr>
          <a:xfrm>
            <a:off x="8951683" y="1081214"/>
            <a:ext cx="3181050" cy="5078313"/>
          </a:xfrm>
          <a:prstGeom prst="rect">
            <a:avLst/>
          </a:prstGeom>
        </p:spPr>
        <p:txBody>
          <a:bodyPr wrap="square">
            <a:spAutoFit/>
          </a:bodyPr>
          <a:lstStyle/>
          <a:p>
            <a:pPr marL="342900" indent="-342900">
              <a:buFont typeface="Arial" panose="020B0604020202020204" pitchFamily="34" charset="0"/>
              <a:buChar char="•"/>
            </a:pPr>
            <a:r>
              <a:rPr lang="pl-PL" sz="1800" dirty="0"/>
              <a:t>t</a:t>
            </a:r>
            <a:r>
              <a:rPr lang="en-US" sz="1800" dirty="0" err="1" smtClean="0"/>
              <a:t>hermal</a:t>
            </a:r>
            <a:r>
              <a:rPr lang="en-US" sz="1800" dirty="0" smtClean="0"/>
              <a:t> </a:t>
            </a:r>
            <a:r>
              <a:rPr lang="en-US" sz="1800" dirty="0"/>
              <a:t>shield is loaded by radiation heat flux </a:t>
            </a:r>
            <a:r>
              <a:rPr lang="pl-PL" sz="1800" dirty="0" smtClean="0"/>
              <a:t/>
            </a:r>
            <a:br>
              <a:rPr lang="pl-PL" sz="1800" dirty="0" smtClean="0"/>
            </a:br>
            <a:r>
              <a:rPr lang="en-US" sz="1800" dirty="0" smtClean="0"/>
              <a:t>of </a:t>
            </a:r>
            <a:r>
              <a:rPr lang="en-US" sz="1800" dirty="0"/>
              <a:t>1.5 </a:t>
            </a:r>
            <a:r>
              <a:rPr lang="en-US" sz="1800" dirty="0" smtClean="0"/>
              <a:t>W/m2</a:t>
            </a:r>
            <a:endParaRPr lang="pl-PL" sz="1800" dirty="0" smtClean="0"/>
          </a:p>
          <a:p>
            <a:pPr marL="342900" indent="-342900">
              <a:buFont typeface="Arial" panose="020B0604020202020204" pitchFamily="34" charset="0"/>
              <a:buChar char="•"/>
            </a:pPr>
            <a:endParaRPr lang="pl-PL" sz="1800" dirty="0" smtClean="0"/>
          </a:p>
          <a:p>
            <a:pPr marL="342900" indent="-342900">
              <a:buFont typeface="Arial" panose="020B0604020202020204" pitchFamily="34" charset="0"/>
              <a:buChar char="•"/>
            </a:pPr>
            <a:r>
              <a:rPr lang="pl-PL" sz="1800" dirty="0" smtClean="0"/>
              <a:t>t</a:t>
            </a:r>
            <a:r>
              <a:rPr lang="en-US" sz="1800" dirty="0" smtClean="0"/>
              <a:t>he main part of thermal shield is suspended from the vacuum jacket by 4 steel </a:t>
            </a:r>
            <a:r>
              <a:rPr lang="pl-PL" sz="1800" dirty="0" err="1" smtClean="0"/>
              <a:t>ha</a:t>
            </a:r>
            <a:r>
              <a:rPr lang="pl-PL" sz="1800" dirty="0" err="1"/>
              <a:t>ngers</a:t>
            </a:r>
            <a:r>
              <a:rPr lang="en-US" sz="1800" dirty="0"/>
              <a:t> and </a:t>
            </a:r>
            <a:r>
              <a:rPr lang="en-US" sz="1800" dirty="0" err="1"/>
              <a:t>and</a:t>
            </a:r>
            <a:r>
              <a:rPr lang="en-US" sz="1800" dirty="0"/>
              <a:t> its position is determined by the central support made of </a:t>
            </a:r>
            <a:r>
              <a:rPr lang="en-US" sz="1800" dirty="0" smtClean="0"/>
              <a:t>G10</a:t>
            </a:r>
            <a:endParaRPr lang="pl-PL" sz="1800" dirty="0" smtClean="0"/>
          </a:p>
          <a:p>
            <a:pPr marL="342900" indent="-342900">
              <a:buFont typeface="Arial" panose="020B0604020202020204" pitchFamily="34" charset="0"/>
              <a:buChar char="•"/>
            </a:pPr>
            <a:endParaRPr lang="pl-PL" sz="1800" dirty="0" smtClean="0"/>
          </a:p>
          <a:p>
            <a:pPr marL="342900" indent="-342900">
              <a:buFont typeface="Arial" panose="020B0604020202020204" pitchFamily="34" charset="0"/>
              <a:buChar char="•"/>
            </a:pPr>
            <a:r>
              <a:rPr lang="en-US" sz="1800" dirty="0" smtClean="0"/>
              <a:t>temperature </a:t>
            </a:r>
            <a:r>
              <a:rPr lang="en-US" sz="1800" dirty="0"/>
              <a:t>of 87K was assumed in the places where thermal bridges </a:t>
            </a:r>
            <a:r>
              <a:rPr lang="pl-PL" sz="1800" dirty="0" err="1" smtClean="0"/>
              <a:t>are</a:t>
            </a:r>
            <a:r>
              <a:rPr lang="en-US" sz="1800" dirty="0" smtClean="0"/>
              <a:t> welded</a:t>
            </a:r>
            <a:r>
              <a:rPr lang="en-US" sz="1800" dirty="0"/>
              <a:t>(assumed a 7 K temperature difference across the thermal bridge</a:t>
            </a:r>
            <a:r>
              <a:rPr lang="pl-PL" sz="1800" dirty="0"/>
              <a:t>)</a:t>
            </a:r>
          </a:p>
          <a:p>
            <a:pPr marL="342900" indent="-342900">
              <a:buFont typeface="Arial" panose="020B0604020202020204" pitchFamily="34" charset="0"/>
              <a:buChar char="•"/>
            </a:pPr>
            <a:endParaRPr lang="pl-PL" sz="1800" dirty="0"/>
          </a:p>
        </p:txBody>
      </p:sp>
    </p:spTree>
    <p:extLst>
      <p:ext uri="{BB962C8B-B14F-4D97-AF65-F5344CB8AC3E}">
        <p14:creationId xmlns:p14="http://schemas.microsoft.com/office/powerpoint/2010/main" val="3801396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15</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a:extLst>
              <a:ext uri="{FF2B5EF4-FFF2-40B4-BE49-F238E27FC236}">
                <a16:creationId xmlns:a16="http://schemas.microsoft.com/office/drawing/2014/main" id="{59BAF71D-22C1-46D0-B937-E0AB93896696}"/>
              </a:ext>
            </a:extLst>
          </p:cNvPr>
          <p:cNvSpPr>
            <a:spLocks noGrp="1"/>
          </p:cNvSpPr>
          <p:nvPr>
            <p:ph type="title"/>
          </p:nvPr>
        </p:nvSpPr>
        <p:spPr>
          <a:xfrm>
            <a:off x="228599" y="251752"/>
            <a:ext cx="9596887" cy="427877"/>
          </a:xfrm>
        </p:spPr>
        <p:txBody>
          <a:bodyPr/>
          <a:lstStyle/>
          <a:p>
            <a:r>
              <a:rPr lang="en-US" b="0" dirty="0"/>
              <a:t>Determining the minimum number of thermal bridges</a:t>
            </a:r>
            <a:endParaRPr lang="en-US" dirty="0"/>
          </a:p>
        </p:txBody>
      </p:sp>
      <p:sp>
        <p:nvSpPr>
          <p:cNvPr id="5" name="Prostokąt 4"/>
          <p:cNvSpPr/>
          <p:nvPr/>
        </p:nvSpPr>
        <p:spPr>
          <a:xfrm>
            <a:off x="0" y="854643"/>
            <a:ext cx="5868023" cy="3077766"/>
          </a:xfrm>
          <a:prstGeom prst="rect">
            <a:avLst/>
          </a:prstGeom>
        </p:spPr>
        <p:txBody>
          <a:bodyPr wrap="square">
            <a:spAutoFit/>
          </a:bodyPr>
          <a:lstStyle/>
          <a:p>
            <a:r>
              <a:rPr lang="en-GB" sz="1800" dirty="0" smtClean="0"/>
              <a:t>The lowest temperature on the vacuum vessel is 284.7 K. The lowest temperature occurs in the place of installation</a:t>
            </a:r>
            <a:r>
              <a:rPr lang="pl-PL" sz="1800" dirty="0" smtClean="0"/>
              <a:t> </a:t>
            </a:r>
            <a:r>
              <a:rPr lang="en-US" sz="1800" dirty="0" smtClean="0"/>
              <a:t>central support made of G10</a:t>
            </a:r>
            <a:r>
              <a:rPr lang="pl-PL" sz="1800" dirty="0" smtClean="0"/>
              <a:t>.</a:t>
            </a:r>
          </a:p>
          <a:p>
            <a:r>
              <a:rPr lang="en-GB" sz="1800" dirty="0" smtClean="0"/>
              <a:t>This is the temperature near  the dew point for 55% humidity (284 K). However, the model does not consider the total area of the vacuum jacket, so in fact the indicated temperature will be higher. Additionally, the model assumes full contact between the G10 sleeve and the thermal shield and the vacuum jacket, in fact the contact surfaces will be much smaller, there will also be contact resistance.</a:t>
            </a:r>
            <a:endParaRPr lang="pl-PL" sz="1800" dirty="0" smtClean="0"/>
          </a:p>
          <a:p>
            <a:endParaRPr lang="pl-PL" sz="1400" dirty="0"/>
          </a:p>
        </p:txBody>
      </p:sp>
      <p:pic>
        <p:nvPicPr>
          <p:cNvPr id="13" name="Obraz 12"/>
          <p:cNvPicPr/>
          <p:nvPr/>
        </p:nvPicPr>
        <p:blipFill>
          <a:blip r:embed="rId4"/>
          <a:stretch>
            <a:fillRect/>
          </a:stretch>
        </p:blipFill>
        <p:spPr>
          <a:xfrm>
            <a:off x="156288" y="3691750"/>
            <a:ext cx="5555444" cy="2676852"/>
          </a:xfrm>
          <a:prstGeom prst="rect">
            <a:avLst/>
          </a:prstGeom>
        </p:spPr>
      </p:pic>
      <p:pic>
        <p:nvPicPr>
          <p:cNvPr id="17" name="Obraz 16"/>
          <p:cNvPicPr/>
          <p:nvPr/>
        </p:nvPicPr>
        <p:blipFill>
          <a:blip r:embed="rId5"/>
          <a:stretch>
            <a:fillRect/>
          </a:stretch>
        </p:blipFill>
        <p:spPr>
          <a:xfrm>
            <a:off x="5868022" y="1170834"/>
            <a:ext cx="6368623" cy="3609015"/>
          </a:xfrm>
          <a:prstGeom prst="rect">
            <a:avLst/>
          </a:prstGeom>
        </p:spPr>
      </p:pic>
    </p:spTree>
    <p:extLst>
      <p:ext uri="{BB962C8B-B14F-4D97-AF65-F5344CB8AC3E}">
        <p14:creationId xmlns:p14="http://schemas.microsoft.com/office/powerpoint/2010/main" val="3934726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3"/>
          <a:stretch>
            <a:fillRect/>
          </a:stretch>
        </p:blipFill>
        <p:spPr>
          <a:xfrm>
            <a:off x="6043353" y="721120"/>
            <a:ext cx="6148647" cy="3282544"/>
          </a:xfrm>
          <a:prstGeom prst="rect">
            <a:avLst/>
          </a:prstGeom>
        </p:spPr>
      </p:pic>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16</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a:extLst>
              <a:ext uri="{FF2B5EF4-FFF2-40B4-BE49-F238E27FC236}">
                <a16:creationId xmlns:a16="http://schemas.microsoft.com/office/drawing/2014/main" id="{59BAF71D-22C1-46D0-B937-E0AB93896696}"/>
              </a:ext>
            </a:extLst>
          </p:cNvPr>
          <p:cNvSpPr>
            <a:spLocks noGrp="1"/>
          </p:cNvSpPr>
          <p:nvPr>
            <p:ph type="title"/>
          </p:nvPr>
        </p:nvSpPr>
        <p:spPr>
          <a:xfrm>
            <a:off x="228599" y="251752"/>
            <a:ext cx="9596887" cy="427877"/>
          </a:xfrm>
        </p:spPr>
        <p:txBody>
          <a:bodyPr/>
          <a:lstStyle/>
          <a:p>
            <a:r>
              <a:rPr lang="en-US" b="0" dirty="0"/>
              <a:t>Determining the minimum number of thermal bridges</a:t>
            </a:r>
            <a:endParaRPr lang="en-US" dirty="0"/>
          </a:p>
        </p:txBody>
      </p:sp>
      <p:sp>
        <p:nvSpPr>
          <p:cNvPr id="5" name="Prostokąt 4"/>
          <p:cNvSpPr/>
          <p:nvPr/>
        </p:nvSpPr>
        <p:spPr>
          <a:xfrm>
            <a:off x="-33252" y="854643"/>
            <a:ext cx="6284423" cy="2523768"/>
          </a:xfrm>
          <a:prstGeom prst="rect">
            <a:avLst/>
          </a:prstGeom>
        </p:spPr>
        <p:txBody>
          <a:bodyPr wrap="square">
            <a:spAutoFit/>
          </a:bodyPr>
          <a:lstStyle/>
          <a:p>
            <a:r>
              <a:rPr lang="pl-PL" dirty="0"/>
              <a:t>T</a:t>
            </a:r>
            <a:r>
              <a:rPr lang="en-GB" dirty="0" smtClean="0"/>
              <a:t>he </a:t>
            </a:r>
            <a:r>
              <a:rPr lang="en-GB" dirty="0"/>
              <a:t>highest heat flux must be transferred by the thermal </a:t>
            </a:r>
            <a:r>
              <a:rPr lang="en-GB" dirty="0" err="1" smtClean="0"/>
              <a:t>br</a:t>
            </a:r>
            <a:r>
              <a:rPr lang="pl-PL" dirty="0" err="1" smtClean="0"/>
              <a:t>aid</a:t>
            </a:r>
            <a:r>
              <a:rPr lang="en-GB" dirty="0" smtClean="0"/>
              <a:t> </a:t>
            </a:r>
            <a:r>
              <a:rPr lang="en-GB" dirty="0"/>
              <a:t>closest to </a:t>
            </a:r>
            <a:r>
              <a:rPr lang="en-GB" dirty="0" smtClean="0"/>
              <a:t>the</a:t>
            </a:r>
            <a:r>
              <a:rPr lang="pl-PL" dirty="0" smtClean="0"/>
              <a:t> CP</a:t>
            </a:r>
            <a:r>
              <a:rPr lang="en-GB" dirty="0" smtClean="0"/>
              <a:t> interconnection, </a:t>
            </a:r>
            <a:r>
              <a:rPr lang="en-GB" dirty="0"/>
              <a:t>it results from the lack of a thermal connection with the CP thermal shield. This can be mitigated by installing additional thermal straps in this region.</a:t>
            </a:r>
            <a:endParaRPr lang="pl-PL" dirty="0"/>
          </a:p>
          <a:p>
            <a:endParaRPr lang="pl-PL" sz="1400" dirty="0"/>
          </a:p>
        </p:txBody>
      </p:sp>
      <p:pic>
        <p:nvPicPr>
          <p:cNvPr id="15" name="Obraz 14"/>
          <p:cNvPicPr/>
          <p:nvPr/>
        </p:nvPicPr>
        <p:blipFill>
          <a:blip r:embed="rId5"/>
          <a:stretch>
            <a:fillRect/>
          </a:stretch>
        </p:blipFill>
        <p:spPr>
          <a:xfrm>
            <a:off x="335279" y="3366655"/>
            <a:ext cx="6048895" cy="3037746"/>
          </a:xfrm>
          <a:prstGeom prst="rect">
            <a:avLst/>
          </a:prstGeom>
        </p:spPr>
      </p:pic>
    </p:spTree>
    <p:extLst>
      <p:ext uri="{BB962C8B-B14F-4D97-AF65-F5344CB8AC3E}">
        <p14:creationId xmlns:p14="http://schemas.microsoft.com/office/powerpoint/2010/main" val="546924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2</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5493105"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defTabSz="457189">
              <a:defRPr/>
            </a:pPr>
            <a:r>
              <a:rPr lang="en-US" sz="2800" dirty="0">
                <a:solidFill>
                  <a:srgbClr val="003087"/>
                </a:solidFill>
              </a:rPr>
              <a:t>Outline</a:t>
            </a:r>
          </a:p>
        </p:txBody>
      </p:sp>
      <p:sp>
        <p:nvSpPr>
          <p:cNvPr id="61" name="Content Placeholder 2">
            <a:extLst>
              <a:ext uri="{FF2B5EF4-FFF2-40B4-BE49-F238E27FC236}">
                <a16:creationId xmlns:a16="http://schemas.microsoft.com/office/drawing/2014/main" id="{4E1740C8-D8F6-4C3F-A7DD-5DD4B5766799}"/>
              </a:ext>
            </a:extLst>
          </p:cNvPr>
          <p:cNvSpPr>
            <a:spLocks noGrp="1"/>
          </p:cNvSpPr>
          <p:nvPr>
            <p:ph idx="1"/>
          </p:nvPr>
        </p:nvSpPr>
        <p:spPr>
          <a:xfrm>
            <a:off x="857253" y="1208836"/>
            <a:ext cx="10015959" cy="3365060"/>
          </a:xfrm>
        </p:spPr>
        <p:txBody>
          <a:bodyPr/>
          <a:lstStyle/>
          <a:p>
            <a:pPr lvl="0"/>
            <a:r>
              <a:rPr lang="pl-PL" dirty="0" err="1"/>
              <a:t>Thermal</a:t>
            </a:r>
            <a:r>
              <a:rPr lang="pl-PL" dirty="0"/>
              <a:t> </a:t>
            </a:r>
            <a:r>
              <a:rPr lang="pl-PL" dirty="0" err="1"/>
              <a:t>shields</a:t>
            </a:r>
            <a:r>
              <a:rPr lang="pl-PL" dirty="0"/>
              <a:t> in </a:t>
            </a:r>
            <a:r>
              <a:rPr lang="en-US" dirty="0"/>
              <a:t>CDS </a:t>
            </a:r>
            <a:r>
              <a:rPr lang="pl-PL" dirty="0"/>
              <a:t>o</a:t>
            </a:r>
            <a:r>
              <a:rPr lang="en-US" dirty="0" err="1"/>
              <a:t>verview</a:t>
            </a:r>
            <a:endParaRPr lang="en-US" dirty="0"/>
          </a:p>
          <a:p>
            <a:pPr lvl="0"/>
            <a:endParaRPr lang="en-US" dirty="0"/>
          </a:p>
          <a:p>
            <a:pPr lvl="1">
              <a:buFont typeface="Courier New" panose="02070309020205020404" pitchFamily="49" charset="0"/>
              <a:buChar char="o"/>
            </a:pPr>
            <a:r>
              <a:rPr lang="pl-PL" dirty="0"/>
              <a:t>TS in DVB </a:t>
            </a:r>
          </a:p>
          <a:p>
            <a:pPr lvl="1">
              <a:buFont typeface="Courier New" panose="02070309020205020404" pitchFamily="49" charset="0"/>
              <a:buChar char="o"/>
            </a:pPr>
            <a:r>
              <a:rPr lang="pl-PL" dirty="0"/>
              <a:t>TS in ITL and TTL</a:t>
            </a:r>
          </a:p>
          <a:p>
            <a:pPr lvl="1">
              <a:buFont typeface="Courier New" panose="02070309020205020404" pitchFamily="49" charset="0"/>
              <a:buChar char="o"/>
            </a:pPr>
            <a:r>
              <a:rPr lang="pl-PL" dirty="0"/>
              <a:t>T</a:t>
            </a:r>
            <a:r>
              <a:rPr lang="en-GB" dirty="0" err="1"/>
              <a:t>hermal</a:t>
            </a:r>
            <a:r>
              <a:rPr lang="en-GB" dirty="0"/>
              <a:t> coupling between the TS </a:t>
            </a:r>
            <a:r>
              <a:rPr lang="pl-PL" dirty="0"/>
              <a:t>and </a:t>
            </a:r>
            <a:r>
              <a:rPr lang="en-GB" dirty="0"/>
              <a:t>cooling pipe </a:t>
            </a:r>
            <a:endParaRPr lang="pl-PL" dirty="0"/>
          </a:p>
          <a:p>
            <a:pPr lvl="1">
              <a:buFont typeface="Courier New" panose="02070309020205020404" pitchFamily="49" charset="0"/>
              <a:buChar char="o"/>
            </a:pPr>
            <a:r>
              <a:rPr lang="en-US" dirty="0"/>
              <a:t>Determination of the number of thermal bridges</a:t>
            </a:r>
          </a:p>
        </p:txBody>
      </p:sp>
    </p:spTree>
    <p:extLst>
      <p:ext uri="{BB962C8B-B14F-4D97-AF65-F5344CB8AC3E}">
        <p14:creationId xmlns:p14="http://schemas.microsoft.com/office/powerpoint/2010/main" val="70984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a 26">
            <a:extLst>
              <a:ext uri="{FF2B5EF4-FFF2-40B4-BE49-F238E27FC236}">
                <a16:creationId xmlns:a16="http://schemas.microsoft.com/office/drawing/2014/main" id="{9E02AF80-EEA3-4B29-A468-11B58462F12D}"/>
              </a:ext>
            </a:extLst>
          </p:cNvPr>
          <p:cNvGrpSpPr/>
          <p:nvPr/>
        </p:nvGrpSpPr>
        <p:grpSpPr>
          <a:xfrm>
            <a:off x="7451930" y="2129532"/>
            <a:ext cx="4688541" cy="3578703"/>
            <a:chOff x="50460" y="3309257"/>
            <a:chExt cx="3929357" cy="2958918"/>
          </a:xfrm>
        </p:grpSpPr>
        <p:pic>
          <p:nvPicPr>
            <p:cNvPr id="28" name="Obraz 27">
              <a:extLst>
                <a:ext uri="{FF2B5EF4-FFF2-40B4-BE49-F238E27FC236}">
                  <a16:creationId xmlns:a16="http://schemas.microsoft.com/office/drawing/2014/main" id="{866E1FB7-6994-46DE-B2B6-8C4D61E48EE0}"/>
                </a:ext>
              </a:extLst>
            </p:cNvPr>
            <p:cNvPicPr>
              <a:picLocks noChangeAspect="1"/>
            </p:cNvPicPr>
            <p:nvPr/>
          </p:nvPicPr>
          <p:blipFill rotWithShape="1">
            <a:blip r:embed="rId3"/>
            <a:srcRect l="3740" t="5639" r="1769"/>
            <a:stretch/>
          </p:blipFill>
          <p:spPr>
            <a:xfrm>
              <a:off x="50460" y="3309257"/>
              <a:ext cx="3929357" cy="2958918"/>
            </a:xfrm>
            <a:prstGeom prst="rect">
              <a:avLst/>
            </a:prstGeom>
          </p:spPr>
        </p:pic>
        <p:sp>
          <p:nvSpPr>
            <p:cNvPr id="29" name="Owal 28">
              <a:extLst>
                <a:ext uri="{FF2B5EF4-FFF2-40B4-BE49-F238E27FC236}">
                  <a16:creationId xmlns:a16="http://schemas.microsoft.com/office/drawing/2014/main" id="{EA80669D-44B4-4CED-8AE2-63C87BDD6A72}"/>
                </a:ext>
              </a:extLst>
            </p:cNvPr>
            <p:cNvSpPr/>
            <p:nvPr/>
          </p:nvSpPr>
          <p:spPr>
            <a:xfrm>
              <a:off x="1999507" y="4005649"/>
              <a:ext cx="304800" cy="296091"/>
            </a:xfrm>
            <a:prstGeom prst="ellipse">
              <a:avLst/>
            </a:prstGeom>
            <a:no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wal 29">
              <a:extLst>
                <a:ext uri="{FF2B5EF4-FFF2-40B4-BE49-F238E27FC236}">
                  <a16:creationId xmlns:a16="http://schemas.microsoft.com/office/drawing/2014/main" id="{F9D322D0-7607-43D9-9F4C-DFA8393D1CB1}"/>
                </a:ext>
              </a:extLst>
            </p:cNvPr>
            <p:cNvSpPr/>
            <p:nvPr/>
          </p:nvSpPr>
          <p:spPr>
            <a:xfrm>
              <a:off x="1525572" y="4081601"/>
              <a:ext cx="208007" cy="22013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Owal 30">
              <a:extLst>
                <a:ext uri="{FF2B5EF4-FFF2-40B4-BE49-F238E27FC236}">
                  <a16:creationId xmlns:a16="http://schemas.microsoft.com/office/drawing/2014/main" id="{861911EA-AC42-493C-BA62-AED36E90E0D7}"/>
                </a:ext>
              </a:extLst>
            </p:cNvPr>
            <p:cNvSpPr/>
            <p:nvPr/>
          </p:nvSpPr>
          <p:spPr>
            <a:xfrm>
              <a:off x="2501660" y="4132640"/>
              <a:ext cx="208007" cy="220139"/>
            </a:xfrm>
            <a:prstGeom prst="ellipse">
              <a:avLst/>
            </a:prstGeom>
            <a:no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wal 31">
              <a:extLst>
                <a:ext uri="{FF2B5EF4-FFF2-40B4-BE49-F238E27FC236}">
                  <a16:creationId xmlns:a16="http://schemas.microsoft.com/office/drawing/2014/main" id="{5D4EAE59-683A-4992-AC9C-BD1381EFCFAB}"/>
                </a:ext>
              </a:extLst>
            </p:cNvPr>
            <p:cNvSpPr/>
            <p:nvPr/>
          </p:nvSpPr>
          <p:spPr>
            <a:xfrm>
              <a:off x="1525572" y="4541717"/>
              <a:ext cx="208007" cy="220139"/>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wal 32">
              <a:extLst>
                <a:ext uri="{FF2B5EF4-FFF2-40B4-BE49-F238E27FC236}">
                  <a16:creationId xmlns:a16="http://schemas.microsoft.com/office/drawing/2014/main" id="{8D5497ED-BED9-42F5-BD89-ED373ACAFA1E}"/>
                </a:ext>
              </a:extLst>
            </p:cNvPr>
            <p:cNvSpPr/>
            <p:nvPr/>
          </p:nvSpPr>
          <p:spPr>
            <a:xfrm>
              <a:off x="2565384" y="4542535"/>
              <a:ext cx="208007" cy="220139"/>
            </a:xfrm>
            <a:prstGeom prst="ellipse">
              <a:avLst/>
            </a:prstGeom>
            <a:noFill/>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wal 33">
              <a:extLst>
                <a:ext uri="{FF2B5EF4-FFF2-40B4-BE49-F238E27FC236}">
                  <a16:creationId xmlns:a16="http://schemas.microsoft.com/office/drawing/2014/main" id="{86D76DF2-95BE-457A-8E97-B6ABE09B7B9D}"/>
                </a:ext>
              </a:extLst>
            </p:cNvPr>
            <p:cNvSpPr/>
            <p:nvPr/>
          </p:nvSpPr>
          <p:spPr>
            <a:xfrm>
              <a:off x="1691532" y="4753147"/>
              <a:ext cx="933630" cy="907622"/>
            </a:xfrm>
            <a:prstGeom prst="ellipse">
              <a:avLst/>
            </a:prstGeom>
            <a:noFill/>
            <a:ln>
              <a:solidFill>
                <a:schemeClr val="tx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3</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6315518"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lvl="0"/>
            <a:r>
              <a:rPr lang="pl-PL" sz="2800" dirty="0" err="1"/>
              <a:t>Thermal</a:t>
            </a:r>
            <a:r>
              <a:rPr lang="pl-PL" sz="2800" dirty="0"/>
              <a:t> </a:t>
            </a:r>
            <a:r>
              <a:rPr lang="pl-PL" sz="2800" dirty="0" err="1"/>
              <a:t>shields</a:t>
            </a:r>
            <a:r>
              <a:rPr lang="pl-PL" sz="2800" dirty="0"/>
              <a:t> in </a:t>
            </a:r>
            <a:r>
              <a:rPr lang="en-US" sz="2800" dirty="0"/>
              <a:t>CDS </a:t>
            </a:r>
            <a:r>
              <a:rPr lang="pl-PL" sz="2800" dirty="0"/>
              <a:t>o</a:t>
            </a:r>
            <a:r>
              <a:rPr lang="en-US" sz="2800" dirty="0" err="1"/>
              <a:t>verview</a:t>
            </a:r>
            <a:endParaRPr lang="en-US" sz="2800" dirty="0"/>
          </a:p>
        </p:txBody>
      </p:sp>
      <p:sp>
        <p:nvSpPr>
          <p:cNvPr id="20" name="Prostokąt 19">
            <a:extLst>
              <a:ext uri="{FF2B5EF4-FFF2-40B4-BE49-F238E27FC236}">
                <a16:creationId xmlns:a16="http://schemas.microsoft.com/office/drawing/2014/main" id="{C49E5F38-5B7C-4004-BDB0-97279F27A1C0}"/>
              </a:ext>
            </a:extLst>
          </p:cNvPr>
          <p:cNvSpPr/>
          <p:nvPr/>
        </p:nvSpPr>
        <p:spPr>
          <a:xfrm>
            <a:off x="8053079" y="1441161"/>
            <a:ext cx="3261919" cy="523220"/>
          </a:xfrm>
          <a:prstGeom prst="rect">
            <a:avLst/>
          </a:prstGeom>
        </p:spPr>
        <p:txBody>
          <a:bodyPr wrap="none">
            <a:spAutoFit/>
          </a:bodyPr>
          <a:lstStyle/>
          <a:p>
            <a:pPr algn="ctr"/>
            <a:r>
              <a:rPr lang="pl-PL" sz="1400" dirty="0">
                <a:solidFill>
                  <a:srgbClr val="00B0F0"/>
                </a:solidFill>
              </a:rPr>
              <a:t>Cross </a:t>
            </a:r>
            <a:r>
              <a:rPr lang="pl-PL" sz="1400" dirty="0" err="1">
                <a:solidFill>
                  <a:srgbClr val="00B0F0"/>
                </a:solidFill>
              </a:rPr>
              <a:t>section</a:t>
            </a:r>
            <a:r>
              <a:rPr lang="pl-PL" sz="1400" dirty="0">
                <a:solidFill>
                  <a:srgbClr val="00B0F0"/>
                </a:solidFill>
              </a:rPr>
              <a:t> of </a:t>
            </a:r>
            <a:r>
              <a:rPr lang="pl-PL" sz="1400" dirty="0" err="1">
                <a:solidFill>
                  <a:srgbClr val="00B0F0"/>
                </a:solidFill>
              </a:rPr>
              <a:t>Intermedite</a:t>
            </a:r>
            <a:r>
              <a:rPr lang="pl-PL" sz="1400" dirty="0">
                <a:solidFill>
                  <a:srgbClr val="00B0F0"/>
                </a:solidFill>
              </a:rPr>
              <a:t> Transfer </a:t>
            </a:r>
            <a:r>
              <a:rPr lang="pl-PL" sz="1400" dirty="0" err="1">
                <a:solidFill>
                  <a:srgbClr val="00B0F0"/>
                </a:solidFill>
              </a:rPr>
              <a:t>Tine</a:t>
            </a:r>
            <a:r>
              <a:rPr lang="pl-PL" sz="1400" dirty="0">
                <a:solidFill>
                  <a:srgbClr val="00B0F0"/>
                </a:solidFill>
              </a:rPr>
              <a:t> </a:t>
            </a:r>
            <a:br>
              <a:rPr lang="pl-PL" sz="1400" dirty="0">
                <a:solidFill>
                  <a:srgbClr val="00B0F0"/>
                </a:solidFill>
              </a:rPr>
            </a:br>
            <a:r>
              <a:rPr lang="pl-PL" sz="1400" dirty="0">
                <a:solidFill>
                  <a:srgbClr val="00B0F0"/>
                </a:solidFill>
              </a:rPr>
              <a:t>and </a:t>
            </a:r>
            <a:r>
              <a:rPr lang="pl-PL" sz="1400" dirty="0" err="1">
                <a:solidFill>
                  <a:srgbClr val="00B0F0"/>
                </a:solidFill>
              </a:rPr>
              <a:t>Tunnel</a:t>
            </a:r>
            <a:r>
              <a:rPr lang="pl-PL" sz="1400" dirty="0">
                <a:solidFill>
                  <a:srgbClr val="00B0F0"/>
                </a:solidFill>
              </a:rPr>
              <a:t> Transfer Line</a:t>
            </a:r>
          </a:p>
        </p:txBody>
      </p:sp>
      <p:pic>
        <p:nvPicPr>
          <p:cNvPr id="23" name="Picture 210" descr="A close up of a map&#10;&#10;Description automatically generated">
            <a:extLst>
              <a:ext uri="{FF2B5EF4-FFF2-40B4-BE49-F238E27FC236}">
                <a16:creationId xmlns:a16="http://schemas.microsoft.com/office/drawing/2014/main" id="{C401B747-370B-4D94-8D1D-C2447AB0EFD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64296" y="1567063"/>
            <a:ext cx="6863708" cy="4640648"/>
          </a:xfrm>
          <a:prstGeom prst="rect">
            <a:avLst/>
          </a:prstGeom>
        </p:spPr>
      </p:pic>
      <p:sp>
        <p:nvSpPr>
          <p:cNvPr id="26" name="TextBox 84">
            <a:extLst>
              <a:ext uri="{FF2B5EF4-FFF2-40B4-BE49-F238E27FC236}">
                <a16:creationId xmlns:a16="http://schemas.microsoft.com/office/drawing/2014/main" id="{3750AF5F-A008-4F7D-9B59-6202DBE88029}"/>
              </a:ext>
            </a:extLst>
          </p:cNvPr>
          <p:cNvSpPr txBox="1"/>
          <p:nvPr/>
        </p:nvSpPr>
        <p:spPr>
          <a:xfrm>
            <a:off x="6375920" y="235728"/>
            <a:ext cx="5425998" cy="1661993"/>
          </a:xfrm>
          <a:prstGeom prst="rect">
            <a:avLst/>
          </a:prstGeom>
          <a:noFill/>
        </p:spPr>
        <p:txBody>
          <a:bodyPr wrap="square" numCol="2" rtlCol="0">
            <a:spAutoFit/>
          </a:bodyPr>
          <a:lstStyle/>
          <a:p>
            <a:r>
              <a:rPr lang="en-US" sz="1800" dirty="0">
                <a:latin typeface="Calibri Light" panose="020F0302020204030204" pitchFamily="34" charset="0"/>
                <a:cs typeface="Calibri Light" panose="020F0302020204030204" pitchFamily="34" charset="0"/>
              </a:rPr>
              <a:t>Main process lines</a:t>
            </a:r>
          </a:p>
          <a:p>
            <a:pPr marL="285750" indent="-285750">
              <a:buFontTx/>
              <a:buChar char="-"/>
            </a:pPr>
            <a:r>
              <a:rPr lang="en-US" sz="1400" dirty="0">
                <a:solidFill>
                  <a:srgbClr val="FF0000"/>
                </a:solidFill>
                <a:latin typeface="Calibri Light" panose="020F0302020204030204" pitchFamily="34" charset="0"/>
                <a:cs typeface="Calibri Light" panose="020F0302020204030204" pitchFamily="34" charset="0"/>
              </a:rPr>
              <a:t>HTTS Return</a:t>
            </a:r>
            <a:r>
              <a:rPr lang="pl-PL" sz="1400" dirty="0">
                <a:solidFill>
                  <a:srgbClr val="FF0000"/>
                </a:solidFill>
                <a:latin typeface="Calibri Light" panose="020F0302020204030204" pitchFamily="34" charset="0"/>
                <a:cs typeface="Calibri Light" panose="020F0302020204030204" pitchFamily="34" charset="0"/>
              </a:rPr>
              <a:t> (80K; 20 </a:t>
            </a:r>
            <a:r>
              <a:rPr lang="pl-PL" sz="1400" dirty="0" err="1">
                <a:solidFill>
                  <a:srgbClr val="FF0000"/>
                </a:solidFill>
                <a:latin typeface="Calibri Light" panose="020F0302020204030204" pitchFamily="34" charset="0"/>
                <a:cs typeface="Calibri Light" panose="020F0302020204030204" pitchFamily="34" charset="0"/>
              </a:rPr>
              <a:t>bara</a:t>
            </a:r>
            <a:r>
              <a:rPr lang="pl-PL" sz="1400" dirty="0">
                <a:solidFill>
                  <a:srgbClr val="FF0000"/>
                </a:solidFill>
                <a:latin typeface="Calibri Light" panose="020F0302020204030204" pitchFamily="34" charset="0"/>
                <a:cs typeface="Calibri Light" panose="020F0302020204030204" pitchFamily="34" charset="0"/>
              </a:rPr>
              <a:t>)</a:t>
            </a:r>
            <a:endParaRPr lang="en-US" sz="1400" dirty="0">
              <a:solidFill>
                <a:srgbClr val="FF0000"/>
              </a:solidFill>
              <a:latin typeface="Calibri Light" panose="020F0302020204030204" pitchFamily="34" charset="0"/>
              <a:cs typeface="Calibri Light" panose="020F0302020204030204" pitchFamily="34" charset="0"/>
            </a:endParaRPr>
          </a:p>
          <a:p>
            <a:pPr marL="285750" indent="-285750">
              <a:buFontTx/>
              <a:buChar char="-"/>
            </a:pPr>
            <a:r>
              <a:rPr lang="en-US" sz="1400" dirty="0">
                <a:solidFill>
                  <a:srgbClr val="FFC000"/>
                </a:solidFill>
                <a:latin typeface="Calibri Light" panose="020F0302020204030204" pitchFamily="34" charset="0"/>
                <a:cs typeface="Calibri Light" panose="020F0302020204030204" pitchFamily="34" charset="0"/>
              </a:rPr>
              <a:t>HTTS Supply</a:t>
            </a:r>
            <a:r>
              <a:rPr lang="pl-PL" sz="1400" dirty="0">
                <a:solidFill>
                  <a:srgbClr val="FFC000"/>
                </a:solidFill>
                <a:latin typeface="Calibri Light" panose="020F0302020204030204" pitchFamily="34" charset="0"/>
                <a:cs typeface="Calibri Light" panose="020F0302020204030204" pitchFamily="34" charset="0"/>
              </a:rPr>
              <a:t> (40K; 20 </a:t>
            </a:r>
            <a:r>
              <a:rPr lang="pl-PL" sz="1400" dirty="0" err="1">
                <a:solidFill>
                  <a:srgbClr val="FFC000"/>
                </a:solidFill>
                <a:latin typeface="Calibri Light" panose="020F0302020204030204" pitchFamily="34" charset="0"/>
                <a:cs typeface="Calibri Light" panose="020F0302020204030204" pitchFamily="34" charset="0"/>
              </a:rPr>
              <a:t>bara</a:t>
            </a:r>
            <a:r>
              <a:rPr lang="pl-PL" sz="1400" dirty="0">
                <a:solidFill>
                  <a:srgbClr val="FFC000"/>
                </a:solidFill>
                <a:latin typeface="Calibri Light" panose="020F0302020204030204" pitchFamily="34" charset="0"/>
                <a:cs typeface="Calibri Light" panose="020F0302020204030204" pitchFamily="34" charset="0"/>
              </a:rPr>
              <a:t>)</a:t>
            </a:r>
          </a:p>
          <a:p>
            <a:pPr marL="285750" indent="-285750">
              <a:buFontTx/>
              <a:buChar char="-"/>
            </a:pPr>
            <a:r>
              <a:rPr lang="en-US" sz="1400" dirty="0">
                <a:solidFill>
                  <a:srgbClr val="00B0F0"/>
                </a:solidFill>
                <a:latin typeface="Calibri Light" panose="020F0302020204030204" pitchFamily="34" charset="0"/>
                <a:cs typeface="Calibri Light" panose="020F0302020204030204" pitchFamily="34" charset="0"/>
              </a:rPr>
              <a:t>LTTS Return</a:t>
            </a:r>
            <a:r>
              <a:rPr lang="pl-PL" sz="1400" dirty="0">
                <a:solidFill>
                  <a:srgbClr val="00B0F0"/>
                </a:solidFill>
                <a:latin typeface="Calibri Light" panose="020F0302020204030204" pitchFamily="34" charset="0"/>
                <a:cs typeface="Calibri Light" panose="020F0302020204030204" pitchFamily="34" charset="0"/>
              </a:rPr>
              <a:t> (9K; 20 </a:t>
            </a:r>
            <a:r>
              <a:rPr lang="pl-PL" sz="1400" dirty="0" err="1">
                <a:solidFill>
                  <a:srgbClr val="00B0F0"/>
                </a:solidFill>
                <a:latin typeface="Calibri Light" panose="020F0302020204030204" pitchFamily="34" charset="0"/>
                <a:cs typeface="Calibri Light" panose="020F0302020204030204" pitchFamily="34" charset="0"/>
              </a:rPr>
              <a:t>bara</a:t>
            </a:r>
            <a:r>
              <a:rPr lang="pl-PL" sz="1400" dirty="0">
                <a:solidFill>
                  <a:srgbClr val="00B0F0"/>
                </a:solidFill>
                <a:latin typeface="Calibri Light" panose="020F0302020204030204" pitchFamily="34" charset="0"/>
                <a:cs typeface="Calibri Light" panose="020F0302020204030204" pitchFamily="34" charset="0"/>
              </a:rPr>
              <a:t>)</a:t>
            </a:r>
          </a:p>
          <a:p>
            <a:pPr marL="285750" indent="-285750">
              <a:buFontTx/>
              <a:buChar char="-"/>
            </a:pPr>
            <a:endParaRPr lang="pl-PL" sz="1400" dirty="0">
              <a:solidFill>
                <a:srgbClr val="00B0F0"/>
              </a:solidFill>
              <a:latin typeface="Calibri Light" panose="020F0302020204030204" pitchFamily="34" charset="0"/>
              <a:cs typeface="Calibri Light" panose="020F0302020204030204" pitchFamily="34" charset="0"/>
            </a:endParaRPr>
          </a:p>
          <a:p>
            <a:pPr marL="285750" indent="-285750">
              <a:buFontTx/>
              <a:buChar char="-"/>
            </a:pPr>
            <a:endParaRPr lang="pl-PL" sz="1400" dirty="0">
              <a:solidFill>
                <a:srgbClr val="00B0F0"/>
              </a:solidFill>
              <a:latin typeface="Calibri Light" panose="020F0302020204030204" pitchFamily="34" charset="0"/>
              <a:cs typeface="Calibri Light" panose="020F0302020204030204" pitchFamily="34" charset="0"/>
            </a:endParaRPr>
          </a:p>
          <a:p>
            <a:pPr marL="285750" indent="-285750">
              <a:buFontTx/>
              <a:buChar char="-"/>
            </a:pPr>
            <a:endParaRPr lang="pl-PL" sz="1400" dirty="0">
              <a:solidFill>
                <a:srgbClr val="00B0F0"/>
              </a:solidFill>
              <a:latin typeface="Calibri Light" panose="020F0302020204030204" pitchFamily="34" charset="0"/>
              <a:cs typeface="Calibri Light" panose="020F0302020204030204" pitchFamily="34" charset="0"/>
            </a:endParaRPr>
          </a:p>
          <a:p>
            <a:endParaRPr lang="en-US" sz="1400" dirty="0">
              <a:solidFill>
                <a:srgbClr val="00B0F0"/>
              </a:solidFill>
              <a:latin typeface="Calibri Light" panose="020F0302020204030204" pitchFamily="34" charset="0"/>
              <a:cs typeface="Calibri Light" panose="020F0302020204030204" pitchFamily="34" charset="0"/>
            </a:endParaRPr>
          </a:p>
          <a:p>
            <a:pPr marL="285750" indent="-285750">
              <a:buFontTx/>
              <a:buChar char="-"/>
            </a:pPr>
            <a:r>
              <a:rPr lang="en-US" sz="1400" dirty="0">
                <a:solidFill>
                  <a:srgbClr val="00FA00"/>
                </a:solidFill>
                <a:latin typeface="Calibri Light" panose="020F0302020204030204" pitchFamily="34" charset="0"/>
                <a:cs typeface="Calibri Light" panose="020F0302020204030204" pitchFamily="34" charset="0"/>
              </a:rPr>
              <a:t>4.5 K Supply</a:t>
            </a:r>
            <a:r>
              <a:rPr lang="pl-PL" sz="1400" dirty="0">
                <a:solidFill>
                  <a:srgbClr val="00FA00"/>
                </a:solidFill>
                <a:latin typeface="Calibri Light" panose="020F0302020204030204" pitchFamily="34" charset="0"/>
                <a:cs typeface="Calibri Light" panose="020F0302020204030204" pitchFamily="34" charset="0"/>
              </a:rPr>
              <a:t> (4.5K; 20 </a:t>
            </a:r>
            <a:r>
              <a:rPr lang="pl-PL" sz="1400" dirty="0" err="1">
                <a:solidFill>
                  <a:srgbClr val="00FA00"/>
                </a:solidFill>
                <a:latin typeface="Calibri Light" panose="020F0302020204030204" pitchFamily="34" charset="0"/>
                <a:cs typeface="Calibri Light" panose="020F0302020204030204" pitchFamily="34" charset="0"/>
              </a:rPr>
              <a:t>bara</a:t>
            </a:r>
            <a:r>
              <a:rPr lang="pl-PL" sz="1400" dirty="0">
                <a:solidFill>
                  <a:srgbClr val="00FA00"/>
                </a:solidFill>
                <a:latin typeface="Calibri Light" panose="020F0302020204030204" pitchFamily="34" charset="0"/>
                <a:cs typeface="Calibri Light" panose="020F0302020204030204" pitchFamily="34" charset="0"/>
              </a:rPr>
              <a:t>)</a:t>
            </a:r>
            <a:endParaRPr lang="en-US" sz="1400" dirty="0">
              <a:solidFill>
                <a:srgbClr val="00FA00"/>
              </a:solidFill>
              <a:latin typeface="Calibri Light" panose="020F0302020204030204" pitchFamily="34" charset="0"/>
              <a:cs typeface="Calibri Light" panose="020F0302020204030204" pitchFamily="34" charset="0"/>
            </a:endParaRPr>
          </a:p>
          <a:p>
            <a:pPr marL="285750" indent="-285750">
              <a:buFontTx/>
              <a:buChar char="-"/>
            </a:pPr>
            <a:r>
              <a:rPr lang="en-US" sz="1400" dirty="0">
                <a:latin typeface="Calibri Light" panose="020F0302020204030204" pitchFamily="34" charset="0"/>
                <a:cs typeface="Calibri Light" panose="020F0302020204030204" pitchFamily="34" charset="0"/>
              </a:rPr>
              <a:t>2 K Return</a:t>
            </a:r>
            <a:r>
              <a:rPr lang="pl-PL" sz="1400" dirty="0">
                <a:latin typeface="Calibri Light" panose="020F0302020204030204" pitchFamily="34" charset="0"/>
                <a:cs typeface="Calibri Light" panose="020F0302020204030204" pitchFamily="34" charset="0"/>
              </a:rPr>
              <a:t> (3.8K; 4.1 </a:t>
            </a:r>
            <a:r>
              <a:rPr lang="pl-PL" sz="1400" dirty="0" err="1">
                <a:latin typeface="Calibri Light" panose="020F0302020204030204" pitchFamily="34" charset="0"/>
                <a:cs typeface="Calibri Light" panose="020F0302020204030204" pitchFamily="34" charset="0"/>
              </a:rPr>
              <a:t>bara</a:t>
            </a:r>
            <a:r>
              <a:rPr lang="pl-PL"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285750" indent="-285750">
              <a:buFontTx/>
              <a:buChar char="-"/>
            </a:pPr>
            <a:r>
              <a:rPr lang="en-US" sz="1400" dirty="0">
                <a:solidFill>
                  <a:srgbClr val="7030A0"/>
                </a:solidFill>
                <a:latin typeface="Calibri Light" panose="020F0302020204030204" pitchFamily="34" charset="0"/>
                <a:cs typeface="Calibri Light" panose="020F0302020204030204" pitchFamily="34" charset="0"/>
              </a:rPr>
              <a:t>Cooldown Return</a:t>
            </a:r>
            <a:r>
              <a:rPr lang="pl-PL" sz="1400" dirty="0">
                <a:solidFill>
                  <a:srgbClr val="7030A0"/>
                </a:solidFill>
                <a:latin typeface="Calibri Light" panose="020F0302020204030204" pitchFamily="34" charset="0"/>
                <a:cs typeface="Calibri Light" panose="020F0302020204030204" pitchFamily="34" charset="0"/>
              </a:rPr>
              <a:t> (80K; 20 </a:t>
            </a:r>
            <a:r>
              <a:rPr lang="pl-PL" sz="1400" dirty="0" err="1">
                <a:solidFill>
                  <a:srgbClr val="7030A0"/>
                </a:solidFill>
                <a:latin typeface="Calibri Light" panose="020F0302020204030204" pitchFamily="34" charset="0"/>
                <a:cs typeface="Calibri Light" panose="020F0302020204030204" pitchFamily="34" charset="0"/>
              </a:rPr>
              <a:t>bara</a:t>
            </a:r>
            <a:r>
              <a:rPr lang="pl-PL" sz="1400" dirty="0">
                <a:solidFill>
                  <a:srgbClr val="7030A0"/>
                </a:solidFill>
                <a:latin typeface="Calibri Light" panose="020F0302020204030204" pitchFamily="34" charset="0"/>
                <a:cs typeface="Calibri Light" panose="020F0302020204030204" pitchFamily="34" charset="0"/>
              </a:rPr>
              <a:t>)</a:t>
            </a:r>
            <a:endParaRPr lang="en-US" sz="1400" dirty="0">
              <a:solidFill>
                <a:srgbClr val="7030A0"/>
              </a:solidFill>
              <a:latin typeface="Calibri Light" panose="020F0302020204030204" pitchFamily="34" charset="0"/>
              <a:cs typeface="Calibri Light" panose="020F0302020204030204" pitchFamily="34" charset="0"/>
            </a:endParaRPr>
          </a:p>
        </p:txBody>
      </p:sp>
      <p:sp>
        <p:nvSpPr>
          <p:cNvPr id="3" name="Prostokąt 2">
            <a:extLst>
              <a:ext uri="{FF2B5EF4-FFF2-40B4-BE49-F238E27FC236}">
                <a16:creationId xmlns:a16="http://schemas.microsoft.com/office/drawing/2014/main" id="{6BED2B58-0EFA-46DA-9203-495AEED611F4}"/>
              </a:ext>
            </a:extLst>
          </p:cNvPr>
          <p:cNvSpPr/>
          <p:nvPr/>
        </p:nvSpPr>
        <p:spPr>
          <a:xfrm>
            <a:off x="7784001" y="2758727"/>
            <a:ext cx="824026" cy="35811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rostokąt 34">
            <a:extLst>
              <a:ext uri="{FF2B5EF4-FFF2-40B4-BE49-F238E27FC236}">
                <a16:creationId xmlns:a16="http://schemas.microsoft.com/office/drawing/2014/main" id="{4662A669-51C7-40A3-9CE6-72DC3BE9D9ED}"/>
              </a:ext>
            </a:extLst>
          </p:cNvPr>
          <p:cNvSpPr/>
          <p:nvPr/>
        </p:nvSpPr>
        <p:spPr>
          <a:xfrm>
            <a:off x="11066879" y="2617635"/>
            <a:ext cx="824026" cy="358111"/>
          </a:xfrm>
          <a:prstGeom prst="rect">
            <a:avLst/>
          </a:prstGeom>
          <a:noFill/>
          <a:ln w="190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792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Obraz 29">
            <a:extLst>
              <a:ext uri="{FF2B5EF4-FFF2-40B4-BE49-F238E27FC236}">
                <a16:creationId xmlns:a16="http://schemas.microsoft.com/office/drawing/2014/main" id="{D1571099-D360-4753-AF0F-7329F4A870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58" b="1"/>
          <a:stretch/>
        </p:blipFill>
        <p:spPr bwMode="auto">
          <a:xfrm>
            <a:off x="4828229" y="3505128"/>
            <a:ext cx="5432510" cy="2637210"/>
          </a:xfrm>
          <a:prstGeom prst="rect">
            <a:avLst/>
          </a:prstGeom>
          <a:ln>
            <a:noFill/>
          </a:ln>
          <a:extLst>
            <a:ext uri="{53640926-AAD7-44D8-BBD7-CCE9431645EC}">
              <a14:shadowObscured xmlns:a14="http://schemas.microsoft.com/office/drawing/2010/main"/>
            </a:ext>
          </a:extLst>
        </p:spPr>
      </p:pic>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4</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7814409"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defTabSz="457189">
              <a:defRPr/>
            </a:pPr>
            <a:r>
              <a:rPr lang="pl-PL" sz="2800" dirty="0" err="1"/>
              <a:t>Process</a:t>
            </a:r>
            <a:r>
              <a:rPr lang="pl-PL" sz="2800" dirty="0"/>
              <a:t> </a:t>
            </a:r>
            <a:r>
              <a:rPr lang="pl-PL" sz="2800" dirty="0" err="1"/>
              <a:t>pipes</a:t>
            </a:r>
            <a:r>
              <a:rPr lang="pl-PL" sz="2800" dirty="0"/>
              <a:t> design – TS </a:t>
            </a:r>
            <a:r>
              <a:rPr lang="pl-PL" sz="2800" dirty="0" err="1"/>
              <a:t>cooling</a:t>
            </a:r>
            <a:r>
              <a:rPr lang="pl-PL" sz="2800" dirty="0"/>
              <a:t> </a:t>
            </a:r>
            <a:r>
              <a:rPr lang="pl-PL" sz="2800" dirty="0" err="1"/>
              <a:t>loop</a:t>
            </a:r>
            <a:endParaRPr lang="pl-PL" sz="2800" dirty="0"/>
          </a:p>
        </p:txBody>
      </p:sp>
      <p:grpSp>
        <p:nvGrpSpPr>
          <p:cNvPr id="8" name="Grupa 7">
            <a:extLst>
              <a:ext uri="{FF2B5EF4-FFF2-40B4-BE49-F238E27FC236}">
                <a16:creationId xmlns:a16="http://schemas.microsoft.com/office/drawing/2014/main" id="{52F592A1-63FA-4319-BB03-BFC26EF70AF6}"/>
              </a:ext>
            </a:extLst>
          </p:cNvPr>
          <p:cNvGrpSpPr/>
          <p:nvPr/>
        </p:nvGrpSpPr>
        <p:grpSpPr>
          <a:xfrm>
            <a:off x="0" y="3345798"/>
            <a:ext cx="3929357" cy="2958918"/>
            <a:chOff x="50460" y="3309257"/>
            <a:chExt cx="3929357" cy="2958918"/>
          </a:xfrm>
        </p:grpSpPr>
        <p:pic>
          <p:nvPicPr>
            <p:cNvPr id="6" name="Obraz 5">
              <a:extLst>
                <a:ext uri="{FF2B5EF4-FFF2-40B4-BE49-F238E27FC236}">
                  <a16:creationId xmlns:a16="http://schemas.microsoft.com/office/drawing/2014/main" id="{94A05002-5383-46E4-BCA6-92EA3A928148}"/>
                </a:ext>
              </a:extLst>
            </p:cNvPr>
            <p:cNvPicPr>
              <a:picLocks noChangeAspect="1"/>
            </p:cNvPicPr>
            <p:nvPr/>
          </p:nvPicPr>
          <p:blipFill rotWithShape="1">
            <a:blip r:embed="rId5"/>
            <a:srcRect l="3740" t="5639" r="1769"/>
            <a:stretch/>
          </p:blipFill>
          <p:spPr>
            <a:xfrm>
              <a:off x="50460" y="3309257"/>
              <a:ext cx="3929357" cy="2958918"/>
            </a:xfrm>
            <a:prstGeom prst="rect">
              <a:avLst/>
            </a:prstGeom>
          </p:spPr>
        </p:pic>
        <p:sp>
          <p:nvSpPr>
            <p:cNvPr id="7" name="Owal 6">
              <a:extLst>
                <a:ext uri="{FF2B5EF4-FFF2-40B4-BE49-F238E27FC236}">
                  <a16:creationId xmlns:a16="http://schemas.microsoft.com/office/drawing/2014/main" id="{ECC3594D-FD48-4590-90FF-6020540FCFB8}"/>
                </a:ext>
              </a:extLst>
            </p:cNvPr>
            <p:cNvSpPr/>
            <p:nvPr/>
          </p:nvSpPr>
          <p:spPr>
            <a:xfrm>
              <a:off x="1999507" y="4005649"/>
              <a:ext cx="304800" cy="296091"/>
            </a:xfrm>
            <a:prstGeom prst="ellipse">
              <a:avLst/>
            </a:prstGeom>
            <a:no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Owal 20">
              <a:extLst>
                <a:ext uri="{FF2B5EF4-FFF2-40B4-BE49-F238E27FC236}">
                  <a16:creationId xmlns:a16="http://schemas.microsoft.com/office/drawing/2014/main" id="{ACED5DCE-567B-40E7-BBD0-9CDEC8A74760}"/>
                </a:ext>
              </a:extLst>
            </p:cNvPr>
            <p:cNvSpPr/>
            <p:nvPr/>
          </p:nvSpPr>
          <p:spPr>
            <a:xfrm>
              <a:off x="1525572" y="4081601"/>
              <a:ext cx="208007" cy="22013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wal 21">
              <a:extLst>
                <a:ext uri="{FF2B5EF4-FFF2-40B4-BE49-F238E27FC236}">
                  <a16:creationId xmlns:a16="http://schemas.microsoft.com/office/drawing/2014/main" id="{C5D2D63E-7056-4F08-8DBA-1EF14A13EF8F}"/>
                </a:ext>
              </a:extLst>
            </p:cNvPr>
            <p:cNvSpPr/>
            <p:nvPr/>
          </p:nvSpPr>
          <p:spPr>
            <a:xfrm>
              <a:off x="2501660" y="4132640"/>
              <a:ext cx="208007" cy="220139"/>
            </a:xfrm>
            <a:prstGeom prst="ellipse">
              <a:avLst/>
            </a:prstGeom>
            <a:no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wal 22">
              <a:extLst>
                <a:ext uri="{FF2B5EF4-FFF2-40B4-BE49-F238E27FC236}">
                  <a16:creationId xmlns:a16="http://schemas.microsoft.com/office/drawing/2014/main" id="{AD513C91-894E-4BF3-80A5-0F595A0A8E7F}"/>
                </a:ext>
              </a:extLst>
            </p:cNvPr>
            <p:cNvSpPr/>
            <p:nvPr/>
          </p:nvSpPr>
          <p:spPr>
            <a:xfrm>
              <a:off x="1525572" y="4541717"/>
              <a:ext cx="208007" cy="220139"/>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wal 24">
              <a:extLst>
                <a:ext uri="{FF2B5EF4-FFF2-40B4-BE49-F238E27FC236}">
                  <a16:creationId xmlns:a16="http://schemas.microsoft.com/office/drawing/2014/main" id="{D5E047D1-0825-490E-B1FE-688EF1799433}"/>
                </a:ext>
              </a:extLst>
            </p:cNvPr>
            <p:cNvSpPr/>
            <p:nvPr/>
          </p:nvSpPr>
          <p:spPr>
            <a:xfrm>
              <a:off x="2565384" y="4542535"/>
              <a:ext cx="208007" cy="220139"/>
            </a:xfrm>
            <a:prstGeom prst="ellipse">
              <a:avLst/>
            </a:prstGeom>
            <a:noFill/>
            <a:ln>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wal 25">
              <a:extLst>
                <a:ext uri="{FF2B5EF4-FFF2-40B4-BE49-F238E27FC236}">
                  <a16:creationId xmlns:a16="http://schemas.microsoft.com/office/drawing/2014/main" id="{AE99EF8D-B619-4AF7-92EE-9B525724363F}"/>
                </a:ext>
              </a:extLst>
            </p:cNvPr>
            <p:cNvSpPr/>
            <p:nvPr/>
          </p:nvSpPr>
          <p:spPr>
            <a:xfrm>
              <a:off x="1691532" y="4753147"/>
              <a:ext cx="933630" cy="907622"/>
            </a:xfrm>
            <a:prstGeom prst="ellipse">
              <a:avLst/>
            </a:prstGeom>
            <a:noFill/>
            <a:ln>
              <a:solidFill>
                <a:schemeClr val="tx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4" name="Obraz 3">
            <a:extLst>
              <a:ext uri="{FF2B5EF4-FFF2-40B4-BE49-F238E27FC236}">
                <a16:creationId xmlns:a16="http://schemas.microsoft.com/office/drawing/2014/main" id="{31B54AF6-E265-4A24-962D-5555C9C0D4B7}"/>
              </a:ext>
            </a:extLst>
          </p:cNvPr>
          <p:cNvPicPr>
            <a:picLocks noChangeAspect="1"/>
          </p:cNvPicPr>
          <p:nvPr/>
        </p:nvPicPr>
        <p:blipFill>
          <a:blip r:embed="rId6"/>
          <a:stretch>
            <a:fillRect/>
          </a:stretch>
        </p:blipFill>
        <p:spPr>
          <a:xfrm>
            <a:off x="3987509" y="752742"/>
            <a:ext cx="7814409" cy="2988803"/>
          </a:xfrm>
          <a:prstGeom prst="rect">
            <a:avLst/>
          </a:prstGeom>
        </p:spPr>
      </p:pic>
      <p:sp>
        <p:nvSpPr>
          <p:cNvPr id="29" name="TextBox 84">
            <a:extLst>
              <a:ext uri="{FF2B5EF4-FFF2-40B4-BE49-F238E27FC236}">
                <a16:creationId xmlns:a16="http://schemas.microsoft.com/office/drawing/2014/main" id="{5B557691-DD91-4AF7-9F8A-781CB92671C0}"/>
              </a:ext>
            </a:extLst>
          </p:cNvPr>
          <p:cNvSpPr txBox="1"/>
          <p:nvPr/>
        </p:nvSpPr>
        <p:spPr>
          <a:xfrm>
            <a:off x="151713" y="925857"/>
            <a:ext cx="2791784" cy="1661993"/>
          </a:xfrm>
          <a:prstGeom prst="rect">
            <a:avLst/>
          </a:prstGeom>
          <a:noFill/>
        </p:spPr>
        <p:txBody>
          <a:bodyPr wrap="square" rtlCol="0">
            <a:spAutoFit/>
          </a:bodyPr>
          <a:lstStyle/>
          <a:p>
            <a:r>
              <a:rPr lang="en-US" sz="1800" dirty="0">
                <a:latin typeface="Calibri Light" panose="020F0302020204030204" pitchFamily="34" charset="0"/>
                <a:cs typeface="Calibri Light" panose="020F0302020204030204" pitchFamily="34" charset="0"/>
              </a:rPr>
              <a:t>Main process lines</a:t>
            </a:r>
          </a:p>
          <a:p>
            <a:pPr marL="285750" indent="-285750">
              <a:buFontTx/>
              <a:buChar char="-"/>
            </a:pPr>
            <a:r>
              <a:rPr lang="en-US" sz="1400" dirty="0">
                <a:solidFill>
                  <a:srgbClr val="FF0000"/>
                </a:solidFill>
                <a:latin typeface="Calibri Light" panose="020F0302020204030204" pitchFamily="34" charset="0"/>
                <a:cs typeface="Calibri Light" panose="020F0302020204030204" pitchFamily="34" charset="0"/>
              </a:rPr>
              <a:t>HTTS Return</a:t>
            </a:r>
            <a:r>
              <a:rPr lang="pl-PL" sz="1400" dirty="0">
                <a:solidFill>
                  <a:srgbClr val="FF0000"/>
                </a:solidFill>
                <a:latin typeface="Calibri Light" panose="020F0302020204030204" pitchFamily="34" charset="0"/>
                <a:cs typeface="Calibri Light" panose="020F0302020204030204" pitchFamily="34" charset="0"/>
              </a:rPr>
              <a:t> (80K; 20 </a:t>
            </a:r>
            <a:r>
              <a:rPr lang="pl-PL" sz="1400" dirty="0" err="1">
                <a:solidFill>
                  <a:srgbClr val="FF0000"/>
                </a:solidFill>
                <a:latin typeface="Calibri Light" panose="020F0302020204030204" pitchFamily="34" charset="0"/>
                <a:cs typeface="Calibri Light" panose="020F0302020204030204" pitchFamily="34" charset="0"/>
              </a:rPr>
              <a:t>bara</a:t>
            </a:r>
            <a:r>
              <a:rPr lang="pl-PL" sz="1400" dirty="0">
                <a:solidFill>
                  <a:srgbClr val="FF0000"/>
                </a:solidFill>
                <a:latin typeface="Calibri Light" panose="020F0302020204030204" pitchFamily="34" charset="0"/>
                <a:cs typeface="Calibri Light" panose="020F0302020204030204" pitchFamily="34" charset="0"/>
              </a:rPr>
              <a:t>)</a:t>
            </a:r>
            <a:endParaRPr lang="en-US" sz="1400" dirty="0">
              <a:solidFill>
                <a:srgbClr val="FF0000"/>
              </a:solidFill>
              <a:latin typeface="Calibri Light" panose="020F0302020204030204" pitchFamily="34" charset="0"/>
              <a:cs typeface="Calibri Light" panose="020F0302020204030204" pitchFamily="34" charset="0"/>
            </a:endParaRPr>
          </a:p>
          <a:p>
            <a:pPr marL="285750" indent="-285750">
              <a:buFontTx/>
              <a:buChar char="-"/>
            </a:pPr>
            <a:r>
              <a:rPr lang="en-US" sz="1400" dirty="0">
                <a:solidFill>
                  <a:srgbClr val="FFC000"/>
                </a:solidFill>
                <a:latin typeface="Calibri Light" panose="020F0302020204030204" pitchFamily="34" charset="0"/>
                <a:cs typeface="Calibri Light" panose="020F0302020204030204" pitchFamily="34" charset="0"/>
              </a:rPr>
              <a:t>HTTS Supply</a:t>
            </a:r>
            <a:r>
              <a:rPr lang="pl-PL" sz="1400" dirty="0">
                <a:solidFill>
                  <a:srgbClr val="FFC000"/>
                </a:solidFill>
                <a:latin typeface="Calibri Light" panose="020F0302020204030204" pitchFamily="34" charset="0"/>
                <a:cs typeface="Calibri Light" panose="020F0302020204030204" pitchFamily="34" charset="0"/>
              </a:rPr>
              <a:t> (40K; 20 </a:t>
            </a:r>
            <a:r>
              <a:rPr lang="pl-PL" sz="1400" dirty="0" err="1">
                <a:solidFill>
                  <a:srgbClr val="FFC000"/>
                </a:solidFill>
                <a:latin typeface="Calibri Light" panose="020F0302020204030204" pitchFamily="34" charset="0"/>
                <a:cs typeface="Calibri Light" panose="020F0302020204030204" pitchFamily="34" charset="0"/>
              </a:rPr>
              <a:t>bara</a:t>
            </a:r>
            <a:r>
              <a:rPr lang="pl-PL" sz="1400" dirty="0">
                <a:solidFill>
                  <a:srgbClr val="FFC000"/>
                </a:solidFill>
                <a:latin typeface="Calibri Light" panose="020F0302020204030204" pitchFamily="34" charset="0"/>
                <a:cs typeface="Calibri Light" panose="020F0302020204030204" pitchFamily="34" charset="0"/>
              </a:rPr>
              <a:t>)</a:t>
            </a:r>
          </a:p>
          <a:p>
            <a:pPr marL="285750" indent="-285750">
              <a:buFontTx/>
              <a:buChar char="-"/>
            </a:pPr>
            <a:r>
              <a:rPr lang="en-US" sz="1400" dirty="0">
                <a:solidFill>
                  <a:srgbClr val="00B0F0"/>
                </a:solidFill>
                <a:latin typeface="Calibri Light" panose="020F0302020204030204" pitchFamily="34" charset="0"/>
                <a:cs typeface="Calibri Light" panose="020F0302020204030204" pitchFamily="34" charset="0"/>
              </a:rPr>
              <a:t>LTTS Return</a:t>
            </a:r>
            <a:r>
              <a:rPr lang="pl-PL" sz="1400" dirty="0">
                <a:solidFill>
                  <a:srgbClr val="00B0F0"/>
                </a:solidFill>
                <a:latin typeface="Calibri Light" panose="020F0302020204030204" pitchFamily="34" charset="0"/>
                <a:cs typeface="Calibri Light" panose="020F0302020204030204" pitchFamily="34" charset="0"/>
              </a:rPr>
              <a:t> (9K; 20 </a:t>
            </a:r>
            <a:r>
              <a:rPr lang="pl-PL" sz="1400" dirty="0" err="1">
                <a:solidFill>
                  <a:srgbClr val="00B0F0"/>
                </a:solidFill>
                <a:latin typeface="Calibri Light" panose="020F0302020204030204" pitchFamily="34" charset="0"/>
                <a:cs typeface="Calibri Light" panose="020F0302020204030204" pitchFamily="34" charset="0"/>
              </a:rPr>
              <a:t>bara</a:t>
            </a:r>
            <a:r>
              <a:rPr lang="pl-PL" sz="1400" dirty="0">
                <a:solidFill>
                  <a:srgbClr val="00B0F0"/>
                </a:solidFill>
                <a:latin typeface="Calibri Light" panose="020F0302020204030204" pitchFamily="34" charset="0"/>
                <a:cs typeface="Calibri Light" panose="020F0302020204030204" pitchFamily="34" charset="0"/>
              </a:rPr>
              <a:t>)</a:t>
            </a:r>
            <a:endParaRPr lang="en-US" sz="1400" dirty="0">
              <a:solidFill>
                <a:srgbClr val="00B0F0"/>
              </a:solidFill>
              <a:latin typeface="Calibri Light" panose="020F0302020204030204" pitchFamily="34" charset="0"/>
              <a:cs typeface="Calibri Light" panose="020F0302020204030204" pitchFamily="34" charset="0"/>
            </a:endParaRPr>
          </a:p>
          <a:p>
            <a:pPr marL="285750" indent="-285750">
              <a:buFontTx/>
              <a:buChar char="-"/>
            </a:pPr>
            <a:r>
              <a:rPr lang="en-US" sz="1400" dirty="0">
                <a:solidFill>
                  <a:srgbClr val="00FA00"/>
                </a:solidFill>
                <a:latin typeface="Calibri Light" panose="020F0302020204030204" pitchFamily="34" charset="0"/>
                <a:cs typeface="Calibri Light" panose="020F0302020204030204" pitchFamily="34" charset="0"/>
              </a:rPr>
              <a:t>4.5 K Supply</a:t>
            </a:r>
            <a:r>
              <a:rPr lang="pl-PL" sz="1400" dirty="0">
                <a:solidFill>
                  <a:srgbClr val="00FA00"/>
                </a:solidFill>
                <a:latin typeface="Calibri Light" panose="020F0302020204030204" pitchFamily="34" charset="0"/>
                <a:cs typeface="Calibri Light" panose="020F0302020204030204" pitchFamily="34" charset="0"/>
              </a:rPr>
              <a:t> (4.5K; 20 </a:t>
            </a:r>
            <a:r>
              <a:rPr lang="pl-PL" sz="1400" dirty="0" err="1">
                <a:solidFill>
                  <a:srgbClr val="00FA00"/>
                </a:solidFill>
                <a:latin typeface="Calibri Light" panose="020F0302020204030204" pitchFamily="34" charset="0"/>
                <a:cs typeface="Calibri Light" panose="020F0302020204030204" pitchFamily="34" charset="0"/>
              </a:rPr>
              <a:t>bara</a:t>
            </a:r>
            <a:r>
              <a:rPr lang="pl-PL" sz="1400" dirty="0">
                <a:solidFill>
                  <a:srgbClr val="00FA00"/>
                </a:solidFill>
                <a:latin typeface="Calibri Light" panose="020F0302020204030204" pitchFamily="34" charset="0"/>
                <a:cs typeface="Calibri Light" panose="020F0302020204030204" pitchFamily="34" charset="0"/>
              </a:rPr>
              <a:t>)</a:t>
            </a:r>
            <a:endParaRPr lang="en-US" sz="1400" dirty="0">
              <a:solidFill>
                <a:srgbClr val="00FA00"/>
              </a:solidFill>
              <a:latin typeface="Calibri Light" panose="020F0302020204030204" pitchFamily="34" charset="0"/>
              <a:cs typeface="Calibri Light" panose="020F0302020204030204" pitchFamily="34" charset="0"/>
            </a:endParaRPr>
          </a:p>
          <a:p>
            <a:pPr marL="285750" indent="-285750">
              <a:buFontTx/>
              <a:buChar char="-"/>
            </a:pPr>
            <a:r>
              <a:rPr lang="en-US" sz="1400" dirty="0">
                <a:latin typeface="Calibri Light" panose="020F0302020204030204" pitchFamily="34" charset="0"/>
                <a:cs typeface="Calibri Light" panose="020F0302020204030204" pitchFamily="34" charset="0"/>
              </a:rPr>
              <a:t>2 K Return</a:t>
            </a:r>
            <a:r>
              <a:rPr lang="pl-PL" sz="1400" dirty="0">
                <a:latin typeface="Calibri Light" panose="020F0302020204030204" pitchFamily="34" charset="0"/>
                <a:cs typeface="Calibri Light" panose="020F0302020204030204" pitchFamily="34" charset="0"/>
              </a:rPr>
              <a:t> (3.8K; 4.1 </a:t>
            </a:r>
            <a:r>
              <a:rPr lang="pl-PL" sz="1400" dirty="0" err="1">
                <a:latin typeface="Calibri Light" panose="020F0302020204030204" pitchFamily="34" charset="0"/>
                <a:cs typeface="Calibri Light" panose="020F0302020204030204" pitchFamily="34" charset="0"/>
              </a:rPr>
              <a:t>bara</a:t>
            </a:r>
            <a:r>
              <a:rPr lang="pl-PL" sz="1400" dirty="0">
                <a:latin typeface="Calibri Light" panose="020F0302020204030204" pitchFamily="34" charset="0"/>
                <a:cs typeface="Calibri Light" panose="020F0302020204030204" pitchFamily="34" charset="0"/>
              </a:rPr>
              <a:t>)</a:t>
            </a:r>
            <a:endParaRPr lang="en-US" sz="1400" dirty="0">
              <a:latin typeface="Calibri Light" panose="020F0302020204030204" pitchFamily="34" charset="0"/>
              <a:cs typeface="Calibri Light" panose="020F0302020204030204" pitchFamily="34" charset="0"/>
            </a:endParaRPr>
          </a:p>
          <a:p>
            <a:pPr marL="285750" indent="-285750">
              <a:buFontTx/>
              <a:buChar char="-"/>
            </a:pPr>
            <a:r>
              <a:rPr lang="en-US" sz="1400" dirty="0">
                <a:solidFill>
                  <a:srgbClr val="7030A0"/>
                </a:solidFill>
                <a:latin typeface="Calibri Light" panose="020F0302020204030204" pitchFamily="34" charset="0"/>
                <a:cs typeface="Calibri Light" panose="020F0302020204030204" pitchFamily="34" charset="0"/>
              </a:rPr>
              <a:t>Cooldown Return</a:t>
            </a:r>
            <a:r>
              <a:rPr lang="pl-PL" sz="1400" dirty="0">
                <a:solidFill>
                  <a:srgbClr val="7030A0"/>
                </a:solidFill>
                <a:latin typeface="Calibri Light" panose="020F0302020204030204" pitchFamily="34" charset="0"/>
                <a:cs typeface="Calibri Light" panose="020F0302020204030204" pitchFamily="34" charset="0"/>
              </a:rPr>
              <a:t> (80K; 20 </a:t>
            </a:r>
            <a:r>
              <a:rPr lang="pl-PL" sz="1400" dirty="0" err="1">
                <a:solidFill>
                  <a:srgbClr val="7030A0"/>
                </a:solidFill>
                <a:latin typeface="Calibri Light" panose="020F0302020204030204" pitchFamily="34" charset="0"/>
                <a:cs typeface="Calibri Light" panose="020F0302020204030204" pitchFamily="34" charset="0"/>
              </a:rPr>
              <a:t>bara</a:t>
            </a:r>
            <a:r>
              <a:rPr lang="pl-PL" sz="1400" dirty="0">
                <a:solidFill>
                  <a:srgbClr val="7030A0"/>
                </a:solidFill>
                <a:latin typeface="Calibri Light" panose="020F0302020204030204" pitchFamily="34" charset="0"/>
                <a:cs typeface="Calibri Light" panose="020F0302020204030204" pitchFamily="34" charset="0"/>
              </a:rPr>
              <a:t>)</a:t>
            </a:r>
            <a:endParaRPr lang="en-US" sz="1400" dirty="0">
              <a:solidFill>
                <a:srgbClr val="7030A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2429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5</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11317824"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defTabSz="457189">
              <a:defRPr/>
            </a:pPr>
            <a:r>
              <a:rPr lang="pl-PL" sz="2800" dirty="0" err="1"/>
              <a:t>Thermal</a:t>
            </a:r>
            <a:r>
              <a:rPr lang="pl-PL" sz="2800" dirty="0"/>
              <a:t> </a:t>
            </a:r>
            <a:r>
              <a:rPr lang="pl-PL" sz="2800" dirty="0" err="1"/>
              <a:t>shield</a:t>
            </a:r>
            <a:r>
              <a:rPr lang="pl-PL" sz="2800" dirty="0"/>
              <a:t> in DVB </a:t>
            </a:r>
          </a:p>
        </p:txBody>
      </p:sp>
      <p:pic>
        <p:nvPicPr>
          <p:cNvPr id="10" name="Obraz 9">
            <a:extLst>
              <a:ext uri="{FF2B5EF4-FFF2-40B4-BE49-F238E27FC236}">
                <a16:creationId xmlns:a16="http://schemas.microsoft.com/office/drawing/2014/main" id="{AB58709E-EDCB-4364-8EED-D8BE7C218D3C}"/>
              </a:ext>
            </a:extLst>
          </p:cNvPr>
          <p:cNvPicPr>
            <a:picLocks noChangeAspect="1"/>
          </p:cNvPicPr>
          <p:nvPr/>
        </p:nvPicPr>
        <p:blipFill>
          <a:blip r:embed="rId4"/>
          <a:stretch>
            <a:fillRect/>
          </a:stretch>
        </p:blipFill>
        <p:spPr>
          <a:xfrm>
            <a:off x="3119717" y="883761"/>
            <a:ext cx="8734529" cy="4469560"/>
          </a:xfrm>
          <a:prstGeom prst="rect">
            <a:avLst/>
          </a:prstGeom>
        </p:spPr>
      </p:pic>
      <p:sp>
        <p:nvSpPr>
          <p:cNvPr id="28" name="pole tekstowe 27">
            <a:extLst>
              <a:ext uri="{FF2B5EF4-FFF2-40B4-BE49-F238E27FC236}">
                <a16:creationId xmlns:a16="http://schemas.microsoft.com/office/drawing/2014/main" id="{A15707C1-1157-427B-AF1E-FA0C3F19071C}"/>
              </a:ext>
            </a:extLst>
          </p:cNvPr>
          <p:cNvSpPr txBox="1"/>
          <p:nvPr/>
        </p:nvSpPr>
        <p:spPr>
          <a:xfrm>
            <a:off x="170736" y="1688982"/>
            <a:ext cx="2760723" cy="3363100"/>
          </a:xfrm>
          <a:prstGeom prst="rect">
            <a:avLst/>
          </a:prstGeom>
          <a:noFill/>
        </p:spPr>
        <p:txBody>
          <a:bodyPr wrap="square" rtlCol="0">
            <a:spAutoFit/>
          </a:bodyPr>
          <a:lstStyle/>
          <a:p>
            <a:r>
              <a:rPr lang="pl-PL" sz="1800" dirty="0" err="1">
                <a:effectLst/>
                <a:latin typeface="Times New Roman" panose="02020603050405020304" pitchFamily="18" charset="0"/>
                <a:ea typeface="Calibri" panose="020F0502020204030204" pitchFamily="34" charset="0"/>
              </a:rPr>
              <a:t>Main</a:t>
            </a:r>
            <a:r>
              <a:rPr lang="pl-PL" sz="1800" dirty="0">
                <a:effectLst/>
                <a:latin typeface="Times New Roman" panose="02020603050405020304" pitchFamily="18" charset="0"/>
                <a:ea typeface="Calibri" panose="020F0502020204030204" pitchFamily="34" charset="0"/>
              </a:rPr>
              <a:t> Part:</a:t>
            </a:r>
          </a:p>
          <a:p>
            <a:pPr marL="285750" indent="-285750">
              <a:buFont typeface="Arial" panose="020B0604020202020204" pitchFamily="34" charset="0"/>
              <a:buChar char="•"/>
            </a:pPr>
            <a:r>
              <a:rPr lang="pl-PL" sz="1800" dirty="0">
                <a:effectLst/>
                <a:latin typeface="Times New Roman" panose="02020603050405020304" pitchFamily="18" charset="0"/>
                <a:ea typeface="Calibri" panose="020F0502020204030204" pitchFamily="34" charset="0"/>
              </a:rPr>
              <a:t>a</a:t>
            </a:r>
            <a:r>
              <a:rPr lang="en-GB" sz="1800" dirty="0" err="1">
                <a:effectLst/>
                <a:latin typeface="Times New Roman" panose="02020603050405020304" pitchFamily="18" charset="0"/>
                <a:ea typeface="Calibri" panose="020F0502020204030204" pitchFamily="34" charset="0"/>
              </a:rPr>
              <a:t>luminium</a:t>
            </a:r>
            <a:r>
              <a:rPr lang="en-GB" sz="1800" dirty="0">
                <a:effectLst/>
                <a:latin typeface="Times New Roman" panose="02020603050405020304" pitchFamily="18" charset="0"/>
                <a:ea typeface="Calibri" panose="020F0502020204030204" pitchFamily="34" charset="0"/>
              </a:rPr>
              <a:t> 1050 sheet</a:t>
            </a:r>
            <a:endParaRPr lang="pl-PL" sz="1800"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pl-PL" sz="1800" dirty="0">
                <a:effectLst/>
                <a:latin typeface="Times New Roman" panose="02020603050405020304" pitchFamily="18" charset="0"/>
                <a:ea typeface="Calibri" panose="020F0502020204030204" pitchFamily="34" charset="0"/>
              </a:rPr>
              <a:t>w</a:t>
            </a:r>
            <a:r>
              <a:rPr lang="en-GB" sz="1800" dirty="0">
                <a:effectLst/>
                <a:latin typeface="Times New Roman" panose="02020603050405020304" pitchFamily="18" charset="0"/>
                <a:ea typeface="Calibri" panose="020F0502020204030204" pitchFamily="34" charset="0"/>
              </a:rPr>
              <a:t>all thickness of 10 mm</a:t>
            </a:r>
            <a:endParaRPr lang="pl-PL" sz="1800" dirty="0">
              <a:effectLst/>
              <a:latin typeface="Times New Roman" panose="02020603050405020304" pitchFamily="18" charset="0"/>
              <a:ea typeface="Calibri" panose="020F0502020204030204" pitchFamily="34" charset="0"/>
            </a:endParaRPr>
          </a:p>
          <a:p>
            <a:endParaRPr lang="pl-PL" sz="1800" dirty="0">
              <a:latin typeface="Times New Roman" panose="02020603050405020304" pitchFamily="18" charset="0"/>
            </a:endParaRPr>
          </a:p>
          <a:p>
            <a:r>
              <a:rPr lang="pl-PL" sz="1800" dirty="0" err="1">
                <a:latin typeface="Times New Roman" panose="02020603050405020304" pitchFamily="18" charset="0"/>
              </a:rPr>
              <a:t>Pipe</a:t>
            </a:r>
            <a:r>
              <a:rPr lang="pl-PL" sz="1800" dirty="0">
                <a:latin typeface="Times New Roman" panose="02020603050405020304" pitchFamily="18" charset="0"/>
              </a:rPr>
              <a:t> </a:t>
            </a:r>
            <a:r>
              <a:rPr lang="pl-PL" sz="1800" dirty="0" err="1">
                <a:latin typeface="Times New Roman" panose="02020603050405020304" pitchFamily="18" charset="0"/>
              </a:rPr>
              <a:t>Parts</a:t>
            </a:r>
            <a:r>
              <a:rPr lang="pl-PL" sz="1800" dirty="0">
                <a:latin typeface="Times New Roman" panose="02020603050405020304" pitchFamily="18" charset="0"/>
              </a:rPr>
              <a:t>:</a:t>
            </a:r>
          </a:p>
          <a:p>
            <a:pPr marL="285750" indent="-285750" algn="just">
              <a:lnSpc>
                <a:spcPct val="115000"/>
              </a:lnSpc>
              <a:buFont typeface="Arial" panose="020B0604020202020204" pitchFamily="34" charset="0"/>
              <a:buChar char="•"/>
            </a:pPr>
            <a:r>
              <a:rPr lang="pl-PL" sz="1800" dirty="0">
                <a:effectLst/>
                <a:latin typeface="Times New Roman" panose="02020603050405020304" pitchFamily="18" charset="0"/>
                <a:ea typeface="Calibri" panose="020F0502020204030204" pitchFamily="34" charset="0"/>
              </a:rPr>
              <a:t>a</a:t>
            </a:r>
            <a:r>
              <a:rPr lang="en-GB" sz="1800" dirty="0" err="1">
                <a:effectLst/>
                <a:latin typeface="Times New Roman" panose="02020603050405020304" pitchFamily="18" charset="0"/>
                <a:ea typeface="Calibri" panose="020F0502020204030204" pitchFamily="34" charset="0"/>
              </a:rPr>
              <a:t>luminium</a:t>
            </a:r>
            <a:r>
              <a:rPr lang="en-GB" sz="1800" dirty="0">
                <a:effectLst/>
                <a:latin typeface="Times New Roman" panose="02020603050405020304" pitchFamily="18" charset="0"/>
                <a:ea typeface="Calibri" panose="020F0502020204030204" pitchFamily="34" charset="0"/>
              </a:rPr>
              <a:t> 1050 pipe</a:t>
            </a:r>
            <a:r>
              <a:rPr lang="pl-PL" sz="1800" dirty="0">
                <a:effectLst/>
                <a:latin typeface="Times New Roman" panose="02020603050405020304" pitchFamily="18" charset="0"/>
                <a:ea typeface="Calibri" panose="020F0502020204030204" pitchFamily="34" charset="0"/>
              </a:rPr>
              <a:t> </a:t>
            </a:r>
            <a:r>
              <a:rPr lang="en-GB" sz="1800" dirty="0">
                <a:effectLst/>
                <a:latin typeface="Times New Roman" panose="02020603050405020304" pitchFamily="18" charset="0"/>
                <a:ea typeface="Calibri" panose="020F0502020204030204" pitchFamily="34" charset="0"/>
              </a:rPr>
              <a:t>segment</a:t>
            </a:r>
            <a:r>
              <a:rPr lang="pl-PL" sz="1800" dirty="0">
                <a:effectLst/>
                <a:latin typeface="Times New Roman" panose="02020603050405020304" pitchFamily="18" charset="0"/>
                <a:ea typeface="Calibri" panose="020F0502020204030204" pitchFamily="34" charset="0"/>
              </a:rPr>
              <a:t>s </a:t>
            </a:r>
          </a:p>
          <a:p>
            <a:pPr marL="285750" indent="-285750" algn="just">
              <a:lnSpc>
                <a:spcPct val="115000"/>
              </a:lnSpc>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diameter of 700 mm and 560 mm </a:t>
            </a:r>
            <a:endParaRPr lang="pl-PL" sz="1800" dirty="0">
              <a:effectLst/>
              <a:latin typeface="Times New Roman" panose="02020603050405020304" pitchFamily="18" charset="0"/>
              <a:ea typeface="Calibri" panose="020F0502020204030204" pitchFamily="34" charset="0"/>
            </a:endParaRPr>
          </a:p>
          <a:p>
            <a:pPr marL="285750" indent="-285750" algn="just">
              <a:lnSpc>
                <a:spcPct val="115000"/>
              </a:lnSpc>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rPr>
              <a:t>wall thickness of 5 mm</a:t>
            </a:r>
            <a:endParaRPr lang="pl-PL" sz="1800" dirty="0">
              <a:effectLst/>
              <a:latin typeface="Times New Roman" panose="02020603050405020304" pitchFamily="18" charset="0"/>
              <a:ea typeface="Calibri" panose="020F0502020204030204" pitchFamily="34" charset="0"/>
            </a:endParaRPr>
          </a:p>
          <a:p>
            <a:pPr algn="just">
              <a:lnSpc>
                <a:spcPct val="115000"/>
              </a:lnSpc>
            </a:pPr>
            <a:endParaRPr lang="pl-PL" sz="1800" dirty="0">
              <a:latin typeface="Times New Roman" panose="02020603050405020304" pitchFamily="18" charset="0"/>
              <a:ea typeface="Calibri" panose="020F0502020204030204" pitchFamily="34" charset="0"/>
            </a:endParaRPr>
          </a:p>
        </p:txBody>
      </p:sp>
      <p:sp>
        <p:nvSpPr>
          <p:cNvPr id="31" name="pole tekstowe 30">
            <a:extLst>
              <a:ext uri="{FF2B5EF4-FFF2-40B4-BE49-F238E27FC236}">
                <a16:creationId xmlns:a16="http://schemas.microsoft.com/office/drawing/2014/main" id="{9DB6BA5F-C10B-465F-8931-C202FD7E746A}"/>
              </a:ext>
            </a:extLst>
          </p:cNvPr>
          <p:cNvSpPr txBox="1"/>
          <p:nvPr/>
        </p:nvSpPr>
        <p:spPr>
          <a:xfrm>
            <a:off x="390082" y="5740519"/>
            <a:ext cx="9812915" cy="417871"/>
          </a:xfrm>
          <a:prstGeom prst="rect">
            <a:avLst/>
          </a:prstGeom>
          <a:noFill/>
        </p:spPr>
        <p:txBody>
          <a:bodyPr wrap="square">
            <a:spAutoFit/>
          </a:bodyPr>
          <a:lstStyle/>
          <a:p>
            <a:pPr algn="just">
              <a:lnSpc>
                <a:spcPct val="115000"/>
              </a:lnSpc>
            </a:pPr>
            <a:r>
              <a:rPr lang="pl-PL" sz="2000" dirty="0">
                <a:latin typeface="Times New Roman" panose="02020603050405020304" pitchFamily="18" charset="0"/>
                <a:ea typeface="Calibri" panose="020F0502020204030204" pitchFamily="34" charset="0"/>
              </a:rPr>
              <a:t>T</a:t>
            </a:r>
            <a:r>
              <a:rPr lang="en-US" sz="2000" dirty="0">
                <a:effectLst/>
                <a:latin typeface="Times New Roman" panose="02020603050405020304" pitchFamily="18" charset="0"/>
                <a:ea typeface="Calibri" panose="020F0502020204030204" pitchFamily="34" charset="0"/>
              </a:rPr>
              <a:t>he shield is covered with </a:t>
            </a:r>
            <a:r>
              <a:rPr lang="pl-PL" sz="2000" dirty="0">
                <a:effectLst/>
                <a:latin typeface="Times New Roman" panose="02020603050405020304" pitchFamily="18" charset="0"/>
                <a:ea typeface="Calibri" panose="020F0502020204030204" pitchFamily="34" charset="0"/>
              </a:rPr>
              <a:t>4</a:t>
            </a:r>
            <a:r>
              <a:rPr lang="en-US" sz="2000" dirty="0">
                <a:effectLst/>
                <a:latin typeface="Times New Roman" panose="02020603050405020304" pitchFamily="18" charset="0"/>
                <a:ea typeface="Calibri" panose="020F0502020204030204" pitchFamily="34" charset="0"/>
              </a:rPr>
              <a:t>0 layers of MLI at layer density of ≤ 2</a:t>
            </a:r>
            <a:r>
              <a:rPr lang="pl-PL" sz="2000" dirty="0">
                <a:effectLst/>
                <a:latin typeface="Times New Roman" panose="02020603050405020304" pitchFamily="18" charset="0"/>
                <a:ea typeface="Calibri" panose="020F0502020204030204" pitchFamily="34" charset="0"/>
              </a:rPr>
              <a:t>0</a:t>
            </a:r>
            <a:r>
              <a:rPr lang="en-US" sz="2000" dirty="0">
                <a:effectLst/>
                <a:latin typeface="Times New Roman" panose="02020603050405020304" pitchFamily="18" charset="0"/>
                <a:ea typeface="Calibri" panose="020F0502020204030204" pitchFamily="34" charset="0"/>
              </a:rPr>
              <a:t>/cm</a:t>
            </a:r>
            <a:r>
              <a:rPr lang="en-GB" sz="2000" dirty="0">
                <a:effectLst/>
                <a:latin typeface="Times New Roman" panose="02020603050405020304" pitchFamily="18" charset="0"/>
                <a:ea typeface="Calibri" panose="020F0502020204030204" pitchFamily="34"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2000" dirty="0">
              <a:latin typeface="Times New Roman" panose="02020603050405020304" pitchFamily="18" charset="0"/>
            </a:endParaRPr>
          </a:p>
        </p:txBody>
      </p:sp>
    </p:spTree>
    <p:extLst>
      <p:ext uri="{BB962C8B-B14F-4D97-AF65-F5344CB8AC3E}">
        <p14:creationId xmlns:p14="http://schemas.microsoft.com/office/powerpoint/2010/main" val="93037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6</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9220083"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defTabSz="457189">
              <a:defRPr/>
            </a:pPr>
            <a:r>
              <a:rPr lang="pl-PL" sz="2800" dirty="0" err="1"/>
              <a:t>Thermal</a:t>
            </a:r>
            <a:r>
              <a:rPr lang="pl-PL" sz="2800" dirty="0"/>
              <a:t> </a:t>
            </a:r>
            <a:r>
              <a:rPr lang="pl-PL" sz="2800" dirty="0" err="1"/>
              <a:t>shield</a:t>
            </a:r>
            <a:r>
              <a:rPr lang="pl-PL" sz="2800" dirty="0"/>
              <a:t> in DVB – </a:t>
            </a:r>
            <a:r>
              <a:rPr lang="pl-PL" sz="2800" dirty="0" err="1"/>
              <a:t>thermalization</a:t>
            </a:r>
            <a:r>
              <a:rPr lang="pl-PL" sz="2800" dirty="0"/>
              <a:t> </a:t>
            </a:r>
            <a:r>
              <a:rPr lang="pl-PL" sz="2800" dirty="0" err="1"/>
              <a:t>method</a:t>
            </a:r>
            <a:endParaRPr lang="pl-PL" sz="2800" dirty="0"/>
          </a:p>
        </p:txBody>
      </p:sp>
      <p:pic>
        <p:nvPicPr>
          <p:cNvPr id="4" name="Obraz 3">
            <a:extLst>
              <a:ext uri="{FF2B5EF4-FFF2-40B4-BE49-F238E27FC236}">
                <a16:creationId xmlns:a16="http://schemas.microsoft.com/office/drawing/2014/main" id="{A33CE41E-5248-426F-B7E4-47FC880D2A86}"/>
              </a:ext>
            </a:extLst>
          </p:cNvPr>
          <p:cNvPicPr>
            <a:picLocks noChangeAspect="1"/>
          </p:cNvPicPr>
          <p:nvPr/>
        </p:nvPicPr>
        <p:blipFill>
          <a:blip r:embed="rId4"/>
          <a:stretch>
            <a:fillRect/>
          </a:stretch>
        </p:blipFill>
        <p:spPr>
          <a:xfrm>
            <a:off x="113928" y="1072112"/>
            <a:ext cx="9353399" cy="4846217"/>
          </a:xfrm>
          <a:prstGeom prst="rect">
            <a:avLst/>
          </a:prstGeom>
        </p:spPr>
      </p:pic>
      <p:pic>
        <p:nvPicPr>
          <p:cNvPr id="15" name="Obraz 14">
            <a:extLst>
              <a:ext uri="{FF2B5EF4-FFF2-40B4-BE49-F238E27FC236}">
                <a16:creationId xmlns:a16="http://schemas.microsoft.com/office/drawing/2014/main" id="{9692681E-D482-4DEB-BB2B-737D7613EB5D}"/>
              </a:ext>
            </a:extLst>
          </p:cNvPr>
          <p:cNvPicPr>
            <a:picLocks noChangeAspect="1"/>
          </p:cNvPicPr>
          <p:nvPr/>
        </p:nvPicPr>
        <p:blipFill rotWithShape="1">
          <a:blip r:embed="rId5"/>
          <a:srcRect l="8424"/>
          <a:stretch/>
        </p:blipFill>
        <p:spPr>
          <a:xfrm rot="16200000">
            <a:off x="8133180" y="1881217"/>
            <a:ext cx="5410304" cy="2277031"/>
          </a:xfrm>
          <a:prstGeom prst="rect">
            <a:avLst/>
          </a:prstGeom>
        </p:spPr>
      </p:pic>
    </p:spTree>
    <p:extLst>
      <p:ext uri="{BB962C8B-B14F-4D97-AF65-F5344CB8AC3E}">
        <p14:creationId xmlns:p14="http://schemas.microsoft.com/office/powerpoint/2010/main" val="249524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a:extLst>
              <a:ext uri="{FF2B5EF4-FFF2-40B4-BE49-F238E27FC236}">
                <a16:creationId xmlns:a16="http://schemas.microsoft.com/office/drawing/2014/main" id="{8F0C62B0-32F8-481C-83A9-2424EC86A594}"/>
              </a:ext>
            </a:extLst>
          </p:cNvPr>
          <p:cNvPicPr>
            <a:picLocks noChangeAspect="1"/>
          </p:cNvPicPr>
          <p:nvPr/>
        </p:nvPicPr>
        <p:blipFill rotWithShape="1">
          <a:blip r:embed="rId3"/>
          <a:srcRect l="2109" t="4508" r="2695"/>
          <a:stretch/>
        </p:blipFill>
        <p:spPr>
          <a:xfrm>
            <a:off x="4992766" y="2477688"/>
            <a:ext cx="6081761" cy="3688390"/>
          </a:xfrm>
          <a:prstGeom prst="rect">
            <a:avLst/>
          </a:prstGeom>
        </p:spPr>
      </p:pic>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7</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a:extLst>
              <a:ext uri="{FF2B5EF4-FFF2-40B4-BE49-F238E27FC236}">
                <a16:creationId xmlns:a16="http://schemas.microsoft.com/office/drawing/2014/main" id="{59BAF71D-22C1-46D0-B937-E0AB93896696}"/>
              </a:ext>
            </a:extLst>
          </p:cNvPr>
          <p:cNvSpPr>
            <a:spLocks noGrp="1"/>
          </p:cNvSpPr>
          <p:nvPr>
            <p:ph type="title"/>
          </p:nvPr>
        </p:nvSpPr>
        <p:spPr>
          <a:xfrm>
            <a:off x="228600" y="251752"/>
            <a:ext cx="8686800" cy="427877"/>
          </a:xfrm>
        </p:spPr>
        <p:txBody>
          <a:bodyPr/>
          <a:lstStyle/>
          <a:p>
            <a:r>
              <a:rPr lang="en-US" dirty="0"/>
              <a:t>ITL thermal shield – supports </a:t>
            </a:r>
          </a:p>
        </p:txBody>
      </p:sp>
      <p:pic>
        <p:nvPicPr>
          <p:cNvPr id="20" name="Picture 3">
            <a:extLst>
              <a:ext uri="{FF2B5EF4-FFF2-40B4-BE49-F238E27FC236}">
                <a16:creationId xmlns:a16="http://schemas.microsoft.com/office/drawing/2014/main" id="{9C6FBF78-09CD-4BAA-A6ED-534CA941CE0D}"/>
              </a:ext>
            </a:extLst>
          </p:cNvPr>
          <p:cNvPicPr>
            <a:picLocks noChangeAspect="1"/>
          </p:cNvPicPr>
          <p:nvPr/>
        </p:nvPicPr>
        <p:blipFill>
          <a:blip r:embed="rId5"/>
          <a:stretch>
            <a:fillRect/>
          </a:stretch>
        </p:blipFill>
        <p:spPr>
          <a:xfrm>
            <a:off x="429419" y="1292583"/>
            <a:ext cx="3527120" cy="2751273"/>
          </a:xfrm>
          <a:prstGeom prst="rect">
            <a:avLst/>
          </a:prstGeom>
        </p:spPr>
      </p:pic>
      <p:sp>
        <p:nvSpPr>
          <p:cNvPr id="21" name="TextBox 4">
            <a:extLst>
              <a:ext uri="{FF2B5EF4-FFF2-40B4-BE49-F238E27FC236}">
                <a16:creationId xmlns:a16="http://schemas.microsoft.com/office/drawing/2014/main" id="{10FC28B2-3087-4A78-BD9F-1A66B1B72885}"/>
              </a:ext>
            </a:extLst>
          </p:cNvPr>
          <p:cNvSpPr txBox="1"/>
          <p:nvPr/>
        </p:nvSpPr>
        <p:spPr>
          <a:xfrm>
            <a:off x="581027" y="4747970"/>
            <a:ext cx="4125326" cy="1077218"/>
          </a:xfrm>
          <a:prstGeom prst="rect">
            <a:avLst/>
          </a:prstGeom>
          <a:noFill/>
        </p:spPr>
        <p:txBody>
          <a:bodyPr wrap="square" rtlCol="0">
            <a:spAutoFit/>
          </a:bodyPr>
          <a:lstStyle/>
          <a:p>
            <a:r>
              <a:rPr lang="en-US" dirty="0"/>
              <a:t>Thermal shield sliding support</a:t>
            </a:r>
          </a:p>
          <a:p>
            <a:pPr marL="342900" indent="-342900">
              <a:buFont typeface="Arial" panose="020B0604020202020204" pitchFamily="34" charset="0"/>
              <a:buChar char="•"/>
            </a:pPr>
            <a:r>
              <a:rPr lang="en-US" sz="2000" dirty="0"/>
              <a:t>Same as the process piping sliding support </a:t>
            </a:r>
          </a:p>
        </p:txBody>
      </p:sp>
      <p:sp>
        <p:nvSpPr>
          <p:cNvPr id="22" name="TextBox 5">
            <a:extLst>
              <a:ext uri="{FF2B5EF4-FFF2-40B4-BE49-F238E27FC236}">
                <a16:creationId xmlns:a16="http://schemas.microsoft.com/office/drawing/2014/main" id="{6E0BFE03-6838-4C8C-869C-0DD81E076691}"/>
              </a:ext>
            </a:extLst>
          </p:cNvPr>
          <p:cNvSpPr txBox="1"/>
          <p:nvPr/>
        </p:nvSpPr>
        <p:spPr>
          <a:xfrm>
            <a:off x="6096000" y="967139"/>
            <a:ext cx="4527992" cy="1384995"/>
          </a:xfrm>
          <a:prstGeom prst="rect">
            <a:avLst/>
          </a:prstGeom>
          <a:noFill/>
        </p:spPr>
        <p:txBody>
          <a:bodyPr wrap="square" rtlCol="0">
            <a:spAutoFit/>
          </a:bodyPr>
          <a:lstStyle/>
          <a:p>
            <a:r>
              <a:rPr lang="en-US" dirty="0"/>
              <a:t>Thermal shield fixed support</a:t>
            </a:r>
          </a:p>
          <a:p>
            <a:pPr marL="342900" indent="-342900">
              <a:buFont typeface="Arial" panose="020B0604020202020204" pitchFamily="34" charset="0"/>
              <a:buChar char="•"/>
            </a:pPr>
            <a:r>
              <a:rPr lang="en-US" sz="2000" dirty="0"/>
              <a:t>One end of the thermal shield is bolted to the back plate of the process piping fixed support</a:t>
            </a:r>
          </a:p>
        </p:txBody>
      </p:sp>
      <p:sp>
        <p:nvSpPr>
          <p:cNvPr id="23" name="TextBox 7">
            <a:extLst>
              <a:ext uri="{FF2B5EF4-FFF2-40B4-BE49-F238E27FC236}">
                <a16:creationId xmlns:a16="http://schemas.microsoft.com/office/drawing/2014/main" id="{34094DBE-88E0-45F1-AC04-D823C0C453C5}"/>
              </a:ext>
            </a:extLst>
          </p:cNvPr>
          <p:cNvSpPr txBox="1"/>
          <p:nvPr/>
        </p:nvSpPr>
        <p:spPr>
          <a:xfrm>
            <a:off x="2488124" y="1359727"/>
            <a:ext cx="1316066" cy="323165"/>
          </a:xfrm>
          <a:prstGeom prst="rect">
            <a:avLst/>
          </a:prstGeom>
          <a:noFill/>
        </p:spPr>
        <p:txBody>
          <a:bodyPr wrap="none" rtlCol="0">
            <a:spAutoFit/>
          </a:bodyPr>
          <a:lstStyle/>
          <a:p>
            <a:r>
              <a:rPr lang="en-US" sz="1500" dirty="0"/>
              <a:t>Vacuum jacket</a:t>
            </a:r>
          </a:p>
        </p:txBody>
      </p:sp>
      <p:sp>
        <p:nvSpPr>
          <p:cNvPr id="25" name="TextBox 10">
            <a:extLst>
              <a:ext uri="{FF2B5EF4-FFF2-40B4-BE49-F238E27FC236}">
                <a16:creationId xmlns:a16="http://schemas.microsoft.com/office/drawing/2014/main" id="{A47ADEDF-2B42-49F2-BCC0-8DFC0C92AB16}"/>
              </a:ext>
            </a:extLst>
          </p:cNvPr>
          <p:cNvSpPr txBox="1"/>
          <p:nvPr/>
        </p:nvSpPr>
        <p:spPr>
          <a:xfrm>
            <a:off x="450305" y="3335974"/>
            <a:ext cx="1338828" cy="323165"/>
          </a:xfrm>
          <a:prstGeom prst="rect">
            <a:avLst/>
          </a:prstGeom>
          <a:noFill/>
        </p:spPr>
        <p:txBody>
          <a:bodyPr wrap="none" rtlCol="0">
            <a:spAutoFit/>
          </a:bodyPr>
          <a:lstStyle/>
          <a:p>
            <a:r>
              <a:rPr lang="en-US" sz="1500" dirty="0"/>
              <a:t>Thermal shield</a:t>
            </a:r>
          </a:p>
        </p:txBody>
      </p:sp>
      <p:sp>
        <p:nvSpPr>
          <p:cNvPr id="26" name="TextBox 11">
            <a:extLst>
              <a:ext uri="{FF2B5EF4-FFF2-40B4-BE49-F238E27FC236}">
                <a16:creationId xmlns:a16="http://schemas.microsoft.com/office/drawing/2014/main" id="{C896EF1F-9270-4DC6-B8BF-C0E1AE60C62D}"/>
              </a:ext>
            </a:extLst>
          </p:cNvPr>
          <p:cNvSpPr txBox="1"/>
          <p:nvPr/>
        </p:nvSpPr>
        <p:spPr>
          <a:xfrm>
            <a:off x="4197928" y="3072411"/>
            <a:ext cx="1684628" cy="323165"/>
          </a:xfrm>
          <a:prstGeom prst="rect">
            <a:avLst/>
          </a:prstGeom>
          <a:noFill/>
        </p:spPr>
        <p:txBody>
          <a:bodyPr wrap="none" rtlCol="0">
            <a:spAutoFit/>
          </a:bodyPr>
          <a:lstStyle/>
          <a:p>
            <a:r>
              <a:rPr lang="en-US" sz="1500" dirty="0"/>
              <a:t>Bolted connections</a:t>
            </a:r>
          </a:p>
        </p:txBody>
      </p:sp>
      <p:sp>
        <p:nvSpPr>
          <p:cNvPr id="27" name="TextBox 12">
            <a:extLst>
              <a:ext uri="{FF2B5EF4-FFF2-40B4-BE49-F238E27FC236}">
                <a16:creationId xmlns:a16="http://schemas.microsoft.com/office/drawing/2014/main" id="{EC05337A-1094-4E8A-9C72-ADB48BBA3EFC}"/>
              </a:ext>
            </a:extLst>
          </p:cNvPr>
          <p:cNvSpPr txBox="1"/>
          <p:nvPr/>
        </p:nvSpPr>
        <p:spPr>
          <a:xfrm>
            <a:off x="668537" y="3800998"/>
            <a:ext cx="2241191" cy="323165"/>
          </a:xfrm>
          <a:prstGeom prst="rect">
            <a:avLst/>
          </a:prstGeom>
          <a:noFill/>
        </p:spPr>
        <p:txBody>
          <a:bodyPr wrap="none" rtlCol="0">
            <a:spAutoFit/>
          </a:bodyPr>
          <a:lstStyle/>
          <a:p>
            <a:r>
              <a:rPr lang="en-US" sz="1500" dirty="0"/>
              <a:t>Process pipe fixed support</a:t>
            </a:r>
          </a:p>
        </p:txBody>
      </p:sp>
      <p:sp>
        <p:nvSpPr>
          <p:cNvPr id="28" name="Oval 8">
            <a:extLst>
              <a:ext uri="{FF2B5EF4-FFF2-40B4-BE49-F238E27FC236}">
                <a16:creationId xmlns:a16="http://schemas.microsoft.com/office/drawing/2014/main" id="{F5654BB8-D748-4A48-B6DA-0F422EB9A7E1}"/>
              </a:ext>
            </a:extLst>
          </p:cNvPr>
          <p:cNvSpPr/>
          <p:nvPr/>
        </p:nvSpPr>
        <p:spPr>
          <a:xfrm>
            <a:off x="3205162" y="3693825"/>
            <a:ext cx="269081" cy="25110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14">
            <a:extLst>
              <a:ext uri="{FF2B5EF4-FFF2-40B4-BE49-F238E27FC236}">
                <a16:creationId xmlns:a16="http://schemas.microsoft.com/office/drawing/2014/main" id="{84A9EA12-09FD-442D-92E7-087166296AED}"/>
              </a:ext>
            </a:extLst>
          </p:cNvPr>
          <p:cNvSpPr/>
          <p:nvPr/>
        </p:nvSpPr>
        <p:spPr>
          <a:xfrm>
            <a:off x="3205161" y="2226582"/>
            <a:ext cx="269081" cy="25110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15">
            <a:extLst>
              <a:ext uri="{FF2B5EF4-FFF2-40B4-BE49-F238E27FC236}">
                <a16:creationId xmlns:a16="http://schemas.microsoft.com/office/drawing/2014/main" id="{15EFF2EE-AEE1-48EA-BE29-753666B5F545}"/>
              </a:ext>
            </a:extLst>
          </p:cNvPr>
          <p:cNvSpPr/>
          <p:nvPr/>
        </p:nvSpPr>
        <p:spPr>
          <a:xfrm>
            <a:off x="3592686" y="2170293"/>
            <a:ext cx="269081" cy="25110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16">
            <a:extLst>
              <a:ext uri="{FF2B5EF4-FFF2-40B4-BE49-F238E27FC236}">
                <a16:creationId xmlns:a16="http://schemas.microsoft.com/office/drawing/2014/main" id="{4F90EC28-3A70-4634-A185-52FC97A18F32}"/>
              </a:ext>
            </a:extLst>
          </p:cNvPr>
          <p:cNvSpPr/>
          <p:nvPr/>
        </p:nvSpPr>
        <p:spPr>
          <a:xfrm>
            <a:off x="3743847" y="2573798"/>
            <a:ext cx="269081" cy="25110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13">
            <a:extLst>
              <a:ext uri="{FF2B5EF4-FFF2-40B4-BE49-F238E27FC236}">
                <a16:creationId xmlns:a16="http://schemas.microsoft.com/office/drawing/2014/main" id="{8FEBF8EF-D0D3-4966-A756-86AFE0C935D8}"/>
              </a:ext>
            </a:extLst>
          </p:cNvPr>
          <p:cNvCxnSpPr>
            <a:stCxn id="26" idx="1"/>
            <a:endCxn id="31" idx="5"/>
          </p:cNvCxnSpPr>
          <p:nvPr/>
        </p:nvCxnSpPr>
        <p:spPr>
          <a:xfrm flipH="1" flipV="1">
            <a:off x="3973522" y="2788130"/>
            <a:ext cx="224406" cy="445864"/>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19">
            <a:extLst>
              <a:ext uri="{FF2B5EF4-FFF2-40B4-BE49-F238E27FC236}">
                <a16:creationId xmlns:a16="http://schemas.microsoft.com/office/drawing/2014/main" id="{56BC98D6-2AA0-4268-BF8A-D8A3BAF60D29}"/>
              </a:ext>
            </a:extLst>
          </p:cNvPr>
          <p:cNvCxnSpPr>
            <a:cxnSpLocks/>
            <a:stCxn id="26" idx="1"/>
          </p:cNvCxnSpPr>
          <p:nvPr/>
        </p:nvCxnSpPr>
        <p:spPr>
          <a:xfrm flipH="1">
            <a:off x="3495776" y="3233994"/>
            <a:ext cx="702152" cy="585383"/>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21">
            <a:extLst>
              <a:ext uri="{FF2B5EF4-FFF2-40B4-BE49-F238E27FC236}">
                <a16:creationId xmlns:a16="http://schemas.microsoft.com/office/drawing/2014/main" id="{3277E7C5-9DD2-435E-B456-A046729F62DB}"/>
              </a:ext>
            </a:extLst>
          </p:cNvPr>
          <p:cNvCxnSpPr>
            <a:cxnSpLocks/>
          </p:cNvCxnSpPr>
          <p:nvPr/>
        </p:nvCxnSpPr>
        <p:spPr>
          <a:xfrm flipH="1">
            <a:off x="2809548" y="1644470"/>
            <a:ext cx="224406" cy="239317"/>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4">
            <a:extLst>
              <a:ext uri="{FF2B5EF4-FFF2-40B4-BE49-F238E27FC236}">
                <a16:creationId xmlns:a16="http://schemas.microsoft.com/office/drawing/2014/main" id="{06E96414-E33F-4E6A-B78E-9453A1AA766B}"/>
              </a:ext>
            </a:extLst>
          </p:cNvPr>
          <p:cNvCxnSpPr>
            <a:cxnSpLocks/>
          </p:cNvCxnSpPr>
          <p:nvPr/>
        </p:nvCxnSpPr>
        <p:spPr>
          <a:xfrm flipV="1">
            <a:off x="972709" y="2951257"/>
            <a:ext cx="294019" cy="405358"/>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28">
            <a:extLst>
              <a:ext uri="{FF2B5EF4-FFF2-40B4-BE49-F238E27FC236}">
                <a16:creationId xmlns:a16="http://schemas.microsoft.com/office/drawing/2014/main" id="{E1BA6FBF-4671-42A9-A34B-FFF7505ACB8C}"/>
              </a:ext>
            </a:extLst>
          </p:cNvPr>
          <p:cNvCxnSpPr>
            <a:cxnSpLocks/>
          </p:cNvCxnSpPr>
          <p:nvPr/>
        </p:nvCxnSpPr>
        <p:spPr>
          <a:xfrm flipV="1">
            <a:off x="2028251" y="3497556"/>
            <a:ext cx="431297" cy="321821"/>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687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8</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9220083"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defTabSz="457189">
              <a:defRPr/>
            </a:pPr>
            <a:r>
              <a:rPr lang="pl-PL" sz="2800" dirty="0" err="1"/>
              <a:t>Thermal</a:t>
            </a:r>
            <a:r>
              <a:rPr lang="pl-PL" sz="2800" dirty="0"/>
              <a:t> </a:t>
            </a:r>
            <a:r>
              <a:rPr lang="pl-PL" sz="2800" dirty="0" err="1"/>
              <a:t>shield</a:t>
            </a:r>
            <a:r>
              <a:rPr lang="pl-PL" sz="2800" dirty="0"/>
              <a:t> in ITL</a:t>
            </a:r>
          </a:p>
        </p:txBody>
      </p:sp>
      <p:pic>
        <p:nvPicPr>
          <p:cNvPr id="15" name="Obraz 14">
            <a:extLst>
              <a:ext uri="{FF2B5EF4-FFF2-40B4-BE49-F238E27FC236}">
                <a16:creationId xmlns:a16="http://schemas.microsoft.com/office/drawing/2014/main" id="{9692681E-D482-4DEB-BB2B-737D7613EB5D}"/>
              </a:ext>
            </a:extLst>
          </p:cNvPr>
          <p:cNvPicPr>
            <a:picLocks noChangeAspect="1"/>
          </p:cNvPicPr>
          <p:nvPr/>
        </p:nvPicPr>
        <p:blipFill rotWithShape="1">
          <a:blip r:embed="rId4"/>
          <a:srcRect l="8424"/>
          <a:stretch/>
        </p:blipFill>
        <p:spPr>
          <a:xfrm rot="16200000">
            <a:off x="8133180" y="1881217"/>
            <a:ext cx="5410304" cy="2277031"/>
          </a:xfrm>
          <a:prstGeom prst="rect">
            <a:avLst/>
          </a:prstGeom>
        </p:spPr>
      </p:pic>
      <p:pic>
        <p:nvPicPr>
          <p:cNvPr id="13" name="Picture 7">
            <a:extLst>
              <a:ext uri="{FF2B5EF4-FFF2-40B4-BE49-F238E27FC236}">
                <a16:creationId xmlns:a16="http://schemas.microsoft.com/office/drawing/2014/main" id="{3A4B7E95-1987-48FE-BE90-B871F0AC04A2}"/>
              </a:ext>
            </a:extLst>
          </p:cNvPr>
          <p:cNvPicPr>
            <a:picLocks noChangeAspect="1"/>
          </p:cNvPicPr>
          <p:nvPr/>
        </p:nvPicPr>
        <p:blipFill>
          <a:blip r:embed="rId5"/>
          <a:stretch>
            <a:fillRect/>
          </a:stretch>
        </p:blipFill>
        <p:spPr>
          <a:xfrm>
            <a:off x="1156384" y="2226366"/>
            <a:ext cx="6831233" cy="3617000"/>
          </a:xfrm>
          <a:prstGeom prst="rect">
            <a:avLst/>
          </a:prstGeom>
        </p:spPr>
      </p:pic>
      <p:sp>
        <p:nvSpPr>
          <p:cNvPr id="17" name="TextBox 3">
            <a:extLst>
              <a:ext uri="{FF2B5EF4-FFF2-40B4-BE49-F238E27FC236}">
                <a16:creationId xmlns:a16="http://schemas.microsoft.com/office/drawing/2014/main" id="{D5D58705-52DE-417B-816E-475FB11F0F6D}"/>
              </a:ext>
            </a:extLst>
          </p:cNvPr>
          <p:cNvSpPr txBox="1"/>
          <p:nvPr/>
        </p:nvSpPr>
        <p:spPr>
          <a:xfrm>
            <a:off x="527538" y="929734"/>
            <a:ext cx="8180060" cy="1015663"/>
          </a:xfrm>
          <a:prstGeom prst="rect">
            <a:avLst/>
          </a:prstGeom>
          <a:noFill/>
        </p:spPr>
        <p:txBody>
          <a:bodyPr wrap="none" rtlCol="0">
            <a:spAutoFit/>
          </a:bodyPr>
          <a:lstStyle/>
          <a:p>
            <a:pPr marL="342900" indent="-342900">
              <a:buFont typeface="Arial" panose="020B0604020202020204" pitchFamily="34" charset="0"/>
              <a:buChar char="•"/>
            </a:pPr>
            <a:r>
              <a:rPr lang="en-US" sz="2000" dirty="0"/>
              <a:t>Made of aluminum alloy 1050</a:t>
            </a:r>
          </a:p>
          <a:p>
            <a:pPr marL="342900" indent="-342900">
              <a:buFont typeface="Arial" panose="020B0604020202020204" pitchFamily="34" charset="0"/>
              <a:buChar char="•"/>
            </a:pPr>
            <a:r>
              <a:rPr lang="en-US" sz="2000" dirty="0"/>
              <a:t>Conductively connected to HTTS Return using flexible thermal braid/strap</a:t>
            </a:r>
          </a:p>
          <a:p>
            <a:pPr marL="342900" indent="-342900">
              <a:buFont typeface="Arial" panose="020B0604020202020204" pitchFamily="34" charset="0"/>
              <a:buChar char="•"/>
            </a:pPr>
            <a:r>
              <a:rPr lang="en-US" sz="2000" dirty="0"/>
              <a:t>Wrapped with </a:t>
            </a:r>
            <a:r>
              <a:rPr lang="pl-PL" sz="2000" dirty="0"/>
              <a:t>4</a:t>
            </a:r>
            <a:r>
              <a:rPr lang="en-US" sz="2000" dirty="0"/>
              <a:t>0 layers of MLI (2</a:t>
            </a:r>
            <a:r>
              <a:rPr lang="pl-PL" sz="2000" dirty="0"/>
              <a:t>0</a:t>
            </a:r>
            <a:r>
              <a:rPr lang="en-US" sz="2000" dirty="0"/>
              <a:t>/cm) after assembly</a:t>
            </a:r>
          </a:p>
        </p:txBody>
      </p:sp>
    </p:spTree>
    <p:extLst>
      <p:ext uri="{BB962C8B-B14F-4D97-AF65-F5344CB8AC3E}">
        <p14:creationId xmlns:p14="http://schemas.microsoft.com/office/powerpoint/2010/main" val="296666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78C46-7476-4A59-B50F-D9045D3A1953}"/>
              </a:ext>
            </a:extLst>
          </p:cNvPr>
          <p:cNvSpPr>
            <a:spLocks noGrp="1"/>
          </p:cNvSpPr>
          <p:nvPr>
            <p:ph type="dt" sz="half" idx="2"/>
          </p:nvPr>
        </p:nvSpPr>
        <p:spPr/>
        <p:txBody>
          <a:bodyPr/>
          <a:lstStyle/>
          <a:p>
            <a:pPr defTabSz="457189"/>
            <a:r>
              <a:rPr lang="pl-PL" altLang="en-US" dirty="0"/>
              <a:t>14</a:t>
            </a:r>
            <a:r>
              <a:rPr lang="en-US" altLang="en-US" dirty="0"/>
              <a:t>/</a:t>
            </a:r>
            <a:r>
              <a:rPr lang="pl-PL" altLang="en-US" dirty="0"/>
              <a:t>07</a:t>
            </a:r>
            <a:r>
              <a:rPr lang="en-US" altLang="en-US" dirty="0"/>
              <a:t>/202</a:t>
            </a:r>
            <a:r>
              <a:rPr lang="pl-PL" altLang="en-US" dirty="0"/>
              <a:t>2</a:t>
            </a:r>
            <a:endParaRPr lang="en-US" altLang="en-US" dirty="0"/>
          </a:p>
        </p:txBody>
      </p:sp>
      <p:sp>
        <p:nvSpPr>
          <p:cNvPr id="14" name="Slide Number Placeholder 13">
            <a:extLst>
              <a:ext uri="{FF2B5EF4-FFF2-40B4-BE49-F238E27FC236}">
                <a16:creationId xmlns:a16="http://schemas.microsoft.com/office/drawing/2014/main" id="{3725DF6A-4E3C-4168-AE15-563283DE2A21}"/>
              </a:ext>
            </a:extLst>
          </p:cNvPr>
          <p:cNvSpPr>
            <a:spLocks noGrp="1"/>
          </p:cNvSpPr>
          <p:nvPr>
            <p:ph type="sldNum" sz="quarter" idx="4"/>
          </p:nvPr>
        </p:nvSpPr>
        <p:spPr/>
        <p:txBody>
          <a:bodyPr/>
          <a:lstStyle/>
          <a:p>
            <a:pPr defTabSz="457189"/>
            <a:fld id="{D4078CA2-75EA-4F42-B0AF-FB0975373545}" type="slidenum">
              <a:rPr lang="en-US" altLang="en-US"/>
              <a:pPr defTabSz="457189"/>
              <a:t>9</a:t>
            </a:fld>
            <a:endParaRPr lang="en-US" altLang="en-US" dirty="0"/>
          </a:p>
        </p:txBody>
      </p:sp>
      <p:sp>
        <p:nvSpPr>
          <p:cNvPr id="11" name="Date Placeholder 3">
            <a:extLst>
              <a:ext uri="{FF2B5EF4-FFF2-40B4-BE49-F238E27FC236}">
                <a16:creationId xmlns:a16="http://schemas.microsoft.com/office/drawing/2014/main" id="{364D97F0-C878-4B5B-B352-0B6B61D78A57}"/>
              </a:ext>
            </a:extLst>
          </p:cNvPr>
          <p:cNvSpPr txBox="1">
            <a:spLocks/>
          </p:cNvSpPr>
          <p:nvPr/>
        </p:nvSpPr>
        <p:spPr>
          <a:xfrm>
            <a:off x="2260827" y="6495483"/>
            <a:ext cx="775884"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dirty="0">
              <a:solidFill>
                <a:srgbClr val="003087"/>
              </a:solidFill>
            </a:endParaRPr>
          </a:p>
        </p:txBody>
      </p:sp>
      <p:sp>
        <p:nvSpPr>
          <p:cNvPr id="12" name="Footer Placeholder 1">
            <a:extLst>
              <a:ext uri="{FF2B5EF4-FFF2-40B4-BE49-F238E27FC236}">
                <a16:creationId xmlns:a16="http://schemas.microsoft.com/office/drawing/2014/main" id="{70631DE9-99DC-40F2-9662-20F9D321D377}"/>
              </a:ext>
            </a:extLst>
          </p:cNvPr>
          <p:cNvSpPr txBox="1">
            <a:spLocks/>
          </p:cNvSpPr>
          <p:nvPr/>
        </p:nvSpPr>
        <p:spPr>
          <a:xfrm>
            <a:off x="3473825" y="6504214"/>
            <a:ext cx="5842897" cy="242873"/>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defTabSz="457189">
              <a:defRPr/>
            </a:pPr>
            <a:endParaRPr lang="en-US" b="1" dirty="0">
              <a:solidFill>
                <a:srgbClr val="003087"/>
              </a:solidFill>
            </a:endParaRPr>
          </a:p>
        </p:txBody>
      </p:sp>
      <p:sp>
        <p:nvSpPr>
          <p:cNvPr id="16" name="Footer Placeholder 3">
            <a:extLst>
              <a:ext uri="{FF2B5EF4-FFF2-40B4-BE49-F238E27FC236}">
                <a16:creationId xmlns:a16="http://schemas.microsoft.com/office/drawing/2014/main" id="{0CB77E90-D579-46FD-ABB8-6F5E036E5A7A}"/>
              </a:ext>
            </a:extLst>
          </p:cNvPr>
          <p:cNvSpPr>
            <a:spLocks noGrp="1"/>
          </p:cNvSpPr>
          <p:nvPr>
            <p:ph type="ftr" sz="quarter" idx="11"/>
          </p:nvPr>
        </p:nvSpPr>
        <p:spPr>
          <a:xfrm>
            <a:off x="2051914" y="6545704"/>
            <a:ext cx="8347199" cy="242873"/>
          </a:xfrm>
        </p:spPr>
        <p:txBody>
          <a:bodyPr/>
          <a:lstStyle/>
          <a:p>
            <a:pPr>
              <a:defRPr/>
            </a:pPr>
            <a:r>
              <a:rPr lang="pl-PL" sz="1200" dirty="0" err="1"/>
              <a:t>Pawel</a:t>
            </a:r>
            <a:r>
              <a:rPr lang="pl-PL" sz="1200" dirty="0"/>
              <a:t> Duda</a:t>
            </a:r>
            <a:r>
              <a:rPr lang="en-US" sz="1200" dirty="0"/>
              <a:t> | PIP-II Technical Workshop</a:t>
            </a:r>
            <a:endParaRPr lang="en-US" sz="1200"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027" y="5918329"/>
            <a:ext cx="2376351" cy="48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itle 1">
            <a:extLst>
              <a:ext uri="{FF2B5EF4-FFF2-40B4-BE49-F238E27FC236}">
                <a16:creationId xmlns:a16="http://schemas.microsoft.com/office/drawing/2014/main" id="{5ED114A2-8D05-4186-92EE-0D98D5C769BA}"/>
              </a:ext>
            </a:extLst>
          </p:cNvPr>
          <p:cNvSpPr txBox="1">
            <a:spLocks/>
          </p:cNvSpPr>
          <p:nvPr/>
        </p:nvSpPr>
        <p:spPr>
          <a:xfrm>
            <a:off x="390082" y="314581"/>
            <a:ext cx="9220083" cy="427877"/>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lIns="0" tIns="0" rIns="0" bIns="0" anchor="b" anchorCtr="0"/>
          <a:lstStyle>
            <a:lvl1pPr algn="l" defTabSz="457200" rtl="0" eaLnBrk="1" fontAlgn="base" hangingPunct="1">
              <a:spcBef>
                <a:spcPct val="0"/>
              </a:spcBef>
              <a:spcAft>
                <a:spcPct val="0"/>
              </a:spcAft>
              <a:defRPr sz="24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defTabSz="457189">
              <a:defRPr/>
            </a:pPr>
            <a:r>
              <a:rPr lang="pl-PL" sz="2800" dirty="0" err="1"/>
              <a:t>Thermal</a:t>
            </a:r>
            <a:r>
              <a:rPr lang="pl-PL" sz="2800" dirty="0"/>
              <a:t> </a:t>
            </a:r>
            <a:r>
              <a:rPr lang="pl-PL" sz="2800" dirty="0" err="1"/>
              <a:t>shield</a:t>
            </a:r>
            <a:r>
              <a:rPr lang="pl-PL" sz="2800" dirty="0"/>
              <a:t> in TTL</a:t>
            </a:r>
          </a:p>
        </p:txBody>
      </p:sp>
      <p:pic>
        <p:nvPicPr>
          <p:cNvPr id="15" name="Obraz 14">
            <a:extLst>
              <a:ext uri="{FF2B5EF4-FFF2-40B4-BE49-F238E27FC236}">
                <a16:creationId xmlns:a16="http://schemas.microsoft.com/office/drawing/2014/main" id="{9692681E-D482-4DEB-BB2B-737D7613EB5D}"/>
              </a:ext>
            </a:extLst>
          </p:cNvPr>
          <p:cNvPicPr>
            <a:picLocks noChangeAspect="1"/>
          </p:cNvPicPr>
          <p:nvPr/>
        </p:nvPicPr>
        <p:blipFill rotWithShape="1">
          <a:blip r:embed="rId4"/>
          <a:srcRect l="8424"/>
          <a:stretch/>
        </p:blipFill>
        <p:spPr>
          <a:xfrm rot="16200000">
            <a:off x="8133180" y="1881217"/>
            <a:ext cx="5410304" cy="2277031"/>
          </a:xfrm>
          <a:prstGeom prst="rect">
            <a:avLst/>
          </a:prstGeom>
        </p:spPr>
      </p:pic>
      <p:sp>
        <p:nvSpPr>
          <p:cNvPr id="17" name="TextBox 3">
            <a:extLst>
              <a:ext uri="{FF2B5EF4-FFF2-40B4-BE49-F238E27FC236}">
                <a16:creationId xmlns:a16="http://schemas.microsoft.com/office/drawing/2014/main" id="{D5D58705-52DE-417B-816E-475FB11F0F6D}"/>
              </a:ext>
            </a:extLst>
          </p:cNvPr>
          <p:cNvSpPr txBox="1"/>
          <p:nvPr/>
        </p:nvSpPr>
        <p:spPr>
          <a:xfrm>
            <a:off x="321419" y="902506"/>
            <a:ext cx="3909921"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Made of aluminum alloy 1050</a:t>
            </a:r>
          </a:p>
          <a:p>
            <a:pPr marL="342900" indent="-342900">
              <a:buFont typeface="Arial" panose="020B0604020202020204" pitchFamily="34" charset="0"/>
              <a:buChar char="•"/>
            </a:pPr>
            <a:r>
              <a:rPr lang="en-US" sz="2000" dirty="0"/>
              <a:t>Conductively connected to HTTS Return using flexible thermal braid/strap</a:t>
            </a:r>
          </a:p>
          <a:p>
            <a:pPr marL="342900" indent="-342900">
              <a:buFont typeface="Arial" panose="020B0604020202020204" pitchFamily="34" charset="0"/>
              <a:buChar char="•"/>
            </a:pPr>
            <a:r>
              <a:rPr lang="en-US" sz="2000" dirty="0"/>
              <a:t>Wrapped with </a:t>
            </a:r>
            <a:r>
              <a:rPr lang="pl-PL" sz="2000" dirty="0"/>
              <a:t>4</a:t>
            </a:r>
            <a:r>
              <a:rPr lang="en-US" sz="2000" dirty="0"/>
              <a:t>0 layers of MLI (2</a:t>
            </a:r>
            <a:r>
              <a:rPr lang="pl-PL" sz="2000" dirty="0"/>
              <a:t>0</a:t>
            </a:r>
            <a:r>
              <a:rPr lang="en-US" sz="2000" dirty="0"/>
              <a:t>/cm) after assembly</a:t>
            </a:r>
          </a:p>
        </p:txBody>
      </p:sp>
      <p:pic>
        <p:nvPicPr>
          <p:cNvPr id="18" name="Obraz 17">
            <a:extLst>
              <a:ext uri="{FF2B5EF4-FFF2-40B4-BE49-F238E27FC236}">
                <a16:creationId xmlns:a16="http://schemas.microsoft.com/office/drawing/2014/main" id="{2E0CBA3D-2D76-4C05-81E0-290649BAEB74}"/>
              </a:ext>
            </a:extLst>
          </p:cNvPr>
          <p:cNvPicPr>
            <a:picLocks noChangeAspect="1"/>
          </p:cNvPicPr>
          <p:nvPr/>
        </p:nvPicPr>
        <p:blipFill rotWithShape="1">
          <a:blip r:embed="rId5">
            <a:extLst>
              <a:ext uri="{28A0092B-C50C-407E-A947-70E740481C1C}">
                <a14:useLocalDpi xmlns:a14="http://schemas.microsoft.com/office/drawing/2010/main" val="0"/>
              </a:ext>
            </a:extLst>
          </a:blip>
          <a:srcRect l="1629" r="4493"/>
          <a:stretch/>
        </p:blipFill>
        <p:spPr>
          <a:xfrm>
            <a:off x="0" y="3054632"/>
            <a:ext cx="5418154" cy="3162247"/>
          </a:xfrm>
          <a:prstGeom prst="rect">
            <a:avLst/>
          </a:prstGeom>
        </p:spPr>
      </p:pic>
      <p:pic>
        <p:nvPicPr>
          <p:cNvPr id="19" name="Obraz 18">
            <a:extLst>
              <a:ext uri="{FF2B5EF4-FFF2-40B4-BE49-F238E27FC236}">
                <a16:creationId xmlns:a16="http://schemas.microsoft.com/office/drawing/2014/main" id="{7EFE69A9-0693-4812-A439-E7D9443C34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8975" y="314580"/>
            <a:ext cx="4492431" cy="2461447"/>
          </a:xfrm>
          <a:prstGeom prst="rect">
            <a:avLst/>
          </a:prstGeom>
        </p:spPr>
      </p:pic>
      <p:pic>
        <p:nvPicPr>
          <p:cNvPr id="20" name="Obraz 19">
            <a:extLst>
              <a:ext uri="{FF2B5EF4-FFF2-40B4-BE49-F238E27FC236}">
                <a16:creationId xmlns:a16="http://schemas.microsoft.com/office/drawing/2014/main" id="{414CA9C4-1661-4765-A714-CEDCB3678B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8154" y="3411111"/>
            <a:ext cx="4361855" cy="2396067"/>
          </a:xfrm>
          <a:prstGeom prst="rect">
            <a:avLst/>
          </a:prstGeom>
        </p:spPr>
      </p:pic>
    </p:spTree>
    <p:extLst>
      <p:ext uri="{BB962C8B-B14F-4D97-AF65-F5344CB8AC3E}">
        <p14:creationId xmlns:p14="http://schemas.microsoft.com/office/powerpoint/2010/main" val="2722950523"/>
      </p:ext>
    </p:extLst>
  </p:cSld>
  <p:clrMapOvr>
    <a:masterClrMapping/>
  </p:clrMapOvr>
</p:sld>
</file>

<file path=ppt/theme/theme1.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0A9347935DA74C8DB662DDB94DC24E" ma:contentTypeVersion="9" ma:contentTypeDescription="Create a new document." ma:contentTypeScope="" ma:versionID="daccfbc87992deecdd76a41080ed79a9">
  <xsd:schema xmlns:xsd="http://www.w3.org/2001/XMLSchema" xmlns:xs="http://www.w3.org/2001/XMLSchema" xmlns:p="http://schemas.microsoft.com/office/2006/metadata/properties" xmlns:ns1="http://schemas.microsoft.com/sharepoint/v3" xmlns:ns3="bb137302-f76b-4ed9-a081-76f546f328cd" xmlns:ns4="ee7e25fd-3d00-4a17-8d06-95b415c0ffa6" targetNamespace="http://schemas.microsoft.com/office/2006/metadata/properties" ma:root="true" ma:fieldsID="ce083e8da3803cf1a5fd098111086400" ns1:_="" ns3:_="" ns4:_="">
    <xsd:import namespace="http://schemas.microsoft.com/sharepoint/v3"/>
    <xsd:import namespace="bb137302-f76b-4ed9-a081-76f546f328cd"/>
    <xsd:import namespace="ee7e25fd-3d00-4a17-8d06-95b415c0ffa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137302-f76b-4ed9-a081-76f546f328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7e25fd-3d00-4a17-8d06-95b415c0ff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2.xml><?xml version="1.0" encoding="utf-8"?>
<ds:datastoreItem xmlns:ds="http://schemas.openxmlformats.org/officeDocument/2006/customXml" ds:itemID="{1CF82BAE-E75F-4752-A4BB-557E29524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b137302-f76b-4ed9-a081-76f546f328cd"/>
    <ds:schemaRef ds:uri="ee7e25fd-3d00-4a17-8d06-95b415c0f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1F245F-DB62-428D-A566-B113377E9116}">
  <ds:schemaRefs>
    <ds:schemaRef ds:uri="http://purl.org/dc/elements/1.1/"/>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http://purl.org/dc/dcmitype/"/>
    <ds:schemaRef ds:uri="ee7e25fd-3d00-4a17-8d06-95b415c0ffa6"/>
    <ds:schemaRef ds:uri="bb137302-f76b-4ed9-a081-76f546f328cd"/>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Fermilab_PPT_090815</Template>
  <TotalTime>41238</TotalTime>
  <Words>1176</Words>
  <Application>Microsoft Office PowerPoint</Application>
  <PresentationFormat>Panoramiczny</PresentationFormat>
  <Paragraphs>178</Paragraphs>
  <Slides>16</Slides>
  <Notes>15</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16</vt:i4>
      </vt:variant>
    </vt:vector>
  </HeadingPairs>
  <TitlesOfParts>
    <vt:vector size="25" baseType="lpstr">
      <vt:lpstr>ＭＳ Ｐゴシック</vt:lpstr>
      <vt:lpstr>Arial</vt:lpstr>
      <vt:lpstr>Calibri</vt:lpstr>
      <vt:lpstr>Calibri Light</vt:lpstr>
      <vt:lpstr>Courier New</vt:lpstr>
      <vt:lpstr>Geneva</vt:lpstr>
      <vt:lpstr>Helvetica</vt:lpstr>
      <vt:lpstr>Times New Roman</vt:lpstr>
      <vt:lpstr>1_Fermilab_PPT_090915</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ITL thermal shield – supports </vt:lpstr>
      <vt:lpstr>Prezentacja programu PowerPoint</vt:lpstr>
      <vt:lpstr>Prezentacja programu PowerPoint</vt:lpstr>
      <vt:lpstr>ESS and PIPII solutions</vt:lpstr>
      <vt:lpstr>Experience in the production of welded thermal bridges</vt:lpstr>
      <vt:lpstr>Determining the minimum number of thermal bridges</vt:lpstr>
      <vt:lpstr>Determining the minimum number of thermal bridges</vt:lpstr>
      <vt:lpstr>Determining the minimum number of thermal bridges</vt:lpstr>
      <vt:lpstr>Determining the minimum number of thermal bridges</vt:lpstr>
      <vt:lpstr>Determining the minimum number of thermal bridges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Paweł Duda</cp:lastModifiedBy>
  <cp:revision>1423</cp:revision>
  <cp:lastPrinted>2020-01-24T20:57:46Z</cp:lastPrinted>
  <dcterms:created xsi:type="dcterms:W3CDTF">2019-12-16T19:54:36Z</dcterms:created>
  <dcterms:modified xsi:type="dcterms:W3CDTF">2022-07-14T01:28:27Z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0x010100550A9347935DA74C8DB662DDB94DC24E</vt:lpwstr>
  </property>
</Properties>
</file>