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38"/>
  </p:notesMasterIdLst>
  <p:handoutMasterIdLst>
    <p:handoutMasterId r:id="rId39"/>
  </p:handoutMasterIdLst>
  <p:sldIdLst>
    <p:sldId id="2470" r:id="rId5"/>
    <p:sldId id="2510" r:id="rId6"/>
    <p:sldId id="2521" r:id="rId7"/>
    <p:sldId id="2501" r:id="rId8"/>
    <p:sldId id="2525" r:id="rId9"/>
    <p:sldId id="2504" r:id="rId10"/>
    <p:sldId id="2502" r:id="rId11"/>
    <p:sldId id="2527" r:id="rId12"/>
    <p:sldId id="2528" r:id="rId13"/>
    <p:sldId id="2529" r:id="rId14"/>
    <p:sldId id="2507" r:id="rId15"/>
    <p:sldId id="2508" r:id="rId16"/>
    <p:sldId id="2522" r:id="rId17"/>
    <p:sldId id="2536" r:id="rId18"/>
    <p:sldId id="2540" r:id="rId19"/>
    <p:sldId id="2523" r:id="rId20"/>
    <p:sldId id="2537" r:id="rId21"/>
    <p:sldId id="2538" r:id="rId22"/>
    <p:sldId id="2539" r:id="rId23"/>
    <p:sldId id="2524" r:id="rId24"/>
    <p:sldId id="2511" r:id="rId25"/>
    <p:sldId id="2534" r:id="rId26"/>
    <p:sldId id="2530" r:id="rId27"/>
    <p:sldId id="2514" r:id="rId28"/>
    <p:sldId id="2535" r:id="rId29"/>
    <p:sldId id="2531" r:id="rId30"/>
    <p:sldId id="2512" r:id="rId31"/>
    <p:sldId id="2509" r:id="rId32"/>
    <p:sldId id="2532" r:id="rId33"/>
    <p:sldId id="2526" r:id="rId34"/>
    <p:sldId id="2516" r:id="rId35"/>
    <p:sldId id="2533" r:id="rId36"/>
    <p:sldId id="2519" r:id="rId37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10"/>
            <p14:sldId id="2521"/>
            <p14:sldId id="2501"/>
            <p14:sldId id="2525"/>
            <p14:sldId id="2504"/>
            <p14:sldId id="2502"/>
            <p14:sldId id="2527"/>
            <p14:sldId id="2528"/>
            <p14:sldId id="2529"/>
            <p14:sldId id="2507"/>
            <p14:sldId id="2508"/>
            <p14:sldId id="2522"/>
            <p14:sldId id="2536"/>
            <p14:sldId id="2540"/>
            <p14:sldId id="2523"/>
            <p14:sldId id="2537"/>
            <p14:sldId id="2538"/>
            <p14:sldId id="2539"/>
            <p14:sldId id="2524"/>
            <p14:sldId id="2511"/>
            <p14:sldId id="2534"/>
            <p14:sldId id="2530"/>
            <p14:sldId id="2514"/>
            <p14:sldId id="2535"/>
            <p14:sldId id="2531"/>
            <p14:sldId id="2512"/>
            <p14:sldId id="2509"/>
            <p14:sldId id="2532"/>
            <p14:sldId id="2526"/>
            <p14:sldId id="2516"/>
            <p14:sldId id="2533"/>
            <p14:sldId id="2519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F2D62"/>
    <a:srgbClr val="404040"/>
    <a:srgbClr val="4E4E4E"/>
    <a:srgbClr val="63666A"/>
    <a:srgbClr val="505050"/>
    <a:srgbClr val="50504E"/>
    <a:srgbClr val="A7A8A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7B6BE-12AB-4FD3-87EF-B1B7231ED912}" v="2" dt="2020-11-16T14:34:06.2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8" autoAdjust="0"/>
    <p:restoredTop sz="96357" autoAdjust="0"/>
  </p:normalViewPr>
  <p:slideViewPr>
    <p:cSldViewPr snapToGrid="0" snapToObjects="1" showGuides="1">
      <p:cViewPr varScale="1">
        <p:scale>
          <a:sx n="80" d="100"/>
          <a:sy n="80" d="100"/>
        </p:scale>
        <p:origin x="845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M Rowe" userId="a47b93c3-83ad-4fb6-aa95-fb0d6e57d93e" providerId="ADAL" clId="{E997B6BE-12AB-4FD3-87EF-B1B7231ED912}"/>
    <pc:docChg chg="custSel delSld modSld modSection">
      <pc:chgData name="Allan M Rowe" userId="a47b93c3-83ad-4fb6-aa95-fb0d6e57d93e" providerId="ADAL" clId="{E997B6BE-12AB-4FD3-87EF-B1B7231ED912}" dt="2020-11-16T14:34:28.414" v="76" actId="20577"/>
      <pc:docMkLst>
        <pc:docMk/>
      </pc:docMkLst>
      <pc:sldChg chg="addSp delSp">
        <pc:chgData name="Allan M Rowe" userId="a47b93c3-83ad-4fb6-aa95-fb0d6e57d93e" providerId="ADAL" clId="{E997B6BE-12AB-4FD3-87EF-B1B7231ED912}" dt="2020-11-16T14:34:06.208" v="64"/>
        <pc:sldMkLst>
          <pc:docMk/>
          <pc:sldMk cId="784228793" sldId="2282"/>
        </pc:sldMkLst>
        <pc:spChg chg="del">
          <ac:chgData name="Allan M Rowe" userId="a47b93c3-83ad-4fb6-aa95-fb0d6e57d93e" providerId="ADAL" clId="{E997B6BE-12AB-4FD3-87EF-B1B7231ED912}" dt="2020-11-16T14:34:05.853" v="63" actId="478"/>
          <ac:spMkLst>
            <pc:docMk/>
            <pc:sldMk cId="784228793" sldId="2282"/>
            <ac:spMk id="10" creationId="{1F5CC3ED-7949-4E81-A7E7-501B7ADC99E7}"/>
          </ac:spMkLst>
        </pc:spChg>
        <pc:spChg chg="add">
          <ac:chgData name="Allan M Rowe" userId="a47b93c3-83ad-4fb6-aa95-fb0d6e57d93e" providerId="ADAL" clId="{E997B6BE-12AB-4FD3-87EF-B1B7231ED912}" dt="2020-11-16T14:34:06.208" v="64"/>
          <ac:spMkLst>
            <pc:docMk/>
            <pc:sldMk cId="784228793" sldId="2282"/>
            <ac:spMk id="11" creationId="{B62CE4CF-F291-4E24-956A-4323A68428C7}"/>
          </ac:spMkLst>
        </pc:spChg>
      </pc:sldChg>
      <pc:sldChg chg="modSp">
        <pc:chgData name="Allan M Rowe" userId="a47b93c3-83ad-4fb6-aa95-fb0d6e57d93e" providerId="ADAL" clId="{E997B6BE-12AB-4FD3-87EF-B1B7231ED912}" dt="2020-11-16T14:33:28.551" v="59" actId="20577"/>
        <pc:sldMkLst>
          <pc:docMk/>
          <pc:sldMk cId="4075246377" sldId="2429"/>
        </pc:sldMkLst>
        <pc:spChg chg="mod">
          <ac:chgData name="Allan M Rowe" userId="a47b93c3-83ad-4fb6-aa95-fb0d6e57d93e" providerId="ADAL" clId="{E997B6BE-12AB-4FD3-87EF-B1B7231ED912}" dt="2020-11-16T14:33:28.551" v="59" actId="20577"/>
          <ac:spMkLst>
            <pc:docMk/>
            <pc:sldMk cId="4075246377" sldId="2429"/>
            <ac:spMk id="4" creationId="{9B5EA188-4016-423F-8174-88E347880BD1}"/>
          </ac:spMkLst>
        </pc:spChg>
      </pc:sldChg>
      <pc:sldChg chg="modSp">
        <pc:chgData name="Allan M Rowe" userId="a47b93c3-83ad-4fb6-aa95-fb0d6e57d93e" providerId="ADAL" clId="{E997B6BE-12AB-4FD3-87EF-B1B7231ED912}" dt="2020-11-16T14:34:28.414" v="76" actId="20577"/>
        <pc:sldMkLst>
          <pc:docMk/>
          <pc:sldMk cId="1139286859" sldId="2470"/>
        </pc:sldMkLst>
        <pc:spChg chg="mod">
          <ac:chgData name="Allan M Rowe" userId="a47b93c3-83ad-4fb6-aa95-fb0d6e57d93e" providerId="ADAL" clId="{E997B6BE-12AB-4FD3-87EF-B1B7231ED912}" dt="2020-11-16T14:34:28.414" v="76" actId="20577"/>
          <ac:spMkLst>
            <pc:docMk/>
            <pc:sldMk cId="1139286859" sldId="2470"/>
            <ac:spMk id="4" creationId="{00000000-0000-0000-0000-000000000000}"/>
          </ac:spMkLst>
        </pc:spChg>
      </pc:sldChg>
      <pc:sldChg chg="del">
        <pc:chgData name="Allan M Rowe" userId="a47b93c3-83ad-4fb6-aa95-fb0d6e57d93e" providerId="ADAL" clId="{E997B6BE-12AB-4FD3-87EF-B1B7231ED912}" dt="2020-11-16T14:33:32.857" v="60" actId="2696"/>
        <pc:sldMkLst>
          <pc:docMk/>
          <pc:sldMk cId="3631663477" sldId="2477"/>
        </pc:sldMkLst>
      </pc:sldChg>
      <pc:sldChg chg="addSp delSp">
        <pc:chgData name="Allan M Rowe" userId="a47b93c3-83ad-4fb6-aa95-fb0d6e57d93e" providerId="ADAL" clId="{E997B6BE-12AB-4FD3-87EF-B1B7231ED912}" dt="2020-11-16T14:34:00.470" v="62"/>
        <pc:sldMkLst>
          <pc:docMk/>
          <pc:sldMk cId="208557047" sldId="2499"/>
        </pc:sldMkLst>
        <pc:spChg chg="del">
          <ac:chgData name="Allan M Rowe" userId="a47b93c3-83ad-4fb6-aa95-fb0d6e57d93e" providerId="ADAL" clId="{E997B6BE-12AB-4FD3-87EF-B1B7231ED912}" dt="2020-11-16T14:33:59.859" v="61" actId="478"/>
          <ac:spMkLst>
            <pc:docMk/>
            <pc:sldMk cId="208557047" sldId="2499"/>
            <ac:spMk id="15" creationId="{855ADDFD-C5F8-4353-9D14-14D2D7301EB3}"/>
          </ac:spMkLst>
        </pc:spChg>
        <pc:spChg chg="add">
          <ac:chgData name="Allan M Rowe" userId="a47b93c3-83ad-4fb6-aa95-fb0d6e57d93e" providerId="ADAL" clId="{E997B6BE-12AB-4FD3-87EF-B1B7231ED912}" dt="2020-11-16T14:34:00.470" v="62"/>
          <ac:spMkLst>
            <pc:docMk/>
            <pc:sldMk cId="208557047" sldId="2499"/>
            <ac:spMk id="16" creationId="{0CB77E90-D579-46FD-ABB8-6F5E036E5A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S</a:t>
            </a:r>
            <a:r>
              <a:rPr lang="en-US" sz="2800" dirty="0" err="1" smtClean="0"/>
              <a:t>afety</a:t>
            </a:r>
            <a:r>
              <a:rPr lang="en-US" sz="2800" dirty="0" smtClean="0"/>
              <a:t> </a:t>
            </a:r>
            <a:r>
              <a:rPr lang="en-US" sz="2800" dirty="0"/>
              <a:t>valves calculations for PIP-II CDS </a:t>
            </a:r>
          </a:p>
        </p:txBody>
      </p:sp>
      <p:sp>
        <p:nvSpPr>
          <p:cNvPr id="5" name="Text Placeholder 3"/>
          <p:cNvSpPr>
            <a:spLocks noGrp="1"/>
          </p:cNvSpPr>
          <p:nvPr/>
        </p:nvSpPr>
        <p:spPr>
          <a:xfrm>
            <a:off x="357193" y="5389010"/>
            <a:ext cx="8562963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133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09585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133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219170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133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828754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133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438339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133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Tomasz Banaszkiewicz </a:t>
            </a:r>
            <a:r>
              <a:rPr lang="en-US" dirty="0" smtClean="0"/>
              <a:t>/</a:t>
            </a:r>
            <a:r>
              <a:rPr lang="pl-PL" dirty="0"/>
              <a:t> </a:t>
            </a:r>
            <a:r>
              <a:rPr lang="pl-PL" dirty="0" err="1"/>
              <a:t>Wroclaw</a:t>
            </a:r>
            <a:r>
              <a:rPr lang="pl-PL" dirty="0"/>
              <a:t> </a:t>
            </a:r>
            <a:r>
              <a:rPr lang="pl-PL" dirty="0" err="1"/>
              <a:t>Univ</a:t>
            </a:r>
            <a:r>
              <a:rPr lang="pl-PL" dirty="0"/>
              <a:t>. of Science and </a:t>
            </a:r>
            <a:r>
              <a:rPr lang="pl-PL" dirty="0" smtClean="0"/>
              <a:t>Technology</a:t>
            </a:r>
            <a:r>
              <a:rPr lang="en-US" dirty="0"/>
              <a:t>	</a:t>
            </a:r>
          </a:p>
          <a:p>
            <a:r>
              <a:rPr lang="en-US" dirty="0"/>
              <a:t>PIP-II Technical Workshop</a:t>
            </a:r>
          </a:p>
          <a:p>
            <a:r>
              <a:rPr lang="pl-PL" dirty="0" err="1" smtClean="0"/>
              <a:t>July</a:t>
            </a:r>
            <a:r>
              <a:rPr lang="pl-PL" dirty="0" smtClean="0"/>
              <a:t> 14th,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250316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In the event of the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insulation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damaged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assumed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the </a:t>
            </a:r>
            <a:r>
              <a:rPr lang="pl-PL" dirty="0" err="1" smtClean="0"/>
              <a:t>cold</a:t>
            </a:r>
            <a:r>
              <a:rPr lang="pl-PL" dirty="0" smtClean="0"/>
              <a:t> lines in the CDS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separated</a:t>
            </a:r>
            <a:r>
              <a:rPr lang="pl-PL" dirty="0" smtClean="0"/>
              <a:t> from the </a:t>
            </a:r>
            <a:r>
              <a:rPr lang="pl-PL" dirty="0" err="1" smtClean="0"/>
              <a:t>Cryoplant</a:t>
            </a:r>
            <a:r>
              <a:rPr lang="pl-PL" dirty="0" smtClean="0"/>
              <a:t>. Helium in the </a:t>
            </a:r>
            <a:r>
              <a:rPr lang="pl-PL" dirty="0" err="1" smtClean="0"/>
              <a:t>main</a:t>
            </a:r>
            <a:r>
              <a:rPr lang="pl-PL" dirty="0" smtClean="0"/>
              <a:t> lines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trapped</a:t>
            </a:r>
            <a:r>
              <a:rPr lang="pl-PL" dirty="0" smtClean="0"/>
              <a:t> in the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/>
              <a:t>.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For the </a:t>
            </a:r>
            <a:r>
              <a:rPr lang="pl-PL" dirty="0" err="1"/>
              <a:t>trapped</a:t>
            </a:r>
            <a:r>
              <a:rPr lang="pl-PL" dirty="0"/>
              <a:t> </a:t>
            </a:r>
            <a:r>
              <a:rPr lang="pl-PL" dirty="0" err="1"/>
              <a:t>volume</a:t>
            </a:r>
            <a:r>
              <a:rPr lang="pl-PL" dirty="0"/>
              <a:t>, the </a:t>
            </a:r>
            <a:r>
              <a:rPr lang="pl-PL" dirty="0" err="1"/>
              <a:t>density</a:t>
            </a:r>
            <a:r>
              <a:rPr lang="pl-PL" dirty="0"/>
              <a:t> of helium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until</a:t>
            </a:r>
            <a:r>
              <a:rPr lang="pl-PL" dirty="0"/>
              <a:t> the relief </a:t>
            </a:r>
            <a:r>
              <a:rPr lang="pl-PL" dirty="0" err="1"/>
              <a:t>equipment</a:t>
            </a:r>
            <a:r>
              <a:rPr lang="pl-PL" dirty="0"/>
              <a:t> </a:t>
            </a:r>
            <a:r>
              <a:rPr lang="pl-PL" dirty="0" err="1"/>
              <a:t>opens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Relief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r>
              <a:rPr lang="pl-PL" dirty="0" err="1" smtClean="0"/>
              <a:t>calculation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 flipH="1">
            <a:off x="1792895" y="3750613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 = 4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124.5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4380803" y="4465455"/>
            <a:ext cx="2281383" cy="4433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 flipH="1">
            <a:off x="7022121" y="3750613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Relief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8.74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</a:t>
            </a:r>
            <a:r>
              <a:rPr lang="pl-PL" baseline="-25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SET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= 20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124.5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768563" y="4155344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input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55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Relief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r>
              <a:rPr lang="pl-PL" dirty="0" err="1" smtClean="0"/>
              <a:t>calculation</a:t>
            </a:r>
            <a:r>
              <a:rPr lang="pl-PL" dirty="0" smtClean="0"/>
              <a:t> – 2 K return </a:t>
            </a:r>
            <a:r>
              <a:rPr lang="pl-PL" dirty="0" err="1" smtClean="0"/>
              <a:t>line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 flipH="1">
            <a:off x="1743940" y="1013198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3.8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 = 27 mbara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0.349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4331848" y="1728040"/>
            <a:ext cx="2281383" cy="4433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 flipH="1">
            <a:off x="6973166" y="1013198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Relief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FF000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FF0000"/>
                </a:solidFill>
                <a:latin typeface="Helvetica"/>
                <a:cs typeface="ＭＳ Ｐゴシック" charset="0"/>
              </a:rPr>
              <a:t>572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</a:t>
            </a:r>
            <a:r>
              <a:rPr lang="pl-PL" baseline="-25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SET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= 4.1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0.349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719608" y="1417929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input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 flipH="1">
            <a:off x="1743940" y="3516293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5.2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 = 2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33.1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4331848" y="4231135"/>
            <a:ext cx="2281383" cy="4433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 flipH="1">
            <a:off x="6973166" y="3516293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Relief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7.9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</a:t>
            </a:r>
            <a:r>
              <a:rPr lang="pl-PL" baseline="-25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SET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= 4.1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33.1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719608" y="3921024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input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10600" y="1419803"/>
            <a:ext cx="177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nominal</a:t>
            </a:r>
            <a:r>
              <a:rPr lang="pl-PL" dirty="0" smtClean="0"/>
              <a:t> </a:t>
            </a:r>
            <a:r>
              <a:rPr lang="pl-PL" dirty="0" err="1" smtClean="0"/>
              <a:t>operational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09555" y="3921024"/>
            <a:ext cx="177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cool</a:t>
            </a:r>
            <a:r>
              <a:rPr lang="pl-PL" dirty="0" smtClean="0"/>
              <a:t> down </a:t>
            </a:r>
            <a:r>
              <a:rPr lang="pl-PL" dirty="0" err="1" smtClean="0"/>
              <a:t>conditions</a:t>
            </a:r>
            <a:endParaRPr lang="pl-PL" dirty="0"/>
          </a:p>
        </p:txBody>
      </p:sp>
      <p:sp>
        <p:nvSpPr>
          <p:cNvPr id="1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4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Relief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r>
              <a:rPr lang="pl-PL" dirty="0" err="1" smtClean="0"/>
              <a:t>calculation</a:t>
            </a:r>
            <a:r>
              <a:rPr lang="pl-PL" dirty="0" smtClean="0"/>
              <a:t> – 2 K return </a:t>
            </a:r>
            <a:r>
              <a:rPr lang="pl-PL" dirty="0" err="1" smtClean="0"/>
              <a:t>line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Strzałka w prawo 7"/>
          <p:cNvSpPr/>
          <p:nvPr/>
        </p:nvSpPr>
        <p:spPr>
          <a:xfrm>
            <a:off x="4331848" y="1728040"/>
            <a:ext cx="2281383" cy="4433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719608" y="1417929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input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 flipH="1">
            <a:off x="1743940" y="3516293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5.2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 = 2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33.1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4331848" y="4231135"/>
            <a:ext cx="2281383" cy="4433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 flipH="1">
            <a:off x="6973166" y="3516293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Relief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7.9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</a:t>
            </a:r>
            <a:r>
              <a:rPr lang="pl-PL" baseline="-25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SET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= 4.1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33.1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719608" y="3921024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input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10600" y="1419803"/>
            <a:ext cx="177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nominal</a:t>
            </a:r>
            <a:r>
              <a:rPr lang="pl-PL" dirty="0" smtClean="0"/>
              <a:t> </a:t>
            </a:r>
            <a:r>
              <a:rPr lang="pl-PL" dirty="0" err="1" smtClean="0"/>
              <a:t>operational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09555" y="3921024"/>
            <a:ext cx="177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cool</a:t>
            </a:r>
            <a:r>
              <a:rPr lang="pl-PL" dirty="0" smtClean="0"/>
              <a:t> down </a:t>
            </a:r>
            <a:r>
              <a:rPr lang="pl-PL" dirty="0" err="1" smtClean="0"/>
              <a:t>conditions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761019" y="3516293"/>
            <a:ext cx="2697018" cy="19793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19" name="pole tekstowe 18"/>
          <p:cNvSpPr txBox="1"/>
          <p:nvPr/>
        </p:nvSpPr>
        <p:spPr>
          <a:xfrm flipH="1">
            <a:off x="1743940" y="1013198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3.8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 = 27 mbara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0.349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21" name="pole tekstowe 20"/>
          <p:cNvSpPr txBox="1"/>
          <p:nvPr/>
        </p:nvSpPr>
        <p:spPr>
          <a:xfrm flipH="1">
            <a:off x="6973166" y="1013198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Relief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FF000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FF0000"/>
                </a:solidFill>
                <a:latin typeface="Helvetica"/>
                <a:cs typeface="ＭＳ Ｐゴシック" charset="0"/>
              </a:rPr>
              <a:t>572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</a:t>
            </a:r>
            <a:r>
              <a:rPr lang="pl-PL" baseline="-25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SET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= 4.1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0.349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70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1" y="932895"/>
            <a:ext cx="12191999" cy="149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</a:pPr>
            <a:r>
              <a:rPr lang="pl-PL" dirty="0" smtClean="0"/>
              <a:t>The </a:t>
            </a:r>
            <a:r>
              <a:rPr lang="pl-PL" dirty="0" err="1" smtClean="0"/>
              <a:t>calculation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one of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r>
              <a:rPr lang="pl-PL" dirty="0"/>
              <a:t>:</a:t>
            </a:r>
          </a:p>
          <a:p>
            <a:pPr marL="457200" indent="-457200">
              <a:lnSpc>
                <a:spcPct val="125000"/>
              </a:lnSpc>
              <a:buAutoNum type="arabicPeriod"/>
            </a:pP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The s</a:t>
            </a:r>
            <a:r>
              <a:rPr lang="en-US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udden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disappearance of the vacuum in the vacuum vessel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– the most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conservative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approach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Heat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intake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to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cold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line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limited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only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by the MLI to 6 kW/m</a:t>
            </a:r>
            <a:r>
              <a:rPr lang="pl-PL" sz="2000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endParaRPr lang="pl-PL" sz="2000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pPr>
              <a:lnSpc>
                <a:spcPct val="125000"/>
              </a:lnSpc>
            </a:pPr>
            <a:endParaRPr lang="pl-PL" sz="9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2429459"/>
            <a:ext cx="465557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1" y="932895"/>
            <a:ext cx="12191999" cy="149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</a:pPr>
            <a:r>
              <a:rPr lang="pl-PL" dirty="0" smtClean="0"/>
              <a:t>The </a:t>
            </a:r>
            <a:r>
              <a:rPr lang="pl-PL" dirty="0" err="1" smtClean="0"/>
              <a:t>calculation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one of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r>
              <a:rPr lang="pl-PL" dirty="0"/>
              <a:t>:</a:t>
            </a:r>
          </a:p>
          <a:p>
            <a:pPr marL="457200" indent="-457200">
              <a:lnSpc>
                <a:spcPct val="125000"/>
              </a:lnSpc>
              <a:buAutoNum type="arabicPeriod"/>
            </a:pP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The s</a:t>
            </a:r>
            <a:r>
              <a:rPr lang="en-US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udden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disappearance of the vacuum in the vacuum vessel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– the most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conservative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approach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Heat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intake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to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cold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line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limited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only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by the MLI to 6 kW/m</a:t>
            </a:r>
            <a:r>
              <a:rPr lang="pl-PL" sz="2000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endParaRPr lang="pl-PL" sz="2000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pPr>
              <a:lnSpc>
                <a:spcPct val="125000"/>
              </a:lnSpc>
            </a:pPr>
            <a:endParaRPr lang="pl-PL" sz="9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632" y="2433269"/>
            <a:ext cx="4655576" cy="3600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33325" y="469109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air</a:t>
            </a:r>
            <a:endParaRPr lang="pl-PL" sz="2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395525" y="274564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air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190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1" y="907590"/>
            <a:ext cx="12191999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</a:pPr>
            <a:r>
              <a:rPr lang="pl-PL" dirty="0" smtClean="0"/>
              <a:t>The </a:t>
            </a:r>
            <a:r>
              <a:rPr lang="pl-PL" dirty="0" err="1" smtClean="0"/>
              <a:t>calculation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one of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r>
              <a:rPr lang="pl-PL" dirty="0"/>
              <a:t>: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 startAt="2"/>
            </a:pP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into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through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an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orifice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with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area of 5000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 For a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conservative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approach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,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assumes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that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every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line gets 100% heat introduced by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inflowing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(</a:t>
            </a:r>
            <a:r>
              <a:rPr lang="pl-PL" sz="2000" dirty="0" err="1">
                <a:solidFill>
                  <a:srgbClr val="505050"/>
                </a:solidFill>
                <a:latin typeface="Helvetica"/>
                <a:cs typeface="ＭＳ Ｐゴシック" charset="0"/>
              </a:rPr>
              <a:t>limited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by MLI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–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This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scenario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was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used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for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trapped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volume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reliefs</a:t>
            </a:r>
            <a:endParaRPr lang="pl-PL" sz="2000" b="1" dirty="0" smtClean="0">
              <a:solidFill>
                <a:srgbClr val="004C97"/>
              </a:solidFill>
              <a:latin typeface="Helvetica"/>
              <a:cs typeface="ＭＳ Ｐゴシック" charset="0"/>
            </a:endParaRPr>
          </a:p>
          <a:p>
            <a:pPr marL="457200" indent="-457200">
              <a:lnSpc>
                <a:spcPct val="125000"/>
              </a:lnSpc>
              <a:buAutoNum type="arabicPeriod" startAt="2"/>
            </a:pPr>
            <a:endParaRPr lang="pl-PL" sz="9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9" name="Prostokąt 8"/>
          <p:cNvSpPr/>
          <p:nvPr/>
        </p:nvSpPr>
        <p:spPr>
          <a:xfrm>
            <a:off x="8401067" y="3150185"/>
            <a:ext cx="33077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5000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area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largest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safety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valve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allowed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to be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installed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on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</a:p>
          <a:p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(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EN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13458-2)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endParaRPr lang="pl-PL" sz="20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677109"/>
            <a:ext cx="465557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1" y="907590"/>
            <a:ext cx="12191999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</a:pPr>
            <a:r>
              <a:rPr lang="pl-PL" dirty="0" smtClean="0"/>
              <a:t>The </a:t>
            </a:r>
            <a:r>
              <a:rPr lang="pl-PL" dirty="0" err="1" smtClean="0"/>
              <a:t>calculation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one of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r>
              <a:rPr lang="pl-PL" dirty="0"/>
              <a:t>: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 startAt="2"/>
            </a:pP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into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through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an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orifice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with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area of 5000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 For a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conservative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approach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,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assumes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that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every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line gets 100% heat introduced by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inflowing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(</a:t>
            </a:r>
            <a:r>
              <a:rPr lang="pl-PL" sz="2000" dirty="0" err="1">
                <a:solidFill>
                  <a:srgbClr val="505050"/>
                </a:solidFill>
                <a:latin typeface="Helvetica"/>
                <a:cs typeface="ＭＳ Ｐゴシック" charset="0"/>
              </a:rPr>
              <a:t>limited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by MLI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–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This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scenario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was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used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for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trapped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volume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reliefs</a:t>
            </a:r>
            <a:endParaRPr lang="pl-PL" sz="2000" b="1" dirty="0" smtClean="0">
              <a:solidFill>
                <a:srgbClr val="004C97"/>
              </a:solidFill>
              <a:latin typeface="Helvetica"/>
              <a:cs typeface="ＭＳ Ｐゴシック" charset="0"/>
            </a:endParaRPr>
          </a:p>
          <a:p>
            <a:pPr marL="457200" indent="-457200">
              <a:lnSpc>
                <a:spcPct val="125000"/>
              </a:lnSpc>
              <a:buAutoNum type="arabicPeriod" startAt="2"/>
            </a:pPr>
            <a:endParaRPr lang="pl-PL" sz="9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9" name="Prostokąt 8"/>
          <p:cNvSpPr/>
          <p:nvPr/>
        </p:nvSpPr>
        <p:spPr>
          <a:xfrm>
            <a:off x="8401067" y="3150185"/>
            <a:ext cx="33077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5000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area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largest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safety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valve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allowed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to be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installed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on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</a:p>
          <a:p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(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EN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13458-2)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endParaRPr lang="pl-PL" sz="20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677109"/>
            <a:ext cx="4655576" cy="3600000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3810000" y="2915870"/>
            <a:ext cx="384810" cy="4686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1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1" y="907590"/>
            <a:ext cx="12191999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</a:pPr>
            <a:r>
              <a:rPr lang="pl-PL" dirty="0" smtClean="0"/>
              <a:t>The </a:t>
            </a:r>
            <a:r>
              <a:rPr lang="pl-PL" dirty="0" err="1" smtClean="0"/>
              <a:t>calculation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one of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r>
              <a:rPr lang="pl-PL" dirty="0"/>
              <a:t>: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 startAt="2"/>
            </a:pP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into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through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an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orifice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with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area of 5000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 For a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conservative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approach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,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assumes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that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every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line gets 100% heat introduced by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inflowing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(</a:t>
            </a:r>
            <a:r>
              <a:rPr lang="pl-PL" sz="2000" dirty="0" err="1">
                <a:solidFill>
                  <a:srgbClr val="505050"/>
                </a:solidFill>
                <a:latin typeface="Helvetica"/>
                <a:cs typeface="ＭＳ Ｐゴシック" charset="0"/>
              </a:rPr>
              <a:t>limited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by MLI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–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This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scenario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was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used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for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trapped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volume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reliefs</a:t>
            </a:r>
            <a:endParaRPr lang="pl-PL" sz="2000" b="1" dirty="0" smtClean="0">
              <a:solidFill>
                <a:srgbClr val="004C97"/>
              </a:solidFill>
              <a:latin typeface="Helvetica"/>
              <a:cs typeface="ＭＳ Ｐゴシック" charset="0"/>
            </a:endParaRPr>
          </a:p>
          <a:p>
            <a:pPr marL="457200" indent="-457200">
              <a:lnSpc>
                <a:spcPct val="125000"/>
              </a:lnSpc>
              <a:buAutoNum type="arabicPeriod" startAt="2"/>
            </a:pPr>
            <a:endParaRPr lang="pl-PL" sz="9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9" name="Prostokąt 8"/>
          <p:cNvSpPr/>
          <p:nvPr/>
        </p:nvSpPr>
        <p:spPr>
          <a:xfrm>
            <a:off x="8401067" y="3150185"/>
            <a:ext cx="33077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5000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area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largest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safety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valve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allowed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to be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installed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on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</a:p>
          <a:p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(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EN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13458-2)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endParaRPr lang="pl-PL" sz="20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674559"/>
            <a:ext cx="4655576" cy="360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480875" y="279132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air</a:t>
            </a:r>
            <a:endParaRPr lang="pl-PL" sz="2000" dirty="0"/>
          </a:p>
        </p:txBody>
      </p:sp>
      <p:sp>
        <p:nvSpPr>
          <p:cNvPr id="13" name="Wygięta strzałka 12"/>
          <p:cNvSpPr/>
          <p:nvPr/>
        </p:nvSpPr>
        <p:spPr>
          <a:xfrm rot="5400000">
            <a:off x="3734058" y="3104699"/>
            <a:ext cx="325171" cy="390592"/>
          </a:xfrm>
          <a:prstGeom prst="bentArrow">
            <a:avLst>
              <a:gd name="adj1" fmla="val 10544"/>
              <a:gd name="adj2" fmla="val 20030"/>
              <a:gd name="adj3" fmla="val 29517"/>
              <a:gd name="adj4" fmla="val 4917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1" y="907590"/>
            <a:ext cx="12191999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</a:pPr>
            <a:r>
              <a:rPr lang="pl-PL" dirty="0" smtClean="0"/>
              <a:t>The </a:t>
            </a:r>
            <a:r>
              <a:rPr lang="pl-PL" dirty="0" err="1" smtClean="0"/>
              <a:t>calculation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one of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r>
              <a:rPr lang="pl-PL" dirty="0"/>
              <a:t>: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 startAt="2"/>
            </a:pP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into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through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an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orifice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with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area of 5000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 For a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conservative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approach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,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assumes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that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every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line gets 100% heat introduced by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inflowing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(</a:t>
            </a:r>
            <a:r>
              <a:rPr lang="pl-PL" sz="2000" dirty="0" err="1">
                <a:solidFill>
                  <a:srgbClr val="505050"/>
                </a:solidFill>
                <a:latin typeface="Helvetica"/>
                <a:cs typeface="ＭＳ Ｐゴシック" charset="0"/>
              </a:rPr>
              <a:t>limited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by MLI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–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This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scenario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was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used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for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trapped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volume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reliefs</a:t>
            </a:r>
            <a:endParaRPr lang="pl-PL" sz="2000" b="1" dirty="0" smtClean="0">
              <a:solidFill>
                <a:srgbClr val="004C97"/>
              </a:solidFill>
              <a:latin typeface="Helvetica"/>
              <a:cs typeface="ＭＳ Ｐゴシック" charset="0"/>
            </a:endParaRPr>
          </a:p>
          <a:p>
            <a:pPr marL="457200" indent="-457200">
              <a:lnSpc>
                <a:spcPct val="125000"/>
              </a:lnSpc>
              <a:buAutoNum type="arabicPeriod" startAt="2"/>
            </a:pPr>
            <a:endParaRPr lang="pl-PL" sz="9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9" name="Prostokąt 8"/>
          <p:cNvSpPr/>
          <p:nvPr/>
        </p:nvSpPr>
        <p:spPr>
          <a:xfrm>
            <a:off x="8401067" y="3150185"/>
            <a:ext cx="33077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5000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area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largest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safety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valve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allowed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to be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installed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on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</a:p>
          <a:p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(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EN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13458-2)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endParaRPr lang="pl-PL" sz="20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676977"/>
            <a:ext cx="4655576" cy="360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480875" y="279132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air</a:t>
            </a:r>
            <a:endParaRPr lang="pl-PL" sz="2000" dirty="0"/>
          </a:p>
        </p:txBody>
      </p:sp>
      <p:sp>
        <p:nvSpPr>
          <p:cNvPr id="13" name="Wygięta strzałka 12"/>
          <p:cNvSpPr/>
          <p:nvPr/>
        </p:nvSpPr>
        <p:spPr>
          <a:xfrm rot="5400000">
            <a:off x="3583207" y="3255551"/>
            <a:ext cx="626873" cy="390592"/>
          </a:xfrm>
          <a:prstGeom prst="bentArrow">
            <a:avLst>
              <a:gd name="adj1" fmla="val 10544"/>
              <a:gd name="adj2" fmla="val 20030"/>
              <a:gd name="adj3" fmla="val 29517"/>
              <a:gd name="adj4" fmla="val 4917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1" y="907590"/>
            <a:ext cx="12191999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</a:pPr>
            <a:r>
              <a:rPr lang="pl-PL" dirty="0" smtClean="0"/>
              <a:t>The </a:t>
            </a:r>
            <a:r>
              <a:rPr lang="pl-PL" dirty="0" err="1" smtClean="0"/>
              <a:t>calculation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one of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r>
              <a:rPr lang="pl-PL" dirty="0"/>
              <a:t>: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 startAt="2"/>
            </a:pP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into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through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an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orifice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with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area of 5000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 For a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conservative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approach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,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assumes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that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every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line gets 100% heat introduced by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inflowing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(</a:t>
            </a:r>
            <a:r>
              <a:rPr lang="pl-PL" sz="2000" dirty="0" err="1">
                <a:solidFill>
                  <a:srgbClr val="505050"/>
                </a:solidFill>
                <a:latin typeface="Helvetica"/>
                <a:cs typeface="ＭＳ Ｐゴシック" charset="0"/>
              </a:rPr>
              <a:t>limited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by MLI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–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This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scenario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was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used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for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trapped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volume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reliefs</a:t>
            </a:r>
            <a:endParaRPr lang="pl-PL" sz="2000" b="1" dirty="0" smtClean="0">
              <a:solidFill>
                <a:srgbClr val="004C97"/>
              </a:solidFill>
              <a:latin typeface="Helvetica"/>
              <a:cs typeface="ＭＳ Ｐゴシック" charset="0"/>
            </a:endParaRPr>
          </a:p>
          <a:p>
            <a:pPr marL="457200" indent="-457200">
              <a:lnSpc>
                <a:spcPct val="125000"/>
              </a:lnSpc>
              <a:buAutoNum type="arabicPeriod" startAt="2"/>
            </a:pPr>
            <a:endParaRPr lang="pl-PL" sz="9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9" name="Prostokąt 8"/>
          <p:cNvSpPr/>
          <p:nvPr/>
        </p:nvSpPr>
        <p:spPr>
          <a:xfrm>
            <a:off x="8401067" y="3150185"/>
            <a:ext cx="33077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5000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area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largest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safety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valve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allowed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to be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installed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on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</a:p>
          <a:p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(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EN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13458-2)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endParaRPr lang="pl-PL" sz="20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67" y="2674559"/>
            <a:ext cx="4655576" cy="360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480875" y="279132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air</a:t>
            </a:r>
            <a:endParaRPr lang="pl-PL" sz="2000" dirty="0"/>
          </a:p>
        </p:txBody>
      </p:sp>
      <p:sp>
        <p:nvSpPr>
          <p:cNvPr id="13" name="Wygięta strzałka 12"/>
          <p:cNvSpPr/>
          <p:nvPr/>
        </p:nvSpPr>
        <p:spPr>
          <a:xfrm rot="5400000">
            <a:off x="3453668" y="3385091"/>
            <a:ext cx="885952" cy="390592"/>
          </a:xfrm>
          <a:prstGeom prst="bentArrow">
            <a:avLst>
              <a:gd name="adj1" fmla="val 10544"/>
              <a:gd name="adj2" fmla="val 20030"/>
              <a:gd name="adj3" fmla="val 29517"/>
              <a:gd name="adj4" fmla="val 4917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Safety</a:t>
            </a:r>
            <a:r>
              <a:rPr lang="pl-PL" dirty="0" smtClean="0"/>
              <a:t> </a:t>
            </a:r>
            <a:r>
              <a:rPr lang="pl-PL" dirty="0" err="1"/>
              <a:t>v</a:t>
            </a:r>
            <a:r>
              <a:rPr lang="pl-PL" dirty="0" err="1" smtClean="0"/>
              <a:t>alve</a:t>
            </a:r>
            <a:r>
              <a:rPr lang="pl-PL" dirty="0" smtClean="0"/>
              <a:t> </a:t>
            </a:r>
            <a:r>
              <a:rPr lang="pl-PL" dirty="0" err="1" smtClean="0"/>
              <a:t>sizing</a:t>
            </a:r>
            <a:r>
              <a:rPr lang="pl-PL" dirty="0" smtClean="0"/>
              <a:t> </a:t>
            </a:r>
            <a:r>
              <a:rPr lang="pl-PL" dirty="0" err="1" smtClean="0"/>
              <a:t>methodology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7</a:t>
            </a:r>
            <a:r>
              <a:rPr lang="en-US" dirty="0" smtClean="0"/>
              <a:t>/</a:t>
            </a:r>
            <a:r>
              <a:rPr lang="pl-PL" dirty="0" smtClean="0"/>
              <a:t>14</a:t>
            </a:r>
            <a:r>
              <a:rPr lang="en-US" dirty="0" smtClean="0"/>
              <a:t>/202</a:t>
            </a:r>
            <a:r>
              <a:rPr lang="pl-PL" dirty="0" smtClean="0"/>
              <a:t>2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 flipH="1">
            <a:off x="397164" y="774507"/>
            <a:ext cx="4221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Operational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endParaRPr lang="pl-PL" dirty="0" smtClean="0"/>
          </a:p>
          <a:p>
            <a:endParaRPr lang="pl-PL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Nominal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Commitioning</a:t>
            </a:r>
            <a:endParaRPr lang="pl-PL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Cooldown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/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Warmup</a:t>
            </a:r>
            <a:endParaRPr lang="pl-PL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 flipH="1">
            <a:off x="397164" y="2645612"/>
            <a:ext cx="9909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Failure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endParaRPr lang="pl-PL" dirty="0" smtClean="0"/>
          </a:p>
          <a:p>
            <a:endParaRPr lang="pl-PL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Unwanted</a:t>
            </a:r>
            <a:r>
              <a:rPr lang="pl-PL" dirty="0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valve</a:t>
            </a:r>
            <a:r>
              <a:rPr lang="pl-PL" dirty="0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closure</a:t>
            </a:r>
            <a:endParaRPr lang="pl-PL" dirty="0" smtClean="0">
              <a:solidFill>
                <a:schemeClr val="accent6"/>
              </a:solidFill>
              <a:latin typeface="Helvetica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jacket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damage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Process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pipe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damage</a:t>
            </a:r>
            <a:endParaRPr lang="pl-PL" baseline="30000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E67FB1F6-82BC-BE4E-84E6-82F13B689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7"/>
          <a:stretch/>
        </p:blipFill>
        <p:spPr>
          <a:xfrm>
            <a:off x="5351956" y="1362091"/>
            <a:ext cx="6082663" cy="3929657"/>
          </a:xfrm>
          <a:prstGeom prst="rect">
            <a:avLst/>
          </a:prstGeom>
        </p:spPr>
      </p:pic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43917" y="4585547"/>
            <a:ext cx="11470992" cy="1591732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0"/>
              </a:spcBef>
              <a:buFont typeface="Arial" charset="0"/>
              <a:buNone/>
            </a:pPr>
            <a:r>
              <a:rPr lang="pl-PL" dirty="0" err="1" smtClean="0">
                <a:solidFill>
                  <a:schemeClr val="tx1"/>
                </a:solidFill>
                <a:latin typeface="Calibri" charset="0"/>
                <a:cs typeface="Geneva" charset="0"/>
              </a:rPr>
              <a:t>Safety</a:t>
            </a:r>
            <a:r>
              <a:rPr lang="pl-PL" dirty="0" smtClean="0">
                <a:solidFill>
                  <a:schemeClr val="tx1"/>
                </a:solidFill>
                <a:latin typeface="Calibri" charset="0"/>
                <a:cs typeface="Geneva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Calibri" charset="0"/>
                <a:cs typeface="Geneva" charset="0"/>
              </a:rPr>
              <a:t>valve</a:t>
            </a:r>
            <a:r>
              <a:rPr lang="pl-PL" dirty="0" smtClean="0">
                <a:solidFill>
                  <a:schemeClr val="tx1"/>
                </a:solidFill>
                <a:latin typeface="Calibri" charset="0"/>
                <a:cs typeface="Geneva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Calibri" charset="0"/>
                <a:cs typeface="Geneva" charset="0"/>
              </a:rPr>
              <a:t>sizing</a:t>
            </a:r>
            <a:endParaRPr lang="pl-PL" dirty="0" smtClean="0">
              <a:solidFill>
                <a:schemeClr val="tx1"/>
              </a:solidFill>
              <a:latin typeface="Calibri" charset="0"/>
              <a:cs typeface="Geneva" charset="0"/>
            </a:endParaRPr>
          </a:p>
          <a:p>
            <a:pPr defTabSz="457200">
              <a:spcBef>
                <a:spcPct val="0"/>
              </a:spcBef>
            </a:pPr>
            <a:r>
              <a:rPr lang="pl-PL" dirty="0" err="1">
                <a:solidFill>
                  <a:schemeClr val="accent6"/>
                </a:solidFill>
              </a:rPr>
              <a:t>Primary</a:t>
            </a:r>
            <a:r>
              <a:rPr lang="pl-PL" dirty="0">
                <a:solidFill>
                  <a:schemeClr val="accent6"/>
                </a:solidFill>
              </a:rPr>
              <a:t> </a:t>
            </a:r>
            <a:r>
              <a:rPr lang="pl-PL" dirty="0" err="1" smtClean="0">
                <a:solidFill>
                  <a:schemeClr val="accent6"/>
                </a:solidFill>
              </a:rPr>
              <a:t>reliefs</a:t>
            </a:r>
            <a:endParaRPr lang="pl-PL" dirty="0" smtClean="0">
              <a:solidFill>
                <a:schemeClr val="tx1"/>
              </a:solidFill>
              <a:latin typeface="Calibri" charset="0"/>
              <a:cs typeface="Geneva" charset="0"/>
            </a:endParaRPr>
          </a:p>
          <a:p>
            <a:pPr marL="342900" lvl="1" indent="-34290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6"/>
                </a:solidFill>
                <a:ea typeface="Geneva" charset="0"/>
              </a:rPr>
              <a:t>T</a:t>
            </a:r>
            <a:r>
              <a:rPr lang="en-US" sz="2400" dirty="0" smtClean="0">
                <a:solidFill>
                  <a:schemeClr val="accent6"/>
                </a:solidFill>
                <a:ea typeface="Geneva" charset="0"/>
              </a:rPr>
              <a:t>rapped volume</a:t>
            </a:r>
            <a:r>
              <a:rPr lang="pl-PL" sz="2400" dirty="0" smtClean="0">
                <a:solidFill>
                  <a:schemeClr val="accent6"/>
                </a:solidFill>
                <a:ea typeface="Geneva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ea typeface="Geneva" charset="0"/>
              </a:rPr>
              <a:t>reliefs</a:t>
            </a:r>
            <a:endParaRPr lang="pl-PL" sz="2400" dirty="0" smtClean="0">
              <a:solidFill>
                <a:schemeClr val="accent6"/>
              </a:solidFill>
              <a:ea typeface="Geneva" charset="0"/>
            </a:endParaRPr>
          </a:p>
          <a:p>
            <a:pPr marL="342900" lvl="1" indent="-34290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6"/>
                </a:solidFill>
                <a:ea typeface="Geneva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ea typeface="Geneva" charset="0"/>
              </a:rPr>
              <a:t>acuum</a:t>
            </a:r>
            <a:r>
              <a:rPr lang="en-US" sz="2400" dirty="0" smtClean="0">
                <a:solidFill>
                  <a:schemeClr val="accent6"/>
                </a:solidFill>
                <a:ea typeface="Geneva" charset="0"/>
              </a:rPr>
              <a:t> reliefs </a:t>
            </a:r>
            <a:endParaRPr lang="pl-PL" sz="2400" dirty="0">
              <a:solidFill>
                <a:schemeClr val="accent6"/>
              </a:solidFill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0" y="909292"/>
            <a:ext cx="121919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5000"/>
              </a:lnSpc>
            </a:pPr>
            <a:r>
              <a:rPr lang="pl-PL" dirty="0" smtClean="0"/>
              <a:t>The </a:t>
            </a:r>
            <a:r>
              <a:rPr lang="pl-PL" dirty="0" err="1" smtClean="0"/>
              <a:t>calculation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one of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r>
              <a:rPr lang="pl-PL" dirty="0"/>
              <a:t>: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 startAt="3"/>
            </a:pP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Air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inflow through the orifice with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the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area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of 5000 mm</a:t>
            </a:r>
            <a:r>
              <a:rPr lang="en-US" sz="2000" baseline="30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– the most </a:t>
            </a:r>
            <a:r>
              <a:rPr lang="pl-PL" sz="2000" dirty="0" err="1">
                <a:solidFill>
                  <a:srgbClr val="505050"/>
                </a:solidFill>
                <a:latin typeface="Helvetica"/>
                <a:cs typeface="ＭＳ Ｐゴシック" charset="0"/>
              </a:rPr>
              <a:t>realistic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>
                <a:solidFill>
                  <a:srgbClr val="505050"/>
                </a:solidFill>
                <a:latin typeface="Helvetica"/>
                <a:cs typeface="ＭＳ Ｐゴシック" charset="0"/>
              </a:rPr>
              <a:t>approach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. E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very line gets heat intake respectively to its surface area as a percentage of the total cold surface 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area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(</a:t>
            </a:r>
            <a:r>
              <a:rPr lang="pl-PL" sz="2000" dirty="0" err="1">
                <a:solidFill>
                  <a:srgbClr val="505050"/>
                </a:solidFill>
                <a:latin typeface="Helvetica"/>
                <a:cs typeface="ＭＳ Ｐゴシック" charset="0"/>
              </a:rPr>
              <a:t>limited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by MLI)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.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– </a:t>
            </a:r>
            <a:r>
              <a:rPr lang="pl-PL" sz="2000" b="1" dirty="0" err="1">
                <a:solidFill>
                  <a:srgbClr val="004C97"/>
                </a:solidFill>
                <a:latin typeface="Helvetica"/>
                <a:cs typeface="ＭＳ Ｐゴシック" charset="0"/>
              </a:rPr>
              <a:t>This</a:t>
            </a:r>
            <a:r>
              <a:rPr lang="pl-PL" sz="2000" b="1" dirty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>
                <a:solidFill>
                  <a:srgbClr val="004C97"/>
                </a:solidFill>
                <a:latin typeface="Helvetica"/>
                <a:cs typeface="ＭＳ Ｐゴシック" charset="0"/>
              </a:rPr>
              <a:t>scenario</a:t>
            </a:r>
            <a:r>
              <a:rPr lang="pl-PL" sz="2000" b="1" dirty="0">
                <a:solidFill>
                  <a:srgbClr val="004C97"/>
                </a:solidFill>
                <a:latin typeface="Helvetica"/>
                <a:cs typeface="ＭＳ Ｐゴシック" charset="0"/>
              </a:rPr>
              <a:t> was </a:t>
            </a:r>
            <a:r>
              <a:rPr lang="pl-PL" sz="2000" b="1" dirty="0" err="1">
                <a:solidFill>
                  <a:srgbClr val="004C97"/>
                </a:solidFill>
                <a:latin typeface="Helvetica"/>
                <a:cs typeface="ＭＳ Ｐゴシック" charset="0"/>
              </a:rPr>
              <a:t>used</a:t>
            </a:r>
            <a:r>
              <a:rPr lang="pl-PL" sz="2000" b="1" dirty="0">
                <a:solidFill>
                  <a:srgbClr val="004C97"/>
                </a:solidFill>
                <a:latin typeface="Helvetica"/>
                <a:cs typeface="ＭＳ Ｐゴシック" charset="0"/>
              </a:rPr>
              <a:t> for 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calculation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primary</a:t>
            </a:r>
            <a:r>
              <a:rPr lang="pl-PL" sz="2000" b="1" dirty="0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b="1" dirty="0" err="1" smtClean="0">
                <a:solidFill>
                  <a:srgbClr val="004C97"/>
                </a:solidFill>
                <a:latin typeface="Helvetica"/>
                <a:cs typeface="ＭＳ Ｐゴシック" charset="0"/>
              </a:rPr>
              <a:t>reliefs</a:t>
            </a:r>
            <a:endParaRPr lang="pl-PL" sz="2000" b="1" dirty="0">
              <a:solidFill>
                <a:srgbClr val="004C97"/>
              </a:solidFill>
              <a:latin typeface="Helvetica"/>
              <a:cs typeface="ＭＳ Ｐゴシック" charset="0"/>
            </a:endParaRPr>
          </a:p>
          <a:p>
            <a:pPr marL="457200" indent="-457200">
              <a:lnSpc>
                <a:spcPct val="125000"/>
              </a:lnSpc>
              <a:buAutoNum type="arabicPeriod" startAt="3"/>
            </a:pPr>
            <a:endParaRPr lang="pl-PL" sz="2000" b="1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11" name="Prostokąt 10"/>
          <p:cNvSpPr/>
          <p:nvPr/>
        </p:nvSpPr>
        <p:spPr>
          <a:xfrm>
            <a:off x="8401067" y="3150185"/>
            <a:ext cx="33077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5000 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mm</a:t>
            </a:r>
            <a:r>
              <a:rPr lang="en-US" sz="2000" baseline="30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2</a:t>
            </a:r>
            <a:r>
              <a:rPr lang="en-US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is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area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of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largest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safety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valve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allowed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to be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installed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on the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sz="2000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vessel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</a:p>
          <a:p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(</a:t>
            </a:r>
            <a:r>
              <a:rPr lang="pl-PL" sz="20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EN </a:t>
            </a:r>
            <a:r>
              <a:rPr lang="pl-PL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13458-2)</a:t>
            </a:r>
            <a:r>
              <a:rPr lang="en-US" sz="2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endParaRPr lang="pl-PL" sz="2000" dirty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042" y="2674937"/>
            <a:ext cx="4655576" cy="360000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480875" y="279132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air</a:t>
            </a: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3938051" y="3201962"/>
            <a:ext cx="1045429" cy="1527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3938051" y="3201962"/>
            <a:ext cx="222469" cy="127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3938051" y="3231836"/>
            <a:ext cx="1121947" cy="105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3938051" y="3218168"/>
            <a:ext cx="1121947" cy="74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3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the required </a:t>
            </a:r>
            <a:r>
              <a:rPr lang="en-US" dirty="0" smtClean="0"/>
              <a:t>S</a:t>
            </a:r>
            <a:r>
              <a:rPr lang="pl-PL" dirty="0" smtClean="0"/>
              <a:t>V</a:t>
            </a:r>
            <a:r>
              <a:rPr lang="en-US" dirty="0" smtClean="0"/>
              <a:t> </a:t>
            </a:r>
            <a:r>
              <a:rPr lang="en-US" dirty="0"/>
              <a:t>capacity </a:t>
            </a:r>
            <a:r>
              <a:rPr lang="pl-PL" dirty="0" smtClean="0"/>
              <a:t>(</a:t>
            </a:r>
            <a:r>
              <a:rPr lang="en-US" dirty="0" smtClean="0"/>
              <a:t>EN</a:t>
            </a:r>
            <a:r>
              <a:rPr lang="pl-PL" dirty="0" smtClean="0"/>
              <a:t> </a:t>
            </a:r>
            <a:r>
              <a:rPr lang="en-US" dirty="0" smtClean="0"/>
              <a:t>13648-3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073" y="1200585"/>
                <a:ext cx="12071928" cy="3954190"/>
              </a:xfrm>
            </p:spPr>
            <p:txBody>
              <a:bodyPr/>
              <a:lstStyle/>
              <a:p>
                <a:pPr marL="0" indent="0" defTabSz="457200">
                  <a:spcBef>
                    <a:spcPct val="0"/>
                  </a:spcBef>
                  <a:buNone/>
                </a:pPr>
                <a:r>
                  <a:rPr lang="pl-PL" sz="2000" dirty="0">
                    <a:solidFill>
                      <a:schemeClr val="tx1"/>
                    </a:solidFill>
                  </a:rPr>
                  <a:t>Calculation of </a:t>
                </a:r>
                <a:r>
                  <a:rPr lang="pl-PL" sz="2000" dirty="0" smtClean="0">
                    <a:solidFill>
                      <a:schemeClr val="tx1"/>
                    </a:solidFill>
                  </a:rPr>
                  <a:t>the mass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flow</a:t>
                </a:r>
                <a:r>
                  <a:rPr lang="pl-PL" sz="2000" dirty="0">
                    <a:solidFill>
                      <a:schemeClr val="tx1"/>
                    </a:solidFill>
                  </a:rPr>
                  <a:t>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Q</a:t>
                </a:r>
                <a:r>
                  <a:rPr lang="pl-PL" sz="2000" baseline="-25000" dirty="0" err="1">
                    <a:solidFill>
                      <a:schemeClr val="tx1"/>
                    </a:solidFill>
                  </a:rPr>
                  <a:t>m</a:t>
                </a:r>
                <a:r>
                  <a:rPr lang="pl-PL" sz="2000" dirty="0">
                    <a:solidFill>
                      <a:schemeClr val="tx1"/>
                    </a:solidFill>
                  </a:rPr>
                  <a:t> to be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relieved</a:t>
                </a:r>
                <a:r>
                  <a:rPr lang="pl-PL" sz="2000" dirty="0">
                    <a:solidFill>
                      <a:schemeClr val="tx1"/>
                    </a:solidFill>
                  </a:rPr>
                  <a:t> by the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pressure</a:t>
                </a:r>
                <a:r>
                  <a:rPr lang="pl-PL" sz="2000" dirty="0">
                    <a:solidFill>
                      <a:schemeClr val="tx1"/>
                    </a:solidFill>
                  </a:rPr>
                  <a:t>-relief devices:</a:t>
                </a:r>
              </a:p>
              <a:p>
                <a:pPr marL="0" indent="0" defTabSz="457200">
                  <a:spcBef>
                    <a:spcPct val="0"/>
                  </a:spcBef>
                  <a:buNone/>
                </a:pPr>
                <a:endParaRPr lang="pl-PL" sz="2000" dirty="0"/>
              </a:p>
              <a:p>
                <a:pPr marL="0" indent="0" algn="ctr" defTabSz="45720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l-PL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l-PL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=3,6</m:t>
                    </m:r>
                    <m:f>
                      <m:fPr>
                        <m:ctrlPr>
                          <a:rPr lang="pl-PL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pl-PL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l-PL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pl-PL" dirty="0">
                    <a:solidFill>
                      <a:srgbClr val="404040"/>
                    </a:solidFill>
                  </a:rPr>
                  <a:t>      kg/h </a:t>
                </a:r>
                <a:endParaRPr lang="pl-PL" dirty="0" smtClean="0">
                  <a:solidFill>
                    <a:srgbClr val="404040"/>
                  </a:solidFill>
                </a:endParaRPr>
              </a:p>
              <a:p>
                <a:pPr marL="0" indent="0" defTabSz="457200">
                  <a:spcBef>
                    <a:spcPct val="0"/>
                  </a:spcBef>
                  <a:buNone/>
                </a:pPr>
                <a:endParaRPr lang="pl-PL" sz="2000" dirty="0"/>
              </a:p>
              <a:p>
                <a:pPr marL="0" indent="0" defTabSz="457200">
                  <a:spcBef>
                    <a:spcPct val="0"/>
                  </a:spcBef>
                  <a:buNone/>
                </a:pPr>
                <a:r>
                  <a:rPr lang="pl-PL" sz="2000" dirty="0" err="1">
                    <a:solidFill>
                      <a:schemeClr val="tx1"/>
                    </a:solidFill>
                  </a:rPr>
                  <a:t>where</a:t>
                </a:r>
                <a:r>
                  <a:rPr lang="pl-PL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 defTabSz="457200">
                  <a:spcBef>
                    <a:spcPct val="0"/>
                  </a:spcBef>
                  <a:buNone/>
                </a:pP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</a:t>
                </a:r>
                <a:r>
                  <a:rPr lang="pl-PL" sz="2000" dirty="0">
                    <a:solidFill>
                      <a:schemeClr val="accent6">
                        <a:lumMod val="50000"/>
                      </a:schemeClr>
                    </a:solidFill>
                  </a:rPr>
                  <a:t>’ 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is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specific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heat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input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a:rPr lang="pl-PL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pl-PL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sz="1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1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8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pl-PL" sz="18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pl-PL" sz="18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𝜕𝜈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pl-PL" sz="18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at 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relieving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pressure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and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at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temperature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where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8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8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8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8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8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8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has 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a 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maximum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value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</a:t>
                </a:r>
                <a:endParaRPr lang="pl-PL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defTabSz="457200">
                  <a:spcBef>
                    <a:spcPct val="0"/>
                  </a:spcBef>
                  <a:buNone/>
                </a:pPr>
                <a:endParaRPr lang="pl-PL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defTabSz="45720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pl-PL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is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the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specific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volume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of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critical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or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supercritical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fluid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at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the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relieving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pressure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any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temperature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within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the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operating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range</a:t>
                </a:r>
                <a:endParaRPr lang="pl-PL" sz="1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defTabSz="457200">
                  <a:spcBef>
                    <a:spcPct val="0"/>
                  </a:spcBef>
                  <a:buNone/>
                </a:pPr>
                <a:endParaRPr lang="pl-PL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defTabSz="457200">
                  <a:spcBef>
                    <a:spcPct val="0"/>
                  </a:spcBef>
                  <a:buNone/>
                </a:pPr>
                <a:r>
                  <a:rPr lang="pl-PL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is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the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enthalpy</a:t>
                </a:r>
                <a:r>
                  <a:rPr lang="pl-PL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of the fluid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at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the same </a:t>
                </a:r>
                <a:r>
                  <a:rPr lang="pl-PL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conditions</a:t>
                </a:r>
                <a:r>
                  <a:rPr lang="pl-PL" sz="1800" dirty="0">
                    <a:solidFill>
                      <a:schemeClr val="accent6">
                        <a:lumMod val="50000"/>
                      </a:schemeClr>
                    </a:solidFill>
                  </a:rPr>
                  <a:t> as </a:t>
                </a:r>
                <a:r>
                  <a:rPr lang="pl-PL" sz="18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above</a:t>
                </a:r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073" y="1200585"/>
                <a:ext cx="12071928" cy="3954190"/>
              </a:xfrm>
              <a:blipFill>
                <a:blip r:embed="rId2"/>
                <a:stretch>
                  <a:fillRect l="-1313" t="-18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85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the required </a:t>
            </a:r>
            <a:r>
              <a:rPr lang="en-US" dirty="0" smtClean="0"/>
              <a:t>S</a:t>
            </a:r>
            <a:r>
              <a:rPr lang="pl-PL" dirty="0" smtClean="0"/>
              <a:t>V</a:t>
            </a:r>
            <a:r>
              <a:rPr lang="en-US" dirty="0" smtClean="0"/>
              <a:t> </a:t>
            </a:r>
            <a:r>
              <a:rPr lang="en-US" dirty="0"/>
              <a:t>capacity </a:t>
            </a:r>
            <a:r>
              <a:rPr lang="pl-PL" dirty="0" smtClean="0"/>
              <a:t>(</a:t>
            </a:r>
            <a:r>
              <a:rPr lang="en-US" dirty="0" smtClean="0"/>
              <a:t>EN</a:t>
            </a:r>
            <a:r>
              <a:rPr lang="pl-PL" dirty="0" smtClean="0"/>
              <a:t> </a:t>
            </a:r>
            <a:r>
              <a:rPr lang="en-US" dirty="0" smtClean="0"/>
              <a:t>13648-3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2" y="2301216"/>
            <a:ext cx="6437440" cy="3420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403073" y="3345867"/>
                <a:ext cx="1062175" cy="109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num>
                        <m:den>
                          <m:r>
                            <a:rPr lang="pl-PL" sz="2000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l-PL" sz="2000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0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73" y="3345867"/>
                <a:ext cx="1062175" cy="1096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Łącznik prosty 11"/>
          <p:cNvCxnSpPr/>
          <p:nvPr/>
        </p:nvCxnSpPr>
        <p:spPr>
          <a:xfrm flipH="1" flipV="1">
            <a:off x="3990975" y="3618947"/>
            <a:ext cx="33167" cy="217188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839754" y="5786033"/>
            <a:ext cx="91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/>
              <a:t>T</a:t>
            </a:r>
            <a:r>
              <a:rPr lang="pl-PL" sz="1800" baseline="-25000" dirty="0" err="1" smtClean="0"/>
              <a:t>relief_calc</a:t>
            </a:r>
            <a:endParaRPr lang="pl-PL" sz="1200" baseline="-25000" dirty="0"/>
          </a:p>
        </p:txBody>
      </p:sp>
      <p:sp>
        <p:nvSpPr>
          <p:cNvPr id="7" name="Prostokąt 6"/>
          <p:cNvSpPr/>
          <p:nvPr/>
        </p:nvSpPr>
        <p:spPr>
          <a:xfrm>
            <a:off x="71120" y="910479"/>
            <a:ext cx="11948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Calculation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point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chosen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for the 2K return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line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with the maximum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allowable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working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pressure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: 4.1 bara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/>
              <p:cNvSpPr/>
              <p:nvPr/>
            </p:nvSpPr>
            <p:spPr>
              <a:xfrm>
                <a:off x="7089406" y="2301216"/>
                <a:ext cx="5102594" cy="238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If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calculated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relief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lower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than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with the maximum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value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, the point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taken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into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calculation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point with the maximum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value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as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of the helium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inside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proces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pipe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will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rise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over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time</a:t>
                </a:r>
                <a:endParaRPr lang="pl-PL" sz="1600" dirty="0">
                  <a:solidFill>
                    <a:srgbClr val="505050"/>
                  </a:solidFill>
                  <a:latin typeface="Helvetica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3" name="Prostoką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06" y="2301216"/>
                <a:ext cx="5102594" cy="2380139"/>
              </a:xfrm>
              <a:prstGeom prst="rect">
                <a:avLst/>
              </a:prstGeom>
              <a:blipFill>
                <a:blip r:embed="rId4"/>
                <a:stretch>
                  <a:fillRect l="-717" b="-102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the required </a:t>
            </a:r>
            <a:r>
              <a:rPr lang="en-US" dirty="0" smtClean="0"/>
              <a:t>S</a:t>
            </a:r>
            <a:r>
              <a:rPr lang="pl-PL" dirty="0" smtClean="0"/>
              <a:t>V</a:t>
            </a:r>
            <a:r>
              <a:rPr lang="en-US" dirty="0" smtClean="0"/>
              <a:t> </a:t>
            </a:r>
            <a:r>
              <a:rPr lang="en-US" dirty="0"/>
              <a:t>capacity </a:t>
            </a:r>
            <a:r>
              <a:rPr lang="pl-PL" dirty="0" smtClean="0"/>
              <a:t>(</a:t>
            </a:r>
            <a:r>
              <a:rPr lang="en-US" dirty="0" smtClean="0"/>
              <a:t>EN</a:t>
            </a:r>
            <a:r>
              <a:rPr lang="pl-PL" dirty="0" smtClean="0"/>
              <a:t> </a:t>
            </a:r>
            <a:r>
              <a:rPr lang="en-US" dirty="0" smtClean="0"/>
              <a:t>13648-3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2" y="2301216"/>
            <a:ext cx="6437440" cy="3420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403073" y="3345867"/>
                <a:ext cx="1062175" cy="109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num>
                        <m:den>
                          <m:r>
                            <a:rPr lang="pl-PL" sz="2000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l-PL" sz="2000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0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73" y="3345867"/>
                <a:ext cx="1062175" cy="1096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/>
          <p:cNvSpPr txBox="1"/>
          <p:nvPr/>
        </p:nvSpPr>
        <p:spPr>
          <a:xfrm>
            <a:off x="2784149" y="1917058"/>
            <a:ext cx="2454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Point </a:t>
            </a:r>
            <a:r>
              <a:rPr lang="pl-PL" sz="1400" dirty="0" err="1" smtClean="0"/>
              <a:t>taken</a:t>
            </a:r>
            <a:r>
              <a:rPr lang="pl-PL" sz="1400" dirty="0" smtClean="0"/>
              <a:t> </a:t>
            </a:r>
            <a:r>
              <a:rPr lang="pl-PL" sz="1400" dirty="0" err="1" smtClean="0"/>
              <a:t>into</a:t>
            </a:r>
            <a:r>
              <a:rPr lang="pl-PL" sz="1400" dirty="0" smtClean="0"/>
              <a:t> the </a:t>
            </a:r>
            <a:r>
              <a:rPr lang="pl-PL" sz="1400" dirty="0" err="1" smtClean="0"/>
              <a:t>calculation</a:t>
            </a:r>
            <a:endParaRPr lang="pl-PL" sz="1400" dirty="0"/>
          </a:p>
        </p:txBody>
      </p:sp>
      <p:cxnSp>
        <p:nvCxnSpPr>
          <p:cNvPr id="12" name="Łącznik prosty 11"/>
          <p:cNvCxnSpPr/>
          <p:nvPr/>
        </p:nvCxnSpPr>
        <p:spPr>
          <a:xfrm flipV="1">
            <a:off x="4640968" y="2654633"/>
            <a:ext cx="0" cy="25474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640968" y="4681355"/>
            <a:ext cx="60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err="1" smtClean="0"/>
              <a:t>T</a:t>
            </a:r>
            <a:r>
              <a:rPr lang="pl-PL" sz="1800" baseline="-25000" dirty="0" err="1" smtClean="0"/>
              <a:t>relief</a:t>
            </a:r>
            <a:endParaRPr lang="pl-PL" sz="1200" baseline="-25000" dirty="0"/>
          </a:p>
        </p:txBody>
      </p:sp>
      <p:cxnSp>
        <p:nvCxnSpPr>
          <p:cNvPr id="17" name="Łącznik prosty ze strzałką 16"/>
          <p:cNvCxnSpPr>
            <a:stCxn id="16" idx="2"/>
          </p:cNvCxnSpPr>
          <p:nvPr/>
        </p:nvCxnSpPr>
        <p:spPr>
          <a:xfrm>
            <a:off x="4011152" y="2224835"/>
            <a:ext cx="629816" cy="3579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71120" y="910479"/>
            <a:ext cx="11948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Calculation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point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chosen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for the 2K return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line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with the maximum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allowable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working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pressure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: 4.1 bara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rostokąt 20"/>
              <p:cNvSpPr/>
              <p:nvPr/>
            </p:nvSpPr>
            <p:spPr>
              <a:xfrm>
                <a:off x="7098931" y="2291691"/>
                <a:ext cx="5102594" cy="238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If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calculated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relief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lower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than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with the maximum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value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, the point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taken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into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calculation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point with the maximum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value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as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of the helium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inside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proces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pipe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will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rise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over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time</a:t>
                </a:r>
                <a:endParaRPr lang="pl-PL" sz="1600" dirty="0">
                  <a:solidFill>
                    <a:srgbClr val="505050"/>
                  </a:solidFill>
                  <a:latin typeface="Helvetica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1" name="Prostoką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931" y="2291691"/>
                <a:ext cx="5102594" cy="2380139"/>
              </a:xfrm>
              <a:prstGeom prst="rect">
                <a:avLst/>
              </a:prstGeom>
              <a:blipFill>
                <a:blip r:embed="rId4"/>
                <a:stretch>
                  <a:fillRect l="-717" b="-12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4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the required </a:t>
            </a:r>
            <a:r>
              <a:rPr lang="en-US" dirty="0" smtClean="0"/>
              <a:t>S</a:t>
            </a:r>
            <a:r>
              <a:rPr lang="pl-PL" dirty="0" smtClean="0"/>
              <a:t>V</a:t>
            </a:r>
            <a:r>
              <a:rPr lang="en-US" dirty="0" smtClean="0"/>
              <a:t> </a:t>
            </a:r>
            <a:r>
              <a:rPr lang="en-US" dirty="0"/>
              <a:t>capacity </a:t>
            </a:r>
            <a:r>
              <a:rPr lang="pl-PL" dirty="0" smtClean="0"/>
              <a:t>(</a:t>
            </a:r>
            <a:r>
              <a:rPr lang="en-US" dirty="0" smtClean="0"/>
              <a:t>EN</a:t>
            </a:r>
            <a:r>
              <a:rPr lang="pl-PL" dirty="0" smtClean="0"/>
              <a:t> </a:t>
            </a:r>
            <a:r>
              <a:rPr lang="en-US" dirty="0" smtClean="0"/>
              <a:t>13648-3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2" y="2301216"/>
            <a:ext cx="6437440" cy="3420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403073" y="3345867"/>
                <a:ext cx="1062175" cy="109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num>
                        <m:den>
                          <m:r>
                            <a:rPr lang="pl-PL" sz="2000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l-PL" sz="2000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0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73" y="3345867"/>
                <a:ext cx="1062175" cy="1096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Łącznik prosty 11"/>
          <p:cNvCxnSpPr/>
          <p:nvPr/>
        </p:nvCxnSpPr>
        <p:spPr>
          <a:xfrm flipV="1">
            <a:off x="5081416" y="2728524"/>
            <a:ext cx="0" cy="25474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925604" y="5290733"/>
            <a:ext cx="91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err="1" smtClean="0"/>
              <a:t>T</a:t>
            </a:r>
            <a:r>
              <a:rPr lang="pl-PL" sz="1800" baseline="-25000" dirty="0" err="1" smtClean="0"/>
              <a:t>relief_calc</a:t>
            </a:r>
            <a:endParaRPr lang="pl-PL" sz="1200" baseline="-25000" dirty="0"/>
          </a:p>
        </p:txBody>
      </p:sp>
      <p:sp>
        <p:nvSpPr>
          <p:cNvPr id="7" name="Prostokąt 6"/>
          <p:cNvSpPr/>
          <p:nvPr/>
        </p:nvSpPr>
        <p:spPr>
          <a:xfrm>
            <a:off x="71120" y="910479"/>
            <a:ext cx="11948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Calculation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point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chosen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for the 2K return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line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with the maximum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allowable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working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pressure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: 4.1 bara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/>
              <p:cNvSpPr/>
              <p:nvPr/>
            </p:nvSpPr>
            <p:spPr>
              <a:xfrm>
                <a:off x="7089406" y="2301216"/>
                <a:ext cx="5102594" cy="238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If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calculated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relief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higher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than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with the maximum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value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, but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two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are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close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together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, the point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taken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into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calculation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point with the maximum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value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 - for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conservative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approach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.</a:t>
                </a:r>
                <a:endParaRPr lang="pl-PL" sz="1600" dirty="0">
                  <a:solidFill>
                    <a:srgbClr val="505050"/>
                  </a:solidFill>
                  <a:latin typeface="Helvetica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3" name="Prostoką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06" y="2301216"/>
                <a:ext cx="5102594" cy="2380139"/>
              </a:xfrm>
              <a:prstGeom prst="rect">
                <a:avLst/>
              </a:prstGeom>
              <a:blipFill>
                <a:blip r:embed="rId4"/>
                <a:stretch>
                  <a:fillRect l="-717" r="-2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the required </a:t>
            </a:r>
            <a:r>
              <a:rPr lang="en-US" dirty="0" smtClean="0"/>
              <a:t>S</a:t>
            </a:r>
            <a:r>
              <a:rPr lang="pl-PL" dirty="0" smtClean="0"/>
              <a:t>V</a:t>
            </a:r>
            <a:r>
              <a:rPr lang="en-US" dirty="0" smtClean="0"/>
              <a:t> </a:t>
            </a:r>
            <a:r>
              <a:rPr lang="en-US" dirty="0"/>
              <a:t>capacity </a:t>
            </a:r>
            <a:r>
              <a:rPr lang="pl-PL" dirty="0" smtClean="0"/>
              <a:t>(</a:t>
            </a:r>
            <a:r>
              <a:rPr lang="en-US" dirty="0" smtClean="0"/>
              <a:t>EN</a:t>
            </a:r>
            <a:r>
              <a:rPr lang="pl-PL" dirty="0" smtClean="0"/>
              <a:t> </a:t>
            </a:r>
            <a:r>
              <a:rPr lang="en-US" dirty="0" smtClean="0"/>
              <a:t>13648-3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2" y="2301216"/>
            <a:ext cx="6437440" cy="3420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403073" y="3345867"/>
                <a:ext cx="1062175" cy="109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num>
                        <m:den>
                          <m:r>
                            <a:rPr lang="pl-PL" sz="2000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l-PL" sz="2000" i="1">
                                      <a:solidFill>
                                        <a:srgbClr val="40404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pl-PL" sz="2000" i="1">
                                          <a:solidFill>
                                            <a:srgbClr val="40404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l-PL" sz="2000" i="1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0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73" y="3345867"/>
                <a:ext cx="1062175" cy="1096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/>
          <p:cNvSpPr txBox="1"/>
          <p:nvPr/>
        </p:nvSpPr>
        <p:spPr>
          <a:xfrm>
            <a:off x="2784149" y="1917058"/>
            <a:ext cx="2454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Point </a:t>
            </a:r>
            <a:r>
              <a:rPr lang="pl-PL" sz="1400" dirty="0" err="1" smtClean="0"/>
              <a:t>taken</a:t>
            </a:r>
            <a:r>
              <a:rPr lang="pl-PL" sz="1400" dirty="0" smtClean="0"/>
              <a:t> </a:t>
            </a:r>
            <a:r>
              <a:rPr lang="pl-PL" sz="1400" dirty="0" err="1" smtClean="0"/>
              <a:t>into</a:t>
            </a:r>
            <a:r>
              <a:rPr lang="pl-PL" sz="1400" dirty="0" smtClean="0"/>
              <a:t> the </a:t>
            </a:r>
            <a:r>
              <a:rPr lang="pl-PL" sz="1400" dirty="0" err="1" smtClean="0"/>
              <a:t>calculation</a:t>
            </a:r>
            <a:endParaRPr lang="pl-PL" sz="1400" dirty="0"/>
          </a:p>
        </p:txBody>
      </p:sp>
      <p:cxnSp>
        <p:nvCxnSpPr>
          <p:cNvPr id="12" name="Łącznik prosty 11"/>
          <p:cNvCxnSpPr/>
          <p:nvPr/>
        </p:nvCxnSpPr>
        <p:spPr>
          <a:xfrm flipV="1">
            <a:off x="4640968" y="2654633"/>
            <a:ext cx="0" cy="25474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640968" y="4681355"/>
            <a:ext cx="60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err="1" smtClean="0"/>
              <a:t>T</a:t>
            </a:r>
            <a:r>
              <a:rPr lang="pl-PL" sz="1800" baseline="-25000" dirty="0" err="1" smtClean="0"/>
              <a:t>relief</a:t>
            </a:r>
            <a:endParaRPr lang="pl-PL" sz="1200" baseline="-25000" dirty="0"/>
          </a:p>
        </p:txBody>
      </p:sp>
      <p:cxnSp>
        <p:nvCxnSpPr>
          <p:cNvPr id="17" name="Łącznik prosty ze strzałką 16"/>
          <p:cNvCxnSpPr>
            <a:stCxn id="16" idx="2"/>
          </p:cNvCxnSpPr>
          <p:nvPr/>
        </p:nvCxnSpPr>
        <p:spPr>
          <a:xfrm>
            <a:off x="4011152" y="2224835"/>
            <a:ext cx="629816" cy="3579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71120" y="910479"/>
            <a:ext cx="11948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Calculation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point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chosen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for the 2K return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line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with the maximum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allowable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working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50000"/>
                  </a:schemeClr>
                </a:solidFill>
              </a:rPr>
              <a:t>pressure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: 4.1 bara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/>
              <p:cNvSpPr/>
              <p:nvPr/>
            </p:nvSpPr>
            <p:spPr>
              <a:xfrm>
                <a:off x="7089406" y="2301216"/>
                <a:ext cx="5102594" cy="238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If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calculated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relief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higher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than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with the maximum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value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, but the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two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temperatures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are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close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together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, the point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taken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into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calculation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is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the point with the maximum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value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rad>
                      </m:num>
                      <m:den>
                        <m:r>
                          <a:rPr lang="pl-PL" sz="16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pl-PL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pl-PL" sz="16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𝜕𝜈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l-PL" sz="16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 - for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conservative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 </a:t>
                </a:r>
                <a:r>
                  <a:rPr lang="pl-PL" sz="1600" dirty="0" err="1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approach</a:t>
                </a:r>
                <a:r>
                  <a:rPr lang="pl-PL" sz="1600" dirty="0" smtClean="0">
                    <a:solidFill>
                      <a:srgbClr val="505050"/>
                    </a:solidFill>
                    <a:latin typeface="Helvetica"/>
                    <a:cs typeface="ＭＳ Ｐゴシック" charset="0"/>
                  </a:rPr>
                  <a:t>.</a:t>
                </a:r>
                <a:endParaRPr lang="pl-PL" sz="1600" dirty="0">
                  <a:solidFill>
                    <a:srgbClr val="505050"/>
                  </a:solidFill>
                  <a:latin typeface="Helvetica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3" name="Prostoką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06" y="2301216"/>
                <a:ext cx="5102594" cy="2380139"/>
              </a:xfrm>
              <a:prstGeom prst="rect">
                <a:avLst/>
              </a:prstGeom>
              <a:blipFill>
                <a:blip r:embed="rId4"/>
                <a:stretch>
                  <a:fillRect l="-717" r="-2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the required </a:t>
            </a:r>
            <a:r>
              <a:rPr lang="en-US" dirty="0" smtClean="0"/>
              <a:t>S</a:t>
            </a:r>
            <a:r>
              <a:rPr lang="pl-PL" dirty="0" smtClean="0"/>
              <a:t>V</a:t>
            </a:r>
            <a:r>
              <a:rPr lang="en-US" dirty="0" smtClean="0"/>
              <a:t> </a:t>
            </a:r>
            <a:r>
              <a:rPr lang="en-US" dirty="0"/>
              <a:t>capacity </a:t>
            </a:r>
            <a:r>
              <a:rPr lang="pl-PL" dirty="0" smtClean="0"/>
              <a:t>(</a:t>
            </a:r>
            <a:r>
              <a:rPr lang="en-US" dirty="0" smtClean="0"/>
              <a:t>EN</a:t>
            </a:r>
            <a:r>
              <a:rPr lang="pl-PL" dirty="0" smtClean="0"/>
              <a:t> </a:t>
            </a:r>
            <a:r>
              <a:rPr lang="en-US" dirty="0" smtClean="0"/>
              <a:t>13648-3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280936"/>
              </p:ext>
            </p:extLst>
          </p:nvPr>
        </p:nvGraphicFramePr>
        <p:xfrm>
          <a:off x="732269" y="3229769"/>
          <a:ext cx="10473461" cy="2400300"/>
        </p:xfrm>
        <a:graphic>
          <a:graphicData uri="http://schemas.openxmlformats.org/drawingml/2006/table">
            <a:tbl>
              <a:tblPr firstRow="1" firstCol="1" bandRow="1"/>
              <a:tblGrid>
                <a:gridCol w="1223168">
                  <a:extLst>
                    <a:ext uri="{9D8B030D-6E8A-4147-A177-3AD203B41FA5}">
                      <a16:colId xmlns:a16="http://schemas.microsoft.com/office/drawing/2014/main" val="2001148278"/>
                    </a:ext>
                  </a:extLst>
                </a:gridCol>
                <a:gridCol w="1192102">
                  <a:extLst>
                    <a:ext uri="{9D8B030D-6E8A-4147-A177-3AD203B41FA5}">
                      <a16:colId xmlns:a16="http://schemas.microsoft.com/office/drawing/2014/main" val="2431063488"/>
                    </a:ext>
                  </a:extLst>
                </a:gridCol>
                <a:gridCol w="1493579">
                  <a:extLst>
                    <a:ext uri="{9D8B030D-6E8A-4147-A177-3AD203B41FA5}">
                      <a16:colId xmlns:a16="http://schemas.microsoft.com/office/drawing/2014/main" val="895863588"/>
                    </a:ext>
                  </a:extLst>
                </a:gridCol>
                <a:gridCol w="1625035">
                  <a:extLst>
                    <a:ext uri="{9D8B030D-6E8A-4147-A177-3AD203B41FA5}">
                      <a16:colId xmlns:a16="http://schemas.microsoft.com/office/drawing/2014/main" val="1545937759"/>
                    </a:ext>
                  </a:extLst>
                </a:gridCol>
                <a:gridCol w="1051439">
                  <a:extLst>
                    <a:ext uri="{9D8B030D-6E8A-4147-A177-3AD203B41FA5}">
                      <a16:colId xmlns:a16="http://schemas.microsoft.com/office/drawing/2014/main" val="1328107363"/>
                    </a:ext>
                  </a:extLst>
                </a:gridCol>
                <a:gridCol w="1760536">
                  <a:extLst>
                    <a:ext uri="{9D8B030D-6E8A-4147-A177-3AD203B41FA5}">
                      <a16:colId xmlns:a16="http://schemas.microsoft.com/office/drawing/2014/main" val="2455970016"/>
                    </a:ext>
                  </a:extLst>
                </a:gridCol>
                <a:gridCol w="1073582">
                  <a:extLst>
                    <a:ext uri="{9D8B030D-6E8A-4147-A177-3AD203B41FA5}">
                      <a16:colId xmlns:a16="http://schemas.microsoft.com/office/drawing/2014/main" val="2723435540"/>
                    </a:ext>
                  </a:extLst>
                </a:gridCol>
                <a:gridCol w="1054020">
                  <a:extLst>
                    <a:ext uri="{9D8B030D-6E8A-4147-A177-3AD203B41FA5}">
                      <a16:colId xmlns:a16="http://schemas.microsoft.com/office/drawing/2014/main" val="409104965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Circuit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nominal </a:t>
                      </a: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pressure,</a:t>
                      </a:r>
                      <a:endParaRPr lang="pl-PL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bar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nominal temperature,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density,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kg/m3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MAWP,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</a:t>
                      </a:r>
                      <a:r>
                        <a:rPr lang="en-US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ar</a:t>
                      </a:r>
                      <a:r>
                        <a:rPr lang="pl-PL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(a)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T</a:t>
                      </a:r>
                      <a:r>
                        <a:rPr lang="pl-PL" sz="1400" b="1" kern="1200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relief</a:t>
                      </a: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L’,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J/kg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</a:t>
                      </a:r>
                      <a:r>
                        <a:rPr lang="pl-PL" sz="1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</a:t>
                      </a: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</a:t>
                      </a:r>
                      <a:endParaRPr lang="pl-PL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kg/h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224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2K Return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0.0313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3.8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0.406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4.1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7.1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24876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21719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41218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4.5K Supply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2.9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4.5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125.65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12.8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75205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1588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0618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LTTS Return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2.9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9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13.00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12.8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75205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1588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31419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HTTS Supply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18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20.92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222671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533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27308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HTTS Return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18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10.63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435308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846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60446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CD Return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18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167.6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12.8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75205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2340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3532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1657350" y="844734"/>
                <a:ext cx="8391525" cy="1353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dirty="0" smtClean="0"/>
                  <a:t>Mass </a:t>
                </a:r>
                <a:r>
                  <a:rPr lang="pl-PL" dirty="0" err="1" smtClean="0"/>
                  <a:t>flow</a:t>
                </a:r>
                <a:r>
                  <a:rPr lang="pl-PL" dirty="0" smtClean="0"/>
                  <a:t> </a:t>
                </a:r>
                <a:r>
                  <a:rPr lang="pl-PL" dirty="0" err="1"/>
                  <a:t>Q</a:t>
                </a:r>
                <a:r>
                  <a:rPr lang="pl-PL" baseline="-25000" dirty="0" err="1"/>
                  <a:t>m</a:t>
                </a:r>
                <a:r>
                  <a:rPr lang="pl-PL" dirty="0"/>
                  <a:t> to be </a:t>
                </a:r>
                <a:r>
                  <a:rPr lang="pl-PL" dirty="0" err="1"/>
                  <a:t>relieved</a:t>
                </a:r>
                <a:r>
                  <a:rPr lang="pl-PL" dirty="0"/>
                  <a:t> by the </a:t>
                </a:r>
                <a:r>
                  <a:rPr lang="pl-PL" dirty="0" err="1"/>
                  <a:t>pressure</a:t>
                </a:r>
                <a:r>
                  <a:rPr lang="pl-PL" dirty="0"/>
                  <a:t>-relief devices:</a:t>
                </a:r>
              </a:p>
              <a:p>
                <a:endParaRPr lang="pl-PL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l-PL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l-PL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=3,6</m:t>
                    </m:r>
                    <m:f>
                      <m:fPr>
                        <m:ctrlPr>
                          <a:rPr lang="pl-PL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pl-PL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l-PL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pl-PL" dirty="0">
                    <a:solidFill>
                      <a:srgbClr val="404040"/>
                    </a:solidFill>
                  </a:rPr>
                  <a:t>      kg/h </a:t>
                </a:r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844734"/>
                <a:ext cx="8391525" cy="1353512"/>
              </a:xfrm>
              <a:prstGeom prst="rect">
                <a:avLst/>
              </a:prstGeom>
              <a:blipFill>
                <a:blip r:embed="rId2"/>
                <a:stretch>
                  <a:fillRect l="-1163" t="-3604" b="-40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rostokąt 18"/>
          <p:cNvSpPr/>
          <p:nvPr/>
        </p:nvSpPr>
        <p:spPr>
          <a:xfrm>
            <a:off x="2425065" y="2737830"/>
            <a:ext cx="11948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</a:rPr>
              <a:t>Table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 of the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</a:rPr>
              <a:t>parameters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 for the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</a:rPr>
              <a:t>primary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 relief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</a:rPr>
              <a:t>calculation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pl-PL" dirty="0" err="1" smtClean="0"/>
              <a:t>minimal</a:t>
            </a:r>
            <a:r>
              <a:rPr lang="pl-PL" dirty="0" smtClean="0"/>
              <a:t> </a:t>
            </a:r>
            <a:r>
              <a:rPr lang="pl-PL" dirty="0" err="1" smtClean="0"/>
              <a:t>orifice</a:t>
            </a:r>
            <a:r>
              <a:rPr lang="pl-PL" dirty="0" smtClean="0"/>
              <a:t> </a:t>
            </a:r>
            <a:r>
              <a:rPr lang="pl-PL" dirty="0" err="1" smtClean="0"/>
              <a:t>size</a:t>
            </a:r>
            <a:r>
              <a:rPr lang="en-US" dirty="0" smtClean="0"/>
              <a:t> </a:t>
            </a:r>
            <a:r>
              <a:rPr lang="pl-PL" dirty="0" smtClean="0"/>
              <a:t>(</a:t>
            </a:r>
            <a:r>
              <a:rPr lang="en-US" dirty="0" smtClean="0"/>
              <a:t>EN </a:t>
            </a:r>
            <a:r>
              <a:rPr lang="en-US" dirty="0"/>
              <a:t>ISO </a:t>
            </a:r>
            <a:r>
              <a:rPr lang="en-US" dirty="0" smtClean="0"/>
              <a:t>4126-1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1006358" y="1243800"/>
                <a:ext cx="2664295" cy="694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l-PL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l-PL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pl-PL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58" y="1243800"/>
                <a:ext cx="2664295" cy="6944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e tekstowe 9"/>
          <p:cNvSpPr txBox="1"/>
          <p:nvPr/>
        </p:nvSpPr>
        <p:spPr>
          <a:xfrm>
            <a:off x="1034109" y="830387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Critical </a:t>
            </a:r>
            <a:r>
              <a:rPr lang="pl-PL" sz="1600" dirty="0" err="1" smtClean="0"/>
              <a:t>flow</a:t>
            </a:r>
            <a:r>
              <a:rPr lang="pl-PL" sz="1600" dirty="0" smtClean="0"/>
              <a:t> </a:t>
            </a:r>
            <a:r>
              <a:rPr lang="pl-PL" sz="1600" dirty="0" err="1" smtClean="0"/>
              <a:t>occurs</a:t>
            </a:r>
            <a:r>
              <a:rPr lang="pl-PL" sz="1600" dirty="0" smtClean="0"/>
              <a:t> </a:t>
            </a:r>
            <a:r>
              <a:rPr lang="pl-PL" sz="1600" dirty="0" err="1" smtClean="0"/>
              <a:t>when</a:t>
            </a:r>
            <a:r>
              <a:rPr lang="pl-PL" sz="1600" dirty="0" smtClean="0"/>
              <a:t>:</a:t>
            </a:r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666996" y="830387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Subritical</a:t>
            </a:r>
            <a:r>
              <a:rPr lang="pl-PL" sz="1600" dirty="0" smtClean="0"/>
              <a:t> </a:t>
            </a:r>
            <a:r>
              <a:rPr lang="pl-PL" sz="1600" dirty="0" err="1" smtClean="0"/>
              <a:t>flow</a:t>
            </a:r>
            <a:r>
              <a:rPr lang="pl-PL" sz="1600" dirty="0" smtClean="0"/>
              <a:t> </a:t>
            </a:r>
            <a:r>
              <a:rPr lang="pl-PL" sz="1600" dirty="0" err="1" smtClean="0"/>
              <a:t>occurs</a:t>
            </a:r>
            <a:r>
              <a:rPr lang="pl-PL" sz="1600" dirty="0" smtClean="0"/>
              <a:t> </a:t>
            </a:r>
            <a:r>
              <a:rPr lang="pl-PL" sz="1600" dirty="0" err="1" smtClean="0"/>
              <a:t>when</a:t>
            </a:r>
            <a:r>
              <a:rPr lang="pl-PL" sz="1600" dirty="0" smtClean="0"/>
              <a:t>: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/>
              <p:cNvSpPr txBox="1"/>
              <p:nvPr/>
            </p:nvSpPr>
            <p:spPr>
              <a:xfrm>
                <a:off x="5824441" y="1172494"/>
                <a:ext cx="2664295" cy="694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pl-PL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pl-PL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12" name="pole 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441" y="1172494"/>
                <a:ext cx="2664295" cy="694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e tekstowe 12"/>
          <p:cNvSpPr txBox="1"/>
          <p:nvPr/>
        </p:nvSpPr>
        <p:spPr>
          <a:xfrm>
            <a:off x="842460" y="2187316"/>
            <a:ext cx="3528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Capacity</a:t>
            </a:r>
            <a:r>
              <a:rPr lang="pl-PL" sz="1600" dirty="0" smtClean="0"/>
              <a:t> for </a:t>
            </a:r>
            <a:r>
              <a:rPr lang="pl-PL" sz="1600" dirty="0" err="1" smtClean="0"/>
              <a:t>gaseous</a:t>
            </a:r>
            <a:r>
              <a:rPr lang="pl-PL" sz="1600" dirty="0" smtClean="0"/>
              <a:t> fluid </a:t>
            </a:r>
            <a:r>
              <a:rPr lang="pl-PL" sz="1600" dirty="0" err="1" smtClean="0"/>
              <a:t>at</a:t>
            </a:r>
            <a:r>
              <a:rPr lang="pl-PL" sz="1600" dirty="0" smtClean="0"/>
              <a:t> </a:t>
            </a:r>
            <a:r>
              <a:rPr lang="pl-PL" sz="1600" dirty="0" err="1" smtClean="0"/>
              <a:t>critical</a:t>
            </a:r>
            <a:r>
              <a:rPr lang="pl-PL" sz="1600" dirty="0" smtClean="0"/>
              <a:t> </a:t>
            </a:r>
            <a:r>
              <a:rPr lang="pl-PL" sz="1600" dirty="0" err="1" smtClean="0"/>
              <a:t>flow</a:t>
            </a:r>
            <a:endParaRPr lang="pl-PL" sz="1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296944" y="2174633"/>
            <a:ext cx="382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Capacity</a:t>
            </a:r>
            <a:r>
              <a:rPr lang="pl-PL" sz="1600" dirty="0" smtClean="0"/>
              <a:t> for </a:t>
            </a:r>
            <a:r>
              <a:rPr lang="pl-PL" sz="1600" dirty="0" err="1" smtClean="0"/>
              <a:t>gaseous</a:t>
            </a:r>
            <a:r>
              <a:rPr lang="pl-PL" sz="1600" dirty="0" smtClean="0"/>
              <a:t> fluid </a:t>
            </a:r>
            <a:r>
              <a:rPr lang="pl-PL" sz="1600" dirty="0" err="1" smtClean="0"/>
              <a:t>at</a:t>
            </a:r>
            <a:r>
              <a:rPr lang="pl-PL" sz="1600" dirty="0" smtClean="0"/>
              <a:t> </a:t>
            </a:r>
            <a:r>
              <a:rPr lang="pl-PL" sz="1600" dirty="0" err="1" smtClean="0"/>
              <a:t>subcritical</a:t>
            </a:r>
            <a:r>
              <a:rPr lang="pl-PL" sz="1600" dirty="0" smtClean="0"/>
              <a:t> </a:t>
            </a:r>
            <a:r>
              <a:rPr lang="pl-PL" sz="1600" dirty="0" err="1" smtClean="0"/>
              <a:t>flow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1202500" y="2527441"/>
                <a:ext cx="2664295" cy="5010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=0.2883 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00" y="2527441"/>
                <a:ext cx="2664295" cy="501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/>
              <p:cNvSpPr txBox="1"/>
              <p:nvPr/>
            </p:nvSpPr>
            <p:spPr>
              <a:xfrm>
                <a:off x="5824440" y="2503982"/>
                <a:ext cx="2664295" cy="5010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=0.2883 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sub>
                      </m:sSub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16" name="pole tekstow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440" y="2503982"/>
                <a:ext cx="2664295" cy="501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6"/>
          <p:cNvSpPr txBox="1"/>
          <p:nvPr/>
        </p:nvSpPr>
        <p:spPr>
          <a:xfrm>
            <a:off x="869608" y="3150739"/>
            <a:ext cx="42736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/>
              <a:t>w</a:t>
            </a:r>
            <a:r>
              <a:rPr lang="pl-PL" sz="1200" dirty="0" err="1" smtClean="0"/>
              <a:t>here</a:t>
            </a:r>
            <a:r>
              <a:rPr lang="pl-PL" sz="1200" dirty="0" smtClean="0"/>
              <a:t>:</a:t>
            </a:r>
          </a:p>
          <a:p>
            <a:endParaRPr lang="pl-PL" sz="1200" dirty="0" smtClean="0"/>
          </a:p>
          <a:p>
            <a:r>
              <a:rPr lang="pl-PL" sz="1200" i="1" dirty="0" smtClean="0"/>
              <a:t>p</a:t>
            </a:r>
            <a:r>
              <a:rPr lang="pl-PL" sz="1200" i="1" baseline="-25000" dirty="0" smtClean="0"/>
              <a:t>o</a:t>
            </a:r>
            <a:r>
              <a:rPr lang="pl-PL" sz="1200" dirty="0" smtClean="0"/>
              <a:t>   – </a:t>
            </a:r>
            <a:r>
              <a:rPr lang="pl-PL" sz="1200" dirty="0" err="1" smtClean="0"/>
              <a:t>relieving</a:t>
            </a:r>
            <a:r>
              <a:rPr lang="pl-PL" sz="1200" dirty="0" smtClean="0"/>
              <a:t> </a:t>
            </a:r>
            <a:r>
              <a:rPr lang="pl-PL" sz="1200" dirty="0" err="1" smtClean="0"/>
              <a:t>pressure</a:t>
            </a:r>
            <a:r>
              <a:rPr lang="pl-PL" sz="1200" dirty="0" smtClean="0"/>
              <a:t> (</a:t>
            </a:r>
            <a:r>
              <a:rPr lang="pl-PL" sz="1200" dirty="0" err="1" smtClean="0"/>
              <a:t>p</a:t>
            </a:r>
            <a:r>
              <a:rPr lang="pl-PL" sz="1200" baseline="-25000" dirty="0" err="1" smtClean="0"/>
              <a:t>set</a:t>
            </a:r>
            <a:r>
              <a:rPr lang="pl-PL" sz="1200" dirty="0" smtClean="0"/>
              <a:t>), [bar]</a:t>
            </a:r>
          </a:p>
          <a:p>
            <a:r>
              <a:rPr lang="pl-PL" sz="1200" i="1" dirty="0" err="1" smtClean="0"/>
              <a:t>p</a:t>
            </a:r>
            <a:r>
              <a:rPr lang="pl-PL" sz="1200" i="1" baseline="-25000" dirty="0" err="1" smtClean="0"/>
              <a:t>b</a:t>
            </a:r>
            <a:r>
              <a:rPr lang="pl-PL" sz="1200" dirty="0" smtClean="0"/>
              <a:t>   – </a:t>
            </a:r>
            <a:r>
              <a:rPr lang="pl-PL" sz="1200" dirty="0" err="1" smtClean="0"/>
              <a:t>back</a:t>
            </a:r>
            <a:r>
              <a:rPr lang="pl-PL" sz="1200" dirty="0" smtClean="0"/>
              <a:t> </a:t>
            </a:r>
            <a:r>
              <a:rPr lang="pl-PL" sz="1200" dirty="0" err="1" smtClean="0"/>
              <a:t>pressure</a:t>
            </a:r>
            <a:r>
              <a:rPr lang="pl-PL" sz="1200" dirty="0" smtClean="0"/>
              <a:t>,  [bar]</a:t>
            </a:r>
          </a:p>
          <a:p>
            <a:r>
              <a:rPr lang="pl-PL" sz="1200" i="1" dirty="0" smtClean="0"/>
              <a:t>k</a:t>
            </a:r>
            <a:r>
              <a:rPr lang="pl-PL" sz="1200" dirty="0" smtClean="0"/>
              <a:t>    </a:t>
            </a:r>
            <a:r>
              <a:rPr lang="pl-PL" sz="1200" dirty="0"/>
              <a:t>– </a:t>
            </a:r>
            <a:r>
              <a:rPr lang="pl-PL" sz="1200" dirty="0" err="1" smtClean="0"/>
              <a:t>isentropic</a:t>
            </a:r>
            <a:r>
              <a:rPr lang="pl-PL" sz="1200" dirty="0" smtClean="0"/>
              <a:t> </a:t>
            </a:r>
            <a:r>
              <a:rPr lang="pl-PL" sz="1200" dirty="0" err="1" smtClean="0"/>
              <a:t>exponent</a:t>
            </a:r>
            <a:r>
              <a:rPr lang="pl-PL" sz="1200" dirty="0" smtClean="0"/>
              <a:t>, [-]</a:t>
            </a:r>
          </a:p>
          <a:p>
            <a:r>
              <a:rPr lang="pl-PL" sz="1200" i="1" dirty="0" err="1" smtClean="0"/>
              <a:t>Q</a:t>
            </a:r>
            <a:r>
              <a:rPr lang="pl-PL" sz="1200" i="1" baseline="-25000" dirty="0" err="1" smtClean="0"/>
              <a:t>m</a:t>
            </a:r>
            <a:r>
              <a:rPr lang="pl-PL" sz="1200" dirty="0" smtClean="0"/>
              <a:t> </a:t>
            </a:r>
            <a:r>
              <a:rPr lang="pl-PL" sz="1200" dirty="0"/>
              <a:t>–</a:t>
            </a:r>
            <a:r>
              <a:rPr lang="pl-PL" sz="1200" dirty="0" smtClean="0"/>
              <a:t> mass </a:t>
            </a:r>
            <a:r>
              <a:rPr lang="pl-PL" sz="1200" dirty="0" err="1"/>
              <a:t>flow</a:t>
            </a:r>
            <a:r>
              <a:rPr lang="pl-PL" sz="1200" dirty="0"/>
              <a:t> </a:t>
            </a:r>
            <a:r>
              <a:rPr lang="pl-PL" sz="1200" dirty="0" err="1" smtClean="0"/>
              <a:t>rate</a:t>
            </a:r>
            <a:r>
              <a:rPr lang="pl-PL" sz="1200" dirty="0" smtClean="0"/>
              <a:t>,</a:t>
            </a:r>
            <a:r>
              <a:rPr lang="pl-PL" sz="1200" dirty="0"/>
              <a:t> </a:t>
            </a:r>
            <a:r>
              <a:rPr lang="pl-PL" sz="1200" dirty="0" smtClean="0"/>
              <a:t>[kg/h]</a:t>
            </a:r>
          </a:p>
          <a:p>
            <a:r>
              <a:rPr lang="pl-PL" sz="1200" i="1" dirty="0" smtClean="0"/>
              <a:t>C</a:t>
            </a:r>
            <a:r>
              <a:rPr lang="pl-PL" sz="1200" dirty="0" smtClean="0"/>
              <a:t>   – f</a:t>
            </a:r>
            <a:r>
              <a:rPr lang="en-US" sz="1200" dirty="0" smtClean="0"/>
              <a:t>unction </a:t>
            </a:r>
            <a:r>
              <a:rPr lang="en-US" sz="1200" dirty="0"/>
              <a:t>of the isentropic </a:t>
            </a:r>
            <a:r>
              <a:rPr lang="en-US" sz="1200" dirty="0" smtClean="0"/>
              <a:t>exponent</a:t>
            </a:r>
            <a:r>
              <a:rPr lang="pl-PL" sz="1200" dirty="0" smtClean="0"/>
              <a:t>, [-]</a:t>
            </a:r>
          </a:p>
          <a:p>
            <a:r>
              <a:rPr lang="pl-PL" sz="1200" i="1" dirty="0" smtClean="0">
                <a:solidFill>
                  <a:srgbClr val="C00000"/>
                </a:solidFill>
              </a:rPr>
              <a:t>A   </a:t>
            </a:r>
            <a:r>
              <a:rPr lang="pl-PL" sz="1200" dirty="0" smtClean="0">
                <a:solidFill>
                  <a:srgbClr val="C00000"/>
                </a:solidFill>
              </a:rPr>
              <a:t>– f</a:t>
            </a:r>
            <a:r>
              <a:rPr lang="en-US" sz="1200" dirty="0" smtClean="0">
                <a:solidFill>
                  <a:srgbClr val="C00000"/>
                </a:solidFill>
              </a:rPr>
              <a:t>low </a:t>
            </a:r>
            <a:r>
              <a:rPr lang="en-US" sz="1200" dirty="0">
                <a:solidFill>
                  <a:srgbClr val="C00000"/>
                </a:solidFill>
              </a:rPr>
              <a:t>area of a safety </a:t>
            </a:r>
            <a:r>
              <a:rPr lang="en-US" sz="1200" dirty="0" smtClean="0">
                <a:solidFill>
                  <a:srgbClr val="C00000"/>
                </a:solidFill>
              </a:rPr>
              <a:t>valve</a:t>
            </a:r>
            <a:r>
              <a:rPr lang="pl-PL" sz="1200" dirty="0" smtClean="0">
                <a:solidFill>
                  <a:srgbClr val="C00000"/>
                </a:solidFill>
              </a:rPr>
              <a:t> – </a:t>
            </a:r>
            <a:r>
              <a:rPr lang="pl-PL" sz="1200" dirty="0" err="1" smtClean="0">
                <a:solidFill>
                  <a:srgbClr val="C00000"/>
                </a:solidFill>
              </a:rPr>
              <a:t>orifice</a:t>
            </a:r>
            <a:r>
              <a:rPr lang="pl-PL" sz="1200" dirty="0" smtClean="0">
                <a:solidFill>
                  <a:srgbClr val="C00000"/>
                </a:solidFill>
              </a:rPr>
              <a:t> cross-</a:t>
            </a:r>
            <a:r>
              <a:rPr lang="pl-PL" sz="1200" dirty="0" err="1" smtClean="0">
                <a:solidFill>
                  <a:srgbClr val="C00000"/>
                </a:solidFill>
              </a:rPr>
              <a:t>section</a:t>
            </a:r>
            <a:r>
              <a:rPr lang="pl-PL" sz="1200" dirty="0" smtClean="0">
                <a:solidFill>
                  <a:srgbClr val="C00000"/>
                </a:solidFill>
              </a:rPr>
              <a:t> </a:t>
            </a:r>
            <a:r>
              <a:rPr lang="pl-PL" sz="1200" dirty="0" err="1" smtClean="0">
                <a:solidFill>
                  <a:srgbClr val="C00000"/>
                </a:solidFill>
              </a:rPr>
              <a:t>area</a:t>
            </a:r>
            <a:r>
              <a:rPr lang="pl-PL" sz="1200" dirty="0" smtClean="0">
                <a:solidFill>
                  <a:srgbClr val="C00000"/>
                </a:solidFill>
              </a:rPr>
              <a:t>, [mm</a:t>
            </a:r>
            <a:r>
              <a:rPr lang="pl-PL" sz="1200" baseline="30000" dirty="0" smtClean="0">
                <a:solidFill>
                  <a:srgbClr val="C00000"/>
                </a:solidFill>
              </a:rPr>
              <a:t>2</a:t>
            </a:r>
            <a:r>
              <a:rPr lang="pl-PL" sz="1200" dirty="0" smtClean="0">
                <a:solidFill>
                  <a:srgbClr val="C00000"/>
                </a:solidFill>
              </a:rPr>
              <a:t>]</a:t>
            </a:r>
          </a:p>
          <a:p>
            <a:r>
              <a:rPr lang="pl-PL" sz="1200" i="1" dirty="0" err="1" smtClean="0"/>
              <a:t>K</a:t>
            </a:r>
            <a:r>
              <a:rPr lang="pl-PL" sz="1200" i="1" baseline="-25000" dirty="0" err="1" smtClean="0"/>
              <a:t>dr</a:t>
            </a:r>
            <a:r>
              <a:rPr lang="pl-PL" sz="1200" i="1" dirty="0" smtClean="0"/>
              <a:t> </a:t>
            </a:r>
            <a:r>
              <a:rPr lang="pl-PL" sz="1200" dirty="0" smtClean="0"/>
              <a:t>– c</a:t>
            </a:r>
            <a:r>
              <a:rPr lang="en-US" sz="1200" dirty="0" err="1" smtClean="0"/>
              <a:t>ertified</a:t>
            </a:r>
            <a:r>
              <a:rPr lang="en-US" sz="1200" dirty="0" smtClean="0"/>
              <a:t> </a:t>
            </a:r>
            <a:r>
              <a:rPr lang="en-US" sz="1200" dirty="0" err="1"/>
              <a:t>derated</a:t>
            </a:r>
            <a:r>
              <a:rPr lang="en-US" sz="1200" dirty="0"/>
              <a:t> coefficient of </a:t>
            </a:r>
            <a:r>
              <a:rPr lang="en-US" sz="1200" dirty="0" smtClean="0"/>
              <a:t>discharge</a:t>
            </a:r>
            <a:r>
              <a:rPr lang="pl-PL" sz="1200" dirty="0" smtClean="0"/>
              <a:t>, [-]</a:t>
            </a:r>
          </a:p>
          <a:p>
            <a:r>
              <a:rPr lang="pl-PL" sz="1200" i="1" dirty="0" err="1" smtClean="0"/>
              <a:t>K</a:t>
            </a:r>
            <a:r>
              <a:rPr lang="pl-PL" sz="1200" i="1" baseline="-25000" dirty="0" err="1" smtClean="0"/>
              <a:t>b</a:t>
            </a:r>
            <a:r>
              <a:rPr lang="pl-PL" sz="1200" dirty="0" smtClean="0"/>
              <a:t>  – t</a:t>
            </a:r>
            <a:r>
              <a:rPr lang="en-US" sz="1200" dirty="0" err="1" smtClean="0"/>
              <a:t>heoretical</a:t>
            </a:r>
            <a:r>
              <a:rPr lang="en-US" sz="1200" dirty="0" smtClean="0"/>
              <a:t> </a:t>
            </a:r>
            <a:r>
              <a:rPr lang="en-US" sz="1200" dirty="0"/>
              <a:t>capacity correction factor for subcritical </a:t>
            </a:r>
            <a:r>
              <a:rPr lang="en-US" sz="1200" dirty="0" smtClean="0"/>
              <a:t>flow</a:t>
            </a:r>
            <a:r>
              <a:rPr lang="pl-PL" sz="1200" dirty="0" smtClean="0"/>
              <a:t>, [-]</a:t>
            </a:r>
          </a:p>
          <a:p>
            <a:endParaRPr lang="pl-PL" sz="1200" dirty="0"/>
          </a:p>
          <a:p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/>
              <p:cNvSpPr txBox="1"/>
              <p:nvPr/>
            </p:nvSpPr>
            <p:spPr>
              <a:xfrm>
                <a:off x="1223646" y="5298329"/>
                <a:ext cx="2664295" cy="957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=3.948 </m:t>
                      </m:r>
                      <m:rad>
                        <m:radPr>
                          <m:degHide m:val="on"/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18" name="pole tekstow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46" y="5298329"/>
                <a:ext cx="2664295" cy="957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4946916" y="5140463"/>
                <a:ext cx="3640450" cy="12160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l-P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l-PL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pl-PL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pl-PL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l-PL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pl-PL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pl-PL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916" y="5140463"/>
                <a:ext cx="3640450" cy="1216039"/>
              </a:xfrm>
              <a:prstGeom prst="rect">
                <a:avLst/>
              </a:prstGeom>
              <a:blipFill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22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56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CDS relief </a:t>
            </a:r>
            <a:r>
              <a:rPr lang="pl-PL" dirty="0" err="1" smtClean="0"/>
              <a:t>valve</a:t>
            </a:r>
            <a:r>
              <a:rPr lang="pl-PL" dirty="0" smtClean="0"/>
              <a:t> </a:t>
            </a:r>
            <a:r>
              <a:rPr lang="pl-PL" dirty="0" err="1" smtClean="0"/>
              <a:t>sizes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80063"/>
              </p:ext>
            </p:extLst>
          </p:nvPr>
        </p:nvGraphicFramePr>
        <p:xfrm>
          <a:off x="159009" y="2612430"/>
          <a:ext cx="11757687" cy="2216744"/>
        </p:xfrm>
        <a:graphic>
          <a:graphicData uri="http://schemas.openxmlformats.org/drawingml/2006/table">
            <a:tbl>
              <a:tblPr firstRow="1" firstCol="1" bandRow="1"/>
              <a:tblGrid>
                <a:gridCol w="1733444">
                  <a:extLst>
                    <a:ext uri="{9D8B030D-6E8A-4147-A177-3AD203B41FA5}">
                      <a16:colId xmlns:a16="http://schemas.microsoft.com/office/drawing/2014/main" val="2657464030"/>
                    </a:ext>
                  </a:extLst>
                </a:gridCol>
                <a:gridCol w="856494">
                  <a:extLst>
                    <a:ext uri="{9D8B030D-6E8A-4147-A177-3AD203B41FA5}">
                      <a16:colId xmlns:a16="http://schemas.microsoft.com/office/drawing/2014/main" val="393477000"/>
                    </a:ext>
                  </a:extLst>
                </a:gridCol>
                <a:gridCol w="1033792">
                  <a:extLst>
                    <a:ext uri="{9D8B030D-6E8A-4147-A177-3AD203B41FA5}">
                      <a16:colId xmlns:a16="http://schemas.microsoft.com/office/drawing/2014/main" val="2398148671"/>
                    </a:ext>
                  </a:extLst>
                </a:gridCol>
                <a:gridCol w="1213820">
                  <a:extLst>
                    <a:ext uri="{9D8B030D-6E8A-4147-A177-3AD203B41FA5}">
                      <a16:colId xmlns:a16="http://schemas.microsoft.com/office/drawing/2014/main" val="1623696500"/>
                    </a:ext>
                  </a:extLst>
                </a:gridCol>
                <a:gridCol w="1213820">
                  <a:extLst>
                    <a:ext uri="{9D8B030D-6E8A-4147-A177-3AD203B41FA5}">
                      <a16:colId xmlns:a16="http://schemas.microsoft.com/office/drawing/2014/main" val="1141043062"/>
                    </a:ext>
                  </a:extLst>
                </a:gridCol>
                <a:gridCol w="2083952">
                  <a:extLst>
                    <a:ext uri="{9D8B030D-6E8A-4147-A177-3AD203B41FA5}">
                      <a16:colId xmlns:a16="http://schemas.microsoft.com/office/drawing/2014/main" val="1673225239"/>
                    </a:ext>
                  </a:extLst>
                </a:gridCol>
                <a:gridCol w="1932565">
                  <a:extLst>
                    <a:ext uri="{9D8B030D-6E8A-4147-A177-3AD203B41FA5}">
                      <a16:colId xmlns:a16="http://schemas.microsoft.com/office/drawing/2014/main" val="3775657122"/>
                    </a:ext>
                  </a:extLst>
                </a:gridCol>
                <a:gridCol w="1689800">
                  <a:extLst>
                    <a:ext uri="{9D8B030D-6E8A-4147-A177-3AD203B41FA5}">
                      <a16:colId xmlns:a16="http://schemas.microsoft.com/office/drawing/2014/main" val="1558462455"/>
                    </a:ext>
                  </a:extLst>
                </a:gridCol>
              </a:tblGrid>
              <a:tr h="738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Line Name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400" b="1" baseline="-25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relief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MAWP,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bar(a)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L’,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J/kg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 venting required, g/s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equired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vent rate for each relief, g/s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orifice size, for required vent rate,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mm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Relief ID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SV__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551666"/>
                  </a:ext>
                </a:extLst>
              </a:tr>
              <a:tr h="246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2K R</a:t>
                      </a: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eturn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24876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12067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6033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70.2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0021 / 2720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489946"/>
                  </a:ext>
                </a:extLst>
              </a:tr>
              <a:tr h="246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4.5 Supply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75205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881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441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8.2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0011 / 2710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38350"/>
                  </a:ext>
                </a:extLst>
              </a:tr>
              <a:tr h="246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LTTS Return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75205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881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441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8.2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0031 / 2730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5278"/>
                  </a:ext>
                </a:extLst>
              </a:tr>
              <a:tr h="246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HTTS Supply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222671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298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148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6.7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0041 / 2740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76884"/>
                  </a:ext>
                </a:extLst>
              </a:tr>
              <a:tr h="246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HTTS Return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435308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469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235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10.2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0051 / 2750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0714"/>
                  </a:ext>
                </a:extLst>
              </a:tr>
              <a:tr h="246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Cool Down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75205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1229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650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9.9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0061 / 2760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496910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27352" y="2236545"/>
            <a:ext cx="4019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Minimal orifice sizes of the primary reliefs</a:t>
            </a:r>
            <a:endParaRPr kumimoji="0" lang="pl-PL" altLang="pl-PL" sz="14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CDS relief </a:t>
            </a:r>
            <a:r>
              <a:rPr lang="pl-PL" dirty="0" err="1" smtClean="0"/>
              <a:t>valve</a:t>
            </a:r>
            <a:r>
              <a:rPr lang="pl-PL" dirty="0" smtClean="0"/>
              <a:t> </a:t>
            </a:r>
            <a:r>
              <a:rPr lang="pl-PL" dirty="0" err="1" smtClean="0"/>
              <a:t>sizes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58820"/>
              </p:ext>
            </p:extLst>
          </p:nvPr>
        </p:nvGraphicFramePr>
        <p:xfrm>
          <a:off x="1101213" y="4410093"/>
          <a:ext cx="10432025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832457">
                  <a:extLst>
                    <a:ext uri="{9D8B030D-6E8A-4147-A177-3AD203B41FA5}">
                      <a16:colId xmlns:a16="http://schemas.microsoft.com/office/drawing/2014/main" val="2730021268"/>
                    </a:ext>
                  </a:extLst>
                </a:gridCol>
                <a:gridCol w="1488037">
                  <a:extLst>
                    <a:ext uri="{9D8B030D-6E8A-4147-A177-3AD203B41FA5}">
                      <a16:colId xmlns:a16="http://schemas.microsoft.com/office/drawing/2014/main" val="2631478621"/>
                    </a:ext>
                  </a:extLst>
                </a:gridCol>
                <a:gridCol w="1246701">
                  <a:extLst>
                    <a:ext uri="{9D8B030D-6E8A-4147-A177-3AD203B41FA5}">
                      <a16:colId xmlns:a16="http://schemas.microsoft.com/office/drawing/2014/main" val="3253414022"/>
                    </a:ext>
                  </a:extLst>
                </a:gridCol>
                <a:gridCol w="1489250">
                  <a:extLst>
                    <a:ext uri="{9D8B030D-6E8A-4147-A177-3AD203B41FA5}">
                      <a16:colId xmlns:a16="http://schemas.microsoft.com/office/drawing/2014/main" val="138327991"/>
                    </a:ext>
                  </a:extLst>
                </a:gridCol>
                <a:gridCol w="2187790">
                  <a:extLst>
                    <a:ext uri="{9D8B030D-6E8A-4147-A177-3AD203B41FA5}">
                      <a16:colId xmlns:a16="http://schemas.microsoft.com/office/drawing/2014/main" val="3950893708"/>
                    </a:ext>
                  </a:extLst>
                </a:gridCol>
                <a:gridCol w="2187790">
                  <a:extLst>
                    <a:ext uri="{9D8B030D-6E8A-4147-A177-3AD203B41FA5}">
                      <a16:colId xmlns:a16="http://schemas.microsoft.com/office/drawing/2014/main" val="902728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Line Name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Pipe size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Pipe length,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MAWP,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</a:t>
                      </a:r>
                      <a:r>
                        <a:rPr lang="en-US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ar</a:t>
                      </a:r>
                      <a:r>
                        <a:rPr lang="pl-PL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(a)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Minimal Safety Valve orifice diameter, mm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Relief ID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SV__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283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4.5 K Supply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DN15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4.9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nn10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53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K Return 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DN65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4.1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16.5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nn20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80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LTTS Return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3.1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nn30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44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HTTS Supply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2.6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nn40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03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HTTS Return + Heat Shield*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8.6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nn50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845864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34837" y="4074596"/>
            <a:ext cx="64508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l-PL" sz="1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Minimal relief valve sizes for the cold circuits for trapped </a:t>
            </a:r>
            <a:r>
              <a:rPr lang="en-US" altLang="pl-PL" sz="14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volume</a:t>
            </a:r>
            <a:r>
              <a:rPr lang="pl-PL" altLang="pl-PL" sz="14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- TTL</a:t>
            </a:r>
            <a:endParaRPr lang="pl-PL" altLang="pl-PL" sz="14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22464"/>
              </p:ext>
            </p:extLst>
          </p:nvPr>
        </p:nvGraphicFramePr>
        <p:xfrm>
          <a:off x="1101213" y="1634621"/>
          <a:ext cx="10432025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832456">
                  <a:extLst>
                    <a:ext uri="{9D8B030D-6E8A-4147-A177-3AD203B41FA5}">
                      <a16:colId xmlns:a16="http://schemas.microsoft.com/office/drawing/2014/main" val="2099192659"/>
                    </a:ext>
                  </a:extLst>
                </a:gridCol>
                <a:gridCol w="1488038">
                  <a:extLst>
                    <a:ext uri="{9D8B030D-6E8A-4147-A177-3AD203B41FA5}">
                      <a16:colId xmlns:a16="http://schemas.microsoft.com/office/drawing/2014/main" val="1945150186"/>
                    </a:ext>
                  </a:extLst>
                </a:gridCol>
                <a:gridCol w="1246701">
                  <a:extLst>
                    <a:ext uri="{9D8B030D-6E8A-4147-A177-3AD203B41FA5}">
                      <a16:colId xmlns:a16="http://schemas.microsoft.com/office/drawing/2014/main" val="2868416890"/>
                    </a:ext>
                  </a:extLst>
                </a:gridCol>
                <a:gridCol w="1489250">
                  <a:extLst>
                    <a:ext uri="{9D8B030D-6E8A-4147-A177-3AD203B41FA5}">
                      <a16:colId xmlns:a16="http://schemas.microsoft.com/office/drawing/2014/main" val="3569206166"/>
                    </a:ext>
                  </a:extLst>
                </a:gridCol>
                <a:gridCol w="2187790">
                  <a:extLst>
                    <a:ext uri="{9D8B030D-6E8A-4147-A177-3AD203B41FA5}">
                      <a16:colId xmlns:a16="http://schemas.microsoft.com/office/drawing/2014/main" val="1723760136"/>
                    </a:ext>
                  </a:extLst>
                </a:gridCol>
                <a:gridCol w="2187790">
                  <a:extLst>
                    <a:ext uri="{9D8B030D-6E8A-4147-A177-3AD203B41FA5}">
                      <a16:colId xmlns:a16="http://schemas.microsoft.com/office/drawing/2014/main" val="1682835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Line Name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Pipe size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Pipe length,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MAWP,</a:t>
                      </a:r>
                      <a:endParaRPr lang="pl-PL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</a:t>
                      </a:r>
                      <a:r>
                        <a:rPr lang="en-US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ar</a:t>
                      </a:r>
                      <a:r>
                        <a:rPr lang="pl-PL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(a)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Minimal Safety Valve orifice diameter, mm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Relief ID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SV__</a:t>
                      </a:r>
                      <a:endParaRPr lang="pl-PL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6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4.5 K Supply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DN50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4.9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0010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902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LTTS Return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DN65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3.1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0030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40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HTTS Supply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DN25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2.1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0040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27408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HTTS Return + Heat Shield*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DN25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8.6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0050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186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Cool Down Return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DN80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  <a:endParaRPr lang="pl-PL" sz="1400" kern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7.4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0060</a:t>
                      </a:r>
                      <a:endParaRPr lang="pl-PL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32047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44162" y="1193805"/>
            <a:ext cx="65037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l-PL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Minimal relief valve sizes for the cold circuits for trapped volume </a:t>
            </a:r>
            <a:r>
              <a:rPr lang="pl-PL" altLang="pl-PL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DVB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Safety</a:t>
            </a:r>
            <a:r>
              <a:rPr lang="pl-PL" dirty="0"/>
              <a:t> </a:t>
            </a:r>
            <a:r>
              <a:rPr lang="pl-PL" dirty="0" err="1"/>
              <a:t>valve</a:t>
            </a:r>
            <a:r>
              <a:rPr lang="pl-PL" dirty="0"/>
              <a:t> </a:t>
            </a:r>
            <a:r>
              <a:rPr lang="pl-PL" dirty="0" err="1"/>
              <a:t>sizing</a:t>
            </a:r>
            <a:r>
              <a:rPr lang="pl-PL" dirty="0"/>
              <a:t> </a:t>
            </a:r>
            <a:r>
              <a:rPr lang="pl-PL" dirty="0" err="1"/>
              <a:t>methodology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 flipH="1">
            <a:off x="397164" y="774507"/>
            <a:ext cx="4221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Operational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endParaRPr lang="pl-PL" dirty="0" smtClean="0"/>
          </a:p>
          <a:p>
            <a:endParaRPr lang="pl-PL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Nominal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Commitioning</a:t>
            </a:r>
            <a:endParaRPr lang="pl-PL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Cooldown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/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Warmup</a:t>
            </a:r>
            <a:endParaRPr lang="pl-PL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 flipH="1">
            <a:off x="397164" y="2645612"/>
            <a:ext cx="9909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Failure</a:t>
            </a:r>
            <a:r>
              <a:rPr lang="pl-PL" dirty="0" smtClean="0"/>
              <a:t> </a:t>
            </a:r>
            <a:r>
              <a:rPr lang="pl-PL" dirty="0" err="1" smtClean="0"/>
              <a:t>scenarios</a:t>
            </a:r>
            <a:endParaRPr lang="pl-PL" dirty="0" smtClean="0"/>
          </a:p>
          <a:p>
            <a:endParaRPr lang="pl-PL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Unwanted</a:t>
            </a:r>
            <a:r>
              <a:rPr lang="pl-PL" dirty="0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valve</a:t>
            </a:r>
            <a:r>
              <a:rPr lang="pl-PL" dirty="0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closure</a:t>
            </a:r>
            <a:r>
              <a:rPr lang="pl-PL" dirty="0" smtClean="0">
                <a:solidFill>
                  <a:schemeClr val="accent6"/>
                </a:solidFill>
                <a:latin typeface="Helvetica"/>
                <a:cs typeface="ＭＳ Ｐゴシック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Vacuum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jacket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damage</a:t>
            </a:r>
            <a:endParaRPr lang="pl-PL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Process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pipe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damage</a:t>
            </a:r>
            <a:endParaRPr lang="pl-PL" baseline="30000" dirty="0" smtClean="0">
              <a:solidFill>
                <a:srgbClr val="505050"/>
              </a:solidFill>
              <a:latin typeface="Helvetica"/>
              <a:cs typeface="ＭＳ Ｐゴシック" charset="0"/>
            </a:endParaRP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11" name="Symbol zastępczy zawartości 1"/>
          <p:cNvSpPr>
            <a:spLocks noGrp="1"/>
          </p:cNvSpPr>
          <p:nvPr>
            <p:ph idx="1"/>
          </p:nvPr>
        </p:nvSpPr>
        <p:spPr>
          <a:xfrm>
            <a:off x="443917" y="4585547"/>
            <a:ext cx="11470992" cy="1591732"/>
          </a:xfrm>
        </p:spPr>
        <p:txBody>
          <a:bodyPr/>
          <a:lstStyle/>
          <a:p>
            <a:pPr marL="0" indent="0" defTabSz="457200">
              <a:spcBef>
                <a:spcPct val="0"/>
              </a:spcBef>
              <a:buNone/>
            </a:pPr>
            <a:r>
              <a:rPr lang="pl-PL" dirty="0" err="1" smtClean="0">
                <a:solidFill>
                  <a:schemeClr val="tx1"/>
                </a:solidFill>
                <a:latin typeface="Calibri" charset="0"/>
                <a:cs typeface="Geneva" charset="0"/>
              </a:rPr>
              <a:t>Safety</a:t>
            </a:r>
            <a:r>
              <a:rPr lang="pl-PL" dirty="0" smtClean="0">
                <a:solidFill>
                  <a:schemeClr val="tx1"/>
                </a:solidFill>
                <a:latin typeface="Calibri" charset="0"/>
                <a:cs typeface="Geneva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charset="0"/>
                <a:cs typeface="Geneva" charset="0"/>
              </a:rPr>
              <a:t>valve</a:t>
            </a:r>
            <a:r>
              <a:rPr lang="pl-PL" dirty="0">
                <a:solidFill>
                  <a:schemeClr val="tx1"/>
                </a:solidFill>
                <a:latin typeface="Calibri" charset="0"/>
                <a:cs typeface="Geneva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Calibri" charset="0"/>
                <a:cs typeface="Geneva" charset="0"/>
              </a:rPr>
              <a:t>sizing</a:t>
            </a:r>
            <a:endParaRPr lang="pl-PL" dirty="0" smtClean="0">
              <a:solidFill>
                <a:schemeClr val="tx1"/>
              </a:solidFill>
              <a:latin typeface="Calibri" charset="0"/>
              <a:cs typeface="Geneva" charset="0"/>
            </a:endParaRPr>
          </a:p>
          <a:p>
            <a:pPr defTabSz="457200">
              <a:spcBef>
                <a:spcPct val="0"/>
              </a:spcBef>
            </a:pPr>
            <a:r>
              <a:rPr lang="pl-PL" dirty="0" err="1" smtClean="0">
                <a:solidFill>
                  <a:schemeClr val="accent6"/>
                </a:solidFill>
              </a:rPr>
              <a:t>Primary</a:t>
            </a:r>
            <a:r>
              <a:rPr lang="pl-PL" dirty="0" smtClean="0">
                <a:solidFill>
                  <a:schemeClr val="accent6"/>
                </a:solidFill>
              </a:rPr>
              <a:t> </a:t>
            </a:r>
            <a:r>
              <a:rPr lang="pl-PL" dirty="0" err="1" smtClean="0">
                <a:solidFill>
                  <a:schemeClr val="accent6"/>
                </a:solidFill>
              </a:rPr>
              <a:t>reliefs</a:t>
            </a:r>
            <a:endParaRPr lang="pl-PL" dirty="0">
              <a:solidFill>
                <a:schemeClr val="tx1"/>
              </a:solidFill>
              <a:latin typeface="Calibri" charset="0"/>
              <a:cs typeface="Geneva" charset="0"/>
            </a:endParaRPr>
          </a:p>
          <a:p>
            <a:pPr marL="342900" lvl="1" indent="-34290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6"/>
                </a:solidFill>
                <a:ea typeface="Geneva" charset="0"/>
              </a:rPr>
              <a:t>T</a:t>
            </a:r>
            <a:r>
              <a:rPr lang="en-US" sz="2400" dirty="0">
                <a:solidFill>
                  <a:schemeClr val="accent6"/>
                </a:solidFill>
                <a:ea typeface="Geneva" charset="0"/>
              </a:rPr>
              <a:t>rapped </a:t>
            </a:r>
            <a:r>
              <a:rPr lang="en-US" sz="2400" dirty="0" smtClean="0">
                <a:solidFill>
                  <a:schemeClr val="accent6"/>
                </a:solidFill>
                <a:ea typeface="Geneva" charset="0"/>
              </a:rPr>
              <a:t>volume</a:t>
            </a:r>
            <a:r>
              <a:rPr lang="pl-PL" sz="2400" dirty="0" smtClean="0">
                <a:solidFill>
                  <a:schemeClr val="accent6"/>
                </a:solidFill>
                <a:ea typeface="Geneva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ea typeface="Geneva" charset="0"/>
              </a:rPr>
              <a:t>reliefs</a:t>
            </a:r>
            <a:endParaRPr lang="pl-PL" sz="2400" dirty="0">
              <a:solidFill>
                <a:schemeClr val="accent6"/>
              </a:solidFill>
              <a:ea typeface="Geneva" charset="0"/>
            </a:endParaRPr>
          </a:p>
          <a:p>
            <a:pPr marL="342900" lvl="1" indent="-34290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6"/>
                </a:solidFill>
                <a:ea typeface="Geneva" charset="0"/>
              </a:rPr>
              <a:t>V</a:t>
            </a:r>
            <a:r>
              <a:rPr lang="en-US" sz="2400" dirty="0" err="1">
                <a:solidFill>
                  <a:schemeClr val="accent6"/>
                </a:solidFill>
                <a:ea typeface="Geneva" charset="0"/>
              </a:rPr>
              <a:t>acuum</a:t>
            </a:r>
            <a:r>
              <a:rPr lang="en-US" sz="2400" dirty="0">
                <a:solidFill>
                  <a:schemeClr val="accent6"/>
                </a:solidFill>
                <a:ea typeface="Geneva" charset="0"/>
              </a:rPr>
              <a:t> reliefs </a:t>
            </a:r>
            <a:endParaRPr lang="pl-PL" sz="2400" dirty="0">
              <a:solidFill>
                <a:schemeClr val="accent6"/>
              </a:solidFill>
              <a:ea typeface="Geneva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30041" y="3620655"/>
            <a:ext cx="3405754" cy="7325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E67FB1F6-82BC-BE4E-84E6-82F13B689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7"/>
          <a:stretch/>
        </p:blipFill>
        <p:spPr>
          <a:xfrm>
            <a:off x="5351956" y="1362091"/>
            <a:ext cx="6082663" cy="39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Cryogenic Distribution System </a:t>
            </a:r>
            <a:r>
              <a:rPr lang="en-US" dirty="0" smtClean="0"/>
              <a:t>contains vacuum </a:t>
            </a:r>
            <a:r>
              <a:rPr lang="en-US" dirty="0"/>
              <a:t>breaks that divide the vacuum insulation into three individual volumes.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reliefs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13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/>
          <a:stretch/>
        </p:blipFill>
        <p:spPr>
          <a:xfrm>
            <a:off x="2502790" y="1755401"/>
            <a:ext cx="9365366" cy="4364729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2958543" y="3066964"/>
            <a:ext cx="18242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7994565" y="5785180"/>
            <a:ext cx="152744" cy="9287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9417428" y="3595862"/>
            <a:ext cx="202274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2672339" y="3595862"/>
            <a:ext cx="2905760" cy="2642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74803"/>
              </p:ext>
            </p:extLst>
          </p:nvPr>
        </p:nvGraphicFramePr>
        <p:xfrm>
          <a:off x="439811" y="3882861"/>
          <a:ext cx="5402316" cy="2155805"/>
        </p:xfrm>
        <a:graphic>
          <a:graphicData uri="http://schemas.openxmlformats.org/drawingml/2006/table">
            <a:tbl>
              <a:tblPr firstRow="1" firstCol="1" bandRow="1"/>
              <a:tblGrid>
                <a:gridCol w="1731889">
                  <a:extLst>
                    <a:ext uri="{9D8B030D-6E8A-4147-A177-3AD203B41FA5}">
                      <a16:colId xmlns:a16="http://schemas.microsoft.com/office/drawing/2014/main" val="3482464827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3625501146"/>
                    </a:ext>
                  </a:extLst>
                </a:gridCol>
                <a:gridCol w="1196340">
                  <a:extLst>
                    <a:ext uri="{9D8B030D-6E8A-4147-A177-3AD203B41FA5}">
                      <a16:colId xmlns:a16="http://schemas.microsoft.com/office/drawing/2014/main" val="393450064"/>
                    </a:ext>
                  </a:extLst>
                </a:gridCol>
                <a:gridCol w="1117727">
                  <a:extLst>
                    <a:ext uri="{9D8B030D-6E8A-4147-A177-3AD203B41FA5}">
                      <a16:colId xmlns:a16="http://schemas.microsoft.com/office/drawing/2014/main" val="3722317880"/>
                    </a:ext>
                  </a:extLst>
                </a:gridCol>
              </a:tblGrid>
              <a:tr h="35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Imput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data </a:t>
                      </a:r>
                      <a:r>
                        <a:rPr lang="pl-PL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name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DVB + ITL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TTL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volume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1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TTL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volume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462129"/>
                  </a:ext>
                </a:extLst>
              </a:tr>
              <a:tr h="35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Inner 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diameter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m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0.691/1.7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0.691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0.691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034380"/>
                  </a:ext>
                </a:extLst>
              </a:tr>
              <a:tr h="35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Outer 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diameter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m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0.711/1.68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0.711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0.711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268355"/>
                  </a:ext>
                </a:extLst>
              </a:tr>
              <a:tr h="35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Length, m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71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106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2227"/>
                  </a:ext>
                </a:extLst>
              </a:tr>
              <a:tr h="35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Area of air contact, m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089218"/>
                  </a:ext>
                </a:extLst>
              </a:tr>
              <a:tr h="35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Vacuum volume, m</a:t>
                      </a:r>
                      <a:r>
                        <a:rPr lang="pl-PL" sz="12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32.3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31.7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31.7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302959"/>
                  </a:ext>
                </a:extLst>
              </a:tr>
            </a:tbl>
          </a:graphicData>
        </a:graphic>
      </p:graphicFrame>
      <p:cxnSp>
        <p:nvCxnSpPr>
          <p:cNvPr id="27" name="Łącznik prosty 26"/>
          <p:cNvCxnSpPr/>
          <p:nvPr/>
        </p:nvCxnSpPr>
        <p:spPr>
          <a:xfrm>
            <a:off x="489817" y="2312584"/>
            <a:ext cx="18242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741069" y="2143307"/>
            <a:ext cx="2283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Vacuum</a:t>
            </a:r>
            <a:r>
              <a:rPr lang="pl-PL" sz="1600" dirty="0" smtClean="0"/>
              <a:t> </a:t>
            </a:r>
            <a:r>
              <a:rPr lang="pl-PL" sz="1600" dirty="0" err="1" smtClean="0"/>
              <a:t>break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52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reliefs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581030" y="2715644"/>
                <a:ext cx="1019591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General equation for convective heat transfer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Q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to the Outer </a:t>
                </a:r>
                <a:r>
                  <a:rPr lang="pl-PL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jacket</a:t>
                </a:r>
                <a:r>
                  <a:rPr lang="pl-PL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pl-PL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(no MLI)</a:t>
                </a:r>
                <a:endParaRPr lang="pl-P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𝑉𝑜𝑢𝑡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pl-PL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pl-P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where:</a:t>
                </a:r>
                <a:endParaRPr lang="pl-P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i="1" dirty="0" err="1">
                    <a:solidFill>
                      <a:schemeClr val="accent6">
                        <a:lumMod val="50000"/>
                      </a:schemeClr>
                    </a:solidFill>
                  </a:rPr>
                  <a:t>D</a:t>
                </a:r>
                <a:r>
                  <a:rPr lang="en-US" i="1" baseline="-25000" dirty="0" err="1">
                    <a:solidFill>
                      <a:schemeClr val="accent6">
                        <a:lumMod val="50000"/>
                      </a:schemeClr>
                    </a:solidFill>
                  </a:rPr>
                  <a:t>Vout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- outer diameter of the vacuum jacket,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</a:t>
                </a:r>
                <a:r>
                  <a:rPr lang="en-US" baseline="30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  <a:endParaRPr lang="pl-PL" baseline="30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– length of the vacuum jacket, m</a:t>
                </a:r>
                <a:endParaRPr lang="pl-PL" i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– heat transfer coefficient W/m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K,</a:t>
                </a:r>
                <a:endParaRPr lang="pl-PL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i="1" dirty="0" err="1">
                    <a:solidFill>
                      <a:schemeClr val="accent6">
                        <a:lumMod val="50000"/>
                      </a:schemeClr>
                    </a:solidFill>
                  </a:rPr>
                  <a:t>T</a:t>
                </a:r>
                <a:r>
                  <a:rPr lang="en-US" i="1" baseline="-25000" dirty="0" err="1">
                    <a:solidFill>
                      <a:schemeClr val="accent6">
                        <a:lumMod val="50000"/>
                      </a:schemeClr>
                    </a:solidFill>
                  </a:rPr>
                  <a:t>air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/</a:t>
                </a:r>
                <a:r>
                  <a:rPr lang="en-US" i="1" dirty="0" err="1">
                    <a:solidFill>
                      <a:schemeClr val="accent6">
                        <a:lumMod val="50000"/>
                      </a:schemeClr>
                    </a:solidFill>
                  </a:rPr>
                  <a:t>T</a:t>
                </a:r>
                <a:r>
                  <a:rPr lang="en-US" i="1" baseline="-25000" dirty="0" err="1">
                    <a:solidFill>
                      <a:schemeClr val="accent6">
                        <a:lumMod val="50000"/>
                      </a:schemeClr>
                    </a:solidFill>
                  </a:rPr>
                  <a:t>He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– air/helium temperature,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K</a:t>
                </a:r>
                <a:endParaRPr lang="pl-PL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30" y="2715644"/>
                <a:ext cx="10195914" cy="3046988"/>
              </a:xfrm>
              <a:prstGeom prst="rect">
                <a:avLst/>
              </a:prstGeom>
              <a:blipFill>
                <a:blip r:embed="rId2"/>
                <a:stretch>
                  <a:fillRect l="-897" t="-1600" b="-36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/>
          <p:cNvSpPr txBox="1"/>
          <p:nvPr/>
        </p:nvSpPr>
        <p:spPr>
          <a:xfrm>
            <a:off x="83126" y="1274619"/>
            <a:ext cx="1210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 </a:t>
            </a:r>
            <a:r>
              <a:rPr lang="pl-PL" dirty="0" err="1" smtClean="0"/>
              <a:t>case</a:t>
            </a:r>
            <a:r>
              <a:rPr lang="pl-PL" dirty="0" smtClean="0"/>
              <a:t> of </a:t>
            </a:r>
            <a:r>
              <a:rPr lang="pl-PL" dirty="0" err="1" smtClean="0"/>
              <a:t>cold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</a:t>
            </a:r>
            <a:r>
              <a:rPr lang="pl-PL" dirty="0" err="1" smtClean="0"/>
              <a:t>pipe</a:t>
            </a:r>
            <a:r>
              <a:rPr lang="pl-PL" dirty="0" smtClean="0"/>
              <a:t> </a:t>
            </a:r>
            <a:r>
              <a:rPr lang="pl-PL" dirty="0" err="1" smtClean="0"/>
              <a:t>damage</a:t>
            </a:r>
            <a:r>
              <a:rPr lang="pl-PL" dirty="0" smtClean="0"/>
              <a:t>, helium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inflowing</a:t>
            </a:r>
            <a:r>
              <a:rPr lang="pl-PL" dirty="0" smtClean="0"/>
              <a:t> to the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jacket</a:t>
            </a:r>
            <a:r>
              <a:rPr lang="pl-PL" dirty="0" smtClean="0"/>
              <a:t>.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jacket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considered</a:t>
            </a:r>
            <a:r>
              <a:rPr lang="pl-PL" dirty="0" smtClean="0"/>
              <a:t> the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trapped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 smtClean="0"/>
              <a:t> of helium with the </a:t>
            </a:r>
            <a:r>
              <a:rPr lang="pl-PL" dirty="0" err="1" smtClean="0"/>
              <a:t>volume</a:t>
            </a:r>
            <a:r>
              <a:rPr lang="pl-PL" dirty="0" smtClean="0"/>
              <a:t> of </a:t>
            </a:r>
            <a:r>
              <a:rPr lang="pl-PL" dirty="0" err="1" smtClean="0"/>
              <a:t>damaged</a:t>
            </a:r>
            <a:r>
              <a:rPr lang="pl-PL" dirty="0" smtClean="0"/>
              <a:t> </a:t>
            </a:r>
            <a:r>
              <a:rPr lang="pl-PL" dirty="0" err="1" smtClean="0"/>
              <a:t>cold</a:t>
            </a:r>
            <a:r>
              <a:rPr lang="pl-PL" dirty="0" smtClean="0"/>
              <a:t> </a:t>
            </a:r>
            <a:r>
              <a:rPr lang="en-US" dirty="0" smtClean="0"/>
              <a:t>process</a:t>
            </a:r>
            <a:r>
              <a:rPr lang="pl-PL" dirty="0" smtClean="0"/>
              <a:t> </a:t>
            </a:r>
            <a:r>
              <a:rPr lang="pl-PL" dirty="0" err="1" smtClean="0"/>
              <a:t>pipe</a:t>
            </a:r>
            <a:r>
              <a:rPr lang="pl-PL" dirty="0" smtClean="0"/>
              <a:t>. 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7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this calculation, after the rupture the main 4.5 K supply line </a:t>
            </a:r>
            <a:r>
              <a:rPr lang="pl-PL" dirty="0" smtClean="0"/>
              <a:t>was </a:t>
            </a:r>
            <a:r>
              <a:rPr lang="pl-PL" dirty="0" err="1" smtClean="0"/>
              <a:t>assumed</a:t>
            </a:r>
            <a:r>
              <a:rPr lang="pl-PL" dirty="0" smtClean="0"/>
              <a:t> as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the </a:t>
            </a:r>
            <a:r>
              <a:rPr lang="pl-PL" dirty="0" err="1" smtClean="0"/>
              <a:t>highest</a:t>
            </a:r>
            <a:r>
              <a:rPr lang="pl-PL" dirty="0" smtClean="0"/>
              <a:t> helium </a:t>
            </a:r>
            <a:r>
              <a:rPr lang="pl-PL" dirty="0" err="1" smtClean="0"/>
              <a:t>flux</a:t>
            </a:r>
            <a:r>
              <a:rPr lang="en-US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reliefs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13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/>
          <a:stretch/>
        </p:blipFill>
        <p:spPr>
          <a:xfrm>
            <a:off x="4083281" y="1439390"/>
            <a:ext cx="7895924" cy="3679896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4415739" y="2557736"/>
            <a:ext cx="153803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8707874" y="4839921"/>
            <a:ext cx="128778" cy="74573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9890414" y="2993798"/>
            <a:ext cx="170537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4464226" y="3049785"/>
            <a:ext cx="2449841" cy="212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26"/>
          <p:cNvCxnSpPr/>
          <p:nvPr/>
        </p:nvCxnSpPr>
        <p:spPr>
          <a:xfrm>
            <a:off x="489817" y="2312584"/>
            <a:ext cx="18242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741069" y="2143307"/>
            <a:ext cx="2283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Vacuum</a:t>
            </a:r>
            <a:r>
              <a:rPr lang="pl-PL" sz="1600" dirty="0" smtClean="0"/>
              <a:t> </a:t>
            </a:r>
            <a:r>
              <a:rPr lang="pl-PL" sz="1600" dirty="0" err="1" smtClean="0"/>
              <a:t>break</a:t>
            </a:r>
            <a:endParaRPr lang="pl-PL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70974"/>
              </p:ext>
            </p:extLst>
          </p:nvPr>
        </p:nvGraphicFramePr>
        <p:xfrm>
          <a:off x="193756" y="3430927"/>
          <a:ext cx="6990131" cy="2448119"/>
        </p:xfrm>
        <a:graphic>
          <a:graphicData uri="http://schemas.openxmlformats.org/drawingml/2006/table">
            <a:tbl>
              <a:tblPr firstRow="1" firstCol="1" bandRow="1"/>
              <a:tblGrid>
                <a:gridCol w="4009487">
                  <a:extLst>
                    <a:ext uri="{9D8B030D-6E8A-4147-A177-3AD203B41FA5}">
                      <a16:colId xmlns:a16="http://schemas.microsoft.com/office/drawing/2014/main" val="3838449629"/>
                    </a:ext>
                  </a:extLst>
                </a:gridCol>
                <a:gridCol w="993548">
                  <a:extLst>
                    <a:ext uri="{9D8B030D-6E8A-4147-A177-3AD203B41FA5}">
                      <a16:colId xmlns:a16="http://schemas.microsoft.com/office/drawing/2014/main" val="1565122017"/>
                    </a:ext>
                  </a:extLst>
                </a:gridCol>
                <a:gridCol w="993548">
                  <a:extLst>
                    <a:ext uri="{9D8B030D-6E8A-4147-A177-3AD203B41FA5}">
                      <a16:colId xmlns:a16="http://schemas.microsoft.com/office/drawing/2014/main" val="3839173718"/>
                    </a:ext>
                  </a:extLst>
                </a:gridCol>
                <a:gridCol w="993548">
                  <a:extLst>
                    <a:ext uri="{9D8B030D-6E8A-4147-A177-3AD203B41FA5}">
                      <a16:colId xmlns:a16="http://schemas.microsoft.com/office/drawing/2014/main" val="1652659421"/>
                    </a:ext>
                  </a:extLst>
                </a:gridCol>
              </a:tblGrid>
              <a:tr h="48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Output</a:t>
                      </a:r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data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DVB+ITL 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TTL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volume</a:t>
                      </a:r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TTL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volume</a:t>
                      </a:r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056967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Pnominal</a:t>
                      </a: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bar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410126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Prelief</a:t>
                      </a: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bar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808180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Trelief</a:t>
                      </a: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K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827597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helium mass flow in cold ruptured line, g/s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178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178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178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19352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Heat</a:t>
                      </a: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transfer (Q), kW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737.5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762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822519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Relief mass flow rate, kg/h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139438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188653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194906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03650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Minimal Relief Area, mm</a:t>
                      </a:r>
                      <a:r>
                        <a:rPr lang="en-US" sz="1400" baseline="300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38444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52012</a:t>
                      </a:r>
                      <a:endParaRPr lang="pl-PL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53736</a:t>
                      </a:r>
                      <a:endParaRPr lang="pl-PL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832087"/>
                  </a:ext>
                </a:extLst>
              </a:tr>
              <a:tr h="24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Minimal number of safety valves </a:t>
                      </a:r>
                      <a:r>
                        <a:rPr lang="pl-PL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DN80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742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545727-2935-40F9-846A-5AB69DCBB664}"/>
              </a:ext>
            </a:extLst>
          </p:cNvPr>
          <p:cNvSpPr txBox="1">
            <a:spLocks/>
          </p:cNvSpPr>
          <p:nvPr/>
        </p:nvSpPr>
        <p:spPr>
          <a:xfrm>
            <a:off x="1752600" y="46569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6E1E040-270E-40CA-9B15-2C36F4A9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37E89-8C97-D047-8C5A-B8AFF25A1B8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A6D54-EDBC-C440-8ACE-599645670E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88160" y="6502641"/>
            <a:ext cx="6210212" cy="244446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PIP-II Technical Workshop | CDS Design &amp; Development | A. Dalesandro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86ECD-EC96-954C-90AC-91F0F0289A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FAE56-9422-5649-A60D-B1BAAE6CC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626" y="1107507"/>
            <a:ext cx="9141374" cy="38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reliefs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the </a:t>
            </a:r>
            <a:r>
              <a:rPr lang="pl-PL" dirty="0" err="1" smtClean="0"/>
              <a:t>reliefs</a:t>
            </a:r>
            <a:r>
              <a:rPr lang="pl-PL" dirty="0" smtClean="0"/>
              <a:t> </a:t>
            </a:r>
            <a:r>
              <a:rPr lang="pl-PL" dirty="0" err="1" smtClean="0"/>
              <a:t>guarding</a:t>
            </a:r>
            <a:r>
              <a:rPr lang="pl-PL" dirty="0" smtClean="0"/>
              <a:t> the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lines.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 proces </a:t>
            </a:r>
            <a:r>
              <a:rPr lang="pl-PL" dirty="0" err="1" smtClean="0"/>
              <a:t>line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guarded</a:t>
            </a:r>
            <a:r>
              <a:rPr lang="pl-PL" dirty="0" smtClean="0"/>
              <a:t> by </a:t>
            </a:r>
            <a:r>
              <a:rPr lang="pl-PL" dirty="0" err="1" smtClean="0"/>
              <a:t>two</a:t>
            </a:r>
            <a:r>
              <a:rPr lang="pl-PL" dirty="0"/>
              <a:t>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reliefs</a:t>
            </a:r>
            <a:r>
              <a:rPr lang="pl-PL" dirty="0"/>
              <a:t> </a:t>
            </a:r>
            <a:r>
              <a:rPr lang="pl-PL" dirty="0" smtClean="0"/>
              <a:t>– one in the Distribution </a:t>
            </a:r>
            <a:r>
              <a:rPr lang="pl-PL" dirty="0" err="1" smtClean="0"/>
              <a:t>Valve</a:t>
            </a:r>
            <a:r>
              <a:rPr lang="pl-PL" dirty="0" smtClean="0"/>
              <a:t> Box (DVB) and one in the </a:t>
            </a:r>
            <a:r>
              <a:rPr lang="pl-PL" dirty="0" err="1" smtClean="0"/>
              <a:t>Turn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(TC)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reliefs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13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/>
          <a:stretch/>
        </p:blipFill>
        <p:spPr>
          <a:xfrm>
            <a:off x="1756233" y="2277741"/>
            <a:ext cx="8679534" cy="4045097"/>
          </a:xfrm>
          <a:prstGeom prst="rect">
            <a:avLst/>
          </a:prstGeom>
        </p:spPr>
      </p:pic>
      <p:cxnSp>
        <p:nvCxnSpPr>
          <p:cNvPr id="14" name="Łącznik prosty ze strzałką 13"/>
          <p:cNvCxnSpPr>
            <a:stCxn id="22" idx="2"/>
          </p:cNvCxnSpPr>
          <p:nvPr/>
        </p:nvCxnSpPr>
        <p:spPr>
          <a:xfrm flipH="1">
            <a:off x="3278909" y="2397141"/>
            <a:ext cx="1025045" cy="650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25" idx="2"/>
          </p:cNvCxnSpPr>
          <p:nvPr/>
        </p:nvCxnSpPr>
        <p:spPr>
          <a:xfrm>
            <a:off x="9285642" y="2216650"/>
            <a:ext cx="347885" cy="342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3948119" y="1935476"/>
            <a:ext cx="71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DVB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9039356" y="1754985"/>
            <a:ext cx="49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42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cold</a:t>
            </a:r>
            <a:r>
              <a:rPr lang="pl-PL" dirty="0" smtClean="0"/>
              <a:t> </a:t>
            </a:r>
            <a:r>
              <a:rPr lang="pl-PL" dirty="0" err="1" smtClean="0"/>
              <a:t>line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potentially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separated</a:t>
            </a:r>
            <a:r>
              <a:rPr lang="pl-PL" dirty="0" smtClean="0"/>
              <a:t> with </a:t>
            </a:r>
            <a:r>
              <a:rPr lang="pl-PL" dirty="0" err="1" smtClean="0"/>
              <a:t>valves</a:t>
            </a:r>
            <a:r>
              <a:rPr lang="pl-PL" dirty="0" smtClean="0"/>
              <a:t> from the </a:t>
            </a:r>
            <a:r>
              <a:rPr lang="pl-PL" dirty="0" err="1" smtClean="0"/>
              <a:t>ColdBox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the </a:t>
            </a:r>
            <a:r>
              <a:rPr lang="pl-PL" dirty="0" err="1" smtClean="0"/>
              <a:t>atmosphere</a:t>
            </a:r>
            <a:r>
              <a:rPr lang="pl-PL" dirty="0"/>
              <a:t> </a:t>
            </a:r>
            <a:r>
              <a:rPr lang="pl-PL" dirty="0" err="1" smtClean="0"/>
              <a:t>needs</a:t>
            </a:r>
            <a:r>
              <a:rPr lang="pl-PL" dirty="0" smtClean="0"/>
              <a:t> to be </a:t>
            </a:r>
            <a:r>
              <a:rPr lang="pl-PL" dirty="0" err="1" smtClean="0"/>
              <a:t>guarded</a:t>
            </a:r>
            <a:r>
              <a:rPr lang="pl-PL" dirty="0" smtClean="0"/>
              <a:t> </a:t>
            </a:r>
            <a:r>
              <a:rPr lang="pl-PL" dirty="0" err="1" smtClean="0"/>
              <a:t>using</a:t>
            </a:r>
            <a:r>
              <a:rPr lang="pl-PL" dirty="0" smtClean="0"/>
              <a:t> the relief </a:t>
            </a:r>
            <a:r>
              <a:rPr lang="pl-PL" dirty="0" err="1" smtClean="0"/>
              <a:t>valve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Trapped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 smtClean="0"/>
              <a:t> </a:t>
            </a:r>
            <a:r>
              <a:rPr lang="pl-PL" dirty="0" err="1" smtClean="0"/>
              <a:t>reliefs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3" r="66848" b="41905"/>
          <a:stretch/>
        </p:blipFill>
        <p:spPr>
          <a:xfrm>
            <a:off x="857256" y="2164188"/>
            <a:ext cx="3438828" cy="3543884"/>
          </a:xfrm>
          <a:prstGeom prst="rect">
            <a:avLst/>
          </a:prstGeom>
        </p:spPr>
      </p:pic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pic>
        <p:nvPicPr>
          <p:cNvPr id="9" name="irc_m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1" r="17053"/>
          <a:stretch>
            <a:fillRect/>
          </a:stretch>
        </p:blipFill>
        <p:spPr bwMode="auto">
          <a:xfrm>
            <a:off x="5141536" y="2164188"/>
            <a:ext cx="3512935" cy="235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7863" r="12990" b="24561"/>
          <a:stretch>
            <a:fillRect/>
          </a:stretch>
        </p:blipFill>
        <p:spPr bwMode="auto">
          <a:xfrm>
            <a:off x="7729913" y="3936130"/>
            <a:ext cx="2865120" cy="181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8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04805" y="1435947"/>
            <a:ext cx="11563351" cy="4594968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Steps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calculate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safety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valve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minimal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size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Calculation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of the relief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temperature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in the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case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of the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vacuum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insulation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damage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(for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every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operational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conditions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Calculation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of the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worst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case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scenario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therms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of the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heat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intake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Calculation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of the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minimal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orifice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size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reliefs</a:t>
            </a:r>
            <a:r>
              <a:rPr lang="pl-PL" dirty="0" smtClean="0"/>
              <a:t> and </a:t>
            </a:r>
            <a:r>
              <a:rPr lang="pl-PL" dirty="0" err="1" smtClean="0"/>
              <a:t>trapped</a:t>
            </a:r>
            <a:r>
              <a:rPr lang="pl-PL" dirty="0" smtClean="0"/>
              <a:t> </a:t>
            </a:r>
            <a:r>
              <a:rPr lang="pl-PL" dirty="0" err="1" smtClean="0"/>
              <a:t>volumes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32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250316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In the event of the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insulation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damaged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assumed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the </a:t>
            </a:r>
            <a:r>
              <a:rPr lang="pl-PL" dirty="0" err="1" smtClean="0"/>
              <a:t>cold</a:t>
            </a:r>
            <a:r>
              <a:rPr lang="pl-PL" dirty="0" smtClean="0"/>
              <a:t> lines in the CDS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separated</a:t>
            </a:r>
            <a:r>
              <a:rPr lang="pl-PL" dirty="0" smtClean="0"/>
              <a:t> from the </a:t>
            </a:r>
            <a:r>
              <a:rPr lang="pl-PL" dirty="0" err="1" smtClean="0"/>
              <a:t>Cryoplant</a:t>
            </a:r>
            <a:r>
              <a:rPr lang="pl-PL" dirty="0" smtClean="0"/>
              <a:t>. Helium in the </a:t>
            </a:r>
            <a:r>
              <a:rPr lang="pl-PL" dirty="0" err="1" smtClean="0"/>
              <a:t>main</a:t>
            </a:r>
            <a:r>
              <a:rPr lang="pl-PL" dirty="0" smtClean="0"/>
              <a:t> lines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trapped</a:t>
            </a:r>
            <a:r>
              <a:rPr lang="pl-PL" dirty="0" smtClean="0"/>
              <a:t> in the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/>
              <a:t>.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For the </a:t>
            </a:r>
            <a:r>
              <a:rPr lang="pl-PL" dirty="0" err="1"/>
              <a:t>trapped</a:t>
            </a:r>
            <a:r>
              <a:rPr lang="pl-PL" dirty="0"/>
              <a:t> </a:t>
            </a:r>
            <a:r>
              <a:rPr lang="pl-PL" dirty="0" err="1"/>
              <a:t>volume</a:t>
            </a:r>
            <a:r>
              <a:rPr lang="pl-PL" dirty="0"/>
              <a:t>, the </a:t>
            </a:r>
            <a:r>
              <a:rPr lang="pl-PL" dirty="0" err="1"/>
              <a:t>density</a:t>
            </a:r>
            <a:r>
              <a:rPr lang="pl-PL" dirty="0"/>
              <a:t> of helium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until</a:t>
            </a:r>
            <a:r>
              <a:rPr lang="pl-PL" dirty="0"/>
              <a:t> the relief </a:t>
            </a:r>
            <a:r>
              <a:rPr lang="pl-PL" dirty="0" err="1"/>
              <a:t>equipment</a:t>
            </a:r>
            <a:r>
              <a:rPr lang="pl-PL" dirty="0"/>
              <a:t> </a:t>
            </a:r>
            <a:r>
              <a:rPr lang="pl-PL" dirty="0" err="1"/>
              <a:t>opens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Relief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r>
              <a:rPr lang="pl-PL" dirty="0" err="1" smtClean="0"/>
              <a:t>calculation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21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250316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In the event of the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insulation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damaged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assumed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the </a:t>
            </a:r>
            <a:r>
              <a:rPr lang="pl-PL" dirty="0" err="1" smtClean="0"/>
              <a:t>cold</a:t>
            </a:r>
            <a:r>
              <a:rPr lang="pl-PL" dirty="0" smtClean="0"/>
              <a:t> lines in the CDS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separated</a:t>
            </a:r>
            <a:r>
              <a:rPr lang="pl-PL" dirty="0" smtClean="0"/>
              <a:t> from the </a:t>
            </a:r>
            <a:r>
              <a:rPr lang="pl-PL" dirty="0" err="1" smtClean="0"/>
              <a:t>Cryoplant</a:t>
            </a:r>
            <a:r>
              <a:rPr lang="pl-PL" dirty="0" smtClean="0"/>
              <a:t>. Helium in the </a:t>
            </a:r>
            <a:r>
              <a:rPr lang="pl-PL" dirty="0" err="1" smtClean="0"/>
              <a:t>main</a:t>
            </a:r>
            <a:r>
              <a:rPr lang="pl-PL" dirty="0" smtClean="0"/>
              <a:t> lines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trapped</a:t>
            </a:r>
            <a:r>
              <a:rPr lang="pl-PL" dirty="0" smtClean="0"/>
              <a:t> in the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/>
              <a:t>.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For the </a:t>
            </a:r>
            <a:r>
              <a:rPr lang="pl-PL" dirty="0" err="1"/>
              <a:t>trapped</a:t>
            </a:r>
            <a:r>
              <a:rPr lang="pl-PL" dirty="0"/>
              <a:t> </a:t>
            </a:r>
            <a:r>
              <a:rPr lang="pl-PL" dirty="0" err="1"/>
              <a:t>volume</a:t>
            </a:r>
            <a:r>
              <a:rPr lang="pl-PL" dirty="0"/>
              <a:t>, the </a:t>
            </a:r>
            <a:r>
              <a:rPr lang="pl-PL" dirty="0" err="1"/>
              <a:t>density</a:t>
            </a:r>
            <a:r>
              <a:rPr lang="pl-PL" dirty="0"/>
              <a:t> of helium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until</a:t>
            </a:r>
            <a:r>
              <a:rPr lang="pl-PL" dirty="0"/>
              <a:t> the relief </a:t>
            </a:r>
            <a:r>
              <a:rPr lang="pl-PL" dirty="0" err="1"/>
              <a:t>equipment</a:t>
            </a:r>
            <a:r>
              <a:rPr lang="pl-PL" dirty="0"/>
              <a:t> </a:t>
            </a:r>
            <a:r>
              <a:rPr lang="pl-PL" dirty="0" err="1"/>
              <a:t>opens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Relief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r>
              <a:rPr lang="pl-PL" dirty="0" err="1" smtClean="0"/>
              <a:t>calculation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 flipH="1">
            <a:off x="1792895" y="3750613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 = 4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124.5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86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250316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In the event of the </a:t>
            </a:r>
            <a:r>
              <a:rPr lang="pl-PL" dirty="0" err="1" smtClean="0"/>
              <a:t>vacuum</a:t>
            </a:r>
            <a:r>
              <a:rPr lang="pl-PL" dirty="0" smtClean="0"/>
              <a:t> </a:t>
            </a:r>
            <a:r>
              <a:rPr lang="pl-PL" dirty="0" err="1" smtClean="0"/>
              <a:t>insulation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damaged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assumed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the </a:t>
            </a:r>
            <a:r>
              <a:rPr lang="pl-PL" dirty="0" err="1" smtClean="0"/>
              <a:t>cold</a:t>
            </a:r>
            <a:r>
              <a:rPr lang="pl-PL" dirty="0" smtClean="0"/>
              <a:t> lines in the CDS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separated</a:t>
            </a:r>
            <a:r>
              <a:rPr lang="pl-PL" dirty="0" smtClean="0"/>
              <a:t> from the </a:t>
            </a:r>
            <a:r>
              <a:rPr lang="pl-PL" dirty="0" err="1" smtClean="0"/>
              <a:t>Cryoplant</a:t>
            </a:r>
            <a:r>
              <a:rPr lang="pl-PL" dirty="0" smtClean="0"/>
              <a:t>. Helium in the </a:t>
            </a:r>
            <a:r>
              <a:rPr lang="pl-PL" dirty="0" err="1" smtClean="0"/>
              <a:t>main</a:t>
            </a:r>
            <a:r>
              <a:rPr lang="pl-PL" dirty="0" smtClean="0"/>
              <a:t> lines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trapped</a:t>
            </a:r>
            <a:r>
              <a:rPr lang="pl-PL" dirty="0" smtClean="0"/>
              <a:t> in the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/>
              <a:t>.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For the </a:t>
            </a:r>
            <a:r>
              <a:rPr lang="pl-PL" dirty="0" err="1"/>
              <a:t>trapped</a:t>
            </a:r>
            <a:r>
              <a:rPr lang="pl-PL" dirty="0"/>
              <a:t> </a:t>
            </a:r>
            <a:r>
              <a:rPr lang="pl-PL" dirty="0" err="1"/>
              <a:t>volume</a:t>
            </a:r>
            <a:r>
              <a:rPr lang="pl-PL" dirty="0"/>
              <a:t>, the </a:t>
            </a:r>
            <a:r>
              <a:rPr lang="pl-PL" dirty="0" err="1"/>
              <a:t>density</a:t>
            </a:r>
            <a:r>
              <a:rPr lang="pl-PL" dirty="0"/>
              <a:t> of helium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until</a:t>
            </a:r>
            <a:r>
              <a:rPr lang="pl-PL" dirty="0"/>
              <a:t> the relief </a:t>
            </a:r>
            <a:r>
              <a:rPr lang="pl-PL" dirty="0" err="1"/>
              <a:t>equipment</a:t>
            </a:r>
            <a:r>
              <a:rPr lang="pl-PL" dirty="0"/>
              <a:t> </a:t>
            </a:r>
            <a:r>
              <a:rPr lang="pl-PL" dirty="0" err="1"/>
              <a:t>opens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Relief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r>
              <a:rPr lang="pl-PL" dirty="0" err="1" smtClean="0"/>
              <a:t>calculation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pl-PL" dirty="0"/>
              <a:t>7</a:t>
            </a:r>
            <a:r>
              <a:rPr lang="en-US" dirty="0"/>
              <a:t>/</a:t>
            </a:r>
            <a:r>
              <a:rPr lang="pl-PL" dirty="0"/>
              <a:t>14</a:t>
            </a:r>
            <a:r>
              <a:rPr lang="en-US" dirty="0"/>
              <a:t>/202</a:t>
            </a:r>
            <a:r>
              <a:rPr lang="pl-PL" dirty="0"/>
              <a:t>2</a:t>
            </a:r>
            <a:endParaRPr lang="en-US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Banaszkiewicz</a:t>
            </a:r>
            <a:r>
              <a:rPr lang="en-US" dirty="0" smtClean="0"/>
              <a:t> </a:t>
            </a:r>
            <a:r>
              <a:rPr lang="en-US" dirty="0"/>
              <a:t>|Technical </a:t>
            </a:r>
            <a:r>
              <a:rPr lang="en-US" dirty="0" smtClean="0"/>
              <a:t>Workshop| PIP-II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 flipH="1">
            <a:off x="1792895" y="3750613"/>
            <a:ext cx="27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 smtClean="0"/>
          </a:p>
          <a:p>
            <a:endParaRPr lang="pl-PL" sz="1200" dirty="0" smtClean="0"/>
          </a:p>
          <a:p>
            <a:r>
              <a:rPr lang="pl-PL" dirty="0">
                <a:solidFill>
                  <a:srgbClr val="505050"/>
                </a:solidFill>
                <a:latin typeface="Helvetica"/>
                <a:cs typeface="ＭＳ Ｐゴシック" charset="0"/>
              </a:rPr>
              <a:t>T = </a:t>
            </a:r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5 K</a:t>
            </a: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P = 4 </a:t>
            </a:r>
            <a:r>
              <a:rPr lang="pl-PL" dirty="0" err="1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bara</a:t>
            </a:r>
            <a:endParaRPr lang="pl-PL" dirty="0">
              <a:solidFill>
                <a:srgbClr val="505050"/>
              </a:solidFill>
              <a:latin typeface="Helvetica"/>
              <a:cs typeface="ＭＳ Ｐゴシック" charset="0"/>
            </a:endParaRPr>
          </a:p>
          <a:p>
            <a:r>
              <a:rPr lang="pl-PL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ρ = 124.5 kg/m</a:t>
            </a:r>
            <a:r>
              <a:rPr lang="pl-PL" baseline="30000" dirty="0" smtClean="0">
                <a:solidFill>
                  <a:srgbClr val="505050"/>
                </a:solidFill>
                <a:latin typeface="Helvetica"/>
                <a:cs typeface="ＭＳ Ｐゴシック" charset="0"/>
              </a:rPr>
              <a:t>3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4380803" y="4465455"/>
            <a:ext cx="2281383" cy="4433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768563" y="4155344"/>
            <a:ext cx="150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input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65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9" ma:contentTypeDescription="Create a new document." ma:contentTypeScope="" ma:versionID="daccfbc87992deecdd76a41080ed79a9">
  <xsd:schema xmlns:xsd="http://www.w3.org/2001/XMLSchema" xmlns:xs="http://www.w3.org/2001/XMLSchema" xmlns:p="http://schemas.microsoft.com/office/2006/metadata/properties" xmlns:ns1="http://schemas.microsoft.com/sharepoint/v3" xmlns:ns3="bb137302-f76b-4ed9-a081-76f546f328cd" xmlns:ns4="ee7e25fd-3d00-4a17-8d06-95b415c0ffa6" targetNamespace="http://schemas.microsoft.com/office/2006/metadata/properties" ma:root="true" ma:fieldsID="ce083e8da3803cf1a5fd098111086400" ns1:_="" ns3:_="" ns4:_="">
    <xsd:import namespace="http://schemas.microsoft.com/sharepoint/v3"/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F82BAE-E75F-4752-A4BB-557E29524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ee7e25fd-3d00-4a17-8d06-95b415c0ffa6"/>
    <ds:schemaRef ds:uri="bb137302-f76b-4ed9-a081-76f546f328cd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32906</TotalTime>
  <Words>3449</Words>
  <Application>Microsoft Office PowerPoint</Application>
  <PresentationFormat>Panoramiczny</PresentationFormat>
  <Paragraphs>629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Cambria Math</vt:lpstr>
      <vt:lpstr>Geneva</vt:lpstr>
      <vt:lpstr>Helvetica</vt:lpstr>
      <vt:lpstr>Times New Roman</vt:lpstr>
      <vt:lpstr>1_Fermilab_PPT_090915</vt:lpstr>
      <vt:lpstr>Prezentacja programu PowerPoint</vt:lpstr>
      <vt:lpstr>Safety valve sizing methodology</vt:lpstr>
      <vt:lpstr>Safety valve sizing methodology</vt:lpstr>
      <vt:lpstr>Primary reliefs</vt:lpstr>
      <vt:lpstr>Trapped volume reliefs</vt:lpstr>
      <vt:lpstr>Primary reliefs and trapped volumes</vt:lpstr>
      <vt:lpstr>Relief temperature calculation</vt:lpstr>
      <vt:lpstr>Relief temperature calculation</vt:lpstr>
      <vt:lpstr>Relief temperature calculation</vt:lpstr>
      <vt:lpstr>Relief temperature calculation</vt:lpstr>
      <vt:lpstr>Relief temperature calculation – 2 K return line</vt:lpstr>
      <vt:lpstr>Relief temperature calculation – 2 K return line</vt:lpstr>
      <vt:lpstr>Heat Intake</vt:lpstr>
      <vt:lpstr>Heat Intake</vt:lpstr>
      <vt:lpstr>Heat Intake</vt:lpstr>
      <vt:lpstr>Heat Intake</vt:lpstr>
      <vt:lpstr>Heat Intake</vt:lpstr>
      <vt:lpstr>Heat Intake</vt:lpstr>
      <vt:lpstr>Heat Intake</vt:lpstr>
      <vt:lpstr>Heat Intake</vt:lpstr>
      <vt:lpstr>Determination of the required SV capacity (EN 13648-3)</vt:lpstr>
      <vt:lpstr>Determination of the required SV capacity (EN 13648-3)</vt:lpstr>
      <vt:lpstr>Determination of the required SV capacity (EN 13648-3)</vt:lpstr>
      <vt:lpstr>Determination of the required SV capacity (EN 13648-3)</vt:lpstr>
      <vt:lpstr>Determination of the required SV capacity (EN 13648-3)</vt:lpstr>
      <vt:lpstr>Determination of the required SV capacity (EN 13648-3)</vt:lpstr>
      <vt:lpstr>The minimal orifice size (EN ISO 4126-1)</vt:lpstr>
      <vt:lpstr>CDS relief valve sizes</vt:lpstr>
      <vt:lpstr>CDS relief valve sizes</vt:lpstr>
      <vt:lpstr>Vacuum reliefs</vt:lpstr>
      <vt:lpstr>Vacuum reliefs</vt:lpstr>
      <vt:lpstr>Vacuum reliefs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Tomasz Banaszkiewicz</cp:lastModifiedBy>
  <cp:revision>1458</cp:revision>
  <cp:lastPrinted>2020-01-24T20:57:46Z</cp:lastPrinted>
  <dcterms:created xsi:type="dcterms:W3CDTF">2019-12-16T19:54:36Z</dcterms:created>
  <dcterms:modified xsi:type="dcterms:W3CDTF">2022-07-13T23:23:13Z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