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63" r:id="rId2"/>
    <p:sldId id="364" r:id="rId3"/>
    <p:sldId id="366" r:id="rId4"/>
    <p:sldId id="380" r:id="rId5"/>
    <p:sldId id="375" r:id="rId6"/>
    <p:sldId id="377" r:id="rId7"/>
    <p:sldId id="378" r:id="rId8"/>
    <p:sldId id="376" r:id="rId9"/>
    <p:sldId id="374" r:id="rId10"/>
    <p:sldId id="373" r:id="rId11"/>
    <p:sldId id="369" r:id="rId12"/>
    <p:sldId id="384" r:id="rId13"/>
    <p:sldId id="372" r:id="rId14"/>
    <p:sldId id="371" r:id="rId15"/>
    <p:sldId id="368" r:id="rId16"/>
    <p:sldId id="370" r:id="rId17"/>
    <p:sldId id="365" r:id="rId18"/>
    <p:sldId id="381" r:id="rId19"/>
    <p:sldId id="367" r:id="rId20"/>
    <p:sldId id="382" r:id="rId21"/>
    <p:sldId id="3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93" d="100"/>
          <a:sy n="93" d="100"/>
        </p:scale>
        <p:origin x="1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E116B-FC82-4ED9-8366-BF1732D94480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3171E-98C9-4441-A758-B53782EED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8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3856" y="1905000"/>
            <a:ext cx="6848856" cy="1219200"/>
          </a:xfrm>
        </p:spPr>
        <p:txBody>
          <a:bodyPr>
            <a:normAutofit/>
          </a:bodyPr>
          <a:lstStyle>
            <a:lvl1pPr>
              <a:defRPr sz="4000" baseline="0">
                <a:latin typeface="Helvetica" pitchFamily="34" charset="0"/>
              </a:defRPr>
            </a:lvl1pPr>
          </a:lstStyle>
          <a:p>
            <a:r>
              <a:rPr lang="en-US" dirty="0"/>
              <a:t>WBS 130.xx.xx.xx </a:t>
            </a:r>
            <a:br>
              <a:rPr lang="en-US" dirty="0"/>
            </a:br>
            <a:r>
              <a:rPr lang="en-US" dirty="0"/>
              <a:t>[system name here]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CD75-D2DD-4240-8FBB-26B45F77605A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LBNF CD-1 Director's Review – 26-30 March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385816"/>
            <a:ext cx="9144000" cy="1472184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3530" y="0"/>
            <a:ext cx="9144000" cy="14700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The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L</a:t>
            </a:r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ong-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B</a:t>
            </a:r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aseline 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N</a:t>
            </a:r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eutrino 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E</a:t>
            </a:r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xperiment </a:t>
            </a:r>
            <a:r>
              <a:rPr lang="en-US" sz="3200" b="0" kern="120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P</a:t>
            </a:r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roject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0" y="5746750"/>
            <a:ext cx="9140470" cy="0"/>
          </a:xfrm>
          <a:prstGeom prst="line">
            <a:avLst/>
          </a:prstGeom>
          <a:noFill/>
          <a:ln w="101600" cmpd="tri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3352800"/>
            <a:ext cx="2819400" cy="1015663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2000" baseline="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Name of Presenter(s) Their Title                 Email Addresses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 flipV="1">
            <a:off x="0" y="1143000"/>
            <a:ext cx="9144000" cy="1"/>
          </a:xfrm>
          <a:prstGeom prst="line">
            <a:avLst/>
          </a:prstGeom>
          <a:noFill/>
          <a:ln w="101600" cmpd="tri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62200" y="5867400"/>
            <a:ext cx="4572000" cy="7620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>
              <a:buNone/>
              <a:defRPr sz="2000">
                <a:latin typeface="Helvetica" pitchFamily="34" charset="0"/>
              </a:defRPr>
            </a:lvl2pPr>
            <a:lvl3pPr marL="914400" indent="0">
              <a:buNone/>
              <a:defRPr sz="2000">
                <a:latin typeface="Helvetica" pitchFamily="34" charset="0"/>
              </a:defRPr>
            </a:lvl3pPr>
            <a:lvl4pPr marL="1371600" indent="0">
              <a:buNone/>
              <a:defRPr sz="2000">
                <a:latin typeface="Helvetica" pitchFamily="34" charset="0"/>
              </a:defRPr>
            </a:lvl4pPr>
            <a:lvl5pPr marL="1828800" indent="0">
              <a:buNone/>
              <a:defRPr sz="2000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LBNE CD-1 Director’s Review</a:t>
            </a:r>
          </a:p>
          <a:p>
            <a:pPr lvl="0"/>
            <a:r>
              <a:rPr lang="en-US" dirty="0"/>
              <a:t>26-30 March 2012</a:t>
            </a:r>
          </a:p>
        </p:txBody>
      </p:sp>
    </p:spTree>
    <p:extLst>
      <p:ext uri="{BB962C8B-B14F-4D97-AF65-F5344CB8AC3E}">
        <p14:creationId xmlns:p14="http://schemas.microsoft.com/office/powerpoint/2010/main" val="381823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SC#</a:t>
            </a:r>
          </a:p>
          <a:p>
            <a:r>
              <a:rPr lang="en-US" dirty="0"/>
              <a:t>January 28-30,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8AA46A-25B5-4802-B0B6-002CACECF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D6BCC3-D550-4D62-A5C2-8FD77D82407F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2DE291-11A4-4722-8D80-2E71786F56CC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3739896" cy="38100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/>
              <a:t>LBNF CD-1 Director's Review – 26-30 March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447800" cy="27432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562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/>
              <a:t>LBNF CD-1 Director's Review – 26-30 March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6229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/>
              <a:t>LBNF CD-1 Director's Review – 26-30 March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7823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495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495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/>
              <a:t>LBNF CD-1 Director's Review – 26-30 March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9295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/>
              <a:t>LBNF CD-1 Director's Review – 26-30 March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210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257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20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257800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/>
              <a:t>LBNF CD-1 Director's Review – 26-30 March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451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572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/>
              <a:t>LBNF CD-1 Director's Review – 26-30 March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8369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257800"/>
          </a:xfrm>
        </p:spPr>
        <p:txBody>
          <a:bodyPr vert="eaVert"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/>
              <a:t>LBNF CD-1 Director's Review – 26-30 March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034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EA9D-8B37-4636-AB1E-8EABE71CA303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LBNF CD-1 Director's Review – 26-30 March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1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E2716BD-93C7-43FF-AA75-9471B68ACB7D}"/>
              </a:ext>
            </a:extLst>
          </p:cNvPr>
          <p:cNvSpPr txBox="1">
            <a:spLocks/>
          </p:cNvSpPr>
          <p:nvPr/>
        </p:nvSpPr>
        <p:spPr>
          <a:xfrm>
            <a:off x="219719" y="3875843"/>
            <a:ext cx="8667106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PIP2 Managing Obsolescence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83BE858-3CAF-4139-A58F-54051F38B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9" y="4896703"/>
            <a:ext cx="8499231" cy="1390219"/>
          </a:xfrm>
        </p:spPr>
        <p:txBody>
          <a:bodyPr/>
          <a:lstStyle/>
          <a:p>
            <a:r>
              <a:rPr lang="en-US" dirty="0"/>
              <a:t>Gregory Vogel</a:t>
            </a:r>
          </a:p>
          <a:p>
            <a:r>
              <a:rPr lang="en-US" dirty="0"/>
              <a:t>AD/Controls</a:t>
            </a:r>
          </a:p>
          <a:p>
            <a:r>
              <a:rPr lang="en-US" dirty="0"/>
              <a:t>12 July 2022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6E39E-0B54-5946-AED5-38051B573DB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72054" y="6336166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647369-C1EF-C042-B8EE-964766C54F42}"/>
              </a:ext>
            </a:extLst>
          </p:cNvPr>
          <p:cNvSpPr/>
          <p:nvPr/>
        </p:nvSpPr>
        <p:spPr>
          <a:xfrm>
            <a:off x="8466201" y="5582986"/>
            <a:ext cx="320040" cy="210312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9D584F-A22B-D84F-8CE4-EE2A3F9EDDEA}"/>
              </a:ext>
            </a:extLst>
          </p:cNvPr>
          <p:cNvSpPr/>
          <p:nvPr/>
        </p:nvSpPr>
        <p:spPr>
          <a:xfrm>
            <a:off x="8466199" y="5324575"/>
            <a:ext cx="320040" cy="21031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58DD03-241E-BE40-8964-CA4DBF0F1D5E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465595" y="5086143"/>
            <a:ext cx="402336" cy="21031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3FFAB4-04DE-1D4D-A688-C9F232F4099A}"/>
              </a:ext>
            </a:extLst>
          </p:cNvPr>
          <p:cNvSpPr/>
          <p:nvPr/>
        </p:nvSpPr>
        <p:spPr>
          <a:xfrm>
            <a:off x="8466201" y="5837936"/>
            <a:ext cx="420624" cy="21031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AFF889-BB60-EC43-A534-1599BE49CD17}"/>
              </a:ext>
            </a:extLst>
          </p:cNvPr>
          <p:cNvSpPr/>
          <p:nvPr/>
        </p:nvSpPr>
        <p:spPr>
          <a:xfrm>
            <a:off x="8472054" y="6095803"/>
            <a:ext cx="320040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Obsolescence</a:t>
            </a:r>
            <a:endParaRPr lang="en-US" sz="2000" dirty="0"/>
          </a:p>
          <a:p>
            <a:r>
              <a:rPr lang="en-US" sz="2000" dirty="0"/>
              <a:t>Equipment selection should be based on recent standards</a:t>
            </a:r>
          </a:p>
          <a:p>
            <a:pPr lvl="1"/>
            <a:r>
              <a:rPr lang="en-US" sz="1800" dirty="0"/>
              <a:t>Cell Phone example</a:t>
            </a:r>
          </a:p>
          <a:p>
            <a:pPr lvl="2"/>
            <a:r>
              <a:rPr lang="en-US" sz="1600" dirty="0"/>
              <a:t>3G 2002-2022, 4G 2010-present, 5G 2019-present</a:t>
            </a:r>
          </a:p>
          <a:p>
            <a:pPr lvl="1"/>
            <a:endParaRPr lang="en-US" sz="1800" dirty="0"/>
          </a:p>
          <a:p>
            <a:pPr>
              <a:buNone/>
            </a:pPr>
            <a:r>
              <a:rPr lang="en-US" sz="2000" dirty="0"/>
              <a:t>                                          </a:t>
            </a:r>
            <a:r>
              <a:rPr lang="en-US" sz="1800" dirty="0"/>
              <a:t>2009-3G       2022-5G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couple of cell phones&#10;&#10;Description automatically generated with medium confidence">
            <a:extLst>
              <a:ext uri="{FF2B5EF4-FFF2-40B4-BE49-F238E27FC236}">
                <a16:creationId xmlns:a16="http://schemas.microsoft.com/office/drawing/2014/main" id="{23E4FCE3-EA54-1DD3-543D-6613D778C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85" y="3200400"/>
            <a:ext cx="3559629" cy="30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3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Dealing with/Delaying Obsolescence</a:t>
            </a:r>
            <a:endParaRPr lang="en-US" sz="2000" dirty="0"/>
          </a:p>
          <a:p>
            <a:endParaRPr lang="en-US" sz="1200" dirty="0"/>
          </a:p>
          <a:p>
            <a:r>
              <a:rPr lang="en-US" sz="1900" b="1" dirty="0"/>
              <a:t>In general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/>
              <a:t>In house design &amp; support capability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/>
              <a:t>Modular designs to allow for easier maintenance &amp; upgrades</a:t>
            </a:r>
          </a:p>
          <a:p>
            <a:pPr marL="1314450" lvl="2" indent="-457200"/>
            <a:r>
              <a:rPr lang="en-US" sz="1800" dirty="0"/>
              <a:t>Both Hardware &amp; Software</a:t>
            </a:r>
          </a:p>
          <a:p>
            <a:pPr marL="914400" lvl="1" indent="-457200">
              <a:buFont typeface="+mj-lt"/>
              <a:buAutoNum type="arabicPeriod"/>
            </a:pPr>
            <a:endParaRPr lang="en-US" sz="1700" dirty="0"/>
          </a:p>
          <a:p>
            <a:pPr marL="457200" lvl="1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822DB-4F33-4D0D-DA52-A6D7C7A31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76600"/>
            <a:ext cx="4034972" cy="30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7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Dealing with/Delaying Obsolescence</a:t>
            </a:r>
            <a:endParaRPr lang="en-US" sz="2000" dirty="0"/>
          </a:p>
          <a:p>
            <a:endParaRPr lang="en-US" sz="2000" dirty="0"/>
          </a:p>
          <a:p>
            <a:r>
              <a:rPr lang="en-US" sz="1900" b="1" dirty="0"/>
              <a:t>In general</a:t>
            </a:r>
          </a:p>
          <a:p>
            <a:endParaRPr lang="en-US" sz="1300" b="1" dirty="0"/>
          </a:p>
          <a:p>
            <a:pPr marL="914400" lvl="1" indent="-457200">
              <a:buFont typeface="+mj-lt"/>
              <a:buAutoNum type="arabicPeriod" startAt="3"/>
            </a:pPr>
            <a:r>
              <a:rPr lang="en-US" sz="1900" dirty="0"/>
              <a:t>Use newest well supported, available technology in Final Designs</a:t>
            </a:r>
          </a:p>
          <a:p>
            <a:pPr marL="1314450" lvl="2" indent="-457200"/>
            <a:r>
              <a:rPr lang="en-US" sz="1700" dirty="0"/>
              <a:t>Standards based designs</a:t>
            </a:r>
          </a:p>
          <a:p>
            <a:pPr marL="1314450" lvl="2" indent="-457200"/>
            <a:r>
              <a:rPr lang="en-US" sz="1700" dirty="0"/>
              <a:t>Verify with vendors that equipment selected for use will be available and supported in future</a:t>
            </a:r>
          </a:p>
          <a:p>
            <a:pPr marL="1314450" lvl="2" indent="-457200"/>
            <a:r>
              <a:rPr lang="en-US" sz="1700" dirty="0"/>
              <a:t>Newest tools &amp; commercial products (Design S/W, FPGA’s, networking, etc.)</a:t>
            </a:r>
          </a:p>
          <a:p>
            <a:pPr marL="1314450" lvl="2" indent="-457200"/>
            <a:r>
              <a:rPr lang="en-US" sz="1700" dirty="0"/>
              <a:t>Commercial Off the Shelf hardware/components where possible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1900" dirty="0"/>
              <a:t>Plan support for continuous update cycle for commercial hardware and software</a:t>
            </a:r>
          </a:p>
          <a:p>
            <a:pPr marL="1314450" lvl="2" indent="-457200"/>
            <a:r>
              <a:rPr lang="en-US" sz="1700" dirty="0"/>
              <a:t>Operating Systems</a:t>
            </a:r>
          </a:p>
          <a:p>
            <a:pPr marL="1314450" lvl="2" indent="-457200"/>
            <a:r>
              <a:rPr lang="en-US" sz="1700" dirty="0"/>
              <a:t>Networking &amp; Network Hardware</a:t>
            </a:r>
          </a:p>
          <a:p>
            <a:pPr marL="1314450" lvl="2" indent="-457200"/>
            <a:r>
              <a:rPr lang="en-US" sz="1700" dirty="0"/>
              <a:t>Databases</a:t>
            </a:r>
          </a:p>
          <a:p>
            <a:pPr marL="1314450" lvl="2" indent="-457200"/>
            <a:r>
              <a:rPr lang="en-US" sz="1700" dirty="0"/>
              <a:t>Applications</a:t>
            </a:r>
          </a:p>
          <a:p>
            <a:pPr marL="1314450" lvl="2" indent="-457200"/>
            <a:r>
              <a:rPr lang="en-US" sz="1700" dirty="0"/>
              <a:t>Front End S/W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Dealing with Obsolescence</a:t>
            </a:r>
            <a:endParaRPr lang="en-US" sz="2000" dirty="0"/>
          </a:p>
          <a:p>
            <a:endParaRPr lang="en-US" sz="2000" dirty="0"/>
          </a:p>
          <a:p>
            <a:r>
              <a:rPr lang="en-US" sz="1800" b="1" dirty="0"/>
              <a:t>Hardware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/>
              <a:t>Continuous upgrade cycle</a:t>
            </a:r>
          </a:p>
          <a:p>
            <a:pPr marL="1200150" lvl="2" indent="-342900"/>
            <a:r>
              <a:rPr lang="en-US" sz="1800" dirty="0"/>
              <a:t>Replacing aging hardware on regular/planned basis</a:t>
            </a:r>
          </a:p>
          <a:p>
            <a:pPr marL="1657350" lvl="3" indent="-342900"/>
            <a:r>
              <a:rPr lang="en-US" dirty="0"/>
              <a:t>Replacing 1GB network switches with 10GB/100GB network switches</a:t>
            </a:r>
          </a:p>
          <a:p>
            <a:pPr marL="1657350" lvl="3" indent="-342900"/>
            <a:r>
              <a:rPr lang="en-US" dirty="0"/>
              <a:t>Replacing existing Front Ends with newer units</a:t>
            </a:r>
          </a:p>
          <a:p>
            <a:pPr marL="1657350" lvl="3" indent="-342900"/>
            <a:r>
              <a:rPr lang="en-US" dirty="0"/>
              <a:t>Routine replacement of commercial equipment (Oscilloscopes, etc.)</a:t>
            </a:r>
          </a:p>
          <a:p>
            <a:pPr marL="1657350" lvl="3" indent="-342900"/>
            <a:r>
              <a:rPr lang="en-US" dirty="0"/>
              <a:t>Technology Insertions</a:t>
            </a:r>
          </a:p>
          <a:p>
            <a:pPr marL="1657350" lvl="3" indent="-342900"/>
            <a:endParaRPr lang="en-US" dirty="0"/>
          </a:p>
          <a:p>
            <a:pPr marL="1200150" lvl="2" indent="-342900"/>
            <a:r>
              <a:rPr lang="en-US" sz="1800" dirty="0"/>
              <a:t>Perform routine equipment redesigns prior to actual End of Life (EOL)</a:t>
            </a:r>
          </a:p>
          <a:p>
            <a:pPr marL="1657350" lvl="3" indent="-342900"/>
            <a:r>
              <a:rPr lang="en-US" dirty="0"/>
              <a:t>Extend system lifespans</a:t>
            </a:r>
          </a:p>
          <a:p>
            <a:pPr marL="1657350" lvl="3" indent="-342900"/>
            <a:r>
              <a:rPr lang="en-US" dirty="0"/>
              <a:t>Allow for regular system updates</a:t>
            </a:r>
          </a:p>
          <a:p>
            <a:pPr marL="2114550" lvl="4" indent="-342900">
              <a:buFont typeface="Arial" panose="020B0604020202020204" pitchFamily="34" charset="0"/>
              <a:buChar char="•"/>
            </a:pPr>
            <a:r>
              <a:rPr lang="en-US" sz="1600" dirty="0"/>
              <a:t>Firmware</a:t>
            </a:r>
          </a:p>
          <a:p>
            <a:pPr marL="2114550" lvl="4" indent="-342900">
              <a:buFont typeface="Arial" panose="020B0604020202020204" pitchFamily="34" charset="0"/>
              <a:buChar char="•"/>
            </a:pPr>
            <a:r>
              <a:rPr lang="en-US" sz="1600" dirty="0"/>
              <a:t>Hardware (FPGAs, etc.)</a:t>
            </a:r>
          </a:p>
          <a:p>
            <a:pPr marL="1200150" lvl="2" indent="-342900"/>
            <a:endParaRPr lang="en-US" sz="18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6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Dealing with Obsolescence</a:t>
            </a:r>
            <a:endParaRPr lang="en-US" sz="2000" dirty="0"/>
          </a:p>
          <a:p>
            <a:endParaRPr lang="en-US" sz="2000" dirty="0"/>
          </a:p>
          <a:p>
            <a:r>
              <a:rPr lang="en-US" sz="1800" b="1" dirty="0"/>
              <a:t>Hardware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sz="1100" b="1" dirty="0"/>
          </a:p>
          <a:p>
            <a:pPr marL="914400" lvl="1" indent="-457200">
              <a:buFont typeface="+mj-lt"/>
              <a:buAutoNum type="arabicPeriod" startAt="2"/>
            </a:pPr>
            <a:r>
              <a:rPr lang="en-US" sz="1800" b="1" dirty="0"/>
              <a:t>Stockpiling obsolete parts while still available</a:t>
            </a:r>
          </a:p>
          <a:p>
            <a:pPr marL="1200150" lvl="2" indent="-342900"/>
            <a:r>
              <a:rPr lang="en-US" sz="1800" dirty="0"/>
              <a:t>Potential Storage issues</a:t>
            </a:r>
          </a:p>
          <a:p>
            <a:pPr marL="1200150" lvl="2" indent="-342900"/>
            <a:r>
              <a:rPr lang="en-US" sz="1800" dirty="0"/>
              <a:t>Aging of stored parts</a:t>
            </a:r>
          </a:p>
          <a:p>
            <a:pPr marL="1200150" lvl="2" indent="-342900"/>
            <a:r>
              <a:rPr lang="en-US" sz="1800" dirty="0"/>
              <a:t>Need to maintain potentially obsolete tools for use with parts (H/W, F/W &amp; S/W)</a:t>
            </a:r>
          </a:p>
          <a:p>
            <a:pPr marL="1200150" lvl="2" indent="-342900"/>
            <a:r>
              <a:rPr lang="en-US" sz="1800" dirty="0"/>
              <a:t>Use of last of stored parts prior to system retirement will still require End of Life (EOL) redesign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62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Dealing with Obsolescence</a:t>
            </a:r>
            <a:endParaRPr lang="en-US" sz="2000" dirty="0"/>
          </a:p>
          <a:p>
            <a:r>
              <a:rPr lang="en-US" sz="1800" b="1" dirty="0"/>
              <a:t>Hardware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800" b="1" dirty="0"/>
              <a:t>Simple End of Life redesign of replacement.</a:t>
            </a:r>
          </a:p>
          <a:p>
            <a:pPr lvl="1"/>
            <a:r>
              <a:rPr lang="en-US" sz="1800" dirty="0"/>
              <a:t>Replacement of existing system/module with functionally identical, interchangeable unit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A circuit board with many chips&#10;&#10;Description automatically generated with low confidence">
            <a:extLst>
              <a:ext uri="{FF2B5EF4-FFF2-40B4-BE49-F238E27FC236}">
                <a16:creationId xmlns:a16="http://schemas.microsoft.com/office/drawing/2014/main" id="{8E3F8D47-81C9-3AB5-957B-4CE8C354E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5600"/>
            <a:ext cx="7065622" cy="33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6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Dealing with Obsolescence</a:t>
            </a:r>
            <a:endParaRPr lang="en-US" sz="2000" dirty="0"/>
          </a:p>
          <a:p>
            <a:r>
              <a:rPr lang="en-US" sz="1800" b="1" dirty="0"/>
              <a:t>Hardware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1800" b="1" dirty="0"/>
              <a:t>Major End of Life redesign of replacement.</a:t>
            </a:r>
          </a:p>
          <a:p>
            <a:pPr lvl="1"/>
            <a:r>
              <a:rPr lang="en-US" sz="1800" dirty="0"/>
              <a:t>Replacement of existing system/module with more capable, modern system/unit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D95DF8D-2080-C5A9-60B5-657623D94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71800"/>
            <a:ext cx="6218376" cy="33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19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Dealing with Obsolescence</a:t>
            </a:r>
            <a:endParaRPr lang="en-US" sz="2000" dirty="0"/>
          </a:p>
          <a:p>
            <a:endParaRPr lang="en-US" sz="1200" b="1" dirty="0"/>
          </a:p>
          <a:p>
            <a:r>
              <a:rPr lang="en-US" sz="2000" b="1" dirty="0"/>
              <a:t>Documentation </a:t>
            </a:r>
          </a:p>
          <a:p>
            <a:endParaRPr lang="en-US" sz="2000" dirty="0"/>
          </a:p>
          <a:p>
            <a:r>
              <a:rPr lang="en-US" sz="2000" dirty="0"/>
              <a:t>PDF’s of all design documents should be available in easily accessible location (web, shared network drives, document databases, etc.)</a:t>
            </a:r>
          </a:p>
          <a:p>
            <a:pPr lvl="1"/>
            <a:r>
              <a:rPr lang="en-US" sz="1800" dirty="0"/>
              <a:t>Schematics</a:t>
            </a:r>
          </a:p>
          <a:p>
            <a:pPr lvl="1"/>
            <a:r>
              <a:rPr lang="en-US" sz="1800" dirty="0"/>
              <a:t>Board Layouts</a:t>
            </a:r>
          </a:p>
          <a:p>
            <a:pPr lvl="1"/>
            <a:r>
              <a:rPr lang="en-US" sz="1800" dirty="0"/>
              <a:t>Parts Lists</a:t>
            </a:r>
          </a:p>
          <a:p>
            <a:pPr lvl="1"/>
            <a:r>
              <a:rPr lang="en-US" sz="1800" dirty="0"/>
              <a:t>Specifications</a:t>
            </a:r>
          </a:p>
          <a:p>
            <a:pPr lvl="1"/>
            <a:r>
              <a:rPr lang="en-US" sz="1800" dirty="0"/>
              <a:t>Functional Descriptions</a:t>
            </a:r>
          </a:p>
          <a:p>
            <a:pPr lvl="1"/>
            <a:r>
              <a:rPr lang="en-US" sz="1800" dirty="0"/>
              <a:t>System Block Diagrams</a:t>
            </a:r>
          </a:p>
          <a:p>
            <a:pPr lvl="1"/>
            <a:endParaRPr lang="en-US" sz="18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3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Dealing with Obsolescence</a:t>
            </a:r>
            <a:endParaRPr lang="en-US" sz="2000" dirty="0"/>
          </a:p>
          <a:p>
            <a:endParaRPr lang="en-US" sz="1200" b="1" dirty="0"/>
          </a:p>
          <a:p>
            <a:r>
              <a:rPr lang="en-US" sz="1800" dirty="0"/>
              <a:t>Personnel</a:t>
            </a:r>
            <a:r>
              <a:rPr lang="en-US" sz="1800" b="1" dirty="0"/>
              <a:t> </a:t>
            </a:r>
          </a:p>
          <a:p>
            <a:pPr lvl="1"/>
            <a:r>
              <a:rPr lang="en-US" sz="1800" dirty="0"/>
              <a:t>Keep skills up to date via training</a:t>
            </a:r>
          </a:p>
          <a:p>
            <a:pPr lvl="2"/>
            <a:r>
              <a:rPr lang="en-US" sz="1800" dirty="0"/>
              <a:t>Tools</a:t>
            </a:r>
          </a:p>
          <a:p>
            <a:pPr lvl="2"/>
            <a:r>
              <a:rPr lang="en-US" sz="1800" dirty="0"/>
              <a:t>Equipment</a:t>
            </a:r>
          </a:p>
          <a:p>
            <a:pPr lvl="2"/>
            <a:r>
              <a:rPr lang="en-US" sz="1800" dirty="0"/>
              <a:t>Technologies</a:t>
            </a:r>
          </a:p>
          <a:p>
            <a:pPr lvl="2"/>
            <a:r>
              <a:rPr lang="en-US" sz="1800" dirty="0"/>
              <a:t>Standards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Succession planning</a:t>
            </a:r>
          </a:p>
          <a:p>
            <a:pPr lvl="2"/>
            <a:r>
              <a:rPr lang="en-US" sz="1600" dirty="0"/>
              <a:t>Continuous influx of new people to help prevent everyone retiring at once</a:t>
            </a:r>
          </a:p>
          <a:p>
            <a:pPr lvl="2"/>
            <a:r>
              <a:rPr lang="en-US" sz="1600" dirty="0"/>
              <a:t>Bring new replacement personnel in ahead of retirement of key personnel</a:t>
            </a:r>
          </a:p>
          <a:p>
            <a:pPr lvl="3"/>
            <a:r>
              <a:rPr lang="en-US" dirty="0"/>
              <a:t>To support information transfer</a:t>
            </a:r>
          </a:p>
          <a:p>
            <a:pPr lvl="2"/>
            <a:r>
              <a:rPr lang="en-US" sz="1600" dirty="0"/>
              <a:t>Cross training of group personnel</a:t>
            </a:r>
          </a:p>
          <a:p>
            <a:endParaRPr lang="en-US" sz="18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9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Manage Obsolescence</a:t>
            </a:r>
            <a:endParaRPr lang="en-US" sz="2000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sz="1800" b="1" dirty="0"/>
              <a:t>In the design/development stage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1800" dirty="0"/>
              <a:t>FPGA selection to ensure plenty of capability for expansion via firmware updates…</a:t>
            </a:r>
          </a:p>
          <a:p>
            <a:r>
              <a:rPr lang="en-US" sz="1800" dirty="0"/>
              <a:t>Use Common Field Bus architecture as much as possible</a:t>
            </a:r>
          </a:p>
          <a:p>
            <a:pPr lvl="1"/>
            <a:r>
              <a:rPr lang="en-US" sz="1800" dirty="0" err="1"/>
              <a:t>uTCA</a:t>
            </a:r>
            <a:r>
              <a:rPr lang="en-US" sz="1800" dirty="0"/>
              <a:t>?</a:t>
            </a:r>
          </a:p>
          <a:p>
            <a:r>
              <a:rPr lang="en-US" sz="1800" dirty="0"/>
              <a:t>Commercial Off the Shelf where possible</a:t>
            </a:r>
          </a:p>
          <a:p>
            <a:r>
              <a:rPr lang="en-US" sz="1800" dirty="0"/>
              <a:t>Common 19” Rack Mountable Hardware where possible</a:t>
            </a:r>
          </a:p>
          <a:p>
            <a:pPr lvl="1"/>
            <a:r>
              <a:rPr lang="en-US" sz="1600" dirty="0"/>
              <a:t>Allows for easier replacement </a:t>
            </a:r>
          </a:p>
          <a:p>
            <a:r>
              <a:rPr lang="en-US" sz="1800" dirty="0"/>
              <a:t>Common Control System for entire complex </a:t>
            </a:r>
          </a:p>
          <a:p>
            <a:r>
              <a:rPr lang="en-US" sz="1800" dirty="0"/>
              <a:t>Networking needs to support IPv6 or later</a:t>
            </a:r>
          </a:p>
          <a:p>
            <a:r>
              <a:rPr lang="en-US" sz="1800" dirty="0"/>
              <a:t>Modular, Modular, Modular!</a:t>
            </a:r>
          </a:p>
          <a:p>
            <a:pPr lvl="1"/>
            <a:r>
              <a:rPr lang="en-US" sz="1600" dirty="0"/>
              <a:t>Both hardware &amp; software</a:t>
            </a:r>
          </a:p>
          <a:p>
            <a:r>
              <a:rPr lang="en-US" sz="1800" dirty="0"/>
              <a:t>Design to most recent standards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0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Obsolescence</a:t>
            </a:r>
            <a:endParaRPr lang="en-US" sz="2000" dirty="0"/>
          </a:p>
          <a:p>
            <a:r>
              <a:rPr lang="en-US" sz="2000" dirty="0"/>
              <a:t>Things go obsolete. It’s a fact of life.</a:t>
            </a:r>
          </a:p>
          <a:p>
            <a:r>
              <a:rPr lang="en-US" sz="2000" dirty="0"/>
              <a:t>Hardware, Software, Skill Sets…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  Circa 2000                           Circa 2022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Reasonably up to date                On the verge…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FD938FF-A041-6A00-FC71-EF422CCA4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17" y="2849880"/>
            <a:ext cx="2351348" cy="2788920"/>
          </a:xfrm>
          <a:prstGeom prst="rect">
            <a:avLst/>
          </a:prstGeom>
        </p:spPr>
      </p:pic>
      <p:pic>
        <p:nvPicPr>
          <p:cNvPr id="8" name="Picture 7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56BC5143-BE80-9A75-D4D6-5D92551F4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7" y="2844166"/>
            <a:ext cx="2351348" cy="27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69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Manage Obsolescence</a:t>
            </a:r>
            <a:endParaRPr lang="en-US" sz="2000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sz="1800" b="1" dirty="0"/>
              <a:t>In the operational stage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1800" dirty="0"/>
              <a:t>Scheduled Maintenance</a:t>
            </a:r>
          </a:p>
          <a:p>
            <a:r>
              <a:rPr lang="en-US" sz="1800" dirty="0"/>
              <a:t>Scheduled Updates</a:t>
            </a:r>
          </a:p>
          <a:p>
            <a:r>
              <a:rPr lang="en-US" sz="1800" dirty="0"/>
              <a:t>Plans to support updates to stay current with Standards</a:t>
            </a:r>
          </a:p>
          <a:p>
            <a:pPr lvl="1"/>
            <a:r>
              <a:rPr lang="en-US" sz="1600" dirty="0"/>
              <a:t>Commercial Software Products</a:t>
            </a:r>
          </a:p>
          <a:p>
            <a:pPr lvl="1"/>
            <a:r>
              <a:rPr lang="en-US" sz="1600" dirty="0"/>
              <a:t>Communications</a:t>
            </a:r>
          </a:p>
          <a:p>
            <a:pPr lvl="1"/>
            <a:r>
              <a:rPr lang="en-US" sz="1600" dirty="0"/>
              <a:t>Networking</a:t>
            </a:r>
          </a:p>
          <a:p>
            <a:pPr lvl="1"/>
            <a:r>
              <a:rPr lang="en-US" sz="1600" dirty="0"/>
              <a:t>Commercial Instrumentation</a:t>
            </a:r>
          </a:p>
          <a:p>
            <a:pPr lvl="1"/>
            <a:r>
              <a:rPr lang="en-US" sz="1600" dirty="0"/>
              <a:t>Security Updates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3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 algn="ctr">
              <a:buNone/>
            </a:pPr>
            <a:r>
              <a:rPr lang="en-US" sz="3200" b="1" dirty="0"/>
              <a:t>Questions?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4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Issue of Obsolescence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PIP-II </a:t>
            </a:r>
            <a:r>
              <a:rPr lang="en-US" sz="2000" dirty="0" err="1"/>
              <a:t>Linac</a:t>
            </a:r>
            <a:r>
              <a:rPr lang="en-US" sz="2000" dirty="0"/>
              <a:t> is to be integrated into an accelerator complex that is over 50 years old and is planned to continue to operate for another 20+ years delivering particle beams to assorted physics experiments.</a:t>
            </a:r>
          </a:p>
          <a:p>
            <a:r>
              <a:rPr lang="en-US" sz="2000" dirty="0"/>
              <a:t>As such, PIP-II will need to remain a functional, operational machine for at least this amount of time.</a:t>
            </a:r>
          </a:p>
          <a:p>
            <a:r>
              <a:rPr lang="en-US" sz="2000" dirty="0"/>
              <a:t>PIP-II systems will need to be capable of being updated to remain compatible to the evolving network communication and security standards over its operational lifetime.</a:t>
            </a:r>
          </a:p>
          <a:p>
            <a:r>
              <a:rPr lang="en-US" sz="2000" dirty="0"/>
              <a:t>To accomplish this PIP-II will need to be a reliable, operable, maintainable, upgradeable and flexible machine.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7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60464"/>
            <a:ext cx="86106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Some Drivers of Obsolescence</a:t>
            </a:r>
            <a:endParaRPr lang="en-US" sz="2000" dirty="0"/>
          </a:p>
          <a:p>
            <a:endParaRPr lang="en-US" sz="1100" dirty="0"/>
          </a:p>
          <a:p>
            <a:r>
              <a:rPr lang="en-US" sz="1800" dirty="0"/>
              <a:t>Standards Evolutions</a:t>
            </a:r>
          </a:p>
          <a:p>
            <a:pPr lvl="1"/>
            <a:r>
              <a:rPr lang="en-US" sz="1600" dirty="0"/>
              <a:t>IPv4, IPv6, etc.</a:t>
            </a:r>
          </a:p>
          <a:p>
            <a:pPr lvl="1"/>
            <a:r>
              <a:rPr lang="en-US" sz="1600" dirty="0"/>
              <a:t>Ethernet, Fast Ethernet, Gigabit Ethernet</a:t>
            </a:r>
          </a:p>
          <a:p>
            <a:pPr lvl="1"/>
            <a:r>
              <a:rPr lang="en-US" sz="1600" dirty="0"/>
              <a:t>10BASE-T, 100BASE-T, 1000BASE-T</a:t>
            </a:r>
          </a:p>
          <a:p>
            <a:pPr lvl="1"/>
            <a:r>
              <a:rPr lang="en-US" sz="1600" dirty="0"/>
              <a:t>3G, 4G, 5G, etc.</a:t>
            </a:r>
          </a:p>
          <a:p>
            <a:pPr lvl="1"/>
            <a:r>
              <a:rPr lang="en-US" sz="1600" dirty="0"/>
              <a:t>Computer/Network Security</a:t>
            </a:r>
          </a:p>
          <a:p>
            <a:r>
              <a:rPr lang="en-US" sz="1800" dirty="0"/>
              <a:t>Technology Evolutions</a:t>
            </a:r>
          </a:p>
          <a:p>
            <a:pPr lvl="1"/>
            <a:r>
              <a:rPr lang="en-US" sz="1600" dirty="0"/>
              <a:t>Copper cable, Multi-mode fiber, Single-mode fiber…</a:t>
            </a:r>
          </a:p>
          <a:p>
            <a:pPr lvl="1"/>
            <a:r>
              <a:rPr lang="en-US" sz="1600" dirty="0"/>
              <a:t>PLDs, PROMs, EPROMs, ASICs, FPGAs, SoC FPGAs</a:t>
            </a:r>
          </a:p>
          <a:p>
            <a:pPr lvl="1"/>
            <a:r>
              <a:rPr lang="en-US" sz="1600" dirty="0" err="1"/>
              <a:t>uProcessors</a:t>
            </a:r>
            <a:r>
              <a:rPr lang="en-US" sz="1600" dirty="0"/>
              <a:t>, Multi-Core </a:t>
            </a:r>
            <a:r>
              <a:rPr lang="en-US" sz="1600" dirty="0" err="1"/>
              <a:t>uProcessors</a:t>
            </a:r>
            <a:r>
              <a:rPr lang="en-US" sz="1600" dirty="0"/>
              <a:t>, Process size reductions (um=&gt;nm)</a:t>
            </a:r>
          </a:p>
          <a:p>
            <a:pPr lvl="1"/>
            <a:r>
              <a:rPr lang="en-US" sz="1600" dirty="0" err="1"/>
              <a:t>pMOS</a:t>
            </a:r>
            <a:r>
              <a:rPr lang="en-US" sz="1600" dirty="0"/>
              <a:t>, </a:t>
            </a:r>
            <a:r>
              <a:rPr lang="en-US" sz="1600" dirty="0" err="1"/>
              <a:t>nMOS</a:t>
            </a:r>
            <a:r>
              <a:rPr lang="en-US" sz="1600" dirty="0"/>
              <a:t>, CMOS</a:t>
            </a:r>
          </a:p>
          <a:p>
            <a:pPr lvl="1"/>
            <a:r>
              <a:rPr lang="en-US" sz="1600" dirty="0"/>
              <a:t>8 bit, 16 bit, 32 bit, 64 bit </a:t>
            </a:r>
            <a:r>
              <a:rPr lang="en-US" sz="1600" dirty="0" err="1"/>
              <a:t>databus</a:t>
            </a:r>
            <a:endParaRPr lang="en-US" sz="1600" dirty="0"/>
          </a:p>
          <a:p>
            <a:r>
              <a:rPr lang="en-US" sz="1800" dirty="0"/>
              <a:t>Changing operational requirements</a:t>
            </a:r>
          </a:p>
          <a:p>
            <a:pPr lvl="1"/>
            <a:r>
              <a:rPr lang="en-US" sz="1600" dirty="0"/>
              <a:t>Increased accelerator intensity requirements by experiments</a:t>
            </a:r>
          </a:p>
          <a:p>
            <a:pPr lvl="1"/>
            <a:r>
              <a:rPr lang="en-US" sz="1600" dirty="0"/>
              <a:t>Overlapping operating schemes</a:t>
            </a:r>
          </a:p>
          <a:p>
            <a:r>
              <a:rPr lang="en-US" sz="1800" dirty="0"/>
              <a:t>Regulatory Changes</a:t>
            </a:r>
          </a:p>
          <a:p>
            <a:r>
              <a:rPr lang="en-US" sz="1800" dirty="0"/>
              <a:t>Manufacturer 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3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Obsolescence</a:t>
            </a:r>
          </a:p>
          <a:p>
            <a:endParaRPr lang="en-US" sz="1200" dirty="0"/>
          </a:p>
          <a:p>
            <a:r>
              <a:rPr lang="en-US" sz="1800" dirty="0"/>
              <a:t>Some examples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Personal Computers</a:t>
            </a:r>
          </a:p>
          <a:p>
            <a:pPr lvl="2"/>
            <a:r>
              <a:rPr lang="en-US" sz="1600" dirty="0"/>
              <a:t>Apple II series</a:t>
            </a:r>
          </a:p>
          <a:p>
            <a:pPr lvl="2"/>
            <a:r>
              <a:rPr lang="en-US" sz="1600" dirty="0"/>
              <a:t>IBM PC (original, XT, AT, 386, 486, Pentium,…)</a:t>
            </a:r>
          </a:p>
          <a:p>
            <a:pPr lvl="2"/>
            <a:r>
              <a:rPr lang="en-US" sz="1600" dirty="0"/>
              <a:t>Commodore 64</a:t>
            </a:r>
          </a:p>
          <a:p>
            <a:pPr lvl="2"/>
            <a:r>
              <a:rPr lang="en-US" sz="1600" dirty="0" err="1"/>
              <a:t>Coleco</a:t>
            </a:r>
            <a:r>
              <a:rPr lang="en-US" sz="1600" dirty="0"/>
              <a:t> Adam</a:t>
            </a:r>
          </a:p>
          <a:p>
            <a:pPr lvl="2"/>
            <a:r>
              <a:rPr lang="en-US" sz="1600" dirty="0"/>
              <a:t>Apple Macintosh (Motorola 68000 series, PowerPC based series, …)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Associated peripheral busses</a:t>
            </a:r>
          </a:p>
          <a:p>
            <a:pPr lvl="2"/>
            <a:r>
              <a:rPr lang="en-US" sz="1600" dirty="0"/>
              <a:t>ISA &amp; EISA</a:t>
            </a:r>
          </a:p>
          <a:p>
            <a:pPr lvl="2"/>
            <a:r>
              <a:rPr lang="en-US" sz="1600" dirty="0"/>
              <a:t>SCSI</a:t>
            </a:r>
          </a:p>
          <a:p>
            <a:pPr lvl="2"/>
            <a:r>
              <a:rPr lang="en-US" sz="1600" dirty="0"/>
              <a:t>Parallel Port (Centronics port)</a:t>
            </a:r>
          </a:p>
          <a:p>
            <a:pPr lvl="2"/>
            <a:r>
              <a:rPr lang="en-US" sz="1600" dirty="0"/>
              <a:t>GPIB/IEEE-488</a:t>
            </a:r>
          </a:p>
          <a:p>
            <a:pPr lvl="2"/>
            <a:r>
              <a:rPr lang="en-US" sz="1600" dirty="0"/>
              <a:t>RS-232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Obsolescence</a:t>
            </a:r>
          </a:p>
          <a:p>
            <a:endParaRPr lang="en-US" sz="2100" dirty="0"/>
          </a:p>
          <a:p>
            <a:r>
              <a:rPr lang="en-US" sz="2900" dirty="0"/>
              <a:t>More Examples</a:t>
            </a:r>
          </a:p>
          <a:p>
            <a:endParaRPr lang="en-US" sz="2200" dirty="0"/>
          </a:p>
          <a:p>
            <a:pPr lvl="1"/>
            <a:r>
              <a:rPr lang="en-US" sz="2900" dirty="0"/>
              <a:t>Field Busses/Module Standards</a:t>
            </a:r>
          </a:p>
          <a:p>
            <a:pPr lvl="2"/>
            <a:r>
              <a:rPr lang="en-US" sz="2900" dirty="0"/>
              <a:t>CAMAC</a:t>
            </a:r>
          </a:p>
          <a:p>
            <a:pPr lvl="2"/>
            <a:r>
              <a:rPr lang="en-US" sz="2900" dirty="0" err="1"/>
              <a:t>Multibus</a:t>
            </a:r>
            <a:r>
              <a:rPr lang="en-US" sz="2900" dirty="0"/>
              <a:t> </a:t>
            </a:r>
          </a:p>
          <a:p>
            <a:pPr lvl="2"/>
            <a:r>
              <a:rPr lang="en-US" sz="2900" dirty="0"/>
              <a:t>FASTBUS</a:t>
            </a:r>
          </a:p>
          <a:p>
            <a:pPr lvl="2"/>
            <a:r>
              <a:rPr lang="en-US" sz="2900" dirty="0"/>
              <a:t>NIM</a:t>
            </a:r>
          </a:p>
          <a:p>
            <a:pPr lvl="2"/>
            <a:r>
              <a:rPr lang="en-US" sz="2900" dirty="0"/>
              <a:t>VME?</a:t>
            </a:r>
          </a:p>
          <a:p>
            <a:pPr lvl="2"/>
            <a:endParaRPr lang="en-US" sz="2900" dirty="0"/>
          </a:p>
          <a:p>
            <a:pPr lvl="1"/>
            <a:r>
              <a:rPr lang="en-US" sz="2900" dirty="0"/>
              <a:t>Communication/Networking</a:t>
            </a:r>
          </a:p>
          <a:p>
            <a:pPr lvl="2"/>
            <a:r>
              <a:rPr lang="en-US" sz="2900" dirty="0"/>
              <a:t>ARCNET</a:t>
            </a:r>
          </a:p>
          <a:p>
            <a:pPr lvl="2"/>
            <a:r>
              <a:rPr lang="en-US" sz="2900" dirty="0"/>
              <a:t>AppleTalk</a:t>
            </a:r>
          </a:p>
          <a:p>
            <a:pPr lvl="2"/>
            <a:r>
              <a:rPr lang="en-US" sz="2900" dirty="0"/>
              <a:t>NBF</a:t>
            </a:r>
          </a:p>
          <a:p>
            <a:pPr lvl="2"/>
            <a:r>
              <a:rPr lang="en-US" sz="2900" dirty="0"/>
              <a:t>IPX/SPX</a:t>
            </a:r>
          </a:p>
          <a:p>
            <a:pPr lvl="2"/>
            <a:r>
              <a:rPr lang="en-US" sz="2900" dirty="0"/>
              <a:t>Token Ring</a:t>
            </a:r>
          </a:p>
          <a:p>
            <a:pPr lvl="2"/>
            <a:endParaRPr lang="en-US" sz="2900" dirty="0"/>
          </a:p>
          <a:p>
            <a:pPr lvl="1"/>
            <a:r>
              <a:rPr lang="en-US" sz="2900" dirty="0"/>
              <a:t>Personal Computer Operating Systems</a:t>
            </a:r>
          </a:p>
          <a:p>
            <a:pPr lvl="2"/>
            <a:r>
              <a:rPr lang="en-US" sz="2900" dirty="0"/>
              <a:t>DOS</a:t>
            </a:r>
          </a:p>
          <a:p>
            <a:pPr lvl="2"/>
            <a:r>
              <a:rPr lang="en-US" sz="2900" dirty="0"/>
              <a:t>MAC OS</a:t>
            </a:r>
          </a:p>
          <a:p>
            <a:pPr lvl="2"/>
            <a:r>
              <a:rPr lang="en-US" sz="2900" dirty="0"/>
              <a:t>OS/2</a:t>
            </a:r>
          </a:p>
          <a:p>
            <a:pPr lvl="2"/>
            <a:endParaRPr lang="en-US" sz="16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1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Obsolescence</a:t>
            </a:r>
          </a:p>
          <a:p>
            <a:endParaRPr lang="en-US" sz="2000" dirty="0"/>
          </a:p>
          <a:p>
            <a:r>
              <a:rPr lang="en-US" sz="1800" dirty="0"/>
              <a:t>Even More Examples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Programming Languages</a:t>
            </a:r>
          </a:p>
          <a:p>
            <a:pPr lvl="2"/>
            <a:r>
              <a:rPr lang="en-US" sz="1600" dirty="0" err="1"/>
              <a:t>Autocode</a:t>
            </a:r>
            <a:endParaRPr lang="en-US" sz="1600" dirty="0"/>
          </a:p>
          <a:p>
            <a:pPr lvl="2"/>
            <a:r>
              <a:rPr lang="en-US" sz="1600" dirty="0"/>
              <a:t>FORTAN</a:t>
            </a:r>
          </a:p>
          <a:p>
            <a:pPr lvl="2"/>
            <a:r>
              <a:rPr lang="en-US" sz="1600" dirty="0"/>
              <a:t>BASIC</a:t>
            </a:r>
          </a:p>
          <a:p>
            <a:pPr lvl="2"/>
            <a:r>
              <a:rPr lang="en-US" sz="1600" dirty="0"/>
              <a:t>COBOL</a:t>
            </a:r>
          </a:p>
          <a:p>
            <a:pPr lvl="2"/>
            <a:r>
              <a:rPr lang="en-US" sz="1600" dirty="0"/>
              <a:t>Pascal</a:t>
            </a:r>
          </a:p>
          <a:p>
            <a:pPr lvl="2"/>
            <a:r>
              <a:rPr lang="en-US" sz="1600" dirty="0"/>
              <a:t>Assembly Language</a:t>
            </a:r>
          </a:p>
          <a:p>
            <a:pPr lvl="2"/>
            <a:endParaRPr lang="en-US" sz="1600" dirty="0"/>
          </a:p>
          <a:p>
            <a:pPr lvl="1"/>
            <a:r>
              <a:rPr lang="en-US" sz="1600" dirty="0"/>
              <a:t>Technologies</a:t>
            </a:r>
          </a:p>
          <a:p>
            <a:pPr lvl="2"/>
            <a:r>
              <a:rPr lang="en-US" sz="1600" dirty="0"/>
              <a:t>Wire Wrap Backplanes</a:t>
            </a:r>
          </a:p>
          <a:p>
            <a:pPr lvl="2"/>
            <a:r>
              <a:rPr lang="en-US" sz="1600" dirty="0"/>
              <a:t>PLDs (PLS153, PLS173, etc.)</a:t>
            </a:r>
          </a:p>
          <a:p>
            <a:pPr lvl="2"/>
            <a:r>
              <a:rPr lang="en-US" sz="1600" dirty="0"/>
              <a:t>Discrete Logic (5400 series, 7400 series)</a:t>
            </a:r>
          </a:p>
          <a:p>
            <a:pPr lvl="2"/>
            <a:endParaRPr lang="en-US" sz="16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8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Obsolescence</a:t>
            </a:r>
          </a:p>
          <a:p>
            <a:endParaRPr lang="en-US" sz="1900" dirty="0"/>
          </a:p>
          <a:p>
            <a:r>
              <a:rPr lang="en-US" sz="1900" dirty="0"/>
              <a:t>3-5 year life cycles are common in both hardware &amp; software products</a:t>
            </a:r>
          </a:p>
          <a:p>
            <a:endParaRPr lang="en-US" sz="900" dirty="0"/>
          </a:p>
          <a:p>
            <a:r>
              <a:rPr lang="en-US" sz="1900" dirty="0"/>
              <a:t>Intel processor timeline</a:t>
            </a:r>
          </a:p>
          <a:p>
            <a:pPr lvl="1"/>
            <a:r>
              <a:rPr lang="en-US" sz="1700" dirty="0"/>
              <a:t>8086 – introduced 1976</a:t>
            </a:r>
          </a:p>
          <a:p>
            <a:pPr lvl="1"/>
            <a:r>
              <a:rPr lang="en-US" sz="1700" dirty="0"/>
              <a:t>8088 – introduced 1979</a:t>
            </a:r>
          </a:p>
          <a:p>
            <a:pPr lvl="1"/>
            <a:r>
              <a:rPr lang="en-US" sz="1700" dirty="0"/>
              <a:t>80286 – introduced 1982</a:t>
            </a:r>
          </a:p>
          <a:p>
            <a:pPr lvl="1"/>
            <a:r>
              <a:rPr lang="en-US" sz="1700" dirty="0"/>
              <a:t>80386 – introduced 1985</a:t>
            </a:r>
          </a:p>
          <a:p>
            <a:pPr lvl="1"/>
            <a:r>
              <a:rPr lang="en-US" sz="1700" dirty="0"/>
              <a:t>80486 – introduced 1989</a:t>
            </a:r>
          </a:p>
          <a:p>
            <a:pPr lvl="1"/>
            <a:r>
              <a:rPr lang="en-US" sz="1700" dirty="0"/>
              <a:t>Pentium (P5) – introduced 1993, discontinued 2000</a:t>
            </a:r>
          </a:p>
          <a:p>
            <a:pPr lvl="1"/>
            <a:r>
              <a:rPr lang="en-US" sz="1700" dirty="0"/>
              <a:t>Pentium Pro (P6) – introduced 1995, discontinued 1998</a:t>
            </a:r>
          </a:p>
          <a:p>
            <a:pPr lvl="1"/>
            <a:r>
              <a:rPr lang="en-US" sz="1700" dirty="0"/>
              <a:t>Pentium II - introduced 1997, discontinued 2003</a:t>
            </a:r>
          </a:p>
          <a:p>
            <a:pPr lvl="1"/>
            <a:r>
              <a:rPr lang="en-US" sz="1700" dirty="0"/>
              <a:t>Pentium III - introduced 1999, discontinued 2004</a:t>
            </a:r>
          </a:p>
          <a:p>
            <a:pPr lvl="1"/>
            <a:r>
              <a:rPr lang="en-US" sz="1700" dirty="0"/>
              <a:t>Pentium 4 - introduced 2000, discontinued 2008</a:t>
            </a:r>
          </a:p>
          <a:p>
            <a:pPr lvl="1"/>
            <a:r>
              <a:rPr lang="en-US" sz="1700" dirty="0"/>
              <a:t>Pentium M - introduced 2003, discontinued 2009</a:t>
            </a:r>
          </a:p>
          <a:p>
            <a:pPr lvl="1"/>
            <a:r>
              <a:rPr lang="en-US" sz="1700" dirty="0"/>
              <a:t>Pentium D - introduced 2005, discontinued 2010</a:t>
            </a:r>
          </a:p>
          <a:p>
            <a:pPr lvl="1"/>
            <a:r>
              <a:rPr lang="en-US" sz="1700" dirty="0"/>
              <a:t>Core </a:t>
            </a:r>
            <a:r>
              <a:rPr lang="en-US" sz="1700" dirty="0" err="1"/>
              <a:t>i</a:t>
            </a:r>
            <a:r>
              <a:rPr lang="en-US" sz="1700" dirty="0"/>
              <a:t> series 1</a:t>
            </a:r>
            <a:r>
              <a:rPr lang="en-US" sz="1700" baseline="30000" dirty="0"/>
              <a:t>st</a:t>
            </a:r>
            <a:r>
              <a:rPr lang="en-US" sz="1700" dirty="0"/>
              <a:t> generation (i3, i5 &amp; i7) – introduced 2008, discontinued 2011</a:t>
            </a:r>
          </a:p>
          <a:p>
            <a:pPr lvl="1"/>
            <a:r>
              <a:rPr lang="en-US" sz="1700" dirty="0"/>
              <a:t>Core </a:t>
            </a:r>
            <a:r>
              <a:rPr lang="en-US" sz="1700" dirty="0" err="1"/>
              <a:t>i</a:t>
            </a:r>
            <a:r>
              <a:rPr lang="en-US" sz="1700" dirty="0"/>
              <a:t> series 2</a:t>
            </a:r>
            <a:r>
              <a:rPr lang="en-US" sz="1700" baseline="30000" dirty="0"/>
              <a:t>nd</a:t>
            </a:r>
            <a:r>
              <a:rPr lang="en-US" sz="1700" dirty="0"/>
              <a:t> generation (i3, i5 &amp; i7) – introduced 2010, discontinued 2013</a:t>
            </a:r>
          </a:p>
          <a:p>
            <a:pPr lvl="1"/>
            <a:r>
              <a:rPr lang="en-US" sz="1700" dirty="0"/>
              <a:t>Core </a:t>
            </a:r>
            <a:r>
              <a:rPr lang="en-US" sz="1700" dirty="0" err="1"/>
              <a:t>i</a:t>
            </a:r>
            <a:r>
              <a:rPr lang="en-US" sz="1700" dirty="0"/>
              <a:t> series 3</a:t>
            </a:r>
            <a:r>
              <a:rPr lang="en-US" sz="1700" baseline="30000" dirty="0"/>
              <a:t>rd</a:t>
            </a:r>
            <a:r>
              <a:rPr lang="en-US" sz="1700" dirty="0"/>
              <a:t>  generation (i3, i5 &amp; i7) – introduced 2012, discontinued 2015</a:t>
            </a:r>
          </a:p>
          <a:p>
            <a:pPr lvl="1"/>
            <a:r>
              <a:rPr lang="en-US" sz="1700" dirty="0"/>
              <a:t>Continued Core </a:t>
            </a:r>
            <a:r>
              <a:rPr lang="en-US" sz="1700" dirty="0" err="1"/>
              <a:t>i</a:t>
            </a:r>
            <a:r>
              <a:rPr lang="en-US" sz="1700" dirty="0"/>
              <a:t> series updates approximately annually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2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Obsolescence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Obsolescence</a:t>
            </a:r>
          </a:p>
          <a:p>
            <a:endParaRPr lang="en-US" sz="2000" dirty="0"/>
          </a:p>
          <a:p>
            <a:r>
              <a:rPr lang="en-US" sz="2000" dirty="0"/>
              <a:t>Windows NT version history</a:t>
            </a:r>
          </a:p>
          <a:p>
            <a:pPr lvl="1"/>
            <a:r>
              <a:rPr lang="en-US" sz="1800" dirty="0"/>
              <a:t>NT 3.1 – 1993</a:t>
            </a:r>
          </a:p>
          <a:p>
            <a:pPr lvl="1"/>
            <a:r>
              <a:rPr lang="en-US" sz="1800" dirty="0"/>
              <a:t>NT 4.0 – 1996</a:t>
            </a:r>
          </a:p>
          <a:p>
            <a:pPr lvl="1"/>
            <a:r>
              <a:rPr lang="en-US" sz="1800" dirty="0"/>
              <a:t>Windows 2000 – 2000 (supported thru 2005/extended support 2010)</a:t>
            </a:r>
          </a:p>
          <a:p>
            <a:pPr lvl="1"/>
            <a:r>
              <a:rPr lang="en-US" sz="1800" dirty="0"/>
              <a:t>Windows XP – 2001 (supported thru 2009/extended support 2014)</a:t>
            </a:r>
          </a:p>
          <a:p>
            <a:pPr lvl="1"/>
            <a:r>
              <a:rPr lang="en-US" sz="1800" dirty="0"/>
              <a:t>Windows Vista – 2006 (supported thru 2012/extended support 2017)</a:t>
            </a:r>
          </a:p>
          <a:p>
            <a:pPr lvl="1"/>
            <a:r>
              <a:rPr lang="en-US" sz="1800" dirty="0"/>
              <a:t>Windows 7 – 2009 (supported thru 2015/extended support 2020)</a:t>
            </a:r>
          </a:p>
          <a:p>
            <a:pPr lvl="1"/>
            <a:r>
              <a:rPr lang="en-US" sz="1800" dirty="0"/>
              <a:t>Windows 8/8.1 – 2012 (announced extended support to 2023)</a:t>
            </a:r>
          </a:p>
          <a:p>
            <a:pPr lvl="1"/>
            <a:r>
              <a:rPr lang="en-US" sz="1800" dirty="0"/>
              <a:t>Windows 10 – 2015 (announced support to 2025)</a:t>
            </a:r>
          </a:p>
          <a:p>
            <a:pPr lvl="1"/>
            <a:r>
              <a:rPr lang="en-US" sz="1800" dirty="0"/>
              <a:t>Windows 11 – 2021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Note: OS updates often require related application/development tool updates</a:t>
            </a:r>
          </a:p>
          <a:p>
            <a:pPr lvl="1"/>
            <a:endParaRPr lang="en-US" sz="18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13412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-CD1DirectorsReview-WBS130.xx.xx.x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LastName-CD1DirectorsReview-WBS130.xx.xx.xx</Template>
  <TotalTime>1555</TotalTime>
  <Words>1215</Words>
  <Application>Microsoft Office PowerPoint</Application>
  <PresentationFormat>On-screen Show (4:3)</PresentationFormat>
  <Paragraphs>312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</vt:lpstr>
      <vt:lpstr>LastName-CD1DirectorsReview-WBS130.xx.xx.xx</vt:lpstr>
      <vt:lpstr>PowerPoint Presentation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  <vt:lpstr>Managing Obsolescence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Vogel</dc:creator>
  <cp:lastModifiedBy>Gregory L Vogel</cp:lastModifiedBy>
  <cp:revision>184</cp:revision>
  <dcterms:created xsi:type="dcterms:W3CDTF">2012-02-15T19:36:43Z</dcterms:created>
  <dcterms:modified xsi:type="dcterms:W3CDTF">2022-07-12T11:48:42Z</dcterms:modified>
</cp:coreProperties>
</file>