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306" r:id="rId2"/>
    <p:sldId id="2782" r:id="rId3"/>
    <p:sldId id="2783" r:id="rId4"/>
    <p:sldId id="408" r:id="rId5"/>
    <p:sldId id="409" r:id="rId6"/>
    <p:sldId id="411" r:id="rId7"/>
    <p:sldId id="410" r:id="rId8"/>
    <p:sldId id="415" r:id="rId9"/>
    <p:sldId id="416" r:id="rId10"/>
    <p:sldId id="412" r:id="rId11"/>
    <p:sldId id="414" r:id="rId12"/>
    <p:sldId id="2623" r:id="rId13"/>
    <p:sldId id="369" r:id="rId14"/>
    <p:sldId id="417" r:id="rId15"/>
    <p:sldId id="258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76CC-BAA2-4790-B188-52C9CFD15D8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A767-6305-4E04-A4CB-24F66FE3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37C0-832F-4B91-9A36-BFBBC93B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72528-1744-413D-BEDF-201076E9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8418-BD09-4ED8-B3F4-3475B8D2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F171-4DAE-4996-97D8-31D74157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BE3D-9D6E-4E60-ACCB-3FB3192C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6854-D714-4D76-B1EF-64AC1B3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B1509-DAE4-4DA4-A6F6-D1424F6BA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85B1-B9EF-4CA7-9D27-3BE289CC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C377-BDA3-4F66-BC39-EFA44358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FFB5-E1F8-4D32-8232-E3ED1D73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6FC6B-78C0-4FCA-8C94-FF7DFB018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DAA8B-20CF-4C5E-B5E4-08E3A54E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641A-6F6A-41A1-8C7E-F115A579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EC90-13CD-4D12-AF9E-F0B6F1F6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151A-87C7-4F45-822E-8B6A80C7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0D59E63-F281-404F-AC0F-CF5C7F524B9C}" type="datetime1">
              <a:rPr lang="en-US" smtClean="0"/>
              <a:t>7/10/2022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Convery | AD Workforce Planning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02-00D2-453A-9921-EAEBEB9C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75C1-4800-4E5E-AB02-E7B5F4EC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6099-7367-4B4B-8D3A-E84DC010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D9C7-1AB6-4EEC-BEA9-782A1AD1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CD41-2F23-495E-9DA6-59AC26E9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7F90-4D76-4A50-A7A3-CC2718E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60BF-775A-4B6F-838D-7F1BD244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BC9E-0F55-4475-B7EA-08B1FB5A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6791-A3DD-47B6-9BC5-B98DDE19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FFD6-60BC-49C3-B79A-6F30F91D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7715-FE52-4C32-8823-905A023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BABB-F112-4AE0-9C3E-E747D575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5D4DC-09FD-4CF5-968C-FFE704A0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385B6-C334-4295-A455-5D09F510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4E37-864C-46B8-B32C-34365880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EDB1B-42A2-4068-B1FC-171C7F23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34E1-701C-4FBD-8930-BC6075C9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5082-81C8-47B9-B613-B71B1157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077D1-D7E3-48FD-9852-F26A9039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BD4C6-1D87-40C1-8D6B-2F6828A7E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CFC9B-ABD1-4A55-BCD4-A9E3B66D2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7F339-1FBB-4C4E-8993-BDFC7BF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76316-7381-44B3-992C-B2C98B16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274AF-EEBF-46D4-A5BF-C08EF0F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BF43-9F19-4679-A249-303857C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2430B-6468-4514-A8DA-8D71580D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C2908-A047-4913-911F-FBF3D5C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D51D5-7115-4E65-8FF7-99B6508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EDD0E-64CB-4779-9C06-81BC9B47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BE852-7428-451C-BB83-A2C2E13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B9AA-A873-47A8-AE76-B7EC4C3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DF01-AC3A-4647-90C4-9EA0E002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632-51DB-45BA-9234-8D18B82A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8BA34-A44E-4CBE-B76A-576A3BBBB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24D0E-BB26-49BD-9251-DA6FDD88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DA596-60B0-4370-AB37-4DFA5238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C668-CC32-4BCC-844D-3C252A45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8CB5-7CB1-4F02-87C4-62FABE29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EB54C-A3BE-4D2A-8BE9-F27F0DC9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E2C84-C3CA-4560-BDA3-C62F5F78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96DF8-E64C-4241-A6A8-5DD6AC05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578EC-14CF-45A5-9EC3-64D23822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85B72-EB45-4CEA-8A3B-622D805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456B0-60DC-44B9-BEFF-BD710D8C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EB0D-5F27-4B59-9C37-4F3482F5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3B1C-75BA-4F25-A4D7-F43AA1AA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BFEDF-37D9-41CA-8A9F-D8E131CFC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F7D5-879F-4213-855D-8487ECC3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72A208-2F79-1542-A874-25FBE2B5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Darren Crawford</a:t>
            </a:r>
          </a:p>
          <a:p>
            <a:r>
              <a:rPr lang="en-US" dirty="0"/>
              <a:t>PIP-II Operations Coordinator</a:t>
            </a:r>
          </a:p>
          <a:p>
            <a:r>
              <a:rPr lang="en-US" dirty="0"/>
              <a:t>12-Jul-22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FB5DE-C872-114C-9565-6DB573ECA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Workshop on Managing Technology Obsolescence – Operational Conditions</a:t>
            </a:r>
          </a:p>
        </p:txBody>
      </p:sp>
    </p:spTree>
    <p:extLst>
      <p:ext uri="{BB962C8B-B14F-4D97-AF65-F5344CB8AC3E}">
        <p14:creationId xmlns:p14="http://schemas.microsoft.com/office/powerpoint/2010/main" val="34738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maintenance across the complex currently takes ~12 weeks; could be reduced with more technicians</a:t>
            </a:r>
          </a:p>
          <a:p>
            <a:r>
              <a:rPr lang="en-US" dirty="0"/>
              <a:t>Work is structured to turn on </a:t>
            </a:r>
            <a:r>
              <a:rPr lang="en-US" dirty="0" err="1"/>
              <a:t>Linac</a:t>
            </a:r>
            <a:r>
              <a:rPr lang="en-US" dirty="0"/>
              <a:t> first, then Booster, then MI/Recycler for efficient beam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7237C-8E89-4C9B-A63E-E9604467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0" b="26184"/>
          <a:stretch/>
        </p:blipFill>
        <p:spPr>
          <a:xfrm>
            <a:off x="3481871" y="2241707"/>
            <a:ext cx="5228258" cy="41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5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D4097-8FF3-4DC5-91CC-BE9B4231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679630"/>
            <a:ext cx="11563351" cy="5059363"/>
          </a:xfrm>
        </p:spPr>
        <p:txBody>
          <a:bodyPr/>
          <a:lstStyle/>
          <a:p>
            <a:r>
              <a:rPr lang="en-US" dirty="0"/>
              <a:t>PIP-II Global Requirements Document (GRD, ED0001222) defines requirements for beam maintenance and linac and AC availability </a:t>
            </a:r>
          </a:p>
          <a:p>
            <a:pPr lvl="1"/>
            <a:r>
              <a:rPr lang="en-US" dirty="0"/>
              <a:t>Availability – ratio of time when beam is available for experiments to scheduled time</a:t>
            </a:r>
          </a:p>
          <a:p>
            <a:r>
              <a:rPr lang="en-US" dirty="0"/>
              <a:t>Will still need ~2 weeks for </a:t>
            </a:r>
            <a:r>
              <a:rPr lang="en-US" dirty="0" err="1"/>
              <a:t>ComEd</a:t>
            </a:r>
            <a:r>
              <a:rPr lang="en-US" dirty="0"/>
              <a:t> substation maintenance as well as annual feeder maintenance</a:t>
            </a:r>
          </a:p>
          <a:p>
            <a:r>
              <a:rPr lang="en-US" dirty="0"/>
              <a:t>Will want to reestablish </a:t>
            </a:r>
            <a:r>
              <a:rPr lang="en-US" dirty="0" err="1"/>
              <a:t>Linac</a:t>
            </a:r>
            <a:r>
              <a:rPr lang="en-US" dirty="0"/>
              <a:t> beam ~2 weeks before MI</a:t>
            </a:r>
          </a:p>
          <a:p>
            <a:pPr lvl="1"/>
            <a:r>
              <a:rPr lang="en-US" dirty="0"/>
              <a:t>Can also do </a:t>
            </a:r>
            <a:r>
              <a:rPr lang="en-US" dirty="0" err="1"/>
              <a:t>Linac</a:t>
            </a:r>
            <a:r>
              <a:rPr lang="en-US" dirty="0"/>
              <a:t> / Booster studies during this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53BC2-8347-4E83-BE67-098CD605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model during 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F1F43-1F7F-4F32-A04D-9075AC61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FDE76-312E-448E-8206-E1048A63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0" y="3661809"/>
            <a:ext cx="11193139" cy="14274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117118-1E3F-4752-92A3-27858D7A4BDE}"/>
              </a:ext>
            </a:extLst>
          </p:cNvPr>
          <p:cNvCxnSpPr/>
          <p:nvPr/>
        </p:nvCxnSpPr>
        <p:spPr>
          <a:xfrm flipH="1">
            <a:off x="4858439" y="4291033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DB8491-8A1D-443B-98B0-7E94E2696417}"/>
              </a:ext>
            </a:extLst>
          </p:cNvPr>
          <p:cNvCxnSpPr/>
          <p:nvPr/>
        </p:nvCxnSpPr>
        <p:spPr>
          <a:xfrm flipH="1">
            <a:off x="4966771" y="4746935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76E8A3-8E68-4438-A614-0C218FFBC238}"/>
              </a:ext>
            </a:extLst>
          </p:cNvPr>
          <p:cNvSpPr txBox="1"/>
          <p:nvPr/>
        </p:nvSpPr>
        <p:spPr>
          <a:xfrm>
            <a:off x="6095999" y="4239905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61607-8D90-4DA7-902D-61A3868E9799}"/>
              </a:ext>
            </a:extLst>
          </p:cNvPr>
          <p:cNvSpPr txBox="1"/>
          <p:nvPr/>
        </p:nvSpPr>
        <p:spPr>
          <a:xfrm>
            <a:off x="6133386" y="465187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39871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00B25F-9EF9-4B9D-975D-A5A53C4E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18" y="89766"/>
            <a:ext cx="10515600" cy="77267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MIRF/Booster/RR </a:t>
            </a:r>
          </a:p>
        </p:txBody>
      </p:sp>
      <p:pic>
        <p:nvPicPr>
          <p:cNvPr id="13" name="Picture 1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3F794801-2B71-441C-9A4B-0FFA9B82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28635" y="2242399"/>
            <a:ext cx="5578772" cy="2711903"/>
          </a:xfrm>
          <a:prstGeom prst="rect">
            <a:avLst/>
          </a:prstGeom>
        </p:spPr>
      </p:pic>
      <p:pic>
        <p:nvPicPr>
          <p:cNvPr id="15" name="Picture 1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69977781-CF7A-45EE-8C6B-50AA22E2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903370"/>
            <a:ext cx="7466089" cy="3629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5EFCF-43C1-4D09-9577-17242769E59B}"/>
              </a:ext>
            </a:extLst>
          </p:cNvPr>
          <p:cNvSpPr txBox="1"/>
          <p:nvPr/>
        </p:nvSpPr>
        <p:spPr>
          <a:xfrm>
            <a:off x="3553691" y="4914900"/>
            <a:ext cx="6805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Fermilab standard for electronics racks is 19” rackmount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Operators can replace problematic equipment with available spares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limited systemic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reduces downtime!</a:t>
            </a:r>
          </a:p>
        </p:txBody>
      </p:sp>
    </p:spTree>
    <p:extLst>
      <p:ext uri="{BB962C8B-B14F-4D97-AF65-F5344CB8AC3E}">
        <p14:creationId xmlns:p14="http://schemas.microsoft.com/office/powerpoint/2010/main" val="12252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D4CC9D-E1C3-4B12-845F-89D96FE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40" y="4794419"/>
            <a:ext cx="2972663" cy="54032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TOMCO HWR amplifier at PIP2IT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EF16E-F73F-4C11-8A0F-64D51438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3" y="972127"/>
            <a:ext cx="7122970" cy="3925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BB553-99AC-4113-BF7F-F99DB8DA0CB5}"/>
              </a:ext>
            </a:extLst>
          </p:cNvPr>
          <p:cNvSpPr txBox="1"/>
          <p:nvPr/>
        </p:nvSpPr>
        <p:spPr>
          <a:xfrm>
            <a:off x="7299612" y="972127"/>
            <a:ext cx="47821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Standard design for 19” Rackmount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Front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On/Off/Remote/Local control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Status indicators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Emergency off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Realtime Current/Voltage values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Analog test points for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Power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Water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Communication 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Interlocks interface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Fuse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support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maintenance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updates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Industry standards for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Firmware/software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Communications protocols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Networking</a:t>
            </a:r>
          </a:p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1B1270B0-6D1A-4F07-B4D7-0599F08784BD}"/>
              </a:ext>
            </a:extLst>
          </p:cNvPr>
          <p:cNvSpPr txBox="1">
            <a:spLocks/>
          </p:cNvSpPr>
          <p:nvPr/>
        </p:nvSpPr>
        <p:spPr>
          <a:xfrm>
            <a:off x="738718" y="89766"/>
            <a:ext cx="10515600" cy="772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Rackmount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01503-DBE1-4931-BCD3-7DC5B02EB0F0}"/>
              </a:ext>
            </a:extLst>
          </p:cNvPr>
          <p:cNvSpPr txBox="1"/>
          <p:nvPr/>
        </p:nvSpPr>
        <p:spPr>
          <a:xfrm>
            <a:off x="110245" y="5701207"/>
            <a:ext cx="1202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parts, non-standard designs can contribute to longer downtimes, increase in training procedures for a “unique</a:t>
            </a:r>
            <a:r>
              <a:rPr lang="en-US"/>
              <a:t>”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90970-2ACE-48DE-A9E9-0AEBDCE8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on at least 85% Accelerator Complex uptime during running period in PIP-II era</a:t>
            </a:r>
          </a:p>
          <a:p>
            <a:r>
              <a:rPr lang="en-US" dirty="0"/>
              <a:t>Expect 8 week annual shutdowns for maintenance including 1 week Master Substation power outage plus feeder maintenance</a:t>
            </a:r>
          </a:p>
          <a:p>
            <a:r>
              <a:rPr lang="en-US" dirty="0"/>
              <a:t>Will want to reestablish Linac beam ~2 weeks before MI</a:t>
            </a:r>
          </a:p>
          <a:p>
            <a:r>
              <a:rPr lang="en-US" dirty="0"/>
              <a:t>Standardized equipment that can be easily swapped out reduces downtime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AB5B1-50D5-441B-98BE-A4B43F9D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9EA1-D7A6-4264-A946-72EE7444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2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0156-B3B7-41FD-A2EE-A6C287B09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CED3B-BE79-45AC-B000-ADFC3DEE5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8B93F-DD03-4576-BDFC-6C4903B1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</a:t>
            </a:r>
            <a:r>
              <a:rPr lang="en-US" dirty="0" err="1"/>
              <a:t>Linac</a:t>
            </a:r>
            <a:r>
              <a:rPr lang="en-US" dirty="0"/>
              <a:t>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4872-7251-4EE4-B152-403EACC0A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D0DC04-108F-4756-A39A-0AEF2D5A7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31" y="844346"/>
            <a:ext cx="5844209" cy="54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6059" y="6574962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0AAFA-6760-40E8-9476-4543679AF493}"/>
              </a:ext>
            </a:extLst>
          </p:cNvPr>
          <p:cNvSpPr txBox="1"/>
          <p:nvPr/>
        </p:nvSpPr>
        <p:spPr>
          <a:xfrm>
            <a:off x="514350" y="765475"/>
            <a:ext cx="8849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FE and SC Linac replace existing Linac (RIL, Alvarez DTL, Side-coupled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 operation: beam to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Tuning: SAD and BAL</a:t>
            </a:r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 to 800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0.55 </a:t>
            </a:r>
            <a:r>
              <a:rPr lang="en-US" dirty="0" err="1"/>
              <a:t>ms</a:t>
            </a:r>
            <a:r>
              <a:rPr lang="en-US" dirty="0"/>
              <a:t> x 20 Hz x 2 mA (pulsed), capable of CW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WFE: capable of 10 mA, current is chopped and scraped in the MEBT to inject 2 mA into SC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0EC1B2-4650-4DB1-8946-FBE6E2E6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23" y="2922309"/>
            <a:ext cx="5020019" cy="3297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EE2AF-F3A1-405E-B049-4B9A72775978}"/>
              </a:ext>
            </a:extLst>
          </p:cNvPr>
          <p:cNvSpPr txBox="1"/>
          <p:nvPr/>
        </p:nvSpPr>
        <p:spPr>
          <a:xfrm>
            <a:off x="545124" y="4020924"/>
            <a:ext cx="530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Warming up and cooling down cryomodules will likely change performance of the PIP-II SC Linac, will introduce uncertainty, require significantly longer commissioning time, has risk of cryo system failures</a:t>
            </a:r>
          </a:p>
          <a:p>
            <a:endParaRPr lang="en-US" dirty="0"/>
          </a:p>
          <a:p>
            <a:r>
              <a:rPr lang="en-US" dirty="0"/>
              <a:t>Requirement: Keep SC Linac cold, preferably at 2-4 K but not exceeding ~20 K during maintenance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881E49B-EF49-4C45-9F37-9910AEE9C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04800" y="690574"/>
            <a:ext cx="6596144" cy="383844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1A76EC1-ECC8-47DF-AEF8-D05FFDA8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287" y="679630"/>
            <a:ext cx="3424739" cy="4329156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Operators log downtimes and attribute them to machines and causes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Downtimes can hide behind others, e.g. “We accessed to fix a water leak in the Main Injector, and while we were down, we did RF repairs in the Booster.”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statistics shown in the following slides are from periods of stable running (startup periods excluded)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A31EA-8F33-4B9B-B880-C4A2A4902CB3}"/>
              </a:ext>
            </a:extLst>
          </p:cNvPr>
          <p:cNvSpPr txBox="1"/>
          <p:nvPr/>
        </p:nvSpPr>
        <p:spPr>
          <a:xfrm>
            <a:off x="1434874" y="452902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 Division Operations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381E6-DC5B-4AAB-8C74-D40644A38412}"/>
              </a:ext>
            </a:extLst>
          </p:cNvPr>
          <p:cNvSpPr txBox="1"/>
          <p:nvPr/>
        </p:nvSpPr>
        <p:spPr>
          <a:xfrm>
            <a:off x="249382" y="5008786"/>
            <a:ext cx="7973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Maximize beam intensity while minimizing beam loss in the accelerator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equipment issues and relay information to system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accelerator conditions in electronic logbook and downtime 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training credentials (Safety, Division, Department, equipment specific) </a:t>
            </a:r>
          </a:p>
        </p:txBody>
      </p:sp>
    </p:spTree>
    <p:extLst>
      <p:ext uri="{BB962C8B-B14F-4D97-AF65-F5344CB8AC3E}">
        <p14:creationId xmlns:p14="http://schemas.microsoft.com/office/powerpoint/2010/main" val="18270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20CD8-E897-403F-AEA7-F5112BB7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 contributes essentially no downtime</a:t>
            </a:r>
          </a:p>
          <a:p>
            <a:r>
              <a:rPr lang="en-US" dirty="0" err="1"/>
              <a:t>Linac</a:t>
            </a:r>
            <a:r>
              <a:rPr lang="en-US" dirty="0"/>
              <a:t> downtime ~2-5% driven by RF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13440-5600-4D18-B66D-466FEF60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F823-1B29-44F5-A658-01DDE1B5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E9C2B-4D33-42AC-AD0B-E64FCBA6D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1" y="2604160"/>
            <a:ext cx="4724809" cy="2755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80EC0-610D-42FC-8373-167EC1834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65" y="2604160"/>
            <a:ext cx="4584589" cy="2755631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4192C4-3633-4F43-84F1-A2FD2C315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2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CBC48-2C24-41F9-B11A-4AF75F7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D823-25A0-4A8E-823E-14A5BBB6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C0C00B-61CA-40A5-9FF4-A16DC00E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3116"/>
            <a:ext cx="8672513" cy="1251910"/>
          </a:xfrm>
        </p:spPr>
        <p:txBody>
          <a:bodyPr/>
          <a:lstStyle/>
          <a:p>
            <a:r>
              <a:rPr lang="en-US" dirty="0"/>
              <a:t>Recent downtime ~2-4% including 1-2 shifts of scheduled beam studies per month</a:t>
            </a:r>
          </a:p>
          <a:p>
            <a:r>
              <a:rPr lang="en-US" dirty="0"/>
              <a:t>Downtime due to RF was reduced by PIP adding cavities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8A735-C24C-4DDE-93E2-05914348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64" y="1152930"/>
            <a:ext cx="6442803" cy="36538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2E28F6-C40B-4D54-B95A-08A6A487B2E9}"/>
              </a:ext>
            </a:extLst>
          </p:cNvPr>
          <p:cNvSpPr/>
          <p:nvPr/>
        </p:nvSpPr>
        <p:spPr>
          <a:xfrm>
            <a:off x="6096001" y="1948070"/>
            <a:ext cx="808383" cy="137822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54F11-43E5-4AB4-A09B-9A64A78042BE}"/>
              </a:ext>
            </a:extLst>
          </p:cNvPr>
          <p:cNvSpPr txBox="1"/>
          <p:nvPr/>
        </p:nvSpPr>
        <p:spPr>
          <a:xfrm>
            <a:off x="5910471" y="1736036"/>
            <a:ext cx="1389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PIP RF cavity refurb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E42943-5101-4FFF-A24D-D9E35BFE921D}"/>
              </a:ext>
            </a:extLst>
          </p:cNvPr>
          <p:cNvSpPr/>
          <p:nvPr/>
        </p:nvSpPr>
        <p:spPr>
          <a:xfrm>
            <a:off x="7606748" y="2966621"/>
            <a:ext cx="918718" cy="6493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84309-14C3-4F43-88B9-C29C43B9A187}"/>
              </a:ext>
            </a:extLst>
          </p:cNvPr>
          <p:cNvSpPr txBox="1"/>
          <p:nvPr/>
        </p:nvSpPr>
        <p:spPr>
          <a:xfrm>
            <a:off x="7606749" y="2702874"/>
            <a:ext cx="102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beam studies</a:t>
            </a:r>
          </a:p>
        </p:txBody>
      </p:sp>
    </p:spTree>
    <p:extLst>
      <p:ext uri="{BB962C8B-B14F-4D97-AF65-F5344CB8AC3E}">
        <p14:creationId xmlns:p14="http://schemas.microsoft.com/office/powerpoint/2010/main" val="19243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ACA81-00A2-4DD8-BD5F-CC77686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83540"/>
            <a:ext cx="8672513" cy="1158234"/>
          </a:xfrm>
        </p:spPr>
        <p:txBody>
          <a:bodyPr/>
          <a:lstStyle/>
          <a:p>
            <a:r>
              <a:rPr lang="en-US" dirty="0"/>
              <a:t>Converted from pbar storage to proton </a:t>
            </a:r>
            <a:r>
              <a:rPr lang="en-US" dirty="0" err="1"/>
              <a:t>slipstacking</a:t>
            </a:r>
            <a:r>
              <a:rPr lang="en-US" dirty="0"/>
              <a:t> in 2013</a:t>
            </a:r>
          </a:p>
          <a:p>
            <a:r>
              <a:rPr lang="en-US" dirty="0"/>
              <a:t>Downtime typically &lt;2%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22B129-93D3-4246-9C82-2C9CB9E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F8D4C-D000-48B1-880B-63C2F64FD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B7D8D-8FEF-4F3D-BAB7-2AD997E9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29" y="1044827"/>
            <a:ext cx="6682059" cy="3784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68795-521D-40B7-B0E4-BBB8607F98BA}"/>
              </a:ext>
            </a:extLst>
          </p:cNvPr>
          <p:cNvSpPr txBox="1"/>
          <p:nvPr/>
        </p:nvSpPr>
        <p:spPr>
          <a:xfrm>
            <a:off x="6612834" y="1470164"/>
            <a:ext cx="14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472C4"/>
                </a:solidFill>
              </a:rPr>
              <a:t>anode power supply transformer fire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4D5BED7-A308-48E0-A26E-FD7A9C5A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16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00B80-25ED-4637-83F2-1FF87A2D0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9444"/>
            <a:ext cx="8672513" cy="1179322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During the Tevatron era (–2011), tunnel accesses were strictly limited; following the accelerator and </a:t>
            </a:r>
            <a:r>
              <a:rPr lang="en-US" sz="2000" dirty="0" err="1"/>
              <a:t>NuMI</a:t>
            </a:r>
            <a:r>
              <a:rPr lang="en-US" sz="2000" dirty="0"/>
              <a:t> upgrade in 2013, accesses and studies were more common (“other”)</a:t>
            </a:r>
          </a:p>
          <a:p>
            <a:r>
              <a:rPr lang="en-US" sz="2000" dirty="0"/>
              <a:t>No single dominant source of downtime, though power supplies are common issue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1886F-FA44-41C3-835D-D4AA6CD2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10A0-290E-4FC4-AF4D-185F7D58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F419F-9E2A-4917-A0C1-88D2474D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44" y="882256"/>
            <a:ext cx="6511991" cy="392456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E2BDD9-CBC5-4EEF-9485-3A42CE4E4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27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FF10F-4E5A-4510-BB37-D724045A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line assumes 85% uptime from Proton Source, 95% uptime from MI/Recycler (~81% from Complex)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FB5F-F684-4848-979F-5E5B6130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</a:t>
            </a:r>
            <a:r>
              <a:rPr lang="en-US" dirty="0" err="1"/>
              <a:t>NOvA</a:t>
            </a:r>
            <a:r>
              <a:rPr lang="en-US" dirty="0"/>
              <a:t> in the 700-kW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0F280-B599-44C6-A9D3-E5FC89B5F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3A9FDAC-3EE7-479D-90A3-035762D3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08" y="2007554"/>
            <a:ext cx="3017520" cy="201168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A683457-0A17-48BC-A74F-2BF063AB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04" y="2007554"/>
            <a:ext cx="3017520" cy="201168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CE99821-79B0-4643-8614-CDA33DD91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98081"/>
            <a:ext cx="3017520" cy="20116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ED8705C-F68A-40C5-9A78-FFDFDBCE3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02" y="4098081"/>
            <a:ext cx="3017520" cy="201168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FB35F0C-B1BD-47B1-8435-E2F947E1A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004" y="4098081"/>
            <a:ext cx="3017520" cy="2011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20344-2A18-445D-8B46-77A0AD21B216}"/>
              </a:ext>
            </a:extLst>
          </p:cNvPr>
          <p:cNvSpPr txBox="1"/>
          <p:nvPr/>
        </p:nvSpPr>
        <p:spPr>
          <a:xfrm>
            <a:off x="3330593" y="4230416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050B5-E338-4F35-923C-E2D738181AD7}"/>
              </a:ext>
            </a:extLst>
          </p:cNvPr>
          <p:cNvSpPr txBox="1"/>
          <p:nvPr/>
        </p:nvSpPr>
        <p:spPr>
          <a:xfrm>
            <a:off x="9095288" y="266429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COVID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9D214-B96A-4745-A179-37B372F94EA3}"/>
              </a:ext>
            </a:extLst>
          </p:cNvPr>
          <p:cNvSpPr txBox="1"/>
          <p:nvPr/>
        </p:nvSpPr>
        <p:spPr>
          <a:xfrm>
            <a:off x="6697652" y="2257817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budget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156EBA9-3233-4952-BA8D-2A9F31951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6" y="2007554"/>
            <a:ext cx="3017520" cy="201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3ABE2-4CE1-435A-8E8F-06CDA557EAED}"/>
              </a:ext>
            </a:extLst>
          </p:cNvPr>
          <p:cNvSpPr txBox="1"/>
          <p:nvPr/>
        </p:nvSpPr>
        <p:spPr>
          <a:xfrm>
            <a:off x="2140841" y="2289527"/>
            <a:ext cx="74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893 kW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C8C1E-4565-4524-8B79-03E7B32FD1C4}"/>
              </a:ext>
            </a:extLst>
          </p:cNvPr>
          <p:cNvCxnSpPr/>
          <p:nvPr/>
        </p:nvCxnSpPr>
        <p:spPr>
          <a:xfrm>
            <a:off x="2623705" y="2534816"/>
            <a:ext cx="649431" cy="22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6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start /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C0055D-7794-4B77-83C9-5CAEA63BEC08}"/>
              </a:ext>
            </a:extLst>
          </p:cNvPr>
          <p:cNvGrpSpPr/>
          <p:nvPr/>
        </p:nvGrpSpPr>
        <p:grpSpPr>
          <a:xfrm>
            <a:off x="2789581" y="2084356"/>
            <a:ext cx="6612835" cy="4326834"/>
            <a:chOff x="695325" y="1143000"/>
            <a:chExt cx="775335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1E74DF-8378-4CC8-9D39-AB81FA803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25" y="1143000"/>
              <a:ext cx="7753350" cy="5715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9B2212-D256-4366-A10B-6DECE41B0226}"/>
                </a:ext>
              </a:extLst>
            </p:cNvPr>
            <p:cNvCxnSpPr/>
            <p:nvPr/>
          </p:nvCxnSpPr>
          <p:spPr>
            <a:xfrm>
              <a:off x="6000206" y="6191794"/>
              <a:ext cx="640080" cy="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8BF642-574B-4169-8E6D-674C44B86387}"/>
                </a:ext>
              </a:extLst>
            </p:cNvPr>
            <p:cNvCxnSpPr/>
            <p:nvPr/>
          </p:nvCxnSpPr>
          <p:spPr>
            <a:xfrm>
              <a:off x="6640286" y="6191794"/>
              <a:ext cx="493776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9D68F6-F0F7-48E6-8E2B-EDC8F5FCC9C8}"/>
                </a:ext>
              </a:extLst>
            </p:cNvPr>
            <p:cNvSpPr txBox="1"/>
            <p:nvPr/>
          </p:nvSpPr>
          <p:spPr>
            <a:xfrm>
              <a:off x="6678847" y="5872518"/>
              <a:ext cx="488513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KRS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DC9B49-B47E-4436-82BD-1CABE4975825}"/>
                </a:ext>
              </a:extLst>
            </p:cNvPr>
            <p:cNvSpPr txBox="1"/>
            <p:nvPr/>
          </p:nvSpPr>
          <p:spPr>
            <a:xfrm>
              <a:off x="6111919" y="5879843"/>
              <a:ext cx="536025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4"/>
                  </a:solidFill>
                </a:rPr>
                <a:t>MSS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743" y="679630"/>
            <a:ext cx="8672513" cy="5059363"/>
          </a:xfrm>
        </p:spPr>
        <p:txBody>
          <a:bodyPr/>
          <a:lstStyle/>
          <a:p>
            <a:r>
              <a:rPr lang="en-US" dirty="0"/>
              <a:t>Turn off in July when MI operation would be limited by cooling-pond temperatures</a:t>
            </a:r>
          </a:p>
          <a:p>
            <a:r>
              <a:rPr lang="en-US" dirty="0" err="1"/>
              <a:t>ComEd</a:t>
            </a:r>
            <a:r>
              <a:rPr lang="en-US" dirty="0"/>
              <a:t> will not do their maintenance during the summer, so startup not before mid September</a:t>
            </a:r>
          </a:p>
        </p:txBody>
      </p:sp>
    </p:spTree>
    <p:extLst>
      <p:ext uri="{BB962C8B-B14F-4D97-AF65-F5344CB8AC3E}">
        <p14:creationId xmlns:p14="http://schemas.microsoft.com/office/powerpoint/2010/main" val="155150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791</Words>
  <Application>Microsoft Office PowerPoint</Application>
  <PresentationFormat>Widescreen</PresentationFormat>
  <Paragraphs>118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PowerPoint Presentation</vt:lpstr>
      <vt:lpstr>PIP-II Era</vt:lpstr>
      <vt:lpstr>Accelerator Operations</vt:lpstr>
      <vt:lpstr>Existing Linac</vt:lpstr>
      <vt:lpstr>Booster</vt:lpstr>
      <vt:lpstr>Recycler</vt:lpstr>
      <vt:lpstr>Main Injector</vt:lpstr>
      <vt:lpstr>Beam to NOvA in the 700-kW era</vt:lpstr>
      <vt:lpstr>Typical shutdown start / end</vt:lpstr>
      <vt:lpstr>Typical shutdown drivers</vt:lpstr>
      <vt:lpstr>Maintenance model during PIP-II era</vt:lpstr>
      <vt:lpstr>MIRF/Booster/RR </vt:lpstr>
      <vt:lpstr>TOMCO HWR amplifier at PIP2IT</vt:lpstr>
      <vt:lpstr>Summary</vt:lpstr>
      <vt:lpstr>PowerPoint Presentation</vt:lpstr>
      <vt:lpstr>Present Linac maintenance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J Crawford</dc:creator>
  <cp:lastModifiedBy>Darren J Crawford</cp:lastModifiedBy>
  <cp:revision>43</cp:revision>
  <dcterms:created xsi:type="dcterms:W3CDTF">2022-07-11T01:30:22Z</dcterms:created>
  <dcterms:modified xsi:type="dcterms:W3CDTF">2022-07-12T13:27:19Z</dcterms:modified>
</cp:coreProperties>
</file>