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306" r:id="rId2"/>
    <p:sldId id="2782" r:id="rId3"/>
    <p:sldId id="2783" r:id="rId4"/>
    <p:sldId id="408" r:id="rId5"/>
    <p:sldId id="409" r:id="rId6"/>
    <p:sldId id="411" r:id="rId7"/>
    <p:sldId id="410" r:id="rId8"/>
    <p:sldId id="415" r:id="rId9"/>
    <p:sldId id="416" r:id="rId10"/>
    <p:sldId id="412" r:id="rId11"/>
    <p:sldId id="414" r:id="rId12"/>
    <p:sldId id="2623" r:id="rId13"/>
    <p:sldId id="369" r:id="rId14"/>
    <p:sldId id="417" r:id="rId15"/>
    <p:sldId id="258" r:id="rId16"/>
    <p:sldId id="4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76CC-BAA2-4790-B188-52C9CFD15D8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A767-6305-4E04-A4CB-24F66FE3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37C0-832F-4B91-9A36-BFBBC93BF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72528-1744-413D-BEDF-201076E96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08418-BD09-4ED8-B3F4-3475B8D2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FF171-4DAE-4996-97D8-31D74157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EBE3D-9D6E-4E60-ACCB-3FB3192C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6854-D714-4D76-B1EF-64AC1B3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B1509-DAE4-4DA4-A6F6-D1424F6BA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85B1-B9EF-4CA7-9D27-3BE289CC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0C377-BDA3-4F66-BC39-EFA44358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7FFB5-E1F8-4D32-8232-E3ED1D73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6FC6B-78C0-4FCA-8C94-FF7DFB018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DAA8B-20CF-4C5E-B5E4-08E3A54E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8641A-6F6A-41A1-8C7E-F115A579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EC90-13CD-4D12-AF9E-F0B6F1F6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151A-87C7-4F45-822E-8B6A80C7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0D59E63-F281-404F-AC0F-CF5C7F524B9C}" type="datetime1">
              <a:rPr lang="en-US" smtClean="0"/>
              <a:t>7/10/2022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Convery | AD Workforce Planning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4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3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2E02-00D2-453A-9921-EAEBEB9C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75C1-4800-4E5E-AB02-E7B5F4EC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16099-7367-4B4B-8D3A-E84DC010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D9C7-1AB6-4EEC-BEA9-782A1AD1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6CD41-2F23-495E-9DA6-59AC26E9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0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7F90-4D76-4A50-A7A3-CC2718E8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960BF-775A-4B6F-838D-7F1BD244B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0BC9E-0F55-4475-B7EA-08B1FB5A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6791-A3DD-47B6-9BC5-B98DDE19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FFD6-60BC-49C3-B79A-6F30F91D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7715-FE52-4C32-8823-905A0235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BABB-F112-4AE0-9C3E-E747D5752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5D4DC-09FD-4CF5-968C-FFE704A0D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385B6-C334-4295-A455-5D09F510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54E37-864C-46B8-B32C-34365880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EDB1B-42A2-4068-B1FC-171C7F23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34E1-701C-4FBD-8930-BC6075C9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45082-81C8-47B9-B613-B71B11572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077D1-D7E3-48FD-9852-F26A9039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BD4C6-1D87-40C1-8D6B-2F6828A7E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CFC9B-ABD1-4A55-BCD4-A9E3B66D2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7F339-1FBB-4C4E-8993-BDFC7BF7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76316-7381-44B3-992C-B2C98B16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274AF-EEBF-46D4-A5BF-C08EF0F6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BF43-9F19-4679-A249-303857C1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2430B-6468-4514-A8DA-8D71580D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C2908-A047-4913-911F-FBF3D5C2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D51D5-7115-4E65-8FF7-99B65086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EDD0E-64CB-4779-9C06-81BC9B47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BE852-7428-451C-BB83-A2C2E135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2B9AA-A873-47A8-AE76-B7EC4C39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DF01-AC3A-4647-90C4-9EA0E002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8632-51DB-45BA-9234-8D18B82A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8BA34-A44E-4CBE-B76A-576A3BBBB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24D0E-BB26-49BD-9251-DA6FDD88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DA596-60B0-4370-AB37-4DFA5238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C668-CC32-4BCC-844D-3C252A45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5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8CB5-7CB1-4F02-87C4-62FABE29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EB54C-A3BE-4D2A-8BE9-F27F0DC9A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E2C84-C3CA-4560-BDA3-C62F5F789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96DF8-E64C-4241-A6A8-5DD6AC05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578EC-14CF-45A5-9EC3-64D23822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85B72-EB45-4CEA-8A3B-622D8055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456B0-60DC-44B9-BEFF-BD710D8C8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5EB0D-5F27-4B59-9C37-4F3482F5A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93B1C-75BA-4F25-A4D7-F43AA1AA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BD5F-5F64-45EC-8834-4BEFFEE43943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BFEDF-37D9-41CA-8A9F-D8E131CFC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F7D5-879F-4213-855D-8487ECC33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3F23-B2CC-4710-A8CE-9EEEA3B2A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72A208-2F79-1542-A874-25FBE2B543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Darren Crawford</a:t>
            </a:r>
          </a:p>
          <a:p>
            <a:r>
              <a:rPr lang="en-US" dirty="0"/>
              <a:t>PIP-II Operations Coordinator</a:t>
            </a:r>
          </a:p>
          <a:p>
            <a:r>
              <a:rPr lang="en-US" dirty="0"/>
              <a:t>12-Jul-22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94FB5DE-C872-114C-9565-6DB573ECA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PIP-II Workshop on Managing Technology Obsolescence – Operational Conditions</a:t>
            </a:r>
          </a:p>
        </p:txBody>
      </p:sp>
    </p:spTree>
    <p:extLst>
      <p:ext uri="{BB962C8B-B14F-4D97-AF65-F5344CB8AC3E}">
        <p14:creationId xmlns:p14="http://schemas.microsoft.com/office/powerpoint/2010/main" val="347389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8F39B5-FCE3-4033-99BB-7FE4C09C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maintenance across the complex currently takes ~12 weeks; could be reduced with more technicians</a:t>
            </a:r>
          </a:p>
          <a:p>
            <a:r>
              <a:rPr lang="en-US" dirty="0"/>
              <a:t>Work is structured to turn on </a:t>
            </a:r>
            <a:r>
              <a:rPr lang="en-US" dirty="0" err="1"/>
              <a:t>Linac</a:t>
            </a:r>
            <a:r>
              <a:rPr lang="en-US" dirty="0"/>
              <a:t> first, then Booster, then MI/Recycler for efficient beam commissioning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554DC7-78B7-44E0-B648-D37CAA76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shutdown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A7C0E-BC7C-4B8F-BF1F-D6550F4C5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7237C-8E89-4C9B-A63E-E9604467C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0" b="26184"/>
          <a:stretch/>
        </p:blipFill>
        <p:spPr>
          <a:xfrm>
            <a:off x="3481871" y="2241707"/>
            <a:ext cx="5228258" cy="414130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AFC9C-A19A-4B3B-AABD-C591CC80C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755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5D4097-8FF3-4DC5-91CC-BE9B4231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3" y="679630"/>
            <a:ext cx="11563351" cy="5059363"/>
          </a:xfrm>
        </p:spPr>
        <p:txBody>
          <a:bodyPr/>
          <a:lstStyle/>
          <a:p>
            <a:r>
              <a:rPr lang="en-US" dirty="0"/>
              <a:t>PIP-II Global Requirements Document (GRD, ED0001222) defines requirements for beam maintenance and linac and AC availability </a:t>
            </a:r>
          </a:p>
          <a:p>
            <a:pPr lvl="1"/>
            <a:r>
              <a:rPr lang="en-US" dirty="0"/>
              <a:t>Availability – ratio of time when beam is available for experiments to scheduled time</a:t>
            </a:r>
          </a:p>
          <a:p>
            <a:r>
              <a:rPr lang="en-US" dirty="0"/>
              <a:t>Will still need ~2 weeks for </a:t>
            </a:r>
            <a:r>
              <a:rPr lang="en-US" dirty="0" err="1"/>
              <a:t>ComEd</a:t>
            </a:r>
            <a:r>
              <a:rPr lang="en-US" dirty="0"/>
              <a:t> substation maintenance as well as annual feeder maintenance</a:t>
            </a:r>
          </a:p>
          <a:p>
            <a:r>
              <a:rPr lang="en-US" dirty="0"/>
              <a:t>Will want to reestablish </a:t>
            </a:r>
            <a:r>
              <a:rPr lang="en-US" dirty="0" err="1"/>
              <a:t>Linac</a:t>
            </a:r>
            <a:r>
              <a:rPr lang="en-US" dirty="0"/>
              <a:t> beam ~2 weeks before MI</a:t>
            </a:r>
          </a:p>
          <a:p>
            <a:pPr lvl="1"/>
            <a:r>
              <a:rPr lang="en-US" dirty="0"/>
              <a:t>Can also do </a:t>
            </a:r>
            <a:r>
              <a:rPr lang="en-US" dirty="0" err="1"/>
              <a:t>Linac</a:t>
            </a:r>
            <a:r>
              <a:rPr lang="en-US" dirty="0"/>
              <a:t> / Booster studies during this period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53BC2-8347-4E83-BE67-098CD605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model during PIP-II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F1F43-1F7F-4F32-A04D-9075AC614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FDE76-312E-448E-8206-E1048A633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30" y="3661809"/>
            <a:ext cx="11193139" cy="14274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117118-1E3F-4752-92A3-27858D7A4BDE}"/>
              </a:ext>
            </a:extLst>
          </p:cNvPr>
          <p:cNvCxnSpPr/>
          <p:nvPr/>
        </p:nvCxnSpPr>
        <p:spPr>
          <a:xfrm flipH="1">
            <a:off x="4858439" y="4291033"/>
            <a:ext cx="1237561" cy="297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DB8491-8A1D-443B-98B0-7E94E2696417}"/>
              </a:ext>
            </a:extLst>
          </p:cNvPr>
          <p:cNvCxnSpPr/>
          <p:nvPr/>
        </p:nvCxnSpPr>
        <p:spPr>
          <a:xfrm flipH="1">
            <a:off x="4966771" y="4746935"/>
            <a:ext cx="1237561" cy="297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76E8A3-8E68-4438-A614-0C218FFBC238}"/>
              </a:ext>
            </a:extLst>
          </p:cNvPr>
          <p:cNvSpPr txBox="1"/>
          <p:nvPr/>
        </p:nvSpPr>
        <p:spPr>
          <a:xfrm>
            <a:off x="6095999" y="4239905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availability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161607-8D90-4DA7-902D-61A3868E9799}"/>
              </a:ext>
            </a:extLst>
          </p:cNvPr>
          <p:cNvSpPr txBox="1"/>
          <p:nvPr/>
        </p:nvSpPr>
        <p:spPr>
          <a:xfrm>
            <a:off x="6133386" y="4651873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availability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38E9A9-20BA-460A-BA09-BE66855A9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71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CD89E-442F-410E-BB47-D034DE69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00B25F-9EF9-4B9D-975D-A5A53C4E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18" y="89766"/>
            <a:ext cx="10515600" cy="77267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MIRF/Booster/RR </a:t>
            </a:r>
          </a:p>
        </p:txBody>
      </p:sp>
      <p:pic>
        <p:nvPicPr>
          <p:cNvPr id="13" name="Picture 12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3F794801-2B71-441C-9A4B-0FFA9B82D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28635" y="2242399"/>
            <a:ext cx="5578772" cy="2711903"/>
          </a:xfrm>
          <a:prstGeom prst="rect">
            <a:avLst/>
          </a:prstGeom>
        </p:spPr>
      </p:pic>
      <p:pic>
        <p:nvPicPr>
          <p:cNvPr id="15" name="Picture 14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69977781-CF7A-45EE-8C6B-50AA22E2D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29" y="903370"/>
            <a:ext cx="7466089" cy="3629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35EFCF-43C1-4D09-9577-17242769E59B}"/>
              </a:ext>
            </a:extLst>
          </p:cNvPr>
          <p:cNvSpPr txBox="1"/>
          <p:nvPr/>
        </p:nvSpPr>
        <p:spPr>
          <a:xfrm>
            <a:off x="3553691" y="4914900"/>
            <a:ext cx="6805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Fermilab standard for electronics racks is 19” rackmount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Operators can replace problematic equipment with available spares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limited systemic 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reduces downtime!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3CA4736-B48A-454D-803B-A12BA3061A01}"/>
              </a:ext>
            </a:extLst>
          </p:cNvPr>
          <p:cNvSpPr txBox="1">
            <a:spLocks/>
          </p:cNvSpPr>
          <p:nvPr/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/>
              <a:t>D. Crawford, Technology Obsolescence - Operational Conditions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1122B6-C60A-4D9A-9351-656244729EF3}"/>
              </a:ext>
            </a:extLst>
          </p:cNvPr>
          <p:cNvSpPr txBox="1"/>
          <p:nvPr/>
        </p:nvSpPr>
        <p:spPr>
          <a:xfrm>
            <a:off x="304799" y="6488668"/>
            <a:ext cx="6095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48C009B-CB69-E04A-B9B3-34B26D69E9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CD89E-442F-410E-BB47-D034DE69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1D4CC9D-E1C3-4B12-845F-89D96FE4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840" y="4794419"/>
            <a:ext cx="2972663" cy="540328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TOMCO HWR amplifier at PIP2IT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9EF16E-F73F-4C11-8A0F-64D51438A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3" y="972127"/>
            <a:ext cx="7122970" cy="3925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CBB553-99AC-4113-BF7F-F99DB8DA0CB5}"/>
              </a:ext>
            </a:extLst>
          </p:cNvPr>
          <p:cNvSpPr txBox="1"/>
          <p:nvPr/>
        </p:nvSpPr>
        <p:spPr>
          <a:xfrm>
            <a:off x="7299612" y="972127"/>
            <a:ext cx="478214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Standard design for 19” Rackmount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Front panel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On/Off/Remote/Local control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Status indicators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Emergency off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Realtime Current/Voltage values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Analog test points for troubleshooting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panel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Power connections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Water connections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Communication port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Interlocks interface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Fuse 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Needs to support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Scheduled maintenance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Scheduled updates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Industry standards for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Firmware/software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Communications protocols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Networking</a:t>
            </a:r>
          </a:p>
          <a:p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1B1270B0-6D1A-4F07-B4D7-0599F08784BD}"/>
              </a:ext>
            </a:extLst>
          </p:cNvPr>
          <p:cNvSpPr txBox="1">
            <a:spLocks/>
          </p:cNvSpPr>
          <p:nvPr/>
        </p:nvSpPr>
        <p:spPr>
          <a:xfrm>
            <a:off x="738718" y="89766"/>
            <a:ext cx="10515600" cy="772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Rackmount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01503-DBE1-4931-BCD3-7DC5B02EB0F0}"/>
              </a:ext>
            </a:extLst>
          </p:cNvPr>
          <p:cNvSpPr txBox="1"/>
          <p:nvPr/>
        </p:nvSpPr>
        <p:spPr>
          <a:xfrm>
            <a:off x="110245" y="5701207"/>
            <a:ext cx="1202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parts, non-standard designs can contribute to longer downtimes, increase in training procedures for a “unique” design.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DD31DA8-7C73-499C-BFA8-E72126ADBBE7}"/>
              </a:ext>
            </a:extLst>
          </p:cNvPr>
          <p:cNvSpPr txBox="1">
            <a:spLocks/>
          </p:cNvSpPr>
          <p:nvPr/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/>
              <a:t>D. Crawford, Technology Obsolescence - Operational Conditions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831680-1F7F-49F3-A675-E48CE77C017E}"/>
              </a:ext>
            </a:extLst>
          </p:cNvPr>
          <p:cNvSpPr txBox="1"/>
          <p:nvPr/>
        </p:nvSpPr>
        <p:spPr>
          <a:xfrm>
            <a:off x="159361" y="6504386"/>
            <a:ext cx="6095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48C009B-CB69-E04A-B9B3-34B26D69E9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3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B90970-2ACE-48DE-A9E9-0AEBDCE8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on at least 85% Accelerator Complex uptime during operational period in PIP-II era</a:t>
            </a:r>
          </a:p>
          <a:p>
            <a:r>
              <a:rPr lang="en-US" dirty="0"/>
              <a:t>Expect 8 week annual shutdowns for maintenance including 1 week Master Substation/KRSS power outage plus feeder maintenance</a:t>
            </a:r>
          </a:p>
          <a:p>
            <a:r>
              <a:rPr lang="en-US" dirty="0"/>
              <a:t>Will want to reestablish Linac beam ~2 weeks before MI</a:t>
            </a:r>
          </a:p>
          <a:p>
            <a:r>
              <a:rPr lang="en-US" dirty="0"/>
              <a:t>Standardized equipment that can be easily swapped out reduces downtime</a:t>
            </a:r>
          </a:p>
          <a:p>
            <a:r>
              <a:rPr lang="en-US" dirty="0"/>
              <a:t>Operators are the first line of investigation to equipment issues for all accelerators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AB5B1-50D5-441B-98BE-A4B43F9D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09EA1-D7A6-4264-A946-72EE7444C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8E1CFA2-4278-433C-9483-ADE938280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622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0156-B3B7-41FD-A2EE-A6C287B09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CED3B-BE79-45AC-B000-ADFC3DEE5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5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D8B93F-DD03-4576-BDFC-6C4903B1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Current Linac Maintenance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A4872-7251-4EE4-B152-403EACC0A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D0DC04-108F-4756-A39A-0AEF2D5A7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531" y="844346"/>
            <a:ext cx="5844209" cy="54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9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D75ED9-73C1-7046-9F44-0EF1F0F2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FCCF0-6949-2848-BF4D-B2F7058D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7897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4F1B7-067D-6F46-B896-069C307E1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6059" y="6574962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12-Jul-22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16647-B129-F343-980E-90BB2186E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0AAFA-6760-40E8-9476-4543679AF493}"/>
              </a:ext>
            </a:extLst>
          </p:cNvPr>
          <p:cNvSpPr txBox="1"/>
          <p:nvPr/>
        </p:nvSpPr>
        <p:spPr>
          <a:xfrm>
            <a:off x="514350" y="765475"/>
            <a:ext cx="88492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Warm FE and SC Linac replace existing Linac (RIL, Alvarez DTL, Side-coupled cavities)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Regular operation: beam to Booster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Tuning: SAD and BAL</a:t>
            </a:r>
          </a:p>
          <a:p>
            <a:endParaRPr lang="en-US" dirty="0"/>
          </a:p>
          <a:p>
            <a:r>
              <a:rPr lang="en-US" dirty="0"/>
              <a:t>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up to 800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Nominal 0.55 </a:t>
            </a:r>
            <a:r>
              <a:rPr lang="en-US" dirty="0" err="1"/>
              <a:t>ms</a:t>
            </a:r>
            <a:r>
              <a:rPr lang="en-US" dirty="0"/>
              <a:t> x 20 Hz x 2 mA (pulsed), capable of CW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WFE: capable of 10 mA, current is chopped and scraped in the MEBT to inject 2 mA into SC Linac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0EC1B2-4650-4DB1-8946-FBE6E2E6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23" y="2922309"/>
            <a:ext cx="5020019" cy="3297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EE2AF-F3A1-405E-B049-4B9A72775978}"/>
              </a:ext>
            </a:extLst>
          </p:cNvPr>
          <p:cNvSpPr txBox="1"/>
          <p:nvPr/>
        </p:nvSpPr>
        <p:spPr>
          <a:xfrm>
            <a:off x="304800" y="3760360"/>
            <a:ext cx="5300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Warming up and cooling down cryomodules will likely change performance of the PIP-II SC Linac, will introduce uncertainty, require significantly longer commissioning time, increases risk of cryo system failures</a:t>
            </a:r>
          </a:p>
          <a:p>
            <a:endParaRPr lang="en-US" dirty="0"/>
          </a:p>
          <a:p>
            <a:r>
              <a:rPr lang="en-US" dirty="0"/>
              <a:t>Requirement: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Keep SC Linac cold, preferably at 2-4 K but not exceeding ~20 K during maintenance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Maintain feeder redundancy for Cryo Plant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D75ED9-73C1-7046-9F44-0EF1F0F2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FCCF0-6949-2848-BF4D-B2F7058D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7897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4F1B7-067D-6F46-B896-069C307E1C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12-Jul-22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16647-B129-F343-980E-90BB2186E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881E49B-EF49-4C45-9F37-9910AEE9C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494"/>
          <a:stretch/>
        </p:blipFill>
        <p:spPr>
          <a:xfrm>
            <a:off x="304800" y="690574"/>
            <a:ext cx="6596144" cy="3838449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1A76EC1-ECC8-47DF-AEF8-D05FFDA8A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4287" y="679630"/>
            <a:ext cx="3424739" cy="4329156"/>
          </a:xfr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Operators log downtimes and attribute them to machines and causes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Downtimes can hide behind others, e.g. “We accessed to fix a water leak in the Main Injector, and while we were down, we did RF repairs in the Booster.”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statistics shown in the following slides are from periods of stable running (startup periods excluded)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A31EA-8F33-4B9B-B880-C4A2A4902CB3}"/>
              </a:ext>
            </a:extLst>
          </p:cNvPr>
          <p:cNvSpPr txBox="1"/>
          <p:nvPr/>
        </p:nvSpPr>
        <p:spPr>
          <a:xfrm>
            <a:off x="1434874" y="4529023"/>
            <a:ext cx="43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Accelerator Division Operations Department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381E6-DC5B-4AAB-8C74-D40644A38412}"/>
              </a:ext>
            </a:extLst>
          </p:cNvPr>
          <p:cNvSpPr txBox="1"/>
          <p:nvPr/>
        </p:nvSpPr>
        <p:spPr>
          <a:xfrm>
            <a:off x="249382" y="5008786"/>
            <a:ext cx="79730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Maximize beam intensity while minimizing beam loss in the accelerator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Investigate equipment issues and relay information to system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accelerator conditions in electronic logbook and downtime logger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training credentials (Safety, Division, Department, equipment specific)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1E508-1C1A-4C13-BE94-9B47E4E4977A}"/>
              </a:ext>
            </a:extLst>
          </p:cNvPr>
          <p:cNvSpPr txBox="1"/>
          <p:nvPr/>
        </p:nvSpPr>
        <p:spPr>
          <a:xfrm>
            <a:off x="8361484" y="5303885"/>
            <a:ext cx="363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time as an operator is ~2 </a:t>
            </a:r>
            <a:r>
              <a:rPr lang="en-US" dirty="0" err="1"/>
              <a:t>yrs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3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20CD8-E897-403F-AEA7-F5112BB78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 contributes essentially no downtime</a:t>
            </a:r>
          </a:p>
          <a:p>
            <a:r>
              <a:rPr lang="en-US" dirty="0" err="1"/>
              <a:t>Linac</a:t>
            </a:r>
            <a:r>
              <a:rPr lang="en-US" dirty="0"/>
              <a:t> downtime ~2-5% driven by RF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13440-5600-4D18-B66D-466FEF60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BF823-1B29-44F5-A658-01DDE1B5A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1E9C2B-4D33-42AC-AD0B-E64FCBA6D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1" y="2604160"/>
            <a:ext cx="4724809" cy="2755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380EC0-610D-42FC-8373-167EC1834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465" y="2604160"/>
            <a:ext cx="4584589" cy="2755631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04192C4-3633-4F43-84F1-A2FD2C315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724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ACBC48-2C24-41F9-B11A-4AF75F73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CD823-25A0-4A8E-823E-14A5BBB6E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C0C00B-61CA-40A5-9FF4-A16DC00E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5003116"/>
            <a:ext cx="8672513" cy="1251910"/>
          </a:xfrm>
        </p:spPr>
        <p:txBody>
          <a:bodyPr/>
          <a:lstStyle/>
          <a:p>
            <a:r>
              <a:rPr lang="en-US" dirty="0"/>
              <a:t>Recent downtime ~2-4% including 1-2 shifts of scheduled beam studies per month</a:t>
            </a:r>
          </a:p>
          <a:p>
            <a:r>
              <a:rPr lang="en-US" dirty="0"/>
              <a:t>Downtime due to RF was reduced by PIP adding cavities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48A735-C24C-4DDE-93E2-05914348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64" y="1152930"/>
            <a:ext cx="6442803" cy="365388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82E28F6-C40B-4D54-B95A-08A6A487B2E9}"/>
              </a:ext>
            </a:extLst>
          </p:cNvPr>
          <p:cNvSpPr/>
          <p:nvPr/>
        </p:nvSpPr>
        <p:spPr>
          <a:xfrm>
            <a:off x="6096001" y="1948070"/>
            <a:ext cx="808383" cy="137822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54F11-43E5-4AB4-A09B-9A64A78042BE}"/>
              </a:ext>
            </a:extLst>
          </p:cNvPr>
          <p:cNvSpPr txBox="1"/>
          <p:nvPr/>
        </p:nvSpPr>
        <p:spPr>
          <a:xfrm>
            <a:off x="5910471" y="1736036"/>
            <a:ext cx="1389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PIP RF cavity refurb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E42943-5101-4FFF-A24D-D9E35BFE921D}"/>
              </a:ext>
            </a:extLst>
          </p:cNvPr>
          <p:cNvSpPr/>
          <p:nvPr/>
        </p:nvSpPr>
        <p:spPr>
          <a:xfrm>
            <a:off x="7606748" y="2966621"/>
            <a:ext cx="918718" cy="64935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84309-14C3-4F43-88B9-C29C43B9A187}"/>
              </a:ext>
            </a:extLst>
          </p:cNvPr>
          <p:cNvSpPr txBox="1"/>
          <p:nvPr/>
        </p:nvSpPr>
        <p:spPr>
          <a:xfrm>
            <a:off x="7606749" y="2702874"/>
            <a:ext cx="1021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beam studies</a:t>
            </a:r>
          </a:p>
        </p:txBody>
      </p:sp>
    </p:spTree>
    <p:extLst>
      <p:ext uri="{BB962C8B-B14F-4D97-AF65-F5344CB8AC3E}">
        <p14:creationId xmlns:p14="http://schemas.microsoft.com/office/powerpoint/2010/main" val="192432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1ACA81-00A2-4DD8-BD5F-CC776862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5083540"/>
            <a:ext cx="8672513" cy="1158234"/>
          </a:xfrm>
        </p:spPr>
        <p:txBody>
          <a:bodyPr/>
          <a:lstStyle/>
          <a:p>
            <a:r>
              <a:rPr lang="en-US" dirty="0"/>
              <a:t>Converted from pbar storage to proton </a:t>
            </a:r>
            <a:r>
              <a:rPr lang="en-US" dirty="0" err="1"/>
              <a:t>slipstacking</a:t>
            </a:r>
            <a:r>
              <a:rPr lang="en-US" dirty="0"/>
              <a:t> in 2013</a:t>
            </a:r>
          </a:p>
          <a:p>
            <a:r>
              <a:rPr lang="en-US" dirty="0"/>
              <a:t>Downtime typically &lt;2%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22B129-93D3-4246-9C82-2C9CB9E9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F8D4C-D000-48B1-880B-63C2F64FD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B7D8D-8FEF-4F3D-BAB7-2AD997E9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29" y="1044827"/>
            <a:ext cx="6682059" cy="3784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368795-521D-40B7-B0E4-BBB8607F98BA}"/>
              </a:ext>
            </a:extLst>
          </p:cNvPr>
          <p:cNvSpPr txBox="1"/>
          <p:nvPr/>
        </p:nvSpPr>
        <p:spPr>
          <a:xfrm>
            <a:off x="6612834" y="1470164"/>
            <a:ext cx="140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472C4"/>
                </a:solidFill>
              </a:rPr>
              <a:t>anode power supply transformer fire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4D5BED7-A308-48E0-A26E-FD7A9C5A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016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600B80-25ED-4637-83F2-1FF87A2D0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5009444"/>
            <a:ext cx="8672513" cy="1179322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During the Tevatron era (–2011), tunnel accesses were strictly limited; following the accelerator and </a:t>
            </a:r>
            <a:r>
              <a:rPr lang="en-US" sz="2000" dirty="0" err="1"/>
              <a:t>NuMI</a:t>
            </a:r>
            <a:r>
              <a:rPr lang="en-US" sz="2000" dirty="0"/>
              <a:t> upgrade in 2013, accesses and studies were more common (“other”)</a:t>
            </a:r>
          </a:p>
          <a:p>
            <a:r>
              <a:rPr lang="en-US" sz="2000" dirty="0"/>
              <a:t>No single dominant source of downtime, though power supplies are common issue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D1886F-FA44-41C3-835D-D4AA6CD2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Injector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410A0-290E-4FC4-AF4D-185F7D589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F419F-9E2A-4917-A0C1-88D2474D4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244" y="882256"/>
            <a:ext cx="6511991" cy="392456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1E2BDD9-CBC5-4EEF-9485-3A42CE4E4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227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FF10F-4E5A-4510-BB37-D724045A7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line assumes 85% uptime from Proton Source, 95% uptime from MI/Recycler (~81% from Complex)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EFB5F-F684-4848-979F-5E5B6130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</a:t>
            </a:r>
            <a:r>
              <a:rPr lang="en-US" dirty="0" err="1"/>
              <a:t>NOvA</a:t>
            </a:r>
            <a:r>
              <a:rPr lang="en-US" dirty="0"/>
              <a:t> in the 700-kW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0F280-B599-44C6-A9D3-E5FC89B5F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3A9FDAC-3EE7-479D-90A3-035762D3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08" y="2007554"/>
            <a:ext cx="3017520" cy="2011680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A683457-0A17-48BC-A74F-2BF063AB1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04" y="2007554"/>
            <a:ext cx="3017520" cy="201168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ACE99821-79B0-4643-8614-CDA33DD91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098081"/>
            <a:ext cx="3017520" cy="2011680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FED8705C-F68A-40C5-9A78-FFDFDBCE3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002" y="4098081"/>
            <a:ext cx="3017520" cy="201168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FB35F0C-B1BD-47B1-8435-E2F947E1A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004" y="4098081"/>
            <a:ext cx="3017520" cy="20116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820344-2A18-445D-8B46-77A0AD21B216}"/>
              </a:ext>
            </a:extLst>
          </p:cNvPr>
          <p:cNvSpPr txBox="1"/>
          <p:nvPr/>
        </p:nvSpPr>
        <p:spPr>
          <a:xfrm>
            <a:off x="3330593" y="4230416"/>
            <a:ext cx="623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budget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050B5-E338-4F35-923C-E2D738181AD7}"/>
              </a:ext>
            </a:extLst>
          </p:cNvPr>
          <p:cNvSpPr txBox="1"/>
          <p:nvPr/>
        </p:nvSpPr>
        <p:spPr>
          <a:xfrm>
            <a:off x="9095288" y="266429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COVID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9D214-B96A-4745-A179-37B372F94EA3}"/>
              </a:ext>
            </a:extLst>
          </p:cNvPr>
          <p:cNvSpPr txBox="1"/>
          <p:nvPr/>
        </p:nvSpPr>
        <p:spPr>
          <a:xfrm>
            <a:off x="6697652" y="2257817"/>
            <a:ext cx="623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budget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6156EBA9-3233-4952-BA8D-2A9F31951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6" y="2007554"/>
            <a:ext cx="3017520" cy="2011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83ABE2-4CE1-435A-8E8F-06CDA557EAED}"/>
              </a:ext>
            </a:extLst>
          </p:cNvPr>
          <p:cNvSpPr txBox="1"/>
          <p:nvPr/>
        </p:nvSpPr>
        <p:spPr>
          <a:xfrm>
            <a:off x="2140841" y="2289527"/>
            <a:ext cx="74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893 kW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8C8C1E-4565-4524-8B79-03E7B32FD1C4}"/>
              </a:ext>
            </a:extLst>
          </p:cNvPr>
          <p:cNvCxnSpPr/>
          <p:nvPr/>
        </p:nvCxnSpPr>
        <p:spPr>
          <a:xfrm>
            <a:off x="2623705" y="2534816"/>
            <a:ext cx="649431" cy="22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34A28313-38C0-430D-A5D4-9D28CD295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156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554DC7-78B7-44E0-B648-D37CAA76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shutdown start / 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A7C0E-BC7C-4B8F-BF1F-D6550F4C5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C0055D-7794-4B77-83C9-5CAEA63BEC08}"/>
              </a:ext>
            </a:extLst>
          </p:cNvPr>
          <p:cNvGrpSpPr/>
          <p:nvPr/>
        </p:nvGrpSpPr>
        <p:grpSpPr>
          <a:xfrm>
            <a:off x="2789581" y="2084356"/>
            <a:ext cx="6612835" cy="4326834"/>
            <a:chOff x="695325" y="1143000"/>
            <a:chExt cx="7753350" cy="5715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1E74DF-8378-4CC8-9D39-AB81FA803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325" y="1143000"/>
              <a:ext cx="7753350" cy="571500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49B2212-D256-4366-A10B-6DECE41B0226}"/>
                </a:ext>
              </a:extLst>
            </p:cNvPr>
            <p:cNvCxnSpPr/>
            <p:nvPr/>
          </p:nvCxnSpPr>
          <p:spPr>
            <a:xfrm>
              <a:off x="6000206" y="6191794"/>
              <a:ext cx="640080" cy="0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38BF642-574B-4169-8E6D-674C44B86387}"/>
                </a:ext>
              </a:extLst>
            </p:cNvPr>
            <p:cNvCxnSpPr/>
            <p:nvPr/>
          </p:nvCxnSpPr>
          <p:spPr>
            <a:xfrm>
              <a:off x="6640286" y="6191794"/>
              <a:ext cx="493776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9D68F6-F0F7-48E6-8E2B-EDC8F5FCC9C8}"/>
                </a:ext>
              </a:extLst>
            </p:cNvPr>
            <p:cNvSpPr txBox="1"/>
            <p:nvPr/>
          </p:nvSpPr>
          <p:spPr>
            <a:xfrm>
              <a:off x="6678847" y="5872518"/>
              <a:ext cx="488513" cy="3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3"/>
                  </a:solidFill>
                </a:rPr>
                <a:t>KRS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DC9B49-B47E-4436-82BD-1CABE4975825}"/>
                </a:ext>
              </a:extLst>
            </p:cNvPr>
            <p:cNvSpPr txBox="1"/>
            <p:nvPr/>
          </p:nvSpPr>
          <p:spPr>
            <a:xfrm>
              <a:off x="6111919" y="5879843"/>
              <a:ext cx="536025" cy="3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4"/>
                  </a:solidFill>
                </a:rPr>
                <a:t>MSS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8F39B5-FCE3-4033-99BB-7FE4C09C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743" y="679630"/>
            <a:ext cx="8672513" cy="5059363"/>
          </a:xfrm>
        </p:spPr>
        <p:txBody>
          <a:bodyPr/>
          <a:lstStyle/>
          <a:p>
            <a:r>
              <a:rPr lang="en-US" dirty="0"/>
              <a:t>Turn off in July when MI operation would be limited by cooling-pond temperatures</a:t>
            </a:r>
          </a:p>
          <a:p>
            <a:r>
              <a:rPr lang="en-US" dirty="0" err="1"/>
              <a:t>ComEd</a:t>
            </a:r>
            <a:r>
              <a:rPr lang="en-US" dirty="0"/>
              <a:t> will not do their maintenance during the summer, so startup not before mid September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241D1A7-BFED-4A42-AB77-617521E57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D. Crawford, Technology Obsolescence - Operational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150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889</Words>
  <Application>Microsoft Office PowerPoint</Application>
  <PresentationFormat>Widescreen</PresentationFormat>
  <Paragraphs>131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Helvetica</vt:lpstr>
      <vt:lpstr>Wingdings</vt:lpstr>
      <vt:lpstr>Office Theme</vt:lpstr>
      <vt:lpstr>PowerPoint Presentation</vt:lpstr>
      <vt:lpstr>PIP-II Era</vt:lpstr>
      <vt:lpstr>Accelerator Operations</vt:lpstr>
      <vt:lpstr>Existing Linac</vt:lpstr>
      <vt:lpstr>Booster</vt:lpstr>
      <vt:lpstr>Recycler</vt:lpstr>
      <vt:lpstr>Main Injector</vt:lpstr>
      <vt:lpstr>Beam to NOvA in the 700-kW era</vt:lpstr>
      <vt:lpstr>Typical shutdown start / end</vt:lpstr>
      <vt:lpstr>Typical shutdown drivers</vt:lpstr>
      <vt:lpstr>Maintenance model during PIP-II era</vt:lpstr>
      <vt:lpstr>MIRF/Booster/RR </vt:lpstr>
      <vt:lpstr>TOMCO HWR amplifier at PIP2IT</vt:lpstr>
      <vt:lpstr>Summary</vt:lpstr>
      <vt:lpstr>PowerPoint Presentation</vt:lpstr>
      <vt:lpstr>Sample Current Linac Maintenance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J Crawford</dc:creator>
  <cp:lastModifiedBy>Darren J Crawford</cp:lastModifiedBy>
  <cp:revision>49</cp:revision>
  <dcterms:created xsi:type="dcterms:W3CDTF">2022-07-11T01:30:22Z</dcterms:created>
  <dcterms:modified xsi:type="dcterms:W3CDTF">2022-07-12T14:59:06Z</dcterms:modified>
</cp:coreProperties>
</file>