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4106" r:id="rId3"/>
  </p:sldMasterIdLst>
  <p:notesMasterIdLst>
    <p:notesMasterId r:id="rId16"/>
  </p:notesMasterIdLst>
  <p:handoutMasterIdLst>
    <p:handoutMasterId r:id="rId17"/>
  </p:handoutMasterIdLst>
  <p:sldIdLst>
    <p:sldId id="299" r:id="rId4"/>
    <p:sldId id="289" r:id="rId5"/>
    <p:sldId id="295" r:id="rId6"/>
    <p:sldId id="296" r:id="rId7"/>
    <p:sldId id="291" r:id="rId8"/>
    <p:sldId id="292" r:id="rId9"/>
    <p:sldId id="290" r:id="rId10"/>
    <p:sldId id="298" r:id="rId11"/>
    <p:sldId id="297" r:id="rId12"/>
    <p:sldId id="293" r:id="rId13"/>
    <p:sldId id="294" r:id="rId14"/>
    <p:sldId id="300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3087"/>
    <a:srgbClr val="505050"/>
    <a:srgbClr val="004C97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11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7/11/2022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7/11/2022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8576931" y="5559009"/>
            <a:ext cx="320040" cy="210312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8576929" y="5300598"/>
            <a:ext cx="320040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402336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8576931" y="5813959"/>
            <a:ext cx="420624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320040" cy="21031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34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Sep 21, 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M.A. Ibrahim | BCM Preliminary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1784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Sep 21, 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M.A. Ibrahim | BCM Preliminary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8561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Sep 21, 2020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M.A. Ibrahim | BCM Preliminary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2226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Sep 21, 2020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M.A. Ibrahim | BCM Preliminary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1204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Sep 21, 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M.A. Ibrahim | BCM Preliminary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237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Sep 21, 2020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M.A. Ibrahim | BCM Preliminary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2613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M.A. Ibrahim | BCM Preliminary Design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840B-5A66-49D6-91D8-02CB1C0D1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7/11/2022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7/11/2022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7/11/2022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7/11/2022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7/11/2022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7/11/2022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7/11/2022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7/11/2022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7/11/2022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7/11/2022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Sep 21, 2020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M.A. Ibrahim | BCM Preliminary Design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6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A1EB35AA-ADA6-AE40-B284-41DA09DE90EB}"/>
              </a:ext>
            </a:extLst>
          </p:cNvPr>
          <p:cNvSpPr txBox="1">
            <a:spLocks/>
          </p:cNvSpPr>
          <p:nvPr/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Software Obsolescence and Sustainability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Geneva" charset="0"/>
            </a:endParaRP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C675E64-17BE-1748-8649-D90036B07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4687275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John Diamond</a:t>
            </a:r>
          </a:p>
          <a:p>
            <a:r>
              <a:rPr lang="en-US" dirty="0"/>
              <a:t>AD/Controls</a:t>
            </a:r>
          </a:p>
          <a:p>
            <a:r>
              <a:rPr lang="en-US" dirty="0"/>
              <a:t>July 12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57E4-5136-40AC-9F98-E0C0BFBB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manage tech debt going forward?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96D6-ABD6-4C17-91A3-CD64EE0C9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13550"/>
            <a:ext cx="8686800" cy="4987867"/>
          </a:xfrm>
        </p:spPr>
        <p:txBody>
          <a:bodyPr/>
          <a:lstStyle/>
          <a:p>
            <a:r>
              <a:rPr lang="en-US" sz="2800" dirty="0">
                <a:highlight>
                  <a:srgbClr val="FFFF00"/>
                </a:highlight>
              </a:rPr>
              <a:t>The software we write today will need to be maintained for decades</a:t>
            </a:r>
          </a:p>
          <a:p>
            <a:endParaRPr lang="en-US" sz="2800" dirty="0">
              <a:highlight>
                <a:srgbClr val="FFFF00"/>
              </a:highlight>
            </a:endParaRPr>
          </a:p>
          <a:p>
            <a:pPr marL="400050" lvl="1" indent="0">
              <a:buNone/>
            </a:pPr>
            <a:r>
              <a:rPr lang="en-US" sz="1600" i="1" dirty="0"/>
              <a:t>From: Technical Debt First Steps, presented by Chelsea Troy (O’Reilly Media)</a:t>
            </a:r>
          </a:p>
          <a:p>
            <a:r>
              <a:rPr lang="en-US" sz="2000" dirty="0"/>
              <a:t>Priorities: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Remove obsolete features/software </a:t>
            </a:r>
            <a:r>
              <a:rPr lang="en-US" sz="2000" dirty="0">
                <a:highlight>
                  <a:srgbClr val="00FFFF"/>
                </a:highlight>
                <a:sym typeface="Wingdings" panose="05000000000000000000" pitchFamily="2" charset="2"/>
              </a:rPr>
              <a:t> cheap &amp; easy wins!</a:t>
            </a:r>
            <a:endParaRPr lang="en-US" sz="2000" dirty="0">
              <a:highlight>
                <a:srgbClr val="00FFFF"/>
              </a:highlight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Address documented “hot spots” that make implementing new features difficult </a:t>
            </a:r>
            <a:r>
              <a:rPr lang="en-US" sz="2000" dirty="0">
                <a:highlight>
                  <a:srgbClr val="00FFFF"/>
                </a:highlight>
                <a:sym typeface="Wingdings" panose="05000000000000000000" pitchFamily="2" charset="2"/>
              </a:rPr>
              <a:t> big morale booster!</a:t>
            </a:r>
            <a:endParaRPr lang="en-US" sz="2000" dirty="0">
              <a:highlight>
                <a:srgbClr val="00FFFF"/>
              </a:highlight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Address “abandoned houses” </a:t>
            </a:r>
            <a:r>
              <a:rPr lang="en-US" sz="2000" i="1" dirty="0"/>
              <a:t>at the point change is needed</a:t>
            </a:r>
            <a:r>
              <a:rPr lang="en-US" sz="2000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Look for spots where code flexibility does not match the rate of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Don’t get in the way of software developers maintaining the code – they know best!</a:t>
            </a:r>
          </a:p>
          <a:p>
            <a:endParaRPr lang="en-US" sz="1800" dirty="0">
              <a:highlight>
                <a:srgbClr val="FFFF00"/>
              </a:highlight>
            </a:endParaRPr>
          </a:p>
          <a:p>
            <a:pPr lvl="1"/>
            <a:endParaRPr lang="en-US" sz="1600" dirty="0"/>
          </a:p>
          <a:p>
            <a:endParaRPr lang="en-US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3611-F3BC-41AE-9D8D-90847B34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Diamond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Software Obsolescence &amp; Sustainability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27CF-F245-4622-9892-94E65C73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30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57E4-5136-40AC-9F98-E0C0BFBB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AD/Controls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96D6-ABD6-4C17-91A3-CD64EE0C9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13550"/>
            <a:ext cx="8686800" cy="4987867"/>
          </a:xfrm>
        </p:spPr>
        <p:txBody>
          <a:bodyPr/>
          <a:lstStyle/>
          <a:p>
            <a:r>
              <a:rPr lang="en-US" dirty="0"/>
              <a:t>Forming a Controls Software Stewardship Committee that will address the challenge of sustaining in-house software</a:t>
            </a:r>
          </a:p>
          <a:p>
            <a:pPr lvl="1"/>
            <a:r>
              <a:rPr lang="en-US" sz="2000" dirty="0"/>
              <a:t>Decide which code is obsolete and should be retired </a:t>
            </a:r>
          </a:p>
          <a:p>
            <a:pPr lvl="1"/>
            <a:r>
              <a:rPr lang="en-US" sz="1800" dirty="0"/>
              <a:t>Identify the software which changes frequently, assign resources to address known issues</a:t>
            </a:r>
          </a:p>
          <a:p>
            <a:r>
              <a:rPr lang="en-US" dirty="0"/>
              <a:t>EPICS (Open Source Software)</a:t>
            </a:r>
          </a:p>
          <a:p>
            <a:pPr lvl="1"/>
            <a:r>
              <a:rPr lang="en-US" sz="1800" dirty="0"/>
              <a:t>Spreading the maintenance burden into the OSS community</a:t>
            </a:r>
          </a:p>
          <a:p>
            <a:pPr lvl="1"/>
            <a:endParaRPr lang="en-US" sz="1600" dirty="0"/>
          </a:p>
          <a:p>
            <a:endParaRPr lang="en-US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3611-F3BC-41AE-9D8D-90847B34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Diamond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Software Obsolescence &amp; Sustainability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27CF-F245-4622-9892-94E65C73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94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57E4-5136-40AC-9F98-E0C0BFBB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done yet?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96D6-ABD6-4C17-91A3-CD64EE0C9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13550"/>
            <a:ext cx="8686800" cy="4987867"/>
          </a:xfrm>
        </p:spPr>
        <p:txBody>
          <a:bodyPr/>
          <a:lstStyle/>
          <a:p>
            <a:r>
              <a:rPr lang="en-US" sz="2800" dirty="0"/>
              <a:t>Thank you!</a:t>
            </a:r>
          </a:p>
          <a:p>
            <a:r>
              <a:rPr lang="en-US" sz="2800" dirty="0"/>
              <a:t>Any questions??</a:t>
            </a:r>
            <a:endParaRPr lang="en-US" sz="1800" dirty="0"/>
          </a:p>
          <a:p>
            <a:pPr lvl="1"/>
            <a:endParaRPr lang="en-US" sz="1600" dirty="0"/>
          </a:p>
          <a:p>
            <a:endParaRPr lang="en-US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3611-F3BC-41AE-9D8D-90847B34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Diamond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Software Obsolescence &amp; Sustainability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27CF-F245-4622-9892-94E65C73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44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57E4-5136-40AC-9F98-E0C0BFBB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agenda?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96D6-ABD6-4C17-91A3-CD64EE0C9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13550"/>
            <a:ext cx="8672513" cy="4987867"/>
          </a:xfrm>
        </p:spPr>
        <p:txBody>
          <a:bodyPr/>
          <a:lstStyle/>
          <a:p>
            <a:r>
              <a:rPr lang="en-US" sz="1800" dirty="0"/>
              <a:t>Motivation: How do we effectively maintain the mountain of in-house software written over the last 4 decades and still have time to write new software?  How do we ensure that the software written this afternoon will be maintainable 10-20 years from now? </a:t>
            </a:r>
          </a:p>
          <a:p>
            <a:endParaRPr lang="en-US" sz="1800" dirty="0"/>
          </a:p>
          <a:p>
            <a:r>
              <a:rPr lang="en-US" sz="1800" dirty="0"/>
              <a:t>Vocabulary</a:t>
            </a:r>
          </a:p>
          <a:p>
            <a:pPr lvl="1"/>
            <a:r>
              <a:rPr lang="en-US" sz="1600" dirty="0"/>
              <a:t>What is “tech debt”? What is legacy software? What is obsolete software? </a:t>
            </a:r>
          </a:p>
          <a:p>
            <a:pPr lvl="1"/>
            <a:r>
              <a:rPr lang="en-US" sz="1600" dirty="0"/>
              <a:t>What is sustainable software?  What is code stewardship?</a:t>
            </a:r>
          </a:p>
          <a:p>
            <a:r>
              <a:rPr lang="en-US" sz="1800" dirty="0"/>
              <a:t>Maintenance</a:t>
            </a:r>
          </a:p>
          <a:p>
            <a:pPr lvl="1"/>
            <a:r>
              <a:rPr lang="en-US" sz="1600" dirty="0"/>
              <a:t>What are effective strategies for managing our tech debt and legacy software (often written decades ago)?</a:t>
            </a:r>
          </a:p>
          <a:p>
            <a:r>
              <a:rPr lang="en-US" sz="1800" dirty="0"/>
              <a:t>Avoidance</a:t>
            </a:r>
          </a:p>
          <a:p>
            <a:pPr lvl="1"/>
            <a:r>
              <a:rPr lang="en-US" sz="1600" dirty="0"/>
              <a:t>How do we avoid creating a mountain of tech debt for ourselves and future generations?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3611-F3BC-41AE-9D8D-90847B34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Diamond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Software Obsolescence &amp; Sustainability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27CF-F245-4622-9892-94E65C73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66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57E4-5136-40AC-9F98-E0C0BFBB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scale of this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96D6-ABD6-4C17-91A3-CD64EE0C9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13550"/>
            <a:ext cx="8672513" cy="4987867"/>
          </a:xfrm>
        </p:spPr>
        <p:txBody>
          <a:bodyPr/>
          <a:lstStyle/>
          <a:p>
            <a:r>
              <a:rPr lang="en-US" dirty="0"/>
              <a:t>AD has a massive legacy software investment</a:t>
            </a:r>
          </a:p>
          <a:p>
            <a:pPr lvl="1"/>
            <a:r>
              <a:rPr lang="en-US" sz="2400" dirty="0"/>
              <a:t>Console applications, scripts, user libraries, system services, middleware, front ends, embedded systems, etc.</a:t>
            </a:r>
          </a:p>
          <a:p>
            <a:pPr lvl="1"/>
            <a:r>
              <a:rPr lang="en-US" sz="2400" dirty="0"/>
              <a:t>C, C++, Erlang, PERL, Java, </a:t>
            </a:r>
            <a:r>
              <a:rPr lang="en-US" sz="2400" i="1" dirty="0"/>
              <a:t>FORTRAN, … even Pascal!</a:t>
            </a:r>
          </a:p>
          <a:p>
            <a:pPr lvl="1"/>
            <a:r>
              <a:rPr lang="en-US" sz="2400" dirty="0"/>
              <a:t>~8.5 million LoC in MECCA, ~1.8 million Java = </a:t>
            </a:r>
            <a:br>
              <a:rPr lang="en-US" sz="2400" dirty="0"/>
            </a:br>
            <a:r>
              <a:rPr lang="en-US" sz="2400" dirty="0"/>
              <a:t> 			</a:t>
            </a:r>
            <a:r>
              <a:rPr lang="en-US" sz="2400" dirty="0">
                <a:highlight>
                  <a:srgbClr val="FFFF00"/>
                </a:highlight>
              </a:rPr>
              <a:t>&gt; 10 Million LoC</a:t>
            </a:r>
          </a:p>
          <a:p>
            <a:r>
              <a:rPr lang="en-US" dirty="0"/>
              <a:t>Many FTEs will be spent on developing software for PIP-II era controls</a:t>
            </a:r>
          </a:p>
          <a:p>
            <a:pPr lvl="1"/>
            <a:r>
              <a:rPr lang="en-US" sz="2400" dirty="0"/>
              <a:t>If we spend all our effort maintaining the existing infrastructure, who will do this work?</a:t>
            </a:r>
          </a:p>
          <a:p>
            <a:pPr lvl="1"/>
            <a:r>
              <a:rPr lang="en-US" sz="2400" dirty="0"/>
              <a:t>And how fast will the software we build for PIP-II become technical debt?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3611-F3BC-41AE-9D8D-90847B34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Diamond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Software Obsolescence &amp; Sustainability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27CF-F245-4622-9892-94E65C73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25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57E4-5136-40AC-9F98-E0C0BFBB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how many lines of 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96D6-ABD6-4C17-91A3-CD64EE0C9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13550"/>
            <a:ext cx="8672513" cy="4987867"/>
          </a:xfrm>
        </p:spPr>
        <p:txBody>
          <a:bodyPr/>
          <a:lstStyle/>
          <a:p>
            <a:r>
              <a:rPr lang="en-US" sz="2400" dirty="0"/>
              <a:t>Baseless claim: ACNET comparable to Linux in complexity…</a:t>
            </a:r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  <a:p>
            <a:r>
              <a:rPr lang="en-US" sz="2400" dirty="0"/>
              <a:t>The Linux kernel contains ~ 3x as much code</a:t>
            </a:r>
            <a:r>
              <a:rPr lang="en-US" dirty="0"/>
              <a:t> but v5.11 had 1912 developers contributing</a:t>
            </a:r>
          </a:p>
          <a:p>
            <a:r>
              <a:rPr lang="en-US" dirty="0"/>
              <a:t>Our GitHub Enterprise has slightly more than 50 seats…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Only 3x the size yet supported by 40x the developers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3611-F3BC-41AE-9D8D-90847B34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Diamond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Software Obsolescence &amp; Sustainability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27CF-F245-4622-9892-94E65C73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17C064-1C69-29B6-3052-8AF76D8B5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590674"/>
            <a:ext cx="6004846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9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57E4-5136-40AC-9F98-E0C0BFBB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Tech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96D6-ABD6-4C17-91A3-CD64EE0C9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13550"/>
            <a:ext cx="8686800" cy="4987867"/>
          </a:xfrm>
        </p:spPr>
        <p:txBody>
          <a:bodyPr/>
          <a:lstStyle/>
          <a:p>
            <a:r>
              <a:rPr lang="en-US" dirty="0"/>
              <a:t>Maintenance load is the resources you need to dedicate just to maintain the existing feature set of the system</a:t>
            </a:r>
          </a:p>
          <a:p>
            <a:r>
              <a:rPr lang="en-US" dirty="0">
                <a:highlight>
                  <a:srgbClr val="FFFF00"/>
                </a:highlight>
              </a:rPr>
              <a:t>Tech Debt = Additional maintenance load that comes from a loss of context</a:t>
            </a:r>
          </a:p>
          <a:p>
            <a:pPr lvl="1"/>
            <a:r>
              <a:rPr lang="en-US" sz="2400" dirty="0"/>
              <a:t>Context is what you know about how the software works, where things are and what needs to change.</a:t>
            </a:r>
          </a:p>
          <a:p>
            <a:pPr lvl="1"/>
            <a:r>
              <a:rPr lang="en-US" sz="2400" dirty="0"/>
              <a:t>Context Loss occurs when a developer forgets, leaves or switches roles</a:t>
            </a:r>
          </a:p>
          <a:p>
            <a:r>
              <a:rPr lang="en-US" dirty="0"/>
              <a:t>Along with Tech Debt, you start to fear changing code that you lack sufficient context of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Code Stewardship reduces the maintenance load of tech debt</a:t>
            </a:r>
          </a:p>
          <a:p>
            <a:pPr lvl="1"/>
            <a:r>
              <a:rPr lang="en-US" sz="2400" dirty="0"/>
              <a:t>The only way to eliminate tech debt is to delete code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3611-F3BC-41AE-9D8D-90847B34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Diamond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Software Obsolescence &amp; Sustainability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27CF-F245-4622-9892-94E65C73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39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57E4-5136-40AC-9F98-E0C0BFBB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Legacy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96D6-ABD6-4C17-91A3-CD64EE0C9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13550"/>
            <a:ext cx="8686800" cy="4987867"/>
          </a:xfrm>
        </p:spPr>
        <p:txBody>
          <a:bodyPr/>
          <a:lstStyle/>
          <a:p>
            <a:r>
              <a:rPr lang="en-US" sz="2800" dirty="0">
                <a:highlight>
                  <a:srgbClr val="FFFF00"/>
                </a:highlight>
              </a:rPr>
              <a:t>Legacy Software = Software that we fear to change</a:t>
            </a:r>
          </a:p>
          <a:p>
            <a:endParaRPr lang="en-US" sz="2800" dirty="0">
              <a:highlight>
                <a:srgbClr val="FFFF00"/>
              </a:highlight>
            </a:endParaRPr>
          </a:p>
          <a:p>
            <a:r>
              <a:rPr lang="en-US" sz="2800" dirty="0"/>
              <a:t>Legacy Software != old software</a:t>
            </a:r>
          </a:p>
          <a:p>
            <a:pPr lvl="1"/>
            <a:r>
              <a:rPr lang="en-US" sz="2600" dirty="0"/>
              <a:t>It could be “new”! (e.g. how many times have you struggled with code you wrote “only” 2 years ago??)</a:t>
            </a:r>
          </a:p>
          <a:p>
            <a:pPr lvl="1"/>
            <a:endParaRPr lang="en-US" sz="2600" dirty="0"/>
          </a:p>
          <a:p>
            <a:r>
              <a:rPr lang="en-US" sz="2800" dirty="0"/>
              <a:t>If we fear changing software because we didn’t write it, or we don’t have the proper “context” anymore then this prevents us from making improvements (e.g. new features, bug fixes, refactoring).</a:t>
            </a:r>
          </a:p>
          <a:p>
            <a:endParaRPr lang="en-US" sz="1800" dirty="0">
              <a:highlight>
                <a:srgbClr val="FFFF00"/>
              </a:highlight>
            </a:endParaRPr>
          </a:p>
          <a:p>
            <a:pPr lvl="1"/>
            <a:endParaRPr lang="en-US" sz="1600" dirty="0"/>
          </a:p>
          <a:p>
            <a:endParaRPr lang="en-US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3611-F3BC-41AE-9D8D-90847B34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Diamond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Software Obsolescence &amp; Sustainability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27CF-F245-4622-9892-94E65C73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34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57E4-5136-40AC-9F98-E0C0BFBB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Obsolete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96D6-ABD6-4C17-91A3-CD64EE0C9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13550"/>
            <a:ext cx="8686800" cy="4987867"/>
          </a:xfrm>
        </p:spPr>
        <p:txBody>
          <a:bodyPr/>
          <a:lstStyle/>
          <a:p>
            <a:r>
              <a:rPr lang="en-US" sz="2800" dirty="0">
                <a:highlight>
                  <a:srgbClr val="FFFF00"/>
                </a:highlight>
              </a:rPr>
              <a:t>Obsolete Software = Software that is not used</a:t>
            </a:r>
          </a:p>
          <a:p>
            <a:endParaRPr lang="en-US" sz="1800" dirty="0">
              <a:highlight>
                <a:srgbClr val="FFFF00"/>
              </a:highlight>
            </a:endParaRPr>
          </a:p>
          <a:p>
            <a:r>
              <a:rPr lang="en-US" sz="1800" dirty="0"/>
              <a:t>We can identify it!</a:t>
            </a:r>
          </a:p>
          <a:p>
            <a:pPr lvl="1"/>
            <a:r>
              <a:rPr lang="en-US" sz="1600" dirty="0"/>
              <a:t>Users don’t launch it</a:t>
            </a:r>
          </a:p>
          <a:p>
            <a:pPr lvl="1"/>
            <a:r>
              <a:rPr lang="en-US" sz="1600" dirty="0"/>
              <a:t>Other software does not depend on it</a:t>
            </a:r>
          </a:p>
          <a:p>
            <a:pPr lvl="1"/>
            <a:r>
              <a:rPr lang="en-US" sz="1600" dirty="0"/>
              <a:t>Systems don’t load it</a:t>
            </a:r>
          </a:p>
          <a:p>
            <a:endParaRPr lang="en-US" sz="1800" dirty="0"/>
          </a:p>
          <a:p>
            <a:r>
              <a:rPr lang="en-US" sz="1800" dirty="0"/>
              <a:t>Some risks we take by keeping obsolete software around:</a:t>
            </a:r>
          </a:p>
          <a:p>
            <a:pPr lvl="1"/>
            <a:r>
              <a:rPr lang="en-US" sz="1600" dirty="0"/>
              <a:t>We waste time maintaining software that no one will use </a:t>
            </a:r>
          </a:p>
          <a:p>
            <a:pPr lvl="2"/>
            <a:r>
              <a:rPr lang="en-US" sz="1200" dirty="0"/>
              <a:t>e.g. make it work with PostgreSQL</a:t>
            </a:r>
          </a:p>
          <a:p>
            <a:pPr lvl="1"/>
            <a:r>
              <a:rPr lang="en-US" sz="1600" dirty="0"/>
              <a:t>We expose ourselves to security holes</a:t>
            </a:r>
          </a:p>
          <a:p>
            <a:pPr lvl="1"/>
            <a:r>
              <a:rPr lang="en-US" sz="1600" dirty="0"/>
              <a:t>We put off important changes because we fear breaking useless code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800" dirty="0"/>
              <a:t>But how do we identify software that is becoming obsolete?</a:t>
            </a:r>
          </a:p>
          <a:p>
            <a:pPr lvl="1"/>
            <a:endParaRPr lang="en-US" sz="1600" dirty="0"/>
          </a:p>
          <a:p>
            <a:endParaRPr lang="en-US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3611-F3BC-41AE-9D8D-90847B34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Diamond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Software Obsolescence &amp; Sustainability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27CF-F245-4622-9892-94E65C73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3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57E4-5136-40AC-9F98-E0C0BFBB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Sustainable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96D6-ABD6-4C17-91A3-CD64EE0C9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13550"/>
            <a:ext cx="8686800" cy="4987867"/>
          </a:xfrm>
        </p:spPr>
        <p:txBody>
          <a:bodyPr/>
          <a:lstStyle/>
          <a:p>
            <a:r>
              <a:rPr lang="en-US" sz="2800" dirty="0">
                <a:highlight>
                  <a:srgbClr val="FFFF00"/>
                </a:highlight>
              </a:rPr>
              <a:t>Sustainable Software = Software that you don’t fear changing</a:t>
            </a:r>
          </a:p>
          <a:p>
            <a:endParaRPr lang="en-US" sz="1800" dirty="0">
              <a:highlight>
                <a:srgbClr val="FFFF00"/>
              </a:highlight>
            </a:endParaRPr>
          </a:p>
          <a:p>
            <a:r>
              <a:rPr lang="en-US" sz="1400" dirty="0"/>
              <a:t>If it’s not used, get rid of it!</a:t>
            </a:r>
          </a:p>
          <a:p>
            <a:pPr lvl="1"/>
            <a:r>
              <a:rPr lang="en-US" sz="1200" dirty="0"/>
              <a:t>ACNET has some analytics for analyzing use – we need this from EPICS!</a:t>
            </a:r>
          </a:p>
          <a:p>
            <a:pPr lvl="1"/>
            <a:r>
              <a:rPr lang="en-US" sz="1200" dirty="0"/>
              <a:t>Don’t duplicate functions/features/services, reuse!</a:t>
            </a:r>
          </a:p>
          <a:p>
            <a:pPr lvl="1"/>
            <a:endParaRPr lang="en-US" sz="1200" dirty="0"/>
          </a:p>
          <a:p>
            <a:r>
              <a:rPr lang="en-US" sz="1400" dirty="0"/>
              <a:t>Plan for context loss events – these will happen!</a:t>
            </a:r>
          </a:p>
          <a:p>
            <a:pPr lvl="1"/>
            <a:r>
              <a:rPr lang="en-US" sz="1200" dirty="0"/>
              <a:t>Software developers will leave / move on to other roles, leaving code without context to other developers</a:t>
            </a:r>
          </a:p>
          <a:p>
            <a:pPr lvl="1"/>
            <a:r>
              <a:rPr lang="en-US" sz="1200" dirty="0"/>
              <a:t>Software developers will move on to other projects, or different technology stacks and lose important context (forget) that is not documented</a:t>
            </a:r>
          </a:p>
          <a:p>
            <a:pPr lvl="1"/>
            <a:endParaRPr lang="en-US" sz="1200" dirty="0"/>
          </a:p>
          <a:p>
            <a:r>
              <a:rPr lang="en-US" sz="1400" dirty="0"/>
              <a:t>What software developers can do (from least to most effective):</a:t>
            </a:r>
          </a:p>
          <a:p>
            <a:pPr lvl="1"/>
            <a:r>
              <a:rPr lang="en-US" sz="1100" dirty="0"/>
              <a:t>Document code</a:t>
            </a:r>
          </a:p>
          <a:p>
            <a:pPr lvl="1"/>
            <a:r>
              <a:rPr lang="en-US" sz="1100" dirty="0"/>
              <a:t>Don’t re-invent the wheel!  Use standard libraries and open source software to get the job done. (i.e. Circular Buffers???)</a:t>
            </a:r>
          </a:p>
          <a:p>
            <a:pPr lvl="1"/>
            <a:r>
              <a:rPr lang="en-US" sz="1100" dirty="0"/>
              <a:t>Write clean code and constantly refactor to clean code (if you don’t know Uncle Bob or Martin Fowler – find out)</a:t>
            </a:r>
          </a:p>
          <a:p>
            <a:pPr lvl="1"/>
            <a:r>
              <a:rPr lang="en-US" sz="1100" dirty="0"/>
              <a:t>Write modular code</a:t>
            </a:r>
          </a:p>
          <a:p>
            <a:pPr lvl="1"/>
            <a:r>
              <a:rPr lang="en-US" sz="1100" dirty="0"/>
              <a:t>Use automated testing and continuous delivery</a:t>
            </a:r>
          </a:p>
          <a:p>
            <a:pPr lvl="1"/>
            <a:r>
              <a:rPr lang="en-US" sz="1100" dirty="0"/>
              <a:t>Practice Test Driven Development</a:t>
            </a:r>
          </a:p>
          <a:p>
            <a:pPr lvl="2"/>
            <a:r>
              <a:rPr lang="en-US" sz="900" dirty="0"/>
              <a:t>90%+ test coverage, modular code by design, easy to refactor and self documenting (WIN, WIN, WIN, WIN!)</a:t>
            </a:r>
          </a:p>
          <a:p>
            <a:pPr lvl="1"/>
            <a:endParaRPr lang="en-US" sz="1600" dirty="0"/>
          </a:p>
          <a:p>
            <a:endParaRPr lang="en-US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3611-F3BC-41AE-9D8D-90847B34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Diamond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Software Obsolescence &amp; Sustainability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27CF-F245-4622-9892-94E65C73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11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57E4-5136-40AC-9F98-E0C0BFBB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about legacy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96D6-ABD6-4C17-91A3-CD64EE0C9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13550"/>
            <a:ext cx="5233737" cy="4987867"/>
          </a:xfrm>
        </p:spPr>
        <p:txBody>
          <a:bodyPr/>
          <a:lstStyle/>
          <a:p>
            <a:r>
              <a:rPr lang="en-US" sz="2800" dirty="0"/>
              <a:t>Is it obsolete?  If yes, let’s get rid of it</a:t>
            </a:r>
          </a:p>
          <a:p>
            <a:r>
              <a:rPr lang="en-US" sz="2800" dirty="0"/>
              <a:t>Legacy code can made to be maintainable</a:t>
            </a:r>
          </a:p>
          <a:p>
            <a:pPr lvl="1"/>
            <a:r>
              <a:rPr lang="en-US" sz="2600" dirty="0"/>
              <a:t>Automated testing helps lower the fear to making changes</a:t>
            </a:r>
          </a:p>
          <a:p>
            <a:pPr lvl="2"/>
            <a:r>
              <a:rPr lang="en-US" sz="1600" dirty="0"/>
              <a:t>Put tests in place before making changes to existing code &amp; use it to verify that things that are supposed to work don’t break (characterization tests)</a:t>
            </a:r>
          </a:p>
          <a:p>
            <a:pPr lvl="2"/>
            <a:r>
              <a:rPr lang="en-US" sz="1600" dirty="0"/>
              <a:t>When writing new software, </a:t>
            </a:r>
            <a:r>
              <a:rPr lang="en-US" sz="1600" dirty="0">
                <a:highlight>
                  <a:srgbClr val="FFFF00"/>
                </a:highlight>
              </a:rPr>
              <a:t>automated unit tests and acceptance tests will help you and others make future changes without fear</a:t>
            </a:r>
          </a:p>
          <a:p>
            <a:endParaRPr lang="en-US" sz="1800" dirty="0">
              <a:highlight>
                <a:srgbClr val="FFFF00"/>
              </a:highlight>
            </a:endParaRPr>
          </a:p>
          <a:p>
            <a:pPr lvl="1"/>
            <a:endParaRPr lang="en-US" sz="1600" dirty="0"/>
          </a:p>
          <a:p>
            <a:endParaRPr lang="en-US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3611-F3BC-41AE-9D8D-90847B34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Diamond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Software Obsolescence &amp; Sustainability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27CF-F245-4622-9892-94E65C73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CD6E9-EE5E-9C0B-ACB3-7632EC678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41" y="1259086"/>
            <a:ext cx="2739842" cy="36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0282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Powerpoint Presentation Template.pptx" id="{6857D586-E959-4C8A-BA82-D996D76A6F10}" vid="{6E801D51-0639-4564-9074-66409A32C92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63523</TotalTime>
  <Words>1129</Words>
  <Application>Microsoft Office PowerPoint</Application>
  <PresentationFormat>On-screen Show (4:3)</PresentationFormat>
  <Paragraphs>140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</vt:lpstr>
      <vt:lpstr>FNAL_TemplateMac_060514</vt:lpstr>
      <vt:lpstr>Fermilab: Footer Only</vt:lpstr>
      <vt:lpstr>Fermilab_PPT_090815</vt:lpstr>
      <vt:lpstr>PowerPoint Presentation</vt:lpstr>
      <vt:lpstr>What is the agenda?</vt:lpstr>
      <vt:lpstr>What is the scale of this problem?</vt:lpstr>
      <vt:lpstr>Wait, how many lines of code?</vt:lpstr>
      <vt:lpstr>What is Tech Debt?</vt:lpstr>
      <vt:lpstr>What is Legacy Software?</vt:lpstr>
      <vt:lpstr>What is Obsolete Software?</vt:lpstr>
      <vt:lpstr>What is Sustainable Software?</vt:lpstr>
      <vt:lpstr>What do we do about legacy software?</vt:lpstr>
      <vt:lpstr>How should we manage tech debt going forward?</vt:lpstr>
      <vt:lpstr>What is AD/Controls doing?</vt:lpstr>
      <vt:lpstr>Are we done yet?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Craig C. Drennan x2160 09298N</dc:creator>
  <cp:lastModifiedBy>John S Diamond</cp:lastModifiedBy>
  <cp:revision>379</cp:revision>
  <cp:lastPrinted>2014-01-20T19:40:21Z</cp:lastPrinted>
  <dcterms:created xsi:type="dcterms:W3CDTF">2018-09-27T16:46:00Z</dcterms:created>
  <dcterms:modified xsi:type="dcterms:W3CDTF">2022-07-12T15:21:37Z</dcterms:modified>
</cp:coreProperties>
</file>