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Lst>
  <p:notesMasterIdLst>
    <p:notesMasterId r:id="rId37"/>
  </p:notesMasterIdLst>
  <p:sldIdLst>
    <p:sldId id="311" r:id="rId5"/>
    <p:sldId id="306" r:id="rId6"/>
    <p:sldId id="308" r:id="rId7"/>
    <p:sldId id="269" r:id="rId8"/>
    <p:sldId id="284" r:id="rId9"/>
    <p:sldId id="286" r:id="rId10"/>
    <p:sldId id="298" r:id="rId11"/>
    <p:sldId id="285" r:id="rId12"/>
    <p:sldId id="294" r:id="rId13"/>
    <p:sldId id="288" r:id="rId14"/>
    <p:sldId id="296" r:id="rId15"/>
    <p:sldId id="313" r:id="rId16"/>
    <p:sldId id="283" r:id="rId17"/>
    <p:sldId id="289" r:id="rId18"/>
    <p:sldId id="262" r:id="rId19"/>
    <p:sldId id="272" r:id="rId20"/>
    <p:sldId id="290" r:id="rId21"/>
    <p:sldId id="291" r:id="rId22"/>
    <p:sldId id="292" r:id="rId23"/>
    <p:sldId id="293" r:id="rId24"/>
    <p:sldId id="261" r:id="rId25"/>
    <p:sldId id="295" r:id="rId26"/>
    <p:sldId id="310" r:id="rId27"/>
    <p:sldId id="297" r:id="rId28"/>
    <p:sldId id="305" r:id="rId29"/>
    <p:sldId id="304" r:id="rId30"/>
    <p:sldId id="309" r:id="rId31"/>
    <p:sldId id="301" r:id="rId32"/>
    <p:sldId id="302" r:id="rId33"/>
    <p:sldId id="303" r:id="rId34"/>
    <p:sldId id="307" r:id="rId35"/>
    <p:sldId id="31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61"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82" autoAdjust="0"/>
    <p:restoredTop sz="94660"/>
  </p:normalViewPr>
  <p:slideViewPr>
    <p:cSldViewPr snapToGrid="0" showGuides="1">
      <p:cViewPr varScale="1">
        <p:scale>
          <a:sx n="69" d="100"/>
          <a:sy n="69" d="100"/>
        </p:scale>
        <p:origin x="300" y="44"/>
      </p:cViewPr>
      <p:guideLst>
        <p:guide orient="horz" pos="38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vf39544\Desktop\STFC_Work\PIP-II\CSI%20-%20Mods\Magnetic%20Field%20Probe%20VTF%20Test.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Top Coil - 6A</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927478578041361"/>
          <c:y val="0.14894441144784071"/>
          <c:w val="0.86075674678583614"/>
          <c:h val="0.5918851755137079"/>
        </c:manualLayout>
      </c:layout>
      <c:scatterChart>
        <c:scatterStyle val="lineMarker"/>
        <c:varyColors val="0"/>
        <c:ser>
          <c:idx val="0"/>
          <c:order val="0"/>
          <c:tx>
            <c:v>Bottom Cradle Position</c:v>
          </c:tx>
          <c:spPr>
            <a:ln w="19050" cap="rnd">
              <a:noFill/>
              <a:round/>
            </a:ln>
            <a:effectLst/>
          </c:spPr>
          <c:marker>
            <c:symbol val="circle"/>
            <c:size val="5"/>
            <c:spPr>
              <a:solidFill>
                <a:schemeClr val="accent1"/>
              </a:solidFill>
              <a:ln w="9525">
                <a:solidFill>
                  <a:schemeClr val="accent1"/>
                </a:solidFill>
              </a:ln>
              <a:effectLst/>
            </c:spPr>
          </c:marker>
          <c:xVal>
            <c:numRef>
              <c:f>'Actual Test'!$G$69:$G$79</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'Actual Test'!$P$69:$P$79</c:f>
              <c:numCache>
                <c:formatCode>General</c:formatCode>
                <c:ptCount val="11"/>
                <c:pt idx="0">
                  <c:v>1.919</c:v>
                </c:pt>
                <c:pt idx="1">
                  <c:v>1.5754999999999999</c:v>
                </c:pt>
                <c:pt idx="2">
                  <c:v>1.3014999999999999</c:v>
                </c:pt>
                <c:pt idx="3">
                  <c:v>1.0659999999999998</c:v>
                </c:pt>
                <c:pt idx="4">
                  <c:v>0.87650000000000006</c:v>
                </c:pt>
                <c:pt idx="5">
                  <c:v>0.74250000000000005</c:v>
                </c:pt>
                <c:pt idx="6">
                  <c:v>0.64949999999999997</c:v>
                </c:pt>
                <c:pt idx="7">
                  <c:v>0.60699999999999998</c:v>
                </c:pt>
                <c:pt idx="8">
                  <c:v>0.60949999999999993</c:v>
                </c:pt>
                <c:pt idx="9">
                  <c:v>0.68300000000000005</c:v>
                </c:pt>
                <c:pt idx="10">
                  <c:v>0.77549999999999997</c:v>
                </c:pt>
              </c:numCache>
            </c:numRef>
          </c:yVal>
          <c:smooth val="0"/>
          <c:extLst>
            <c:ext xmlns:c16="http://schemas.microsoft.com/office/drawing/2014/chart" uri="{C3380CC4-5D6E-409C-BE32-E72D297353CC}">
              <c16:uniqueId val="{00000000-5971-46F8-BD87-D8381DFEFE59}"/>
            </c:ext>
          </c:extLst>
        </c:ser>
        <c:ser>
          <c:idx val="1"/>
          <c:order val="1"/>
          <c:tx>
            <c:v>Middle Cradle Position</c:v>
          </c:tx>
          <c:spPr>
            <a:ln w="25400" cap="rnd">
              <a:noFill/>
              <a:round/>
            </a:ln>
            <a:effectLst/>
          </c:spPr>
          <c:marker>
            <c:symbol val="circle"/>
            <c:size val="5"/>
            <c:spPr>
              <a:solidFill>
                <a:schemeClr val="accent2"/>
              </a:solidFill>
              <a:ln w="9525">
                <a:solidFill>
                  <a:schemeClr val="accent2"/>
                </a:solidFill>
              </a:ln>
              <a:effectLst/>
            </c:spPr>
          </c:marker>
          <c:xVal>
            <c:numRef>
              <c:f>'Actual Test'!$G$69:$G$79</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'Actual Test'!$M$69:$M$79</c:f>
              <c:numCache>
                <c:formatCode>General</c:formatCode>
                <c:ptCount val="11"/>
                <c:pt idx="0">
                  <c:v>1.1829999999999998</c:v>
                </c:pt>
                <c:pt idx="1">
                  <c:v>1.036</c:v>
                </c:pt>
                <c:pt idx="2">
                  <c:v>0.91549999999999998</c:v>
                </c:pt>
                <c:pt idx="3">
                  <c:v>0.79949999999999999</c:v>
                </c:pt>
                <c:pt idx="4">
                  <c:v>0.67949999999999999</c:v>
                </c:pt>
                <c:pt idx="5">
                  <c:v>0.55600000000000005</c:v>
                </c:pt>
                <c:pt idx="6">
                  <c:v>0.45650000000000002</c:v>
                </c:pt>
                <c:pt idx="7">
                  <c:v>0.3745</c:v>
                </c:pt>
                <c:pt idx="8">
                  <c:v>0.33250000000000002</c:v>
                </c:pt>
                <c:pt idx="9">
                  <c:v>0.41500000000000004</c:v>
                </c:pt>
                <c:pt idx="10">
                  <c:v>0.58850000000000002</c:v>
                </c:pt>
              </c:numCache>
            </c:numRef>
          </c:yVal>
          <c:smooth val="0"/>
          <c:extLst>
            <c:ext xmlns:c16="http://schemas.microsoft.com/office/drawing/2014/chart" uri="{C3380CC4-5D6E-409C-BE32-E72D297353CC}">
              <c16:uniqueId val="{00000001-5971-46F8-BD87-D8381DFEFE59}"/>
            </c:ext>
          </c:extLst>
        </c:ser>
        <c:ser>
          <c:idx val="2"/>
          <c:order val="2"/>
          <c:tx>
            <c:v>Top Cradle Position</c:v>
          </c:tx>
          <c:spPr>
            <a:ln w="25400" cap="rnd">
              <a:noFill/>
              <a:round/>
            </a:ln>
            <a:effectLst/>
          </c:spPr>
          <c:marker>
            <c:symbol val="circle"/>
            <c:size val="5"/>
            <c:spPr>
              <a:solidFill>
                <a:schemeClr val="accent3"/>
              </a:solidFill>
              <a:ln w="9525">
                <a:solidFill>
                  <a:schemeClr val="accent3"/>
                </a:solidFill>
              </a:ln>
              <a:effectLst/>
            </c:spPr>
          </c:marker>
          <c:xVal>
            <c:numRef>
              <c:f>'Actual Test'!$G$69:$G$79</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xVal>
          <c:yVal>
            <c:numRef>
              <c:f>'Actual Test'!$J$69:$J$79</c:f>
              <c:numCache>
                <c:formatCode>General</c:formatCode>
                <c:ptCount val="11"/>
                <c:pt idx="0">
                  <c:v>0.86050000000000004</c:v>
                </c:pt>
                <c:pt idx="1">
                  <c:v>0.76350000000000007</c:v>
                </c:pt>
                <c:pt idx="2">
                  <c:v>0.6825</c:v>
                </c:pt>
                <c:pt idx="3">
                  <c:v>0.59899999999999998</c:v>
                </c:pt>
                <c:pt idx="4">
                  <c:v>0.52249999999999996</c:v>
                </c:pt>
                <c:pt idx="5">
                  <c:v>0.47399999999999998</c:v>
                </c:pt>
                <c:pt idx="6">
                  <c:v>0.39900000000000002</c:v>
                </c:pt>
                <c:pt idx="7">
                  <c:v>0.36450000000000005</c:v>
                </c:pt>
                <c:pt idx="8">
                  <c:v>0.38800000000000001</c:v>
                </c:pt>
                <c:pt idx="9">
                  <c:v>0.46199999999999997</c:v>
                </c:pt>
                <c:pt idx="10">
                  <c:v>0.5575</c:v>
                </c:pt>
              </c:numCache>
            </c:numRef>
          </c:yVal>
          <c:smooth val="0"/>
          <c:extLst>
            <c:ext xmlns:c16="http://schemas.microsoft.com/office/drawing/2014/chart" uri="{C3380CC4-5D6E-409C-BE32-E72D297353CC}">
              <c16:uniqueId val="{00000002-5971-46F8-BD87-D8381DFEFE59}"/>
            </c:ext>
          </c:extLst>
        </c:ser>
        <c:dLbls>
          <c:showLegendKey val="0"/>
          <c:showVal val="0"/>
          <c:showCatName val="0"/>
          <c:showSerName val="0"/>
          <c:showPercent val="0"/>
          <c:showBubbleSize val="0"/>
        </c:dLbls>
        <c:axId val="1284001871"/>
        <c:axId val="1284001039"/>
      </c:scatterChart>
      <c:valAx>
        <c:axId val="1284001871"/>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Current in Bottom Coil</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001039"/>
        <c:crosses val="autoZero"/>
        <c:crossBetween val="midCat"/>
      </c:valAx>
      <c:valAx>
        <c:axId val="1284001039"/>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Total</a:t>
                </a:r>
                <a:r>
                  <a:rPr lang="en-GB" baseline="0"/>
                  <a:t> Magnetic Field (uT)</a:t>
                </a:r>
                <a:endParaRPr lang="en-GB"/>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4001871"/>
        <c:crosses val="autoZero"/>
        <c:crossBetween val="midCat"/>
      </c:valAx>
      <c:spPr>
        <a:noFill/>
        <a:ln>
          <a:solidFill>
            <a:schemeClr val="tx1"/>
          </a:solid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solid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0.56683</cdr:x>
      <cdr:y>0.74301</cdr:y>
    </cdr:from>
    <cdr:to>
      <cdr:x>0.66057</cdr:x>
      <cdr:y>0.81882</cdr:y>
    </cdr:to>
    <cdr:sp macro="" textlink="">
      <cdr:nvSpPr>
        <cdr:cNvPr id="2" name="TextBox 15"/>
        <cdr:cNvSpPr txBox="1"/>
      </cdr:nvSpPr>
      <cdr:spPr>
        <a:xfrm xmlns:a="http://schemas.openxmlformats.org/drawingml/2006/main">
          <a:off x="3257239" y="2413149"/>
          <a:ext cx="538711" cy="246221"/>
        </a:xfrm>
        <a:prstGeom xmlns:a="http://schemas.openxmlformats.org/drawingml/2006/main" prst="rect">
          <a:avLst/>
        </a:prstGeom>
        <a:noFill xmlns:a="http://schemas.openxmlformats.org/drawingml/2006/main"/>
        <a:ln xmlns:a="http://schemas.openxmlformats.org/drawingml/2006/main">
          <a:solidFill>
            <a:schemeClr val="tx1"/>
          </a:solidFill>
        </a:l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1000" dirty="0" smtClean="0"/>
            <a:t>5.8 A</a:t>
          </a:r>
          <a:endParaRPr lang="en-GB" sz="1000" dirty="0"/>
        </a:p>
      </cdr:txBody>
    </cdr:sp>
  </cdr:relSizeAnchor>
  <cdr:relSizeAnchor xmlns:cdr="http://schemas.openxmlformats.org/drawingml/2006/chartDrawing">
    <cdr:from>
      <cdr:x>0.52922</cdr:x>
      <cdr:y>0.6671</cdr:y>
    </cdr:from>
    <cdr:to>
      <cdr:x>0.59414</cdr:x>
      <cdr:y>0.74301</cdr:y>
    </cdr:to>
    <cdr:cxnSp macro="">
      <cdr:nvCxnSpPr>
        <cdr:cNvPr id="4" name="Straight Arrow Connector 3"/>
        <cdr:cNvCxnSpPr/>
      </cdr:nvCxnSpPr>
      <cdr:spPr>
        <a:xfrm xmlns:a="http://schemas.openxmlformats.org/drawingml/2006/main" flipH="1" flipV="1">
          <a:off x="3041109" y="2166606"/>
          <a:ext cx="373069" cy="246543"/>
        </a:xfrm>
        <a:prstGeom xmlns:a="http://schemas.openxmlformats.org/drawingml/2006/main" prst="straightConnector1">
          <a:avLst/>
        </a:prstGeom>
        <a:ln xmlns:a="http://schemas.openxmlformats.org/drawingml/2006/main" w="19050">
          <a:solidFill>
            <a:srgbClr val="FF0000"/>
          </a:solidFill>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D22CF-0959-4CE5-98FB-433BC70C920A}" type="datetimeFigureOut">
              <a:rPr lang="en-GB" smtClean="0"/>
              <a:t>13/07/2022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247B70-F41F-48CC-89F6-F6F7F0D42454}" type="slidenum">
              <a:rPr lang="en-GB" smtClean="0"/>
              <a:t>‹#›</a:t>
            </a:fld>
            <a:endParaRPr lang="en-GB"/>
          </a:p>
        </p:txBody>
      </p:sp>
    </p:spTree>
    <p:extLst>
      <p:ext uri="{BB962C8B-B14F-4D97-AF65-F5344CB8AC3E}">
        <p14:creationId xmlns:p14="http://schemas.microsoft.com/office/powerpoint/2010/main" val="2227822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2586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3BA1D-A00F-DB41-84DA-BE26C4853B35}" type="slidenum">
              <a:rPr kumimoji="0" lang="en-US" sz="1200" b="0" i="0" u="none" strike="noStrike" kern="1200" cap="none" spc="0" normalizeH="0" baseline="0" noProof="0" smtClean="0">
                <a:ln>
                  <a:noFill/>
                </a:ln>
                <a:solidFill>
                  <a:prstClr val="black"/>
                </a:solidFill>
                <a:effectLst/>
                <a:uLnTx/>
                <a:uFillTx/>
                <a:latin typeface="Arial Regular"/>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Regular"/>
              <a:ea typeface="+mn-ea"/>
              <a:cs typeface="+mn-cs"/>
            </a:endParaRPr>
          </a:p>
        </p:txBody>
      </p:sp>
    </p:spTree>
    <p:extLst>
      <p:ext uri="{BB962C8B-B14F-4D97-AF65-F5344CB8AC3E}">
        <p14:creationId xmlns:p14="http://schemas.microsoft.com/office/powerpoint/2010/main" val="1209022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9A3D12F-58AE-4D55-BB62-6B3FAC9FB1D0}" type="datetime1">
              <a:rPr lang="en-US" smtClean="0"/>
              <a:t>7/13/2022</a:t>
            </a:fld>
            <a:endParaRPr lang="en-GB"/>
          </a:p>
        </p:txBody>
      </p:sp>
      <p:sp>
        <p:nvSpPr>
          <p:cNvPr id="5" name="Footer Placeholder 4"/>
          <p:cNvSpPr>
            <a:spLocks noGrp="1"/>
          </p:cNvSpPr>
          <p:nvPr>
            <p:ph type="ftr" sz="quarter" idx="11"/>
          </p:nvPr>
        </p:nvSpPr>
        <p:spPr/>
        <p:txBody>
          <a:bodyPr/>
          <a:lstStyle/>
          <a:p>
            <a:r>
              <a:rPr lang="en-US" smtClean="0"/>
              <a:t>PIP-II FCD modifications</a:t>
            </a:r>
            <a:endParaRPr lang="en-GB"/>
          </a:p>
        </p:txBody>
      </p:sp>
      <p:sp>
        <p:nvSpPr>
          <p:cNvPr id="6" name="Slide Number Placeholder 5"/>
          <p:cNvSpPr>
            <a:spLocks noGrp="1"/>
          </p:cNvSpPr>
          <p:nvPr>
            <p:ph type="sldNum" sz="quarter" idx="12"/>
          </p:nvPr>
        </p:nvSpPr>
        <p:spPr/>
        <p:txBody>
          <a:bodyPr/>
          <a:lstStyle/>
          <a:p>
            <a:fld id="{889E9A42-9D2C-40EA-8E8F-852DB75D1291}" type="slidenum">
              <a:rPr lang="en-GB" smtClean="0"/>
              <a:t>‹#›</a:t>
            </a:fld>
            <a:endParaRPr lang="en-GB"/>
          </a:p>
        </p:txBody>
      </p:sp>
    </p:spTree>
    <p:extLst>
      <p:ext uri="{BB962C8B-B14F-4D97-AF65-F5344CB8AC3E}">
        <p14:creationId xmlns:p14="http://schemas.microsoft.com/office/powerpoint/2010/main" val="2562947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FF1FE36-AA75-447B-981A-384F5F929DA7}" type="datetime1">
              <a:rPr lang="en-US" smtClean="0"/>
              <a:t>7/13/2022</a:t>
            </a:fld>
            <a:endParaRPr lang="en-GB"/>
          </a:p>
        </p:txBody>
      </p:sp>
      <p:sp>
        <p:nvSpPr>
          <p:cNvPr id="5" name="Footer Placeholder 4"/>
          <p:cNvSpPr>
            <a:spLocks noGrp="1"/>
          </p:cNvSpPr>
          <p:nvPr>
            <p:ph type="ftr" sz="quarter" idx="11"/>
          </p:nvPr>
        </p:nvSpPr>
        <p:spPr/>
        <p:txBody>
          <a:bodyPr/>
          <a:lstStyle/>
          <a:p>
            <a:r>
              <a:rPr lang="en-US" smtClean="0"/>
              <a:t>PIP-II FCD modifications</a:t>
            </a:r>
            <a:endParaRPr lang="en-GB"/>
          </a:p>
        </p:txBody>
      </p:sp>
      <p:sp>
        <p:nvSpPr>
          <p:cNvPr id="6" name="Slide Number Placeholder 5"/>
          <p:cNvSpPr>
            <a:spLocks noGrp="1"/>
          </p:cNvSpPr>
          <p:nvPr>
            <p:ph type="sldNum" sz="quarter" idx="12"/>
          </p:nvPr>
        </p:nvSpPr>
        <p:spPr/>
        <p:txBody>
          <a:bodyPr/>
          <a:lstStyle/>
          <a:p>
            <a:fld id="{889E9A42-9D2C-40EA-8E8F-852DB75D1291}" type="slidenum">
              <a:rPr lang="en-GB" smtClean="0"/>
              <a:t>‹#›</a:t>
            </a:fld>
            <a:endParaRPr lang="en-GB"/>
          </a:p>
        </p:txBody>
      </p:sp>
    </p:spTree>
    <p:extLst>
      <p:ext uri="{BB962C8B-B14F-4D97-AF65-F5344CB8AC3E}">
        <p14:creationId xmlns:p14="http://schemas.microsoft.com/office/powerpoint/2010/main" val="3022638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9B97F1D-6BB0-4C80-877E-DF164E594849}" type="datetime1">
              <a:rPr lang="en-US" smtClean="0"/>
              <a:t>7/13/2022</a:t>
            </a:fld>
            <a:endParaRPr lang="en-GB"/>
          </a:p>
        </p:txBody>
      </p:sp>
      <p:sp>
        <p:nvSpPr>
          <p:cNvPr id="5" name="Footer Placeholder 4"/>
          <p:cNvSpPr>
            <a:spLocks noGrp="1"/>
          </p:cNvSpPr>
          <p:nvPr>
            <p:ph type="ftr" sz="quarter" idx="11"/>
          </p:nvPr>
        </p:nvSpPr>
        <p:spPr/>
        <p:txBody>
          <a:bodyPr/>
          <a:lstStyle/>
          <a:p>
            <a:r>
              <a:rPr lang="en-US" smtClean="0"/>
              <a:t>PIP-II FCD modifications</a:t>
            </a:r>
            <a:endParaRPr lang="en-GB"/>
          </a:p>
        </p:txBody>
      </p:sp>
      <p:sp>
        <p:nvSpPr>
          <p:cNvPr id="6" name="Slide Number Placeholder 5"/>
          <p:cNvSpPr>
            <a:spLocks noGrp="1"/>
          </p:cNvSpPr>
          <p:nvPr>
            <p:ph type="sldNum" sz="quarter" idx="12"/>
          </p:nvPr>
        </p:nvSpPr>
        <p:spPr/>
        <p:txBody>
          <a:bodyPr/>
          <a:lstStyle/>
          <a:p>
            <a:fld id="{889E9A42-9D2C-40EA-8E8F-852DB75D1291}" type="slidenum">
              <a:rPr lang="en-GB" smtClean="0"/>
              <a:t>‹#›</a:t>
            </a:fld>
            <a:endParaRPr lang="en-GB"/>
          </a:p>
        </p:txBody>
      </p:sp>
    </p:spTree>
    <p:extLst>
      <p:ext uri="{BB962C8B-B14F-4D97-AF65-F5344CB8AC3E}">
        <p14:creationId xmlns:p14="http://schemas.microsoft.com/office/powerpoint/2010/main" val="25359383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81DCDF8-17C3-4590-865C-EAFF104E4F38}" type="datetime1">
              <a:rPr lang="en-US" smtClean="0"/>
              <a:t>7/13/2022</a:t>
            </a:fld>
            <a:endParaRPr lang="en-GB"/>
          </a:p>
        </p:txBody>
      </p:sp>
      <p:sp>
        <p:nvSpPr>
          <p:cNvPr id="5" name="Footer Placeholder 4"/>
          <p:cNvSpPr>
            <a:spLocks noGrp="1"/>
          </p:cNvSpPr>
          <p:nvPr>
            <p:ph type="ftr" sz="quarter" idx="11"/>
          </p:nvPr>
        </p:nvSpPr>
        <p:spPr/>
        <p:txBody>
          <a:bodyPr/>
          <a:lstStyle/>
          <a:p>
            <a:r>
              <a:rPr lang="en-US" smtClean="0"/>
              <a:t>PIP-II FCD modifications</a:t>
            </a:r>
            <a:endParaRPr lang="en-GB"/>
          </a:p>
        </p:txBody>
      </p:sp>
      <p:sp>
        <p:nvSpPr>
          <p:cNvPr id="6" name="Slide Number Placeholder 5"/>
          <p:cNvSpPr>
            <a:spLocks noGrp="1"/>
          </p:cNvSpPr>
          <p:nvPr>
            <p:ph type="sldNum" sz="quarter" idx="12"/>
          </p:nvPr>
        </p:nvSpPr>
        <p:spPr/>
        <p:txBody>
          <a:bodyPr/>
          <a:lstStyle/>
          <a:p>
            <a:fld id="{4832308C-2B94-4F4D-87AE-8A65854405AC}" type="slidenum">
              <a:rPr lang="en-GB" smtClean="0"/>
              <a:t>‹#›</a:t>
            </a:fld>
            <a:endParaRPr lang="en-GB"/>
          </a:p>
        </p:txBody>
      </p:sp>
    </p:spTree>
    <p:extLst>
      <p:ext uri="{BB962C8B-B14F-4D97-AF65-F5344CB8AC3E}">
        <p14:creationId xmlns:p14="http://schemas.microsoft.com/office/powerpoint/2010/main" val="39955324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AA275C-0E90-4D1D-B3FD-11F2B9D64C07}" type="datetime1">
              <a:rPr lang="en-US" smtClean="0"/>
              <a:t>7/13/2022</a:t>
            </a:fld>
            <a:endParaRPr lang="en-GB"/>
          </a:p>
        </p:txBody>
      </p:sp>
      <p:sp>
        <p:nvSpPr>
          <p:cNvPr id="5" name="Footer Placeholder 4"/>
          <p:cNvSpPr>
            <a:spLocks noGrp="1"/>
          </p:cNvSpPr>
          <p:nvPr>
            <p:ph type="ftr" sz="quarter" idx="11"/>
          </p:nvPr>
        </p:nvSpPr>
        <p:spPr/>
        <p:txBody>
          <a:bodyPr/>
          <a:lstStyle/>
          <a:p>
            <a:r>
              <a:rPr lang="en-US" smtClean="0"/>
              <a:t>PIP-II FCD modifications</a:t>
            </a:r>
            <a:endParaRPr lang="en-GB"/>
          </a:p>
        </p:txBody>
      </p:sp>
      <p:sp>
        <p:nvSpPr>
          <p:cNvPr id="6" name="Slide Number Placeholder 5"/>
          <p:cNvSpPr>
            <a:spLocks noGrp="1"/>
          </p:cNvSpPr>
          <p:nvPr>
            <p:ph type="sldNum" sz="quarter" idx="12"/>
          </p:nvPr>
        </p:nvSpPr>
        <p:spPr/>
        <p:txBody>
          <a:bodyPr/>
          <a:lstStyle/>
          <a:p>
            <a:fld id="{4832308C-2B94-4F4D-87AE-8A65854405AC}" type="slidenum">
              <a:rPr lang="en-GB" smtClean="0"/>
              <a:t>‹#›</a:t>
            </a:fld>
            <a:endParaRPr lang="en-GB"/>
          </a:p>
        </p:txBody>
      </p:sp>
    </p:spTree>
    <p:extLst>
      <p:ext uri="{BB962C8B-B14F-4D97-AF65-F5344CB8AC3E}">
        <p14:creationId xmlns:p14="http://schemas.microsoft.com/office/powerpoint/2010/main" val="1365776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53CC804-FE2C-4671-BF38-4690660C261C}" type="datetime1">
              <a:rPr lang="en-US" smtClean="0"/>
              <a:t>7/13/2022</a:t>
            </a:fld>
            <a:endParaRPr lang="en-GB"/>
          </a:p>
        </p:txBody>
      </p:sp>
      <p:sp>
        <p:nvSpPr>
          <p:cNvPr id="5" name="Footer Placeholder 4"/>
          <p:cNvSpPr>
            <a:spLocks noGrp="1"/>
          </p:cNvSpPr>
          <p:nvPr>
            <p:ph type="ftr" sz="quarter" idx="11"/>
          </p:nvPr>
        </p:nvSpPr>
        <p:spPr/>
        <p:txBody>
          <a:bodyPr/>
          <a:lstStyle/>
          <a:p>
            <a:r>
              <a:rPr lang="en-US" smtClean="0"/>
              <a:t>PIP-II FCD modifications</a:t>
            </a:r>
            <a:endParaRPr lang="en-GB"/>
          </a:p>
        </p:txBody>
      </p:sp>
      <p:sp>
        <p:nvSpPr>
          <p:cNvPr id="6" name="Slide Number Placeholder 5"/>
          <p:cNvSpPr>
            <a:spLocks noGrp="1"/>
          </p:cNvSpPr>
          <p:nvPr>
            <p:ph type="sldNum" sz="quarter" idx="12"/>
          </p:nvPr>
        </p:nvSpPr>
        <p:spPr/>
        <p:txBody>
          <a:bodyPr/>
          <a:lstStyle/>
          <a:p>
            <a:fld id="{4832308C-2B94-4F4D-87AE-8A65854405AC}" type="slidenum">
              <a:rPr lang="en-GB" smtClean="0"/>
              <a:t>‹#›</a:t>
            </a:fld>
            <a:endParaRPr lang="en-GB"/>
          </a:p>
        </p:txBody>
      </p:sp>
    </p:spTree>
    <p:extLst>
      <p:ext uri="{BB962C8B-B14F-4D97-AF65-F5344CB8AC3E}">
        <p14:creationId xmlns:p14="http://schemas.microsoft.com/office/powerpoint/2010/main" val="3950795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19E4C9-7B4B-4A35-972A-45CBDEBADAF7}" type="datetime1">
              <a:rPr lang="en-US" smtClean="0"/>
              <a:t>7/13/2022</a:t>
            </a:fld>
            <a:endParaRPr lang="en-GB"/>
          </a:p>
        </p:txBody>
      </p:sp>
      <p:sp>
        <p:nvSpPr>
          <p:cNvPr id="6" name="Footer Placeholder 5"/>
          <p:cNvSpPr>
            <a:spLocks noGrp="1"/>
          </p:cNvSpPr>
          <p:nvPr>
            <p:ph type="ftr" sz="quarter" idx="11"/>
          </p:nvPr>
        </p:nvSpPr>
        <p:spPr/>
        <p:txBody>
          <a:bodyPr/>
          <a:lstStyle/>
          <a:p>
            <a:r>
              <a:rPr lang="en-US" smtClean="0"/>
              <a:t>PIP-II FCD modifications</a:t>
            </a:r>
            <a:endParaRPr lang="en-GB"/>
          </a:p>
        </p:txBody>
      </p:sp>
      <p:sp>
        <p:nvSpPr>
          <p:cNvPr id="7" name="Slide Number Placeholder 6"/>
          <p:cNvSpPr>
            <a:spLocks noGrp="1"/>
          </p:cNvSpPr>
          <p:nvPr>
            <p:ph type="sldNum" sz="quarter" idx="12"/>
          </p:nvPr>
        </p:nvSpPr>
        <p:spPr/>
        <p:txBody>
          <a:bodyPr/>
          <a:lstStyle/>
          <a:p>
            <a:fld id="{4832308C-2B94-4F4D-87AE-8A65854405AC}" type="slidenum">
              <a:rPr lang="en-GB" smtClean="0"/>
              <a:t>‹#›</a:t>
            </a:fld>
            <a:endParaRPr lang="en-GB"/>
          </a:p>
        </p:txBody>
      </p:sp>
    </p:spTree>
    <p:extLst>
      <p:ext uri="{BB962C8B-B14F-4D97-AF65-F5344CB8AC3E}">
        <p14:creationId xmlns:p14="http://schemas.microsoft.com/office/powerpoint/2010/main" val="2779302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82DC49E-A799-49CA-87F4-ADE28C7BB535}" type="datetime1">
              <a:rPr lang="en-US" smtClean="0"/>
              <a:t>7/13/2022</a:t>
            </a:fld>
            <a:endParaRPr lang="en-GB"/>
          </a:p>
        </p:txBody>
      </p:sp>
      <p:sp>
        <p:nvSpPr>
          <p:cNvPr id="8" name="Footer Placeholder 7"/>
          <p:cNvSpPr>
            <a:spLocks noGrp="1"/>
          </p:cNvSpPr>
          <p:nvPr>
            <p:ph type="ftr" sz="quarter" idx="11"/>
          </p:nvPr>
        </p:nvSpPr>
        <p:spPr/>
        <p:txBody>
          <a:bodyPr/>
          <a:lstStyle/>
          <a:p>
            <a:r>
              <a:rPr lang="en-US" smtClean="0"/>
              <a:t>PIP-II FCD modifications</a:t>
            </a:r>
            <a:endParaRPr lang="en-GB"/>
          </a:p>
        </p:txBody>
      </p:sp>
      <p:sp>
        <p:nvSpPr>
          <p:cNvPr id="9" name="Slide Number Placeholder 8"/>
          <p:cNvSpPr>
            <a:spLocks noGrp="1"/>
          </p:cNvSpPr>
          <p:nvPr>
            <p:ph type="sldNum" sz="quarter" idx="12"/>
          </p:nvPr>
        </p:nvSpPr>
        <p:spPr/>
        <p:txBody>
          <a:bodyPr/>
          <a:lstStyle/>
          <a:p>
            <a:fld id="{4832308C-2B94-4F4D-87AE-8A65854405AC}" type="slidenum">
              <a:rPr lang="en-GB" smtClean="0"/>
              <a:t>‹#›</a:t>
            </a:fld>
            <a:endParaRPr lang="en-GB"/>
          </a:p>
        </p:txBody>
      </p:sp>
    </p:spTree>
    <p:extLst>
      <p:ext uri="{BB962C8B-B14F-4D97-AF65-F5344CB8AC3E}">
        <p14:creationId xmlns:p14="http://schemas.microsoft.com/office/powerpoint/2010/main" val="40596626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1CB0D37-6FD2-4180-AF6A-8FD0F7B9B009}" type="datetime1">
              <a:rPr lang="en-US" smtClean="0"/>
              <a:t>7/13/2022</a:t>
            </a:fld>
            <a:endParaRPr lang="en-GB"/>
          </a:p>
        </p:txBody>
      </p:sp>
      <p:sp>
        <p:nvSpPr>
          <p:cNvPr id="4" name="Footer Placeholder 3"/>
          <p:cNvSpPr>
            <a:spLocks noGrp="1"/>
          </p:cNvSpPr>
          <p:nvPr>
            <p:ph type="ftr" sz="quarter" idx="11"/>
          </p:nvPr>
        </p:nvSpPr>
        <p:spPr/>
        <p:txBody>
          <a:bodyPr/>
          <a:lstStyle/>
          <a:p>
            <a:r>
              <a:rPr lang="en-US" smtClean="0"/>
              <a:t>PIP-II FCD modifications</a:t>
            </a:r>
            <a:endParaRPr lang="en-GB"/>
          </a:p>
        </p:txBody>
      </p:sp>
      <p:sp>
        <p:nvSpPr>
          <p:cNvPr id="5" name="Slide Number Placeholder 4"/>
          <p:cNvSpPr>
            <a:spLocks noGrp="1"/>
          </p:cNvSpPr>
          <p:nvPr>
            <p:ph type="sldNum" sz="quarter" idx="12"/>
          </p:nvPr>
        </p:nvSpPr>
        <p:spPr/>
        <p:txBody>
          <a:bodyPr/>
          <a:lstStyle/>
          <a:p>
            <a:fld id="{4832308C-2B94-4F4D-87AE-8A65854405AC}" type="slidenum">
              <a:rPr lang="en-GB" smtClean="0"/>
              <a:t>‹#›</a:t>
            </a:fld>
            <a:endParaRPr lang="en-GB"/>
          </a:p>
        </p:txBody>
      </p:sp>
    </p:spTree>
    <p:extLst>
      <p:ext uri="{BB962C8B-B14F-4D97-AF65-F5344CB8AC3E}">
        <p14:creationId xmlns:p14="http://schemas.microsoft.com/office/powerpoint/2010/main" val="697506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29AFE-7169-45E8-A21C-CB233D25ED43}" type="datetime1">
              <a:rPr lang="en-US" smtClean="0"/>
              <a:t>7/13/2022</a:t>
            </a:fld>
            <a:endParaRPr lang="en-GB"/>
          </a:p>
        </p:txBody>
      </p:sp>
      <p:sp>
        <p:nvSpPr>
          <p:cNvPr id="3" name="Footer Placeholder 2"/>
          <p:cNvSpPr>
            <a:spLocks noGrp="1"/>
          </p:cNvSpPr>
          <p:nvPr>
            <p:ph type="ftr" sz="quarter" idx="11"/>
          </p:nvPr>
        </p:nvSpPr>
        <p:spPr/>
        <p:txBody>
          <a:bodyPr/>
          <a:lstStyle/>
          <a:p>
            <a:r>
              <a:rPr lang="en-US" smtClean="0"/>
              <a:t>PIP-II FCD modifications</a:t>
            </a:r>
            <a:endParaRPr lang="en-GB"/>
          </a:p>
        </p:txBody>
      </p:sp>
      <p:sp>
        <p:nvSpPr>
          <p:cNvPr id="4" name="Slide Number Placeholder 3"/>
          <p:cNvSpPr>
            <a:spLocks noGrp="1"/>
          </p:cNvSpPr>
          <p:nvPr>
            <p:ph type="sldNum" sz="quarter" idx="12"/>
          </p:nvPr>
        </p:nvSpPr>
        <p:spPr/>
        <p:txBody>
          <a:bodyPr/>
          <a:lstStyle/>
          <a:p>
            <a:fld id="{4832308C-2B94-4F4D-87AE-8A65854405AC}" type="slidenum">
              <a:rPr lang="en-GB" smtClean="0"/>
              <a:t>‹#›</a:t>
            </a:fld>
            <a:endParaRPr lang="en-GB"/>
          </a:p>
        </p:txBody>
      </p:sp>
    </p:spTree>
    <p:extLst>
      <p:ext uri="{BB962C8B-B14F-4D97-AF65-F5344CB8AC3E}">
        <p14:creationId xmlns:p14="http://schemas.microsoft.com/office/powerpoint/2010/main" val="501972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0F70EC2-4634-477A-830A-937536AC4423}" type="datetime1">
              <a:rPr lang="en-US" smtClean="0"/>
              <a:t>7/13/2022</a:t>
            </a:fld>
            <a:endParaRPr lang="en-GB"/>
          </a:p>
        </p:txBody>
      </p:sp>
      <p:sp>
        <p:nvSpPr>
          <p:cNvPr id="6" name="Footer Placeholder 5"/>
          <p:cNvSpPr>
            <a:spLocks noGrp="1"/>
          </p:cNvSpPr>
          <p:nvPr>
            <p:ph type="ftr" sz="quarter" idx="11"/>
          </p:nvPr>
        </p:nvSpPr>
        <p:spPr/>
        <p:txBody>
          <a:bodyPr/>
          <a:lstStyle/>
          <a:p>
            <a:r>
              <a:rPr lang="en-US" smtClean="0"/>
              <a:t>PIP-II FCD modifications</a:t>
            </a:r>
            <a:endParaRPr lang="en-GB"/>
          </a:p>
        </p:txBody>
      </p:sp>
      <p:sp>
        <p:nvSpPr>
          <p:cNvPr id="7" name="Slide Number Placeholder 6"/>
          <p:cNvSpPr>
            <a:spLocks noGrp="1"/>
          </p:cNvSpPr>
          <p:nvPr>
            <p:ph type="sldNum" sz="quarter" idx="12"/>
          </p:nvPr>
        </p:nvSpPr>
        <p:spPr/>
        <p:txBody>
          <a:bodyPr/>
          <a:lstStyle/>
          <a:p>
            <a:fld id="{4832308C-2B94-4F4D-87AE-8A65854405AC}" type="slidenum">
              <a:rPr lang="en-GB" smtClean="0"/>
              <a:t>‹#›</a:t>
            </a:fld>
            <a:endParaRPr lang="en-GB"/>
          </a:p>
        </p:txBody>
      </p:sp>
    </p:spTree>
    <p:extLst>
      <p:ext uri="{BB962C8B-B14F-4D97-AF65-F5344CB8AC3E}">
        <p14:creationId xmlns:p14="http://schemas.microsoft.com/office/powerpoint/2010/main" val="53859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51444BF-DE07-4390-AB92-635E57154C6C}" type="datetime1">
              <a:rPr lang="en-US" smtClean="0"/>
              <a:t>7/13/2022</a:t>
            </a:fld>
            <a:endParaRPr lang="en-GB"/>
          </a:p>
        </p:txBody>
      </p:sp>
      <p:sp>
        <p:nvSpPr>
          <p:cNvPr id="5" name="Footer Placeholder 4"/>
          <p:cNvSpPr>
            <a:spLocks noGrp="1"/>
          </p:cNvSpPr>
          <p:nvPr>
            <p:ph type="ftr" sz="quarter" idx="11"/>
          </p:nvPr>
        </p:nvSpPr>
        <p:spPr/>
        <p:txBody>
          <a:bodyPr/>
          <a:lstStyle/>
          <a:p>
            <a:r>
              <a:rPr lang="en-US" smtClean="0"/>
              <a:t>PIP-II FCD modifications</a:t>
            </a:r>
            <a:endParaRPr lang="en-GB"/>
          </a:p>
        </p:txBody>
      </p:sp>
      <p:sp>
        <p:nvSpPr>
          <p:cNvPr id="6" name="Slide Number Placeholder 5"/>
          <p:cNvSpPr>
            <a:spLocks noGrp="1"/>
          </p:cNvSpPr>
          <p:nvPr>
            <p:ph type="sldNum" sz="quarter" idx="12"/>
          </p:nvPr>
        </p:nvSpPr>
        <p:spPr/>
        <p:txBody>
          <a:bodyPr/>
          <a:lstStyle/>
          <a:p>
            <a:fld id="{889E9A42-9D2C-40EA-8E8F-852DB75D1291}" type="slidenum">
              <a:rPr lang="en-GB" smtClean="0"/>
              <a:t>‹#›</a:t>
            </a:fld>
            <a:endParaRPr lang="en-GB"/>
          </a:p>
        </p:txBody>
      </p:sp>
    </p:spTree>
    <p:extLst>
      <p:ext uri="{BB962C8B-B14F-4D97-AF65-F5344CB8AC3E}">
        <p14:creationId xmlns:p14="http://schemas.microsoft.com/office/powerpoint/2010/main" val="3916525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226C4FF-2E60-4B0E-8018-56BF761C3F11}" type="datetime1">
              <a:rPr lang="en-US" smtClean="0"/>
              <a:t>7/13/2022</a:t>
            </a:fld>
            <a:endParaRPr lang="en-GB"/>
          </a:p>
        </p:txBody>
      </p:sp>
      <p:sp>
        <p:nvSpPr>
          <p:cNvPr id="6" name="Footer Placeholder 5"/>
          <p:cNvSpPr>
            <a:spLocks noGrp="1"/>
          </p:cNvSpPr>
          <p:nvPr>
            <p:ph type="ftr" sz="quarter" idx="11"/>
          </p:nvPr>
        </p:nvSpPr>
        <p:spPr/>
        <p:txBody>
          <a:bodyPr/>
          <a:lstStyle/>
          <a:p>
            <a:r>
              <a:rPr lang="en-US" smtClean="0"/>
              <a:t>PIP-II FCD modifications</a:t>
            </a:r>
            <a:endParaRPr lang="en-GB"/>
          </a:p>
        </p:txBody>
      </p:sp>
      <p:sp>
        <p:nvSpPr>
          <p:cNvPr id="7" name="Slide Number Placeholder 6"/>
          <p:cNvSpPr>
            <a:spLocks noGrp="1"/>
          </p:cNvSpPr>
          <p:nvPr>
            <p:ph type="sldNum" sz="quarter" idx="12"/>
          </p:nvPr>
        </p:nvSpPr>
        <p:spPr/>
        <p:txBody>
          <a:bodyPr/>
          <a:lstStyle/>
          <a:p>
            <a:fld id="{4832308C-2B94-4F4D-87AE-8A65854405AC}" type="slidenum">
              <a:rPr lang="en-GB" smtClean="0"/>
              <a:t>‹#›</a:t>
            </a:fld>
            <a:endParaRPr lang="en-GB"/>
          </a:p>
        </p:txBody>
      </p:sp>
    </p:spTree>
    <p:extLst>
      <p:ext uri="{BB962C8B-B14F-4D97-AF65-F5344CB8AC3E}">
        <p14:creationId xmlns:p14="http://schemas.microsoft.com/office/powerpoint/2010/main" val="5226439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BAF6B71-EBFC-4615-BC7D-D75B1F0B1BD4}" type="datetime1">
              <a:rPr lang="en-US" smtClean="0"/>
              <a:t>7/13/2022</a:t>
            </a:fld>
            <a:endParaRPr lang="en-GB"/>
          </a:p>
        </p:txBody>
      </p:sp>
      <p:sp>
        <p:nvSpPr>
          <p:cNvPr id="5" name="Footer Placeholder 4"/>
          <p:cNvSpPr>
            <a:spLocks noGrp="1"/>
          </p:cNvSpPr>
          <p:nvPr>
            <p:ph type="ftr" sz="quarter" idx="11"/>
          </p:nvPr>
        </p:nvSpPr>
        <p:spPr/>
        <p:txBody>
          <a:bodyPr/>
          <a:lstStyle/>
          <a:p>
            <a:r>
              <a:rPr lang="en-US" smtClean="0"/>
              <a:t>PIP-II FCD modifications</a:t>
            </a:r>
            <a:endParaRPr lang="en-GB"/>
          </a:p>
        </p:txBody>
      </p:sp>
      <p:sp>
        <p:nvSpPr>
          <p:cNvPr id="6" name="Slide Number Placeholder 5"/>
          <p:cNvSpPr>
            <a:spLocks noGrp="1"/>
          </p:cNvSpPr>
          <p:nvPr>
            <p:ph type="sldNum" sz="quarter" idx="12"/>
          </p:nvPr>
        </p:nvSpPr>
        <p:spPr/>
        <p:txBody>
          <a:bodyPr/>
          <a:lstStyle/>
          <a:p>
            <a:fld id="{4832308C-2B94-4F4D-87AE-8A65854405AC}" type="slidenum">
              <a:rPr lang="en-GB" smtClean="0"/>
              <a:t>‹#›</a:t>
            </a:fld>
            <a:endParaRPr lang="en-GB"/>
          </a:p>
        </p:txBody>
      </p:sp>
    </p:spTree>
    <p:extLst>
      <p:ext uri="{BB962C8B-B14F-4D97-AF65-F5344CB8AC3E}">
        <p14:creationId xmlns:p14="http://schemas.microsoft.com/office/powerpoint/2010/main" val="814620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A20DE26-165A-433A-9945-D44C21A1D549}" type="datetime1">
              <a:rPr lang="en-US" smtClean="0"/>
              <a:t>7/13/2022</a:t>
            </a:fld>
            <a:endParaRPr lang="en-GB"/>
          </a:p>
        </p:txBody>
      </p:sp>
      <p:sp>
        <p:nvSpPr>
          <p:cNvPr id="5" name="Footer Placeholder 4"/>
          <p:cNvSpPr>
            <a:spLocks noGrp="1"/>
          </p:cNvSpPr>
          <p:nvPr>
            <p:ph type="ftr" sz="quarter" idx="11"/>
          </p:nvPr>
        </p:nvSpPr>
        <p:spPr/>
        <p:txBody>
          <a:bodyPr/>
          <a:lstStyle/>
          <a:p>
            <a:r>
              <a:rPr lang="en-US" smtClean="0"/>
              <a:t>PIP-II FCD modifications</a:t>
            </a:r>
            <a:endParaRPr lang="en-GB"/>
          </a:p>
        </p:txBody>
      </p:sp>
      <p:sp>
        <p:nvSpPr>
          <p:cNvPr id="6" name="Slide Number Placeholder 5"/>
          <p:cNvSpPr>
            <a:spLocks noGrp="1"/>
          </p:cNvSpPr>
          <p:nvPr>
            <p:ph type="sldNum" sz="quarter" idx="12"/>
          </p:nvPr>
        </p:nvSpPr>
        <p:spPr/>
        <p:txBody>
          <a:bodyPr/>
          <a:lstStyle/>
          <a:p>
            <a:fld id="{4832308C-2B94-4F4D-87AE-8A65854405AC}" type="slidenum">
              <a:rPr lang="en-GB" smtClean="0"/>
              <a:t>‹#›</a:t>
            </a:fld>
            <a:endParaRPr lang="en-GB"/>
          </a:p>
        </p:txBody>
      </p:sp>
    </p:spTree>
    <p:extLst>
      <p:ext uri="{BB962C8B-B14F-4D97-AF65-F5344CB8AC3E}">
        <p14:creationId xmlns:p14="http://schemas.microsoft.com/office/powerpoint/2010/main" val="16823407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0DEDA-F616-4A51-AEB4-FA7D733147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D18201A-8985-4AC9-9C4E-9751ACA279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7E1A60D-4E09-4EA0-ABFF-034E1324DAAB}"/>
              </a:ext>
            </a:extLst>
          </p:cNvPr>
          <p:cNvSpPr>
            <a:spLocks noGrp="1"/>
          </p:cNvSpPr>
          <p:nvPr>
            <p:ph type="dt" sz="half" idx="10"/>
          </p:nvPr>
        </p:nvSpPr>
        <p:spPr/>
        <p:txBody>
          <a:bodyPr/>
          <a:lstStyle/>
          <a:p>
            <a:fld id="{56877580-C5AE-4D9B-8D9A-7CDB612579E1}" type="datetimeFigureOut">
              <a:rPr lang="en-GB" smtClean="0"/>
              <a:t>13/07/2022</a:t>
            </a:fld>
            <a:endParaRPr lang="en-GB"/>
          </a:p>
        </p:txBody>
      </p:sp>
      <p:sp>
        <p:nvSpPr>
          <p:cNvPr id="5" name="Footer Placeholder 4">
            <a:extLst>
              <a:ext uri="{FF2B5EF4-FFF2-40B4-BE49-F238E27FC236}">
                <a16:creationId xmlns:a16="http://schemas.microsoft.com/office/drawing/2014/main" id="{4105FAC3-FED0-43D4-A7F8-97CA888DEC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A660DC5-8084-41A1-A65B-7909E7B08672}"/>
              </a:ext>
            </a:extLst>
          </p:cNvPr>
          <p:cNvSpPr>
            <a:spLocks noGrp="1"/>
          </p:cNvSpPr>
          <p:nvPr>
            <p:ph type="sldNum" sz="quarter" idx="12"/>
          </p:nvPr>
        </p:nvSpPr>
        <p:spPr/>
        <p:txBody>
          <a:bodyPr/>
          <a:lstStyle/>
          <a:p>
            <a:fld id="{F5737670-8963-41A1-8373-A317F5BE481D}" type="slidenum">
              <a:rPr lang="en-GB" smtClean="0"/>
              <a:t>‹#›</a:t>
            </a:fld>
            <a:endParaRPr lang="en-GB"/>
          </a:p>
        </p:txBody>
      </p:sp>
    </p:spTree>
    <p:extLst>
      <p:ext uri="{BB962C8B-B14F-4D97-AF65-F5344CB8AC3E}">
        <p14:creationId xmlns:p14="http://schemas.microsoft.com/office/powerpoint/2010/main" val="2201560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C7730-F59A-4883-8755-F7EFB85903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61F109-9B91-4B16-8126-06373DEE01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32CC82-6719-46FA-A577-1323E9515053}"/>
              </a:ext>
            </a:extLst>
          </p:cNvPr>
          <p:cNvSpPr>
            <a:spLocks noGrp="1"/>
          </p:cNvSpPr>
          <p:nvPr>
            <p:ph type="dt" sz="half" idx="10"/>
          </p:nvPr>
        </p:nvSpPr>
        <p:spPr/>
        <p:txBody>
          <a:bodyPr/>
          <a:lstStyle/>
          <a:p>
            <a:fld id="{56877580-C5AE-4D9B-8D9A-7CDB612579E1}" type="datetimeFigureOut">
              <a:rPr lang="en-GB" smtClean="0"/>
              <a:t>13/07/2022</a:t>
            </a:fld>
            <a:endParaRPr lang="en-GB"/>
          </a:p>
        </p:txBody>
      </p:sp>
      <p:sp>
        <p:nvSpPr>
          <p:cNvPr id="5" name="Footer Placeholder 4">
            <a:extLst>
              <a:ext uri="{FF2B5EF4-FFF2-40B4-BE49-F238E27FC236}">
                <a16:creationId xmlns:a16="http://schemas.microsoft.com/office/drawing/2014/main" id="{0358C5ED-B507-4C28-8402-2FAD82F14B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7C99E3-4DF2-40DC-970D-4E805AFF0FC0}"/>
              </a:ext>
            </a:extLst>
          </p:cNvPr>
          <p:cNvSpPr>
            <a:spLocks noGrp="1"/>
          </p:cNvSpPr>
          <p:nvPr>
            <p:ph type="sldNum" sz="quarter" idx="12"/>
          </p:nvPr>
        </p:nvSpPr>
        <p:spPr/>
        <p:txBody>
          <a:bodyPr/>
          <a:lstStyle/>
          <a:p>
            <a:fld id="{F5737670-8963-41A1-8373-A317F5BE481D}" type="slidenum">
              <a:rPr lang="en-GB" smtClean="0"/>
              <a:t>‹#›</a:t>
            </a:fld>
            <a:endParaRPr lang="en-GB"/>
          </a:p>
        </p:txBody>
      </p:sp>
    </p:spTree>
    <p:extLst>
      <p:ext uri="{BB962C8B-B14F-4D97-AF65-F5344CB8AC3E}">
        <p14:creationId xmlns:p14="http://schemas.microsoft.com/office/powerpoint/2010/main" val="31430091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0E26F-67D7-4A2F-B750-5205C266CF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8A562F-A6B6-45D0-834C-08EDF1F60D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9CB242-2E98-4594-9A4E-1D97A4028D68}"/>
              </a:ext>
            </a:extLst>
          </p:cNvPr>
          <p:cNvSpPr>
            <a:spLocks noGrp="1"/>
          </p:cNvSpPr>
          <p:nvPr>
            <p:ph type="dt" sz="half" idx="10"/>
          </p:nvPr>
        </p:nvSpPr>
        <p:spPr/>
        <p:txBody>
          <a:bodyPr/>
          <a:lstStyle/>
          <a:p>
            <a:fld id="{56877580-C5AE-4D9B-8D9A-7CDB612579E1}" type="datetimeFigureOut">
              <a:rPr lang="en-GB" smtClean="0"/>
              <a:t>13/07/2022</a:t>
            </a:fld>
            <a:endParaRPr lang="en-GB"/>
          </a:p>
        </p:txBody>
      </p:sp>
      <p:sp>
        <p:nvSpPr>
          <p:cNvPr id="5" name="Footer Placeholder 4">
            <a:extLst>
              <a:ext uri="{FF2B5EF4-FFF2-40B4-BE49-F238E27FC236}">
                <a16:creationId xmlns:a16="http://schemas.microsoft.com/office/drawing/2014/main" id="{174D1B0D-442A-4F01-B874-5BB151BF1D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8233A0-5D42-41A7-96E4-7579F4752404}"/>
              </a:ext>
            </a:extLst>
          </p:cNvPr>
          <p:cNvSpPr>
            <a:spLocks noGrp="1"/>
          </p:cNvSpPr>
          <p:nvPr>
            <p:ph type="sldNum" sz="quarter" idx="12"/>
          </p:nvPr>
        </p:nvSpPr>
        <p:spPr/>
        <p:txBody>
          <a:bodyPr/>
          <a:lstStyle/>
          <a:p>
            <a:fld id="{F5737670-8963-41A1-8373-A317F5BE481D}" type="slidenum">
              <a:rPr lang="en-GB" smtClean="0"/>
              <a:t>‹#›</a:t>
            </a:fld>
            <a:endParaRPr lang="en-GB"/>
          </a:p>
        </p:txBody>
      </p:sp>
    </p:spTree>
    <p:extLst>
      <p:ext uri="{BB962C8B-B14F-4D97-AF65-F5344CB8AC3E}">
        <p14:creationId xmlns:p14="http://schemas.microsoft.com/office/powerpoint/2010/main" val="9944304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9B8B2-BB52-437E-B82A-B10FB8E86E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E2E24E0-26A0-4731-BE8A-96D3F410E2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DB0A2D9-9E01-4A1D-861B-0032F9DAB7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FF0033-C76C-40DA-9FC9-02E8BC6A7B5E}"/>
              </a:ext>
            </a:extLst>
          </p:cNvPr>
          <p:cNvSpPr>
            <a:spLocks noGrp="1"/>
          </p:cNvSpPr>
          <p:nvPr>
            <p:ph type="dt" sz="half" idx="10"/>
          </p:nvPr>
        </p:nvSpPr>
        <p:spPr/>
        <p:txBody>
          <a:bodyPr/>
          <a:lstStyle/>
          <a:p>
            <a:fld id="{56877580-C5AE-4D9B-8D9A-7CDB612579E1}" type="datetimeFigureOut">
              <a:rPr lang="en-GB" smtClean="0"/>
              <a:t>13/07/2022</a:t>
            </a:fld>
            <a:endParaRPr lang="en-GB"/>
          </a:p>
        </p:txBody>
      </p:sp>
      <p:sp>
        <p:nvSpPr>
          <p:cNvPr id="6" name="Footer Placeholder 5">
            <a:extLst>
              <a:ext uri="{FF2B5EF4-FFF2-40B4-BE49-F238E27FC236}">
                <a16:creationId xmlns:a16="http://schemas.microsoft.com/office/drawing/2014/main" id="{873E3C46-533B-49E2-9A41-D5FF183A9EA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2080B5-24FE-44BB-AEA6-C418EF4245A0}"/>
              </a:ext>
            </a:extLst>
          </p:cNvPr>
          <p:cNvSpPr>
            <a:spLocks noGrp="1"/>
          </p:cNvSpPr>
          <p:nvPr>
            <p:ph type="sldNum" sz="quarter" idx="12"/>
          </p:nvPr>
        </p:nvSpPr>
        <p:spPr/>
        <p:txBody>
          <a:bodyPr/>
          <a:lstStyle/>
          <a:p>
            <a:fld id="{F5737670-8963-41A1-8373-A317F5BE481D}" type="slidenum">
              <a:rPr lang="en-GB" smtClean="0"/>
              <a:t>‹#›</a:t>
            </a:fld>
            <a:endParaRPr lang="en-GB"/>
          </a:p>
        </p:txBody>
      </p:sp>
    </p:spTree>
    <p:extLst>
      <p:ext uri="{BB962C8B-B14F-4D97-AF65-F5344CB8AC3E}">
        <p14:creationId xmlns:p14="http://schemas.microsoft.com/office/powerpoint/2010/main" val="13229682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FAFBD-F904-4589-86A6-FFF5C1CEC1B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557FB9D-DDA5-44F8-B22F-80C710AAB1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892ADF-0152-4DE1-945D-D7488466A6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359F5C9-CCCB-4654-A535-B09F4278CD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998E1A-2B6D-44BC-B5AD-AE02E9C4B5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7B2AA08-41D6-429C-A42B-1B6F36BC0F0F}"/>
              </a:ext>
            </a:extLst>
          </p:cNvPr>
          <p:cNvSpPr>
            <a:spLocks noGrp="1"/>
          </p:cNvSpPr>
          <p:nvPr>
            <p:ph type="dt" sz="half" idx="10"/>
          </p:nvPr>
        </p:nvSpPr>
        <p:spPr/>
        <p:txBody>
          <a:bodyPr/>
          <a:lstStyle/>
          <a:p>
            <a:fld id="{56877580-C5AE-4D9B-8D9A-7CDB612579E1}" type="datetimeFigureOut">
              <a:rPr lang="en-GB" smtClean="0"/>
              <a:t>13/07/2022</a:t>
            </a:fld>
            <a:endParaRPr lang="en-GB"/>
          </a:p>
        </p:txBody>
      </p:sp>
      <p:sp>
        <p:nvSpPr>
          <p:cNvPr id="8" name="Footer Placeholder 7">
            <a:extLst>
              <a:ext uri="{FF2B5EF4-FFF2-40B4-BE49-F238E27FC236}">
                <a16:creationId xmlns:a16="http://schemas.microsoft.com/office/drawing/2014/main" id="{F34EEFF2-D5B8-47C0-9A69-8963D6676AA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BDC6A89-4CE9-494E-B47B-DDCA7DA87E0B}"/>
              </a:ext>
            </a:extLst>
          </p:cNvPr>
          <p:cNvSpPr>
            <a:spLocks noGrp="1"/>
          </p:cNvSpPr>
          <p:nvPr>
            <p:ph type="sldNum" sz="quarter" idx="12"/>
          </p:nvPr>
        </p:nvSpPr>
        <p:spPr/>
        <p:txBody>
          <a:bodyPr/>
          <a:lstStyle/>
          <a:p>
            <a:fld id="{F5737670-8963-41A1-8373-A317F5BE481D}" type="slidenum">
              <a:rPr lang="en-GB" smtClean="0"/>
              <a:t>‹#›</a:t>
            </a:fld>
            <a:endParaRPr lang="en-GB"/>
          </a:p>
        </p:txBody>
      </p:sp>
    </p:spTree>
    <p:extLst>
      <p:ext uri="{BB962C8B-B14F-4D97-AF65-F5344CB8AC3E}">
        <p14:creationId xmlns:p14="http://schemas.microsoft.com/office/powerpoint/2010/main" val="14901674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BFF18-FADE-4666-A479-BAD6DF745AF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ABED084-A520-4713-93DB-5F9C5F2FC4AF}"/>
              </a:ext>
            </a:extLst>
          </p:cNvPr>
          <p:cNvSpPr>
            <a:spLocks noGrp="1"/>
          </p:cNvSpPr>
          <p:nvPr>
            <p:ph type="dt" sz="half" idx="10"/>
          </p:nvPr>
        </p:nvSpPr>
        <p:spPr/>
        <p:txBody>
          <a:bodyPr/>
          <a:lstStyle/>
          <a:p>
            <a:fld id="{56877580-C5AE-4D9B-8D9A-7CDB612579E1}" type="datetimeFigureOut">
              <a:rPr lang="en-GB" smtClean="0"/>
              <a:t>13/07/2022</a:t>
            </a:fld>
            <a:endParaRPr lang="en-GB"/>
          </a:p>
        </p:txBody>
      </p:sp>
      <p:sp>
        <p:nvSpPr>
          <p:cNvPr id="4" name="Footer Placeholder 3">
            <a:extLst>
              <a:ext uri="{FF2B5EF4-FFF2-40B4-BE49-F238E27FC236}">
                <a16:creationId xmlns:a16="http://schemas.microsoft.com/office/drawing/2014/main" id="{A4C72770-B316-45E0-B5D2-2170EBC6E2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FF9FC7D-8359-4145-905D-3F197A381361}"/>
              </a:ext>
            </a:extLst>
          </p:cNvPr>
          <p:cNvSpPr>
            <a:spLocks noGrp="1"/>
          </p:cNvSpPr>
          <p:nvPr>
            <p:ph type="sldNum" sz="quarter" idx="12"/>
          </p:nvPr>
        </p:nvSpPr>
        <p:spPr/>
        <p:txBody>
          <a:bodyPr/>
          <a:lstStyle/>
          <a:p>
            <a:fld id="{F5737670-8963-41A1-8373-A317F5BE481D}" type="slidenum">
              <a:rPr lang="en-GB" smtClean="0"/>
              <a:t>‹#›</a:t>
            </a:fld>
            <a:endParaRPr lang="en-GB"/>
          </a:p>
        </p:txBody>
      </p:sp>
    </p:spTree>
    <p:extLst>
      <p:ext uri="{BB962C8B-B14F-4D97-AF65-F5344CB8AC3E}">
        <p14:creationId xmlns:p14="http://schemas.microsoft.com/office/powerpoint/2010/main" val="593241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655E9D-77EB-4890-A410-C9BEFFE80D1D}"/>
              </a:ext>
            </a:extLst>
          </p:cNvPr>
          <p:cNvSpPr>
            <a:spLocks noGrp="1"/>
          </p:cNvSpPr>
          <p:nvPr>
            <p:ph type="dt" sz="half" idx="10"/>
          </p:nvPr>
        </p:nvSpPr>
        <p:spPr/>
        <p:txBody>
          <a:bodyPr/>
          <a:lstStyle/>
          <a:p>
            <a:fld id="{56877580-C5AE-4D9B-8D9A-7CDB612579E1}" type="datetimeFigureOut">
              <a:rPr lang="en-GB" smtClean="0"/>
              <a:t>13/07/2022</a:t>
            </a:fld>
            <a:endParaRPr lang="en-GB"/>
          </a:p>
        </p:txBody>
      </p:sp>
      <p:sp>
        <p:nvSpPr>
          <p:cNvPr id="3" name="Footer Placeholder 2">
            <a:extLst>
              <a:ext uri="{FF2B5EF4-FFF2-40B4-BE49-F238E27FC236}">
                <a16:creationId xmlns:a16="http://schemas.microsoft.com/office/drawing/2014/main" id="{E4CACA1D-6C36-471D-B1D7-A69A31D42A6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E7C0393-4BFC-4125-880D-FBB94428EBF2}"/>
              </a:ext>
            </a:extLst>
          </p:cNvPr>
          <p:cNvSpPr>
            <a:spLocks noGrp="1"/>
          </p:cNvSpPr>
          <p:nvPr>
            <p:ph type="sldNum" sz="quarter" idx="12"/>
          </p:nvPr>
        </p:nvSpPr>
        <p:spPr/>
        <p:txBody>
          <a:bodyPr/>
          <a:lstStyle/>
          <a:p>
            <a:fld id="{F5737670-8963-41A1-8373-A317F5BE481D}" type="slidenum">
              <a:rPr lang="en-GB" smtClean="0"/>
              <a:t>‹#›</a:t>
            </a:fld>
            <a:endParaRPr lang="en-GB"/>
          </a:p>
        </p:txBody>
      </p:sp>
    </p:spTree>
    <p:extLst>
      <p:ext uri="{BB962C8B-B14F-4D97-AF65-F5344CB8AC3E}">
        <p14:creationId xmlns:p14="http://schemas.microsoft.com/office/powerpoint/2010/main" val="2467201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8590090-10A0-4F22-814B-02E426A42265}" type="datetime1">
              <a:rPr lang="en-US" smtClean="0"/>
              <a:t>7/13/2022</a:t>
            </a:fld>
            <a:endParaRPr lang="en-GB"/>
          </a:p>
        </p:txBody>
      </p:sp>
      <p:sp>
        <p:nvSpPr>
          <p:cNvPr id="5" name="Footer Placeholder 4"/>
          <p:cNvSpPr>
            <a:spLocks noGrp="1"/>
          </p:cNvSpPr>
          <p:nvPr>
            <p:ph type="ftr" sz="quarter" idx="11"/>
          </p:nvPr>
        </p:nvSpPr>
        <p:spPr/>
        <p:txBody>
          <a:bodyPr/>
          <a:lstStyle/>
          <a:p>
            <a:r>
              <a:rPr lang="en-US" smtClean="0"/>
              <a:t>PIP-II FCD modifications</a:t>
            </a:r>
            <a:endParaRPr lang="en-GB"/>
          </a:p>
        </p:txBody>
      </p:sp>
      <p:sp>
        <p:nvSpPr>
          <p:cNvPr id="6" name="Slide Number Placeholder 5"/>
          <p:cNvSpPr>
            <a:spLocks noGrp="1"/>
          </p:cNvSpPr>
          <p:nvPr>
            <p:ph type="sldNum" sz="quarter" idx="12"/>
          </p:nvPr>
        </p:nvSpPr>
        <p:spPr/>
        <p:txBody>
          <a:bodyPr/>
          <a:lstStyle/>
          <a:p>
            <a:fld id="{889E9A42-9D2C-40EA-8E8F-852DB75D1291}" type="slidenum">
              <a:rPr lang="en-GB" smtClean="0"/>
              <a:t>‹#›</a:t>
            </a:fld>
            <a:endParaRPr lang="en-GB"/>
          </a:p>
        </p:txBody>
      </p:sp>
    </p:spTree>
    <p:extLst>
      <p:ext uri="{BB962C8B-B14F-4D97-AF65-F5344CB8AC3E}">
        <p14:creationId xmlns:p14="http://schemas.microsoft.com/office/powerpoint/2010/main" val="9984716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0127F-027F-41AD-8526-EFF82D5898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93481E-E1F6-4CAC-9853-052DF0ACE5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DA0AFC4-6EAA-4A37-B4AD-986FC3A41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F795EC-71EB-4D10-BCA4-1AE089A1348A}"/>
              </a:ext>
            </a:extLst>
          </p:cNvPr>
          <p:cNvSpPr>
            <a:spLocks noGrp="1"/>
          </p:cNvSpPr>
          <p:nvPr>
            <p:ph type="dt" sz="half" idx="10"/>
          </p:nvPr>
        </p:nvSpPr>
        <p:spPr/>
        <p:txBody>
          <a:bodyPr/>
          <a:lstStyle/>
          <a:p>
            <a:fld id="{56877580-C5AE-4D9B-8D9A-7CDB612579E1}" type="datetimeFigureOut">
              <a:rPr lang="en-GB" smtClean="0"/>
              <a:t>13/07/2022</a:t>
            </a:fld>
            <a:endParaRPr lang="en-GB"/>
          </a:p>
        </p:txBody>
      </p:sp>
      <p:sp>
        <p:nvSpPr>
          <p:cNvPr id="6" name="Footer Placeholder 5">
            <a:extLst>
              <a:ext uri="{FF2B5EF4-FFF2-40B4-BE49-F238E27FC236}">
                <a16:creationId xmlns:a16="http://schemas.microsoft.com/office/drawing/2014/main" id="{A4C11993-9C3D-4F75-9797-6CDB92CC0F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2C32B7-2B91-494B-9641-A3378E64B5A9}"/>
              </a:ext>
            </a:extLst>
          </p:cNvPr>
          <p:cNvSpPr>
            <a:spLocks noGrp="1"/>
          </p:cNvSpPr>
          <p:nvPr>
            <p:ph type="sldNum" sz="quarter" idx="12"/>
          </p:nvPr>
        </p:nvSpPr>
        <p:spPr/>
        <p:txBody>
          <a:bodyPr/>
          <a:lstStyle/>
          <a:p>
            <a:fld id="{F5737670-8963-41A1-8373-A317F5BE481D}" type="slidenum">
              <a:rPr lang="en-GB" smtClean="0"/>
              <a:t>‹#›</a:t>
            </a:fld>
            <a:endParaRPr lang="en-GB"/>
          </a:p>
        </p:txBody>
      </p:sp>
    </p:spTree>
    <p:extLst>
      <p:ext uri="{BB962C8B-B14F-4D97-AF65-F5344CB8AC3E}">
        <p14:creationId xmlns:p14="http://schemas.microsoft.com/office/powerpoint/2010/main" val="1202287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89AE-7E48-4E03-8B32-CC8F590B5E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4C33EFD-E8A8-46C2-94E9-D624D01638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806F9E3-A1E7-4ABB-9BCF-479CAC55C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A42E2-3461-446B-A63F-A2807D838AB5}"/>
              </a:ext>
            </a:extLst>
          </p:cNvPr>
          <p:cNvSpPr>
            <a:spLocks noGrp="1"/>
          </p:cNvSpPr>
          <p:nvPr>
            <p:ph type="dt" sz="half" idx="10"/>
          </p:nvPr>
        </p:nvSpPr>
        <p:spPr/>
        <p:txBody>
          <a:bodyPr/>
          <a:lstStyle/>
          <a:p>
            <a:fld id="{56877580-C5AE-4D9B-8D9A-7CDB612579E1}" type="datetimeFigureOut">
              <a:rPr lang="en-GB" smtClean="0"/>
              <a:t>13/07/2022</a:t>
            </a:fld>
            <a:endParaRPr lang="en-GB"/>
          </a:p>
        </p:txBody>
      </p:sp>
      <p:sp>
        <p:nvSpPr>
          <p:cNvPr id="6" name="Footer Placeholder 5">
            <a:extLst>
              <a:ext uri="{FF2B5EF4-FFF2-40B4-BE49-F238E27FC236}">
                <a16:creationId xmlns:a16="http://schemas.microsoft.com/office/drawing/2014/main" id="{AF935C06-DD9C-487F-857E-2D6D23D461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6F0ED4-7DC8-4A5B-ACD4-51C82DD68A5A}"/>
              </a:ext>
            </a:extLst>
          </p:cNvPr>
          <p:cNvSpPr>
            <a:spLocks noGrp="1"/>
          </p:cNvSpPr>
          <p:nvPr>
            <p:ph type="sldNum" sz="quarter" idx="12"/>
          </p:nvPr>
        </p:nvSpPr>
        <p:spPr/>
        <p:txBody>
          <a:bodyPr/>
          <a:lstStyle/>
          <a:p>
            <a:fld id="{F5737670-8963-41A1-8373-A317F5BE481D}" type="slidenum">
              <a:rPr lang="en-GB" smtClean="0"/>
              <a:t>‹#›</a:t>
            </a:fld>
            <a:endParaRPr lang="en-GB"/>
          </a:p>
        </p:txBody>
      </p:sp>
    </p:spTree>
    <p:extLst>
      <p:ext uri="{BB962C8B-B14F-4D97-AF65-F5344CB8AC3E}">
        <p14:creationId xmlns:p14="http://schemas.microsoft.com/office/powerpoint/2010/main" val="1952438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5E85C-E137-443B-963B-C8652E5FB0A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64B412-F5C6-4A33-B0BB-422BBF15A49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1DE5E9-3470-427B-9489-D458EFE74223}"/>
              </a:ext>
            </a:extLst>
          </p:cNvPr>
          <p:cNvSpPr>
            <a:spLocks noGrp="1"/>
          </p:cNvSpPr>
          <p:nvPr>
            <p:ph type="dt" sz="half" idx="10"/>
          </p:nvPr>
        </p:nvSpPr>
        <p:spPr/>
        <p:txBody>
          <a:bodyPr/>
          <a:lstStyle/>
          <a:p>
            <a:fld id="{56877580-C5AE-4D9B-8D9A-7CDB612579E1}" type="datetimeFigureOut">
              <a:rPr lang="en-GB" smtClean="0"/>
              <a:t>13/07/2022</a:t>
            </a:fld>
            <a:endParaRPr lang="en-GB"/>
          </a:p>
        </p:txBody>
      </p:sp>
      <p:sp>
        <p:nvSpPr>
          <p:cNvPr id="5" name="Footer Placeholder 4">
            <a:extLst>
              <a:ext uri="{FF2B5EF4-FFF2-40B4-BE49-F238E27FC236}">
                <a16:creationId xmlns:a16="http://schemas.microsoft.com/office/drawing/2014/main" id="{F038BC52-87E6-44AB-B15D-3E2887C1B2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96B258-C617-427D-9202-E6139F87B2A6}"/>
              </a:ext>
            </a:extLst>
          </p:cNvPr>
          <p:cNvSpPr>
            <a:spLocks noGrp="1"/>
          </p:cNvSpPr>
          <p:nvPr>
            <p:ph type="sldNum" sz="quarter" idx="12"/>
          </p:nvPr>
        </p:nvSpPr>
        <p:spPr/>
        <p:txBody>
          <a:bodyPr/>
          <a:lstStyle/>
          <a:p>
            <a:fld id="{F5737670-8963-41A1-8373-A317F5BE481D}" type="slidenum">
              <a:rPr lang="en-GB" smtClean="0"/>
              <a:t>‹#›</a:t>
            </a:fld>
            <a:endParaRPr lang="en-GB"/>
          </a:p>
        </p:txBody>
      </p:sp>
    </p:spTree>
    <p:extLst>
      <p:ext uri="{BB962C8B-B14F-4D97-AF65-F5344CB8AC3E}">
        <p14:creationId xmlns:p14="http://schemas.microsoft.com/office/powerpoint/2010/main" val="19651859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B61C76-8F96-44B2-A098-291C45F1AF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D0067C7-77F0-4111-B15F-92685D7E680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3CB0CD-6CFA-41DB-8094-2024FCFD1FA6}"/>
              </a:ext>
            </a:extLst>
          </p:cNvPr>
          <p:cNvSpPr>
            <a:spLocks noGrp="1"/>
          </p:cNvSpPr>
          <p:nvPr>
            <p:ph type="dt" sz="half" idx="10"/>
          </p:nvPr>
        </p:nvSpPr>
        <p:spPr/>
        <p:txBody>
          <a:bodyPr/>
          <a:lstStyle/>
          <a:p>
            <a:fld id="{56877580-C5AE-4D9B-8D9A-7CDB612579E1}" type="datetimeFigureOut">
              <a:rPr lang="en-GB" smtClean="0"/>
              <a:t>13/07/2022</a:t>
            </a:fld>
            <a:endParaRPr lang="en-GB"/>
          </a:p>
        </p:txBody>
      </p:sp>
      <p:sp>
        <p:nvSpPr>
          <p:cNvPr id="5" name="Footer Placeholder 4">
            <a:extLst>
              <a:ext uri="{FF2B5EF4-FFF2-40B4-BE49-F238E27FC236}">
                <a16:creationId xmlns:a16="http://schemas.microsoft.com/office/drawing/2014/main" id="{21DC1BBB-FA6B-4E51-B581-B86F4E4001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7A20D0-B8CA-4349-88E3-B6CB93BC43FC}"/>
              </a:ext>
            </a:extLst>
          </p:cNvPr>
          <p:cNvSpPr>
            <a:spLocks noGrp="1"/>
          </p:cNvSpPr>
          <p:nvPr>
            <p:ph type="sldNum" sz="quarter" idx="12"/>
          </p:nvPr>
        </p:nvSpPr>
        <p:spPr/>
        <p:txBody>
          <a:bodyPr/>
          <a:lstStyle/>
          <a:p>
            <a:fld id="{F5737670-8963-41A1-8373-A317F5BE481D}" type="slidenum">
              <a:rPr lang="en-GB" smtClean="0"/>
              <a:t>‹#›</a:t>
            </a:fld>
            <a:endParaRPr lang="en-GB"/>
          </a:p>
        </p:txBody>
      </p:sp>
    </p:spTree>
    <p:extLst>
      <p:ext uri="{BB962C8B-B14F-4D97-AF65-F5344CB8AC3E}">
        <p14:creationId xmlns:p14="http://schemas.microsoft.com/office/powerpoint/2010/main" val="24828662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31454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CAE69-592D-6D48-8D37-1AF709B0432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1ECE34F9-FD31-954C-90A9-25364BF3A3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381E6B-7D41-F84E-B286-61EBCE0535F6}"/>
              </a:ext>
            </a:extLst>
          </p:cNvPr>
          <p:cNvSpPr>
            <a:spLocks noGrp="1"/>
          </p:cNvSpPr>
          <p:nvPr>
            <p:ph type="dt" sz="half" idx="10"/>
          </p:nvPr>
        </p:nvSpPr>
        <p:spPr/>
        <p:txBody>
          <a:bodyPr/>
          <a:lstStyle/>
          <a:p>
            <a:fld id="{14BD68BC-1AD8-B640-8B1E-602BF3073AFD}" type="datetimeFigureOut">
              <a:rPr lang="en-US" smtClean="0"/>
              <a:t>7/13/2022</a:t>
            </a:fld>
            <a:endParaRPr lang="en-US"/>
          </a:p>
        </p:txBody>
      </p:sp>
      <p:sp>
        <p:nvSpPr>
          <p:cNvPr id="5" name="Footer Placeholder 4">
            <a:extLst>
              <a:ext uri="{FF2B5EF4-FFF2-40B4-BE49-F238E27FC236}">
                <a16:creationId xmlns:a16="http://schemas.microsoft.com/office/drawing/2014/main" id="{73CE29A8-E8C2-784C-9495-F0D437E955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4039A4-CB11-B346-94E7-20D66FCAC610}"/>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92476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EF2C8-66D4-EF4A-AAFD-01BC50FA7E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AD9361-0DDC-EE4E-A740-F93892B3693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AD9F65C-3FCD-8B46-A28D-257FA8F28C4F}"/>
              </a:ext>
            </a:extLst>
          </p:cNvPr>
          <p:cNvSpPr>
            <a:spLocks noGrp="1"/>
          </p:cNvSpPr>
          <p:nvPr>
            <p:ph type="dt" sz="half" idx="10"/>
          </p:nvPr>
        </p:nvSpPr>
        <p:spPr/>
        <p:txBody>
          <a:bodyPr/>
          <a:lstStyle/>
          <a:p>
            <a:fld id="{14BD68BC-1AD8-B640-8B1E-602BF3073AFD}" type="datetimeFigureOut">
              <a:rPr lang="en-US" smtClean="0"/>
              <a:t>7/13/2022</a:t>
            </a:fld>
            <a:endParaRPr lang="en-US"/>
          </a:p>
        </p:txBody>
      </p:sp>
      <p:sp>
        <p:nvSpPr>
          <p:cNvPr id="5" name="Footer Placeholder 4">
            <a:extLst>
              <a:ext uri="{FF2B5EF4-FFF2-40B4-BE49-F238E27FC236}">
                <a16:creationId xmlns:a16="http://schemas.microsoft.com/office/drawing/2014/main" id="{1A88163C-7F3C-9B44-A028-C4886506FC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47796D-644C-B740-8C2E-356ECAB6D30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733050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1CB58-4758-1C42-8DAA-2AAA3F98FED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6AB7D025-4B39-8D45-811F-5B1E30D5E7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42683CA-90A4-5E49-AA2C-3DCED63A8EBC}"/>
              </a:ext>
            </a:extLst>
          </p:cNvPr>
          <p:cNvSpPr>
            <a:spLocks noGrp="1"/>
          </p:cNvSpPr>
          <p:nvPr>
            <p:ph type="dt" sz="half" idx="10"/>
          </p:nvPr>
        </p:nvSpPr>
        <p:spPr/>
        <p:txBody>
          <a:bodyPr/>
          <a:lstStyle/>
          <a:p>
            <a:fld id="{14BD68BC-1AD8-B640-8B1E-602BF3073AFD}" type="datetimeFigureOut">
              <a:rPr lang="en-US" smtClean="0"/>
              <a:t>7/13/2022</a:t>
            </a:fld>
            <a:endParaRPr lang="en-US"/>
          </a:p>
        </p:txBody>
      </p:sp>
      <p:sp>
        <p:nvSpPr>
          <p:cNvPr id="5" name="Footer Placeholder 4">
            <a:extLst>
              <a:ext uri="{FF2B5EF4-FFF2-40B4-BE49-F238E27FC236}">
                <a16:creationId xmlns:a16="http://schemas.microsoft.com/office/drawing/2014/main" id="{97E1DED1-CD68-AC4C-ABC6-F8EEE292B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3341-F52D-D14B-A417-6C66E51D03C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7999640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351C6-2D17-C14E-8DC1-418227C6986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0F791E-6CBD-2747-86C9-A91E120F506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76279C1-F68E-7E4B-B565-93EC951F8A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CD866C6-99FF-2F4A-936E-613FC9DB3BB2}"/>
              </a:ext>
            </a:extLst>
          </p:cNvPr>
          <p:cNvSpPr>
            <a:spLocks noGrp="1"/>
          </p:cNvSpPr>
          <p:nvPr>
            <p:ph type="dt" sz="half" idx="10"/>
          </p:nvPr>
        </p:nvSpPr>
        <p:spPr/>
        <p:txBody>
          <a:bodyPr/>
          <a:lstStyle/>
          <a:p>
            <a:fld id="{14BD68BC-1AD8-B640-8B1E-602BF3073AFD}" type="datetimeFigureOut">
              <a:rPr lang="en-US" smtClean="0"/>
              <a:t>7/13/2022</a:t>
            </a:fld>
            <a:endParaRPr lang="en-US"/>
          </a:p>
        </p:txBody>
      </p:sp>
      <p:sp>
        <p:nvSpPr>
          <p:cNvPr id="6" name="Footer Placeholder 5">
            <a:extLst>
              <a:ext uri="{FF2B5EF4-FFF2-40B4-BE49-F238E27FC236}">
                <a16:creationId xmlns:a16="http://schemas.microsoft.com/office/drawing/2014/main" id="{45D0DB7C-BDCE-D146-9584-809FFC25DD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FD1283-F062-2E4B-8DD8-A11DB5311AF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0262088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DCD01-DE9B-A849-A35D-9F761E7A29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B213394-3DB5-5A4C-965B-35CC3D1F29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80C87B7-015A-EE48-9BA2-392DACDC00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83A97E02-FB0B-A048-9274-06CF17436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ADCF4DD-E248-C543-910E-BAFFB18831D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C573B90-35AD-3E43-B0CA-8BA2F2BBBC62}"/>
              </a:ext>
            </a:extLst>
          </p:cNvPr>
          <p:cNvSpPr>
            <a:spLocks noGrp="1"/>
          </p:cNvSpPr>
          <p:nvPr>
            <p:ph type="dt" sz="half" idx="10"/>
          </p:nvPr>
        </p:nvSpPr>
        <p:spPr/>
        <p:txBody>
          <a:bodyPr/>
          <a:lstStyle/>
          <a:p>
            <a:fld id="{14BD68BC-1AD8-B640-8B1E-602BF3073AFD}" type="datetimeFigureOut">
              <a:rPr lang="en-US" smtClean="0"/>
              <a:t>7/13/2022</a:t>
            </a:fld>
            <a:endParaRPr lang="en-US"/>
          </a:p>
        </p:txBody>
      </p:sp>
      <p:sp>
        <p:nvSpPr>
          <p:cNvPr id="8" name="Footer Placeholder 7">
            <a:extLst>
              <a:ext uri="{FF2B5EF4-FFF2-40B4-BE49-F238E27FC236}">
                <a16:creationId xmlns:a16="http://schemas.microsoft.com/office/drawing/2014/main" id="{126E709E-0F2B-524A-BB14-376202A2698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8CED43-5180-C24B-8196-24914383E7BA}"/>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834820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6D3D392-98CC-42E1-BA00-306E3599B7E8}" type="datetime1">
              <a:rPr lang="en-US" smtClean="0"/>
              <a:t>7/13/2022</a:t>
            </a:fld>
            <a:endParaRPr lang="en-GB"/>
          </a:p>
        </p:txBody>
      </p:sp>
      <p:sp>
        <p:nvSpPr>
          <p:cNvPr id="6" name="Footer Placeholder 5"/>
          <p:cNvSpPr>
            <a:spLocks noGrp="1"/>
          </p:cNvSpPr>
          <p:nvPr>
            <p:ph type="ftr" sz="quarter" idx="11"/>
          </p:nvPr>
        </p:nvSpPr>
        <p:spPr/>
        <p:txBody>
          <a:bodyPr/>
          <a:lstStyle/>
          <a:p>
            <a:r>
              <a:rPr lang="en-US" smtClean="0"/>
              <a:t>PIP-II FCD modifications</a:t>
            </a:r>
            <a:endParaRPr lang="en-GB"/>
          </a:p>
        </p:txBody>
      </p:sp>
      <p:sp>
        <p:nvSpPr>
          <p:cNvPr id="7" name="Slide Number Placeholder 6"/>
          <p:cNvSpPr>
            <a:spLocks noGrp="1"/>
          </p:cNvSpPr>
          <p:nvPr>
            <p:ph type="sldNum" sz="quarter" idx="12"/>
          </p:nvPr>
        </p:nvSpPr>
        <p:spPr/>
        <p:txBody>
          <a:bodyPr/>
          <a:lstStyle/>
          <a:p>
            <a:fld id="{889E9A42-9D2C-40EA-8E8F-852DB75D1291}" type="slidenum">
              <a:rPr lang="en-GB" smtClean="0"/>
              <a:t>‹#›</a:t>
            </a:fld>
            <a:endParaRPr lang="en-GB"/>
          </a:p>
        </p:txBody>
      </p:sp>
    </p:spTree>
    <p:extLst>
      <p:ext uri="{BB962C8B-B14F-4D97-AF65-F5344CB8AC3E}">
        <p14:creationId xmlns:p14="http://schemas.microsoft.com/office/powerpoint/2010/main" val="25362128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E4D60-AC0C-044F-8925-BE12978C5543}"/>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080422E-D871-AC4C-A0FF-BA911179FDAA}"/>
              </a:ext>
            </a:extLst>
          </p:cNvPr>
          <p:cNvSpPr>
            <a:spLocks noGrp="1"/>
          </p:cNvSpPr>
          <p:nvPr>
            <p:ph type="dt" sz="half" idx="10"/>
          </p:nvPr>
        </p:nvSpPr>
        <p:spPr/>
        <p:txBody>
          <a:bodyPr/>
          <a:lstStyle/>
          <a:p>
            <a:fld id="{14BD68BC-1AD8-B640-8B1E-602BF3073AFD}" type="datetimeFigureOut">
              <a:rPr lang="en-US" smtClean="0"/>
              <a:t>7/13/2022</a:t>
            </a:fld>
            <a:endParaRPr lang="en-US"/>
          </a:p>
        </p:txBody>
      </p:sp>
      <p:sp>
        <p:nvSpPr>
          <p:cNvPr id="4" name="Footer Placeholder 3">
            <a:extLst>
              <a:ext uri="{FF2B5EF4-FFF2-40B4-BE49-F238E27FC236}">
                <a16:creationId xmlns:a16="http://schemas.microsoft.com/office/drawing/2014/main" id="{3FA61A44-CE7E-2E47-A2C7-EFD19C4D40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3A8DBD8-7206-5A45-8701-1C5BFDD6468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788230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A31B14-AAAA-D746-8A4F-C3E1BB0AC402}"/>
              </a:ext>
            </a:extLst>
          </p:cNvPr>
          <p:cNvSpPr>
            <a:spLocks noGrp="1"/>
          </p:cNvSpPr>
          <p:nvPr>
            <p:ph type="dt" sz="half" idx="10"/>
          </p:nvPr>
        </p:nvSpPr>
        <p:spPr/>
        <p:txBody>
          <a:bodyPr/>
          <a:lstStyle/>
          <a:p>
            <a:fld id="{14BD68BC-1AD8-B640-8B1E-602BF3073AFD}" type="datetimeFigureOut">
              <a:rPr lang="en-US" smtClean="0"/>
              <a:t>7/13/2022</a:t>
            </a:fld>
            <a:endParaRPr lang="en-US"/>
          </a:p>
        </p:txBody>
      </p:sp>
      <p:sp>
        <p:nvSpPr>
          <p:cNvPr id="3" name="Footer Placeholder 2">
            <a:extLst>
              <a:ext uri="{FF2B5EF4-FFF2-40B4-BE49-F238E27FC236}">
                <a16:creationId xmlns:a16="http://schemas.microsoft.com/office/drawing/2014/main" id="{0E54D6A3-2EE2-B640-B0F3-7408BA955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93CF3B5-8136-464C-B9CE-C289E9FE88E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7473358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BD96A-43E5-A645-B273-977F074EA43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02B250C-BB32-7348-BE3C-383B51A8F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C78973E-998F-6D41-9801-A30991298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745CC00-44DF-1E48-95F7-E532F4C69D56}"/>
              </a:ext>
            </a:extLst>
          </p:cNvPr>
          <p:cNvSpPr>
            <a:spLocks noGrp="1"/>
          </p:cNvSpPr>
          <p:nvPr>
            <p:ph type="dt" sz="half" idx="10"/>
          </p:nvPr>
        </p:nvSpPr>
        <p:spPr/>
        <p:txBody>
          <a:bodyPr/>
          <a:lstStyle/>
          <a:p>
            <a:fld id="{14BD68BC-1AD8-B640-8B1E-602BF3073AFD}" type="datetimeFigureOut">
              <a:rPr lang="en-US" smtClean="0"/>
              <a:t>7/13/2022</a:t>
            </a:fld>
            <a:endParaRPr lang="en-US"/>
          </a:p>
        </p:txBody>
      </p:sp>
      <p:sp>
        <p:nvSpPr>
          <p:cNvPr id="6" name="Footer Placeholder 5">
            <a:extLst>
              <a:ext uri="{FF2B5EF4-FFF2-40B4-BE49-F238E27FC236}">
                <a16:creationId xmlns:a16="http://schemas.microsoft.com/office/drawing/2014/main" id="{B984893D-3FFC-6749-AD92-18B78F33AD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03AAAD-3463-B142-AEB9-CFB5F3DCA4FF}"/>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915249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9AEEA-03B0-C845-83C2-A99DE7CF457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D0810E-8148-AB45-8D0B-5492633BCB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CE66B3-4F01-3148-9B21-03E05C59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80305A-EC70-204D-A203-97127CF60F29}"/>
              </a:ext>
            </a:extLst>
          </p:cNvPr>
          <p:cNvSpPr>
            <a:spLocks noGrp="1"/>
          </p:cNvSpPr>
          <p:nvPr>
            <p:ph type="dt" sz="half" idx="10"/>
          </p:nvPr>
        </p:nvSpPr>
        <p:spPr/>
        <p:txBody>
          <a:bodyPr/>
          <a:lstStyle/>
          <a:p>
            <a:fld id="{14BD68BC-1AD8-B640-8B1E-602BF3073AFD}" type="datetimeFigureOut">
              <a:rPr lang="en-US" smtClean="0"/>
              <a:t>7/13/2022</a:t>
            </a:fld>
            <a:endParaRPr lang="en-US"/>
          </a:p>
        </p:txBody>
      </p:sp>
      <p:sp>
        <p:nvSpPr>
          <p:cNvPr id="6" name="Footer Placeholder 5">
            <a:extLst>
              <a:ext uri="{FF2B5EF4-FFF2-40B4-BE49-F238E27FC236}">
                <a16:creationId xmlns:a16="http://schemas.microsoft.com/office/drawing/2014/main" id="{0FCDF6F2-688B-AC47-8BE3-B3918FD0BB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DCE4F3-8FAC-C647-B187-2C76584703EE}"/>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9552630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D39B2-85B2-8A4B-8008-EE871C7A57D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62A1684-4147-4E4A-BE1D-647E280F681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1E7061D-97DA-5D45-A717-D8A7EEF03D1B}"/>
              </a:ext>
            </a:extLst>
          </p:cNvPr>
          <p:cNvSpPr>
            <a:spLocks noGrp="1"/>
          </p:cNvSpPr>
          <p:nvPr>
            <p:ph type="dt" sz="half" idx="10"/>
          </p:nvPr>
        </p:nvSpPr>
        <p:spPr/>
        <p:txBody>
          <a:bodyPr/>
          <a:lstStyle/>
          <a:p>
            <a:fld id="{14BD68BC-1AD8-B640-8B1E-602BF3073AFD}" type="datetimeFigureOut">
              <a:rPr lang="en-US" smtClean="0"/>
              <a:t>7/13/2022</a:t>
            </a:fld>
            <a:endParaRPr lang="en-US"/>
          </a:p>
        </p:txBody>
      </p:sp>
      <p:sp>
        <p:nvSpPr>
          <p:cNvPr id="5" name="Footer Placeholder 4">
            <a:extLst>
              <a:ext uri="{FF2B5EF4-FFF2-40B4-BE49-F238E27FC236}">
                <a16:creationId xmlns:a16="http://schemas.microsoft.com/office/drawing/2014/main" id="{F08C7700-26C6-804B-9BEF-4E4886CEB3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8D442D-6AED-C347-A737-1092964EAE82}"/>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6081076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F360F0-A2C2-BC4E-AC8F-28FB5C10E34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635D444D-2CB3-C84E-AFAB-6E36673058E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1CCCC5E-1493-D445-AD8B-A3A5697A2531}"/>
              </a:ext>
            </a:extLst>
          </p:cNvPr>
          <p:cNvSpPr>
            <a:spLocks noGrp="1"/>
          </p:cNvSpPr>
          <p:nvPr>
            <p:ph type="dt" sz="half" idx="10"/>
          </p:nvPr>
        </p:nvSpPr>
        <p:spPr/>
        <p:txBody>
          <a:bodyPr/>
          <a:lstStyle/>
          <a:p>
            <a:fld id="{14BD68BC-1AD8-B640-8B1E-602BF3073AFD}" type="datetimeFigureOut">
              <a:rPr lang="en-US" smtClean="0"/>
              <a:t>7/13/2022</a:t>
            </a:fld>
            <a:endParaRPr lang="en-US"/>
          </a:p>
        </p:txBody>
      </p:sp>
      <p:sp>
        <p:nvSpPr>
          <p:cNvPr id="5" name="Footer Placeholder 4">
            <a:extLst>
              <a:ext uri="{FF2B5EF4-FFF2-40B4-BE49-F238E27FC236}">
                <a16:creationId xmlns:a16="http://schemas.microsoft.com/office/drawing/2014/main" id="{0036B37B-4148-1847-B7D0-E506A8B43B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948933-1B9F-6140-A9E4-6AC0E5BF3C61}"/>
              </a:ext>
            </a:extLst>
          </p:cNvPr>
          <p:cNvSpPr>
            <a:spLocks noGrp="1"/>
          </p:cNvSpPr>
          <p:nvPr>
            <p:ph type="sldNum" sz="quarter" idx="12"/>
          </p:nvPr>
        </p:nvSpPr>
        <p:spPr/>
        <p:txBody>
          <a:bodyPr/>
          <a:lstStyle/>
          <a:p>
            <a:fld id="{BBAAB195-B577-5546-8349-9DDA93B6129E}" type="slidenum">
              <a:rPr lang="en-US" smtClean="0"/>
              <a:t>‹#›</a:t>
            </a:fld>
            <a:endParaRPr lang="en-US"/>
          </a:p>
        </p:txBody>
      </p:sp>
    </p:spTree>
    <p:extLst>
      <p:ext uri="{BB962C8B-B14F-4D97-AF65-F5344CB8AC3E}">
        <p14:creationId xmlns:p14="http://schemas.microsoft.com/office/powerpoint/2010/main" val="13612098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367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635390D-3FC6-460F-8607-37D5CF18237A}" type="datetime1">
              <a:rPr lang="en-US" smtClean="0"/>
              <a:t>7/13/2022</a:t>
            </a:fld>
            <a:endParaRPr lang="en-GB"/>
          </a:p>
        </p:txBody>
      </p:sp>
      <p:sp>
        <p:nvSpPr>
          <p:cNvPr id="8" name="Footer Placeholder 7"/>
          <p:cNvSpPr>
            <a:spLocks noGrp="1"/>
          </p:cNvSpPr>
          <p:nvPr>
            <p:ph type="ftr" sz="quarter" idx="11"/>
          </p:nvPr>
        </p:nvSpPr>
        <p:spPr/>
        <p:txBody>
          <a:bodyPr/>
          <a:lstStyle/>
          <a:p>
            <a:r>
              <a:rPr lang="en-US" smtClean="0"/>
              <a:t>PIP-II FCD modifications</a:t>
            </a:r>
            <a:endParaRPr lang="en-GB"/>
          </a:p>
        </p:txBody>
      </p:sp>
      <p:sp>
        <p:nvSpPr>
          <p:cNvPr id="9" name="Slide Number Placeholder 8"/>
          <p:cNvSpPr>
            <a:spLocks noGrp="1"/>
          </p:cNvSpPr>
          <p:nvPr>
            <p:ph type="sldNum" sz="quarter" idx="12"/>
          </p:nvPr>
        </p:nvSpPr>
        <p:spPr/>
        <p:txBody>
          <a:bodyPr/>
          <a:lstStyle/>
          <a:p>
            <a:fld id="{889E9A42-9D2C-40EA-8E8F-852DB75D1291}" type="slidenum">
              <a:rPr lang="en-GB" smtClean="0"/>
              <a:t>‹#›</a:t>
            </a:fld>
            <a:endParaRPr lang="en-GB"/>
          </a:p>
        </p:txBody>
      </p:sp>
    </p:spTree>
    <p:extLst>
      <p:ext uri="{BB962C8B-B14F-4D97-AF65-F5344CB8AC3E}">
        <p14:creationId xmlns:p14="http://schemas.microsoft.com/office/powerpoint/2010/main" val="966934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6F2906-BABB-4406-96EC-69FBCF65CCEE}" type="datetime1">
              <a:rPr lang="en-US" smtClean="0"/>
              <a:t>7/13/2022</a:t>
            </a:fld>
            <a:endParaRPr lang="en-GB"/>
          </a:p>
        </p:txBody>
      </p:sp>
      <p:sp>
        <p:nvSpPr>
          <p:cNvPr id="4" name="Footer Placeholder 3"/>
          <p:cNvSpPr>
            <a:spLocks noGrp="1"/>
          </p:cNvSpPr>
          <p:nvPr>
            <p:ph type="ftr" sz="quarter" idx="11"/>
          </p:nvPr>
        </p:nvSpPr>
        <p:spPr/>
        <p:txBody>
          <a:bodyPr/>
          <a:lstStyle/>
          <a:p>
            <a:r>
              <a:rPr lang="en-US" smtClean="0"/>
              <a:t>PIP-II FCD modifications</a:t>
            </a:r>
            <a:endParaRPr lang="en-GB"/>
          </a:p>
        </p:txBody>
      </p:sp>
      <p:sp>
        <p:nvSpPr>
          <p:cNvPr id="5" name="Slide Number Placeholder 4"/>
          <p:cNvSpPr>
            <a:spLocks noGrp="1"/>
          </p:cNvSpPr>
          <p:nvPr>
            <p:ph type="sldNum" sz="quarter" idx="12"/>
          </p:nvPr>
        </p:nvSpPr>
        <p:spPr/>
        <p:txBody>
          <a:bodyPr/>
          <a:lstStyle/>
          <a:p>
            <a:fld id="{889E9A42-9D2C-40EA-8E8F-852DB75D1291}" type="slidenum">
              <a:rPr lang="en-GB" smtClean="0"/>
              <a:t>‹#›</a:t>
            </a:fld>
            <a:endParaRPr lang="en-GB"/>
          </a:p>
        </p:txBody>
      </p:sp>
    </p:spTree>
    <p:extLst>
      <p:ext uri="{BB962C8B-B14F-4D97-AF65-F5344CB8AC3E}">
        <p14:creationId xmlns:p14="http://schemas.microsoft.com/office/powerpoint/2010/main" val="2700052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03AEA6-29C5-42E9-A855-30C95D538083}" type="datetime1">
              <a:rPr lang="en-US" smtClean="0"/>
              <a:t>7/13/2022</a:t>
            </a:fld>
            <a:endParaRPr lang="en-GB"/>
          </a:p>
        </p:txBody>
      </p:sp>
      <p:sp>
        <p:nvSpPr>
          <p:cNvPr id="3" name="Footer Placeholder 2"/>
          <p:cNvSpPr>
            <a:spLocks noGrp="1"/>
          </p:cNvSpPr>
          <p:nvPr>
            <p:ph type="ftr" sz="quarter" idx="11"/>
          </p:nvPr>
        </p:nvSpPr>
        <p:spPr/>
        <p:txBody>
          <a:bodyPr/>
          <a:lstStyle/>
          <a:p>
            <a:r>
              <a:rPr lang="en-US" smtClean="0"/>
              <a:t>PIP-II FCD modifications</a:t>
            </a:r>
            <a:endParaRPr lang="en-GB"/>
          </a:p>
        </p:txBody>
      </p:sp>
      <p:sp>
        <p:nvSpPr>
          <p:cNvPr id="4" name="Slide Number Placeholder 3"/>
          <p:cNvSpPr>
            <a:spLocks noGrp="1"/>
          </p:cNvSpPr>
          <p:nvPr>
            <p:ph type="sldNum" sz="quarter" idx="12"/>
          </p:nvPr>
        </p:nvSpPr>
        <p:spPr/>
        <p:txBody>
          <a:bodyPr/>
          <a:lstStyle/>
          <a:p>
            <a:fld id="{889E9A42-9D2C-40EA-8E8F-852DB75D1291}" type="slidenum">
              <a:rPr lang="en-GB" smtClean="0"/>
              <a:t>‹#›</a:t>
            </a:fld>
            <a:endParaRPr lang="en-GB"/>
          </a:p>
        </p:txBody>
      </p:sp>
    </p:spTree>
    <p:extLst>
      <p:ext uri="{BB962C8B-B14F-4D97-AF65-F5344CB8AC3E}">
        <p14:creationId xmlns:p14="http://schemas.microsoft.com/office/powerpoint/2010/main" val="2293851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0ED77DD-C70C-4A7D-A0F2-C362AD24D8C8}" type="datetime1">
              <a:rPr lang="en-US" smtClean="0"/>
              <a:t>7/13/2022</a:t>
            </a:fld>
            <a:endParaRPr lang="en-GB"/>
          </a:p>
        </p:txBody>
      </p:sp>
      <p:sp>
        <p:nvSpPr>
          <p:cNvPr id="6" name="Footer Placeholder 5"/>
          <p:cNvSpPr>
            <a:spLocks noGrp="1"/>
          </p:cNvSpPr>
          <p:nvPr>
            <p:ph type="ftr" sz="quarter" idx="11"/>
          </p:nvPr>
        </p:nvSpPr>
        <p:spPr/>
        <p:txBody>
          <a:bodyPr/>
          <a:lstStyle/>
          <a:p>
            <a:r>
              <a:rPr lang="en-US" smtClean="0"/>
              <a:t>PIP-II FCD modifications</a:t>
            </a:r>
            <a:endParaRPr lang="en-GB"/>
          </a:p>
        </p:txBody>
      </p:sp>
      <p:sp>
        <p:nvSpPr>
          <p:cNvPr id="7" name="Slide Number Placeholder 6"/>
          <p:cNvSpPr>
            <a:spLocks noGrp="1"/>
          </p:cNvSpPr>
          <p:nvPr>
            <p:ph type="sldNum" sz="quarter" idx="12"/>
          </p:nvPr>
        </p:nvSpPr>
        <p:spPr/>
        <p:txBody>
          <a:bodyPr/>
          <a:lstStyle/>
          <a:p>
            <a:fld id="{889E9A42-9D2C-40EA-8E8F-852DB75D1291}" type="slidenum">
              <a:rPr lang="en-GB" smtClean="0"/>
              <a:t>‹#›</a:t>
            </a:fld>
            <a:endParaRPr lang="en-GB"/>
          </a:p>
        </p:txBody>
      </p:sp>
    </p:spTree>
    <p:extLst>
      <p:ext uri="{BB962C8B-B14F-4D97-AF65-F5344CB8AC3E}">
        <p14:creationId xmlns:p14="http://schemas.microsoft.com/office/powerpoint/2010/main" val="160561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A8E0E8-5DC5-4D7D-9685-8F64B8C9EE45}" type="datetime1">
              <a:rPr lang="en-US" smtClean="0"/>
              <a:t>7/13/2022</a:t>
            </a:fld>
            <a:endParaRPr lang="en-GB"/>
          </a:p>
        </p:txBody>
      </p:sp>
      <p:sp>
        <p:nvSpPr>
          <p:cNvPr id="6" name="Footer Placeholder 5"/>
          <p:cNvSpPr>
            <a:spLocks noGrp="1"/>
          </p:cNvSpPr>
          <p:nvPr>
            <p:ph type="ftr" sz="quarter" idx="11"/>
          </p:nvPr>
        </p:nvSpPr>
        <p:spPr/>
        <p:txBody>
          <a:bodyPr/>
          <a:lstStyle/>
          <a:p>
            <a:r>
              <a:rPr lang="en-US" smtClean="0"/>
              <a:t>PIP-II FCD modifications</a:t>
            </a:r>
            <a:endParaRPr lang="en-GB"/>
          </a:p>
        </p:txBody>
      </p:sp>
      <p:sp>
        <p:nvSpPr>
          <p:cNvPr id="7" name="Slide Number Placeholder 6"/>
          <p:cNvSpPr>
            <a:spLocks noGrp="1"/>
          </p:cNvSpPr>
          <p:nvPr>
            <p:ph type="sldNum" sz="quarter" idx="12"/>
          </p:nvPr>
        </p:nvSpPr>
        <p:spPr/>
        <p:txBody>
          <a:bodyPr/>
          <a:lstStyle/>
          <a:p>
            <a:fld id="{889E9A42-9D2C-40EA-8E8F-852DB75D1291}" type="slidenum">
              <a:rPr lang="en-GB" smtClean="0"/>
              <a:t>‹#›</a:t>
            </a:fld>
            <a:endParaRPr lang="en-GB"/>
          </a:p>
        </p:txBody>
      </p:sp>
    </p:spTree>
    <p:extLst>
      <p:ext uri="{BB962C8B-B14F-4D97-AF65-F5344CB8AC3E}">
        <p14:creationId xmlns:p14="http://schemas.microsoft.com/office/powerpoint/2010/main" val="2320936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0D107-71DF-4B4F-8B3E-D2D3C3C36C70}" type="datetime1">
              <a:rPr lang="en-US" smtClean="0"/>
              <a:t>7/13/2022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PIP-II FCD modifications</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E9A42-9D2C-40EA-8E8F-852DB75D1291}" type="slidenum">
              <a:rPr lang="en-GB" smtClean="0"/>
              <a:t>‹#›</a:t>
            </a:fld>
            <a:endParaRPr lang="en-GB"/>
          </a:p>
        </p:txBody>
      </p:sp>
    </p:spTree>
    <p:extLst>
      <p:ext uri="{BB962C8B-B14F-4D97-AF65-F5344CB8AC3E}">
        <p14:creationId xmlns:p14="http://schemas.microsoft.com/office/powerpoint/2010/main" val="2177005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31718-433C-4E5C-862B-76F89DAF3296}" type="datetime1">
              <a:rPr lang="en-US" smtClean="0"/>
              <a:t>7/13/2022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PIP-II FCD modifications</a:t>
            </a:r>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2308C-2B94-4F4D-87AE-8A65854405AC}" type="slidenum">
              <a:rPr lang="en-GB" smtClean="0"/>
              <a:t>‹#›</a:t>
            </a:fld>
            <a:endParaRPr lang="en-GB"/>
          </a:p>
        </p:txBody>
      </p:sp>
    </p:spTree>
    <p:extLst>
      <p:ext uri="{BB962C8B-B14F-4D97-AF65-F5344CB8AC3E}">
        <p14:creationId xmlns:p14="http://schemas.microsoft.com/office/powerpoint/2010/main" val="26441052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1B12FF-5C12-41AD-A57D-A30814A7B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5AE7267-5532-41B8-8F10-588C4A638D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7C3961-FCF1-4C13-812F-5754C49B8A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877580-C5AE-4D9B-8D9A-7CDB612579E1}" type="datetimeFigureOut">
              <a:rPr lang="en-GB" smtClean="0"/>
              <a:t>13/07/2022</a:t>
            </a:fld>
            <a:endParaRPr lang="en-GB"/>
          </a:p>
        </p:txBody>
      </p:sp>
      <p:sp>
        <p:nvSpPr>
          <p:cNvPr id="5" name="Footer Placeholder 4">
            <a:extLst>
              <a:ext uri="{FF2B5EF4-FFF2-40B4-BE49-F238E27FC236}">
                <a16:creationId xmlns:a16="http://schemas.microsoft.com/office/drawing/2014/main" id="{4F8CEC36-E6CA-430F-9C29-037D98492E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432126-DFF9-4B3B-AE58-80D413699E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37670-8963-41A1-8373-A317F5BE481D}" type="slidenum">
              <a:rPr lang="en-GB" smtClean="0"/>
              <a:t>‹#›</a:t>
            </a:fld>
            <a:endParaRPr lang="en-GB"/>
          </a:p>
        </p:txBody>
      </p:sp>
    </p:spTree>
    <p:extLst>
      <p:ext uri="{BB962C8B-B14F-4D97-AF65-F5344CB8AC3E}">
        <p14:creationId xmlns:p14="http://schemas.microsoft.com/office/powerpoint/2010/main" val="3707501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944EB6-27EE-0E47-84EB-753C79CA3B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151CE029-EB58-6B41-8EAC-704F548C310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2134E693-13CD-E14F-A36D-9E3FC3ABC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D68BC-1AD8-B640-8B1E-602BF3073AFD}" type="datetimeFigureOut">
              <a:rPr lang="en-US" smtClean="0"/>
              <a:t>7/13/2022</a:t>
            </a:fld>
            <a:endParaRPr lang="en-US"/>
          </a:p>
        </p:txBody>
      </p:sp>
      <p:sp>
        <p:nvSpPr>
          <p:cNvPr id="5" name="Footer Placeholder 4">
            <a:extLst>
              <a:ext uri="{FF2B5EF4-FFF2-40B4-BE49-F238E27FC236}">
                <a16:creationId xmlns:a16="http://schemas.microsoft.com/office/drawing/2014/main" id="{A5C84B2D-1B08-DB46-ACAA-271FBB7351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7BDCA95-5F3D-D940-BE0E-5DFB1103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AAB195-B577-5546-8349-9DDA93B6129E}" type="slidenum">
              <a:rPr lang="en-US" smtClean="0"/>
              <a:t>‹#›</a:t>
            </a:fld>
            <a:endParaRPr lang="en-US"/>
          </a:p>
        </p:txBody>
      </p:sp>
      <p:pic>
        <p:nvPicPr>
          <p:cNvPr id="7" name="Picture 6">
            <a:extLst>
              <a:ext uri="{FF2B5EF4-FFF2-40B4-BE49-F238E27FC236}">
                <a16:creationId xmlns:a16="http://schemas.microsoft.com/office/drawing/2014/main" id="{87733AA2-E8FC-2540-AA49-4AA124C76F24}"/>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515940" y="5802305"/>
            <a:ext cx="2111379" cy="539751"/>
          </a:xfrm>
          <a:prstGeom prst="rect">
            <a:avLst/>
          </a:prstGeom>
        </p:spPr>
      </p:pic>
    </p:spTree>
    <p:extLst>
      <p:ext uri="{BB962C8B-B14F-4D97-AF65-F5344CB8AC3E}">
        <p14:creationId xmlns:p14="http://schemas.microsoft.com/office/powerpoint/2010/main" val="66025764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1"/>
        </a:buClr>
        <a:buFont typeface="Wingdings" pitchFamily="2" charset="2"/>
        <a:buChar char="§"/>
        <a:defRPr sz="2800" kern="1200">
          <a:solidFill>
            <a:schemeClr val="accent4"/>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1"/>
        </a:buClr>
        <a:buFont typeface="Wingdings" pitchFamily="2" charset="2"/>
        <a:buChar char="§"/>
        <a:defRPr sz="2400" kern="1200">
          <a:solidFill>
            <a:schemeClr val="accent4"/>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1"/>
        </a:buClr>
        <a:buFont typeface="Wingdings" pitchFamily="2" charset="2"/>
        <a:buChar char="§"/>
        <a:defRPr sz="2000" kern="1200">
          <a:solidFill>
            <a:schemeClr val="accent4"/>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1"/>
        </a:buClr>
        <a:buFont typeface="Wingdings" pitchFamily="2" charset="2"/>
        <a:buChar char="§"/>
        <a:defRPr sz="1800" kern="1200">
          <a:solidFill>
            <a:schemeClr val="accent4"/>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45" y="0"/>
            <a:ext cx="12192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938" y="1548621"/>
            <a:ext cx="2925058" cy="4782865"/>
          </a:xfrm>
          <a:prstGeom prst="rect">
            <a:avLst/>
          </a:prstGeom>
          <a:ln>
            <a:noFill/>
          </a:ln>
        </p:spPr>
      </p:pic>
      <p:sp>
        <p:nvSpPr>
          <p:cNvPr id="8" name="TextBox 7">
            <a:extLst>
              <a:ext uri="{FF2B5EF4-FFF2-40B4-BE49-F238E27FC236}">
                <a16:creationId xmlns:a16="http://schemas.microsoft.com/office/drawing/2014/main" id="{A1A39C34-E01A-FD49-8603-2E8AE6BB5606}"/>
              </a:ext>
            </a:extLst>
          </p:cNvPr>
          <p:cNvSpPr txBox="1"/>
          <p:nvPr/>
        </p:nvSpPr>
        <p:spPr>
          <a:xfrm>
            <a:off x="2770907" y="2520875"/>
            <a:ext cx="6707684" cy="1015663"/>
          </a:xfrm>
          <a:prstGeom prst="rect">
            <a:avLst/>
          </a:prstGeom>
          <a:noFill/>
        </p:spPr>
        <p:txBody>
          <a:bodyPr wrap="square" rtlCol="0" anchor="t">
            <a:spAutoFit/>
          </a:bodyPr>
          <a:lstStyle/>
          <a:p>
            <a:pPr algn="ctr"/>
            <a:r>
              <a:rPr lang="en-GB" sz="2000" b="1" dirty="0">
                <a:solidFill>
                  <a:srgbClr val="002060"/>
                </a:solidFill>
              </a:rPr>
              <a:t>Modifications to STFC-DL cavity </a:t>
            </a:r>
            <a:r>
              <a:rPr lang="en-GB" sz="2000" b="1" dirty="0" smtClean="0">
                <a:solidFill>
                  <a:srgbClr val="002060"/>
                </a:solidFill>
              </a:rPr>
              <a:t>test infrastructure </a:t>
            </a:r>
            <a:r>
              <a:rPr lang="en-GB" sz="2000" b="1" dirty="0">
                <a:solidFill>
                  <a:srgbClr val="002060"/>
                </a:solidFill>
              </a:rPr>
              <a:t>for </a:t>
            </a:r>
            <a:r>
              <a:rPr lang="en-GB" sz="2000" b="1" dirty="0" smtClean="0">
                <a:solidFill>
                  <a:srgbClr val="002060"/>
                </a:solidFill>
              </a:rPr>
              <a:t>PIP-II</a:t>
            </a:r>
          </a:p>
          <a:p>
            <a:pPr algn="ctr"/>
            <a:r>
              <a:rPr lang="en-GB" sz="2000" b="1" dirty="0" smtClean="0">
                <a:solidFill>
                  <a:srgbClr val="002060"/>
                </a:solidFill>
              </a:rPr>
              <a:t>2</a:t>
            </a:r>
            <a:r>
              <a:rPr lang="en-GB" sz="2000" b="1" baseline="30000" dirty="0" smtClean="0">
                <a:solidFill>
                  <a:srgbClr val="002060"/>
                </a:solidFill>
              </a:rPr>
              <a:t>nd</a:t>
            </a:r>
            <a:r>
              <a:rPr lang="en-GB" sz="2000" b="1" dirty="0" smtClean="0">
                <a:solidFill>
                  <a:srgbClr val="002060"/>
                </a:solidFill>
              </a:rPr>
              <a:t> PIP-II Technical Workshop</a:t>
            </a:r>
            <a:endParaRPr lang="en-GB" sz="2000" b="1" dirty="0">
              <a:solidFill>
                <a:srgbClr val="00206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160" normalizeH="0" baseline="0" noProof="0" dirty="0" smtClean="0">
                <a:ln>
                  <a:noFill/>
                </a:ln>
                <a:solidFill>
                  <a:srgbClr val="2E2D62"/>
                </a:solidFill>
                <a:effectLst/>
                <a:uLnTx/>
                <a:uFillTx/>
                <a:latin typeface="Arial" panose="020B0604020202020204" pitchFamily="34" charset="0"/>
                <a:ea typeface="+mn-ea"/>
                <a:cs typeface="Arial" panose="020B0604020202020204" pitchFamily="34" charset="0"/>
              </a:rPr>
              <a:t>Ayomikun Akintola</a:t>
            </a:r>
            <a:endParaRPr kumimoji="0" lang="en-US" sz="2000" b="0" i="0" u="none" strike="noStrike" kern="1200" cap="none" spc="-15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CE9DA41C-8BD1-2C47-A5C2-2F23DC884D7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15938" y="412403"/>
            <a:ext cx="3770785" cy="963960"/>
          </a:xfrm>
          <a:prstGeom prst="rect">
            <a:avLst/>
          </a:prstGeom>
        </p:spPr>
      </p:pic>
    </p:spTree>
    <p:extLst>
      <p:ext uri="{BB962C8B-B14F-4D97-AF65-F5344CB8AC3E}">
        <p14:creationId xmlns:p14="http://schemas.microsoft.com/office/powerpoint/2010/main" val="2641271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7" name="Group 76"/>
          <p:cNvGrpSpPr/>
          <p:nvPr/>
        </p:nvGrpSpPr>
        <p:grpSpPr>
          <a:xfrm>
            <a:off x="739040" y="191386"/>
            <a:ext cx="9670234" cy="6315413"/>
            <a:chOff x="739040" y="191386"/>
            <a:chExt cx="9670234" cy="6315413"/>
          </a:xfrm>
        </p:grpSpPr>
        <p:sp>
          <p:nvSpPr>
            <p:cNvPr id="2" name="Rectangle 1"/>
            <p:cNvSpPr/>
            <p:nvPr/>
          </p:nvSpPr>
          <p:spPr>
            <a:xfrm>
              <a:off x="1307804" y="653570"/>
              <a:ext cx="3902149" cy="5475768"/>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p:cNvSpPr/>
            <p:nvPr/>
          </p:nvSpPr>
          <p:spPr>
            <a:xfrm>
              <a:off x="7453423" y="653570"/>
              <a:ext cx="1422079" cy="5475768"/>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p:cNvSpPr/>
            <p:nvPr/>
          </p:nvSpPr>
          <p:spPr>
            <a:xfrm>
              <a:off x="5209953" y="653570"/>
              <a:ext cx="821392" cy="5475768"/>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0" name="Group 49"/>
            <p:cNvGrpSpPr/>
            <p:nvPr/>
          </p:nvGrpSpPr>
          <p:grpSpPr>
            <a:xfrm>
              <a:off x="6041417" y="3502585"/>
              <a:ext cx="2834085" cy="3004214"/>
              <a:chOff x="6041417" y="3502585"/>
              <a:chExt cx="2834085" cy="3004214"/>
            </a:xfrm>
          </p:grpSpPr>
          <p:sp>
            <p:nvSpPr>
              <p:cNvPr id="27" name="Arc 26"/>
              <p:cNvSpPr/>
              <p:nvPr/>
            </p:nvSpPr>
            <p:spPr>
              <a:xfrm rot="16200000">
                <a:off x="5600657" y="3943346"/>
                <a:ext cx="3004213" cy="2122693"/>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9" name="Straight Connector 28"/>
              <p:cNvCxnSpPr>
                <a:stCxn id="27" idx="2"/>
                <a:endCxn id="30" idx="0"/>
              </p:cNvCxnSpPr>
              <p:nvPr/>
            </p:nvCxnSpPr>
            <p:spPr>
              <a:xfrm flipV="1">
                <a:off x="7102764" y="3502585"/>
                <a:ext cx="351694" cy="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Arc 29"/>
              <p:cNvSpPr/>
              <p:nvPr/>
            </p:nvSpPr>
            <p:spPr>
              <a:xfrm>
                <a:off x="7098267" y="3502585"/>
                <a:ext cx="712382" cy="2519916"/>
              </a:xfrm>
              <a:prstGeom prst="arc">
                <a:avLst>
                  <a:gd name="adj1" fmla="val 16200000"/>
                  <a:gd name="adj2" fmla="val 244732"/>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32" name="Straight Connector 31"/>
              <p:cNvCxnSpPr>
                <a:stCxn id="37" idx="0"/>
                <a:endCxn id="52" idx="2"/>
              </p:cNvCxnSpPr>
              <p:nvPr/>
            </p:nvCxnSpPr>
            <p:spPr>
              <a:xfrm>
                <a:off x="8048275" y="5052855"/>
                <a:ext cx="827227" cy="40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Arc 36"/>
              <p:cNvSpPr/>
              <p:nvPr/>
            </p:nvSpPr>
            <p:spPr>
              <a:xfrm rot="10546725">
                <a:off x="7808834" y="4441049"/>
                <a:ext cx="433786" cy="612637"/>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5" name="Group 54"/>
            <p:cNvGrpSpPr/>
            <p:nvPr/>
          </p:nvGrpSpPr>
          <p:grpSpPr>
            <a:xfrm>
              <a:off x="1288608" y="2241678"/>
              <a:ext cx="4752809" cy="2766257"/>
              <a:chOff x="1288608" y="2241678"/>
              <a:chExt cx="4752809" cy="2766257"/>
            </a:xfrm>
          </p:grpSpPr>
          <p:cxnSp>
            <p:nvCxnSpPr>
              <p:cNvPr id="9" name="Straight Connector 8"/>
              <p:cNvCxnSpPr>
                <a:endCxn id="43" idx="0"/>
              </p:cNvCxnSpPr>
              <p:nvPr/>
            </p:nvCxnSpPr>
            <p:spPr>
              <a:xfrm>
                <a:off x="1288608" y="2241678"/>
                <a:ext cx="2468921" cy="1046771"/>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43" idx="2"/>
                <a:endCxn id="40" idx="2"/>
              </p:cNvCxnSpPr>
              <p:nvPr/>
            </p:nvCxnSpPr>
            <p:spPr>
              <a:xfrm>
                <a:off x="3974704" y="3500262"/>
                <a:ext cx="591778" cy="1312204"/>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790656" y="4963368"/>
                <a:ext cx="385276" cy="41325"/>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178056" y="5004692"/>
                <a:ext cx="863361" cy="3243"/>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40" name="Arc 39"/>
              <p:cNvSpPr/>
              <p:nvPr/>
            </p:nvSpPr>
            <p:spPr>
              <a:xfrm rot="10546725">
                <a:off x="4521531" y="4297586"/>
                <a:ext cx="497888" cy="669327"/>
              </a:xfrm>
              <a:prstGeom prst="arc">
                <a:avLst>
                  <a:gd name="adj1" fmla="val 16200000"/>
                  <a:gd name="adj2" fmla="val 19365737"/>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 name="Arc 42"/>
              <p:cNvSpPr/>
              <p:nvPr/>
            </p:nvSpPr>
            <p:spPr>
              <a:xfrm rot="20835081">
                <a:off x="3724288" y="3266822"/>
                <a:ext cx="433786" cy="1606822"/>
              </a:xfrm>
              <a:prstGeom prst="arc">
                <a:avLst>
                  <a:gd name="adj1" fmla="val 16171725"/>
                  <a:gd name="adj2" fmla="val 17166881"/>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56" name="TextBox 55"/>
            <p:cNvSpPr txBox="1"/>
            <p:nvPr/>
          </p:nvSpPr>
          <p:spPr>
            <a:xfrm>
              <a:off x="1280859" y="1040433"/>
              <a:ext cx="4716836" cy="369332"/>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Mode 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TextBox 61"/>
            <p:cNvSpPr txBox="1"/>
            <p:nvPr/>
          </p:nvSpPr>
          <p:spPr>
            <a:xfrm>
              <a:off x="5223221" y="4211340"/>
              <a:ext cx="774474" cy="461665"/>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0070C0"/>
                  </a:solidFill>
                  <a:effectLst/>
                  <a:uLnTx/>
                  <a:uFillTx/>
                  <a:latin typeface="Calibri" panose="020F0502020204030204"/>
                  <a:ea typeface="+mn-ea"/>
                  <a:cs typeface="+mn-cs"/>
                </a:rPr>
                <a:t>RF tests at 4K</a:t>
              </a:r>
              <a:endParaRPr kumimoji="0" lang="en-GB" sz="12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63" name="TextBox 62"/>
            <p:cNvSpPr txBox="1"/>
            <p:nvPr/>
          </p:nvSpPr>
          <p:spPr>
            <a:xfrm>
              <a:off x="6039908" y="2216051"/>
              <a:ext cx="1413513" cy="738664"/>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0000"/>
                  </a:solidFill>
                  <a:effectLst/>
                  <a:uLnTx/>
                  <a:uFillTx/>
                  <a:latin typeface="Calibri" panose="020F0502020204030204"/>
                  <a:ea typeface="+mn-ea"/>
                  <a:cs typeface="+mn-cs"/>
                </a:rPr>
                <a:t>Thermal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0000"/>
                  </a:solidFill>
                  <a:effectLst/>
                  <a:uLnTx/>
                  <a:uFillTx/>
                  <a:latin typeface="Calibri" panose="020F0502020204030204"/>
                  <a:ea typeface="+mn-ea"/>
                  <a:cs typeface="+mn-cs"/>
                </a:rPr>
                <a:t>Cycling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0000"/>
                  </a:solidFill>
                  <a:effectLst/>
                  <a:uLnTx/>
                  <a:uFillTx/>
                  <a:latin typeface="Calibri" panose="020F0502020204030204"/>
                  <a:ea typeface="+mn-ea"/>
                  <a:cs typeface="+mn-cs"/>
                </a:rPr>
                <a:t>35K [+/- 10K]</a:t>
              </a:r>
              <a:endPar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4" name="TextBox 63"/>
            <p:cNvSpPr txBox="1"/>
            <p:nvPr/>
          </p:nvSpPr>
          <p:spPr>
            <a:xfrm>
              <a:off x="7544947" y="2629640"/>
              <a:ext cx="1211126" cy="738664"/>
            </a:xfrm>
            <a:prstGeom prst="rect">
              <a:avLst/>
            </a:prstGeom>
            <a:noFill/>
            <a:ln w="381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FF0000"/>
                  </a:solidFill>
                  <a:effectLst/>
                  <a:uLnTx/>
                  <a:uFillTx/>
                  <a:latin typeface="Calibri" panose="020F0502020204030204"/>
                  <a:ea typeface="+mn-ea"/>
                  <a:cs typeface="+mn-cs"/>
                </a:rPr>
                <a:t>Fast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FF0000"/>
                  </a:solidFill>
                  <a:effectLst/>
                  <a:uLnTx/>
                  <a:uFillTx/>
                  <a:latin typeface="Calibri" panose="020F0502020204030204"/>
                  <a:ea typeface="+mn-ea"/>
                  <a:cs typeface="+mn-cs"/>
                </a:rPr>
                <a:t>Cooldown</a:t>
              </a:r>
              <a:r>
                <a:rPr kumimoji="0" lang="en-GB" sz="1400" b="1" i="0" u="none" strike="noStrike" kern="1200" cap="none" spc="0" normalizeH="0" noProof="0" dirty="0" smtClean="0">
                  <a:ln>
                    <a:noFill/>
                  </a:ln>
                  <a:solidFill>
                    <a:srgbClr val="FF0000"/>
                  </a:solidFill>
                  <a:effectLst/>
                  <a:uLnTx/>
                  <a:uFillTx/>
                  <a:latin typeface="Calibri" panose="020F0502020204030204"/>
                  <a:ea typeface="+mn-ea"/>
                  <a:cs typeface="+mn-cs"/>
                </a:rPr>
                <a:t> [15g/s]</a:t>
              </a:r>
              <a:endParaRPr kumimoji="0" lang="en-GB" sz="1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65" name="TextBox 64"/>
            <p:cNvSpPr txBox="1"/>
            <p:nvPr/>
          </p:nvSpPr>
          <p:spPr>
            <a:xfrm>
              <a:off x="7453424" y="1744764"/>
              <a:ext cx="1422078" cy="368084"/>
            </a:xfrm>
            <a:prstGeom prst="rect">
              <a:avLst/>
            </a:prstGeom>
            <a:solidFill>
              <a:srgbClr val="FFC000"/>
            </a:solid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Mode 6</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TextBox 65"/>
            <p:cNvSpPr txBox="1"/>
            <p:nvPr/>
          </p:nvSpPr>
          <p:spPr>
            <a:xfrm rot="5400000">
              <a:off x="8298987" y="2008199"/>
              <a:ext cx="1523700" cy="369332"/>
            </a:xfrm>
            <a:prstGeom prst="rect">
              <a:avLst/>
            </a:prstGeom>
            <a:solidFill>
              <a:srgbClr val="FFC000"/>
            </a:solid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Mode 7</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8" name="Straight Connector 67"/>
            <p:cNvCxnSpPr/>
            <p:nvPr/>
          </p:nvCxnSpPr>
          <p:spPr>
            <a:xfrm>
              <a:off x="1324580" y="5294700"/>
              <a:ext cx="896324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39040" y="2117522"/>
              <a:ext cx="551754" cy="307777"/>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solidFill>
                    <a:prstClr val="black"/>
                  </a:solidFill>
                  <a:latin typeface="Calibri" panose="020F0502020204030204"/>
                </a:rPr>
                <a:t>2</a:t>
              </a:r>
              <a:r>
                <a:rPr kumimoji="0" lang="en-GB" sz="1400" b="0" i="0" u="none" strike="noStrike" kern="1200" cap="none" spc="0" normalizeH="0" baseline="0" noProof="0" dirty="0" smtClean="0">
                  <a:ln>
                    <a:noFill/>
                  </a:ln>
                  <a:solidFill>
                    <a:prstClr val="black"/>
                  </a:solidFill>
                  <a:effectLst/>
                  <a:uLnTx/>
                  <a:uFillTx/>
                  <a:latin typeface="Calibri" panose="020F0502020204030204"/>
                </a:rPr>
                <a:t>00K</a:t>
              </a:r>
              <a:endParaRPr kumimoji="0" lang="en-GB" sz="1400" b="0" i="0" u="none" strike="noStrike" kern="1200" cap="none" spc="0" normalizeH="0" baseline="0" noProof="0" dirty="0">
                <a:ln>
                  <a:noFill/>
                </a:ln>
                <a:solidFill>
                  <a:prstClr val="black"/>
                </a:solidFill>
                <a:effectLst/>
                <a:uLnTx/>
                <a:uFillTx/>
                <a:latin typeface="Calibri" panose="020F0502020204030204"/>
              </a:endParaRPr>
            </a:p>
          </p:txBody>
        </p:sp>
        <p:sp>
          <p:nvSpPr>
            <p:cNvPr id="71" name="TextBox 70"/>
            <p:cNvSpPr txBox="1"/>
            <p:nvPr/>
          </p:nvSpPr>
          <p:spPr>
            <a:xfrm>
              <a:off x="3906153" y="2857044"/>
              <a:ext cx="591829" cy="307777"/>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Calibri" panose="020F0502020204030204"/>
                  <a:ea typeface="+mn-ea"/>
                  <a:cs typeface="+mn-cs"/>
                </a:rPr>
                <a:t>100 K</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2" name="Rectangle 71"/>
            <p:cNvSpPr/>
            <p:nvPr/>
          </p:nvSpPr>
          <p:spPr>
            <a:xfrm>
              <a:off x="1297172" y="648586"/>
              <a:ext cx="9112102" cy="548075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TextBox 74"/>
            <p:cNvSpPr txBox="1"/>
            <p:nvPr/>
          </p:nvSpPr>
          <p:spPr>
            <a:xfrm>
              <a:off x="5050465" y="191386"/>
              <a:ext cx="1844608" cy="369332"/>
            </a:xfrm>
            <a:prstGeom prst="rect">
              <a:avLst/>
            </a:prstGeom>
            <a:solidFill>
              <a:schemeClr val="bg1"/>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smtClean="0">
                  <a:ln>
                    <a:noFill/>
                  </a:ln>
                  <a:solidFill>
                    <a:prstClr val="black"/>
                  </a:solidFill>
                  <a:effectLst/>
                  <a:uLnTx/>
                  <a:uFillTx/>
                  <a:latin typeface="Calibri" panose="020F0502020204030204"/>
                  <a:ea typeface="+mn-ea"/>
                  <a:cs typeface="+mn-cs"/>
                </a:rPr>
                <a:t>Operating Modes</a:t>
              </a: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grpSp>
      <p:cxnSp>
        <p:nvCxnSpPr>
          <p:cNvPr id="51" name="Straight Connector 50"/>
          <p:cNvCxnSpPr>
            <a:stCxn id="52" idx="0"/>
          </p:cNvCxnSpPr>
          <p:nvPr/>
        </p:nvCxnSpPr>
        <p:spPr>
          <a:xfrm flipV="1">
            <a:off x="9104760" y="5284066"/>
            <a:ext cx="1221038" cy="15568"/>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sp>
        <p:nvSpPr>
          <p:cNvPr id="52" name="Arc 51"/>
          <p:cNvSpPr/>
          <p:nvPr/>
        </p:nvSpPr>
        <p:spPr>
          <a:xfrm rot="10546725">
            <a:off x="8872422" y="4734756"/>
            <a:ext cx="423039" cy="565645"/>
          </a:xfrm>
          <a:prstGeom prst="arc">
            <a:avLst>
              <a:gd name="adj1" fmla="val 16200000"/>
              <a:gd name="adj2" fmla="val 21212635"/>
            </a:avLst>
          </a:prstGeom>
          <a:ln>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TextBox 53"/>
          <p:cNvSpPr txBox="1"/>
          <p:nvPr/>
        </p:nvSpPr>
        <p:spPr>
          <a:xfrm>
            <a:off x="3110797" y="4397075"/>
            <a:ext cx="851515" cy="738664"/>
          </a:xfrm>
          <a:prstGeom prst="rect">
            <a:avLst/>
          </a:prstGeom>
          <a:no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smtClean="0">
                <a:solidFill>
                  <a:prstClr val="black"/>
                </a:solidFill>
                <a:latin typeface="Calibri" panose="020F0502020204030204"/>
              </a:rPr>
              <a:t>4</a:t>
            </a:r>
            <a:r>
              <a:rPr kumimoji="0" lang="en-GB" sz="1400" b="0" i="0" u="none" strike="noStrike" kern="1200" cap="none" spc="0" normalizeH="0" baseline="0" noProof="0" dirty="0" smtClean="0">
                <a:ln>
                  <a:noFill/>
                </a:ln>
                <a:solidFill>
                  <a:prstClr val="black"/>
                </a:solidFill>
                <a:effectLst/>
                <a:uLnTx/>
                <a:uFillTx/>
                <a:latin typeface="Calibri" panose="020F0502020204030204"/>
              </a:rPr>
              <a:t> K</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a:t>
            </a:r>
            <a:endParaRPr lang="en-GB" sz="1400" dirty="0" smtClean="0">
              <a:solidFill>
                <a:prstClr val="black"/>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panose="020F0502020204030204"/>
              </a:rPr>
              <a:t>3</a:t>
            </a:r>
            <a:r>
              <a:rPr lang="en-GB" sz="1400" dirty="0" smtClean="0">
                <a:solidFill>
                  <a:prstClr val="black"/>
                </a:solidFill>
                <a:latin typeface="Calibri" panose="020F0502020204030204"/>
              </a:rPr>
              <a:t>00L LHe</a:t>
            </a:r>
            <a:endParaRPr kumimoji="0" lang="en-GB" sz="1400" b="0" i="0" u="none" strike="noStrike" kern="1200" cap="none" spc="0" normalizeH="0" baseline="0" noProof="0" dirty="0">
              <a:ln>
                <a:noFill/>
              </a:ln>
              <a:solidFill>
                <a:prstClr val="black"/>
              </a:solidFill>
              <a:effectLst/>
              <a:uLnTx/>
              <a:uFillTx/>
              <a:latin typeface="Calibri" panose="020F0502020204030204"/>
            </a:endParaRPr>
          </a:p>
        </p:txBody>
      </p:sp>
      <p:sp>
        <p:nvSpPr>
          <p:cNvPr id="67" name="TextBox 66"/>
          <p:cNvSpPr txBox="1"/>
          <p:nvPr/>
        </p:nvSpPr>
        <p:spPr>
          <a:xfrm>
            <a:off x="9152188" y="4546641"/>
            <a:ext cx="409086" cy="307777"/>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solidFill>
                  <a:prstClr val="black"/>
                </a:solidFill>
                <a:latin typeface="Calibri" panose="020F0502020204030204"/>
              </a:rPr>
              <a:t>2</a:t>
            </a:r>
            <a:r>
              <a:rPr kumimoji="0" lang="en-GB" sz="1400" b="0" i="0" u="none" strike="noStrike" kern="1200" cap="none" spc="0" normalizeH="0" baseline="0" noProof="0" dirty="0" smtClean="0">
                <a:ln>
                  <a:noFill/>
                </a:ln>
                <a:solidFill>
                  <a:prstClr val="black"/>
                </a:solidFill>
                <a:effectLst/>
                <a:uLnTx/>
                <a:uFillTx/>
                <a:latin typeface="Calibri" panose="020F0502020204030204"/>
              </a:rPr>
              <a:t> K</a:t>
            </a:r>
            <a:endParaRPr kumimoji="0" lang="en-GB" sz="1400" b="0" i="0" u="none" strike="noStrike" kern="1200" cap="none" spc="0" normalizeH="0" baseline="0" noProof="0" dirty="0">
              <a:ln>
                <a:noFill/>
              </a:ln>
              <a:solidFill>
                <a:prstClr val="black"/>
              </a:solidFill>
              <a:effectLst/>
              <a:uLnTx/>
              <a:uFillTx/>
              <a:latin typeface="Calibri" panose="020F0502020204030204"/>
            </a:endParaRPr>
          </a:p>
        </p:txBody>
      </p:sp>
      <p:cxnSp>
        <p:nvCxnSpPr>
          <p:cNvPr id="23" name="Straight Arrow Connector 22"/>
          <p:cNvCxnSpPr>
            <a:stCxn id="54" idx="3"/>
          </p:cNvCxnSpPr>
          <p:nvPr/>
        </p:nvCxnSpPr>
        <p:spPr>
          <a:xfrm>
            <a:off x="3962312" y="4766407"/>
            <a:ext cx="1180299" cy="196961"/>
          </a:xfrm>
          <a:prstGeom prst="straightConnector1">
            <a:avLst/>
          </a:prstGeom>
          <a:ln w="1905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71" idx="2"/>
          </p:cNvCxnSpPr>
          <p:nvPr/>
        </p:nvCxnSpPr>
        <p:spPr>
          <a:xfrm flipH="1">
            <a:off x="3949894" y="3164821"/>
            <a:ext cx="252174" cy="163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stCxn id="67" idx="2"/>
            <a:endCxn id="52" idx="0"/>
          </p:cNvCxnSpPr>
          <p:nvPr/>
        </p:nvCxnSpPr>
        <p:spPr>
          <a:xfrm flipH="1">
            <a:off x="9104760" y="4854418"/>
            <a:ext cx="251971" cy="4452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6031345" y="1368341"/>
            <a:ext cx="1412006" cy="369332"/>
          </a:xfrm>
          <a:prstGeom prst="rect">
            <a:avLst/>
          </a:prstGeom>
          <a:solidFill>
            <a:schemeClr val="accent4"/>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Mode 5</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TextBox 110"/>
          <p:cNvSpPr txBox="1"/>
          <p:nvPr/>
        </p:nvSpPr>
        <p:spPr>
          <a:xfrm>
            <a:off x="2400377" y="1928968"/>
            <a:ext cx="1408912" cy="307777"/>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chemeClr val="accent1">
                    <a:lumMod val="75000"/>
                  </a:schemeClr>
                </a:solidFill>
                <a:effectLst/>
                <a:uLnTx/>
                <a:uFillTx/>
                <a:latin typeface="Calibri" panose="020F0502020204030204"/>
                <a:ea typeface="+mn-ea"/>
                <a:cs typeface="+mn-cs"/>
              </a:rPr>
              <a:t>Cavity</a:t>
            </a:r>
            <a:r>
              <a:rPr kumimoji="0" lang="en-GB" sz="1400" b="0" i="0" u="none" strike="noStrike" kern="1200" cap="none" spc="0" normalizeH="0" noProof="0" dirty="0" smtClean="0">
                <a:ln>
                  <a:noFill/>
                </a:ln>
                <a:solidFill>
                  <a:schemeClr val="accent1">
                    <a:lumMod val="75000"/>
                  </a:schemeClr>
                </a:solidFill>
                <a:effectLst/>
                <a:uLnTx/>
                <a:uFillTx/>
                <a:latin typeface="Calibri" panose="020F0502020204030204"/>
                <a:ea typeface="+mn-ea"/>
                <a:cs typeface="+mn-cs"/>
              </a:rPr>
              <a:t> Cooldown</a:t>
            </a:r>
            <a:endParaRPr kumimoji="0" lang="en-GB" sz="1400" b="0" i="0" u="none" strike="noStrike" kern="1200" cap="none" spc="0" normalizeH="0" baseline="0" noProof="0" dirty="0">
              <a:ln>
                <a:noFill/>
              </a:ln>
              <a:solidFill>
                <a:schemeClr val="accent1">
                  <a:lumMod val="75000"/>
                </a:schemeClr>
              </a:solidFill>
              <a:effectLst/>
              <a:uLnTx/>
              <a:uFillTx/>
              <a:latin typeface="Calibri" panose="020F0502020204030204"/>
              <a:ea typeface="+mn-ea"/>
              <a:cs typeface="+mn-cs"/>
            </a:endParaRPr>
          </a:p>
        </p:txBody>
      </p:sp>
      <p:sp>
        <p:nvSpPr>
          <p:cNvPr id="112" name="TextBox 111"/>
          <p:cNvSpPr txBox="1"/>
          <p:nvPr/>
        </p:nvSpPr>
        <p:spPr>
          <a:xfrm rot="5400000">
            <a:off x="8328230" y="3597200"/>
            <a:ext cx="1527662" cy="307777"/>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FF0000"/>
                </a:solidFill>
                <a:effectLst/>
                <a:uLnTx/>
                <a:uFillTx/>
                <a:latin typeface="Calibri" panose="020F0502020204030204"/>
                <a:ea typeface="+mn-ea"/>
                <a:cs typeface="+mn-cs"/>
              </a:rPr>
              <a:t>Cooldown</a:t>
            </a:r>
            <a:r>
              <a:rPr kumimoji="0" lang="en-GB" sz="1400" b="0" i="0" u="none" strike="noStrike" kern="1200" cap="none" spc="0" normalizeH="0" noProof="0" dirty="0" smtClean="0">
                <a:ln>
                  <a:noFill/>
                </a:ln>
                <a:solidFill>
                  <a:srgbClr val="FF0000"/>
                </a:solidFill>
                <a:effectLst/>
                <a:uLnTx/>
                <a:uFillTx/>
                <a:latin typeface="Calibri" panose="020F0502020204030204"/>
                <a:ea typeface="+mn-ea"/>
                <a:cs typeface="+mn-cs"/>
              </a:rPr>
              <a:t> to 2k</a:t>
            </a:r>
            <a:endParaRPr kumimoji="0" lang="en-GB" sz="14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5" name="Rectangle 114"/>
          <p:cNvSpPr/>
          <p:nvPr/>
        </p:nvSpPr>
        <p:spPr>
          <a:xfrm>
            <a:off x="8871283" y="653570"/>
            <a:ext cx="403481" cy="5475768"/>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6" name="TextBox 115"/>
          <p:cNvSpPr txBox="1"/>
          <p:nvPr/>
        </p:nvSpPr>
        <p:spPr>
          <a:xfrm>
            <a:off x="9274764" y="2233250"/>
            <a:ext cx="1134510" cy="369332"/>
          </a:xfrm>
          <a:prstGeom prst="rect">
            <a:avLst/>
          </a:prstGeom>
          <a:solidFill>
            <a:srgbClr val="FFC000"/>
          </a:solid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Mode 8</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 name="TextBox 116"/>
          <p:cNvSpPr txBox="1"/>
          <p:nvPr/>
        </p:nvSpPr>
        <p:spPr>
          <a:xfrm>
            <a:off x="9274764" y="3891135"/>
            <a:ext cx="1134510" cy="52322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0070C0"/>
                </a:solidFill>
                <a:effectLst/>
                <a:uLnTx/>
                <a:uFillTx/>
                <a:latin typeface="Calibri" panose="020F0502020204030204"/>
                <a:ea typeface="+mn-ea"/>
                <a:cs typeface="+mn-cs"/>
              </a:rPr>
              <a:t>RF tests at 2K</a:t>
            </a:r>
            <a:endParaRPr kumimoji="0" lang="en-GB" sz="1400" b="0"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6" name="TextBox 45"/>
          <p:cNvSpPr txBox="1"/>
          <p:nvPr/>
        </p:nvSpPr>
        <p:spPr>
          <a:xfrm>
            <a:off x="3661663" y="6185680"/>
            <a:ext cx="5276509"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Figure </a:t>
            </a:r>
            <a:r>
              <a:rPr lang="en-GB" b="1" dirty="0">
                <a:solidFill>
                  <a:prstClr val="black"/>
                </a:solidFill>
                <a:latin typeface="Calibri" panose="020F0502020204030204"/>
              </a:rPr>
              <a:t>5</a:t>
            </a:r>
            <a:r>
              <a:rPr kumimoji="0" lang="en-GB"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lang="en-GB" b="1" dirty="0" smtClean="0">
                <a:solidFill>
                  <a:prstClr val="black"/>
                </a:solidFill>
                <a:latin typeface="Calibri" panose="020F0502020204030204"/>
              </a:rPr>
              <a:t>Newly Proposed </a:t>
            </a:r>
            <a:r>
              <a:rPr kumimoji="0" lang="en-GB" sz="1800" b="1" i="0" u="none" strike="noStrike" kern="1200" cap="none" spc="0" normalizeH="0" baseline="0" noProof="0" dirty="0" smtClean="0">
                <a:ln>
                  <a:noFill/>
                </a:ln>
                <a:solidFill>
                  <a:prstClr val="black"/>
                </a:solidFill>
                <a:effectLst/>
                <a:uLnTx/>
                <a:uFillTx/>
                <a:latin typeface="Calibri" panose="020F0502020204030204"/>
                <a:ea typeface="+mn-ea"/>
                <a:cs typeface="+mn-cs"/>
              </a:rPr>
              <a:t>Mode</a:t>
            </a:r>
            <a:r>
              <a:rPr kumimoji="0" lang="en-GB" sz="1800" b="1" i="0" u="none" strike="noStrike" kern="1200" cap="none" spc="0" normalizeH="0" noProof="0" dirty="0" smtClean="0">
                <a:ln>
                  <a:noFill/>
                </a:ln>
                <a:solidFill>
                  <a:prstClr val="black"/>
                </a:solidFill>
                <a:effectLst/>
                <a:uLnTx/>
                <a:uFillTx/>
                <a:latin typeface="Calibri" panose="020F0502020204030204"/>
                <a:ea typeface="+mn-ea"/>
                <a:cs typeface="+mn-cs"/>
              </a:rPr>
              <a:t> of Operations Plot </a:t>
            </a:r>
            <a:r>
              <a:rPr kumimoji="0" lang="en-GB"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6" name="Straight Connector 5"/>
          <p:cNvCxnSpPr/>
          <p:nvPr/>
        </p:nvCxnSpPr>
        <p:spPr>
          <a:xfrm>
            <a:off x="1288608" y="648586"/>
            <a:ext cx="0" cy="5480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5223221" y="648586"/>
            <a:ext cx="0" cy="548075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035813" y="588022"/>
            <a:ext cx="0" cy="548075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7453421" y="648586"/>
            <a:ext cx="0" cy="5480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8871283" y="648586"/>
            <a:ext cx="0" cy="5480752"/>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0389442" y="648586"/>
            <a:ext cx="0" cy="54807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353606" y="693223"/>
            <a:ext cx="519303" cy="307777"/>
          </a:xfrm>
          <a:prstGeom prst="rect">
            <a:avLst/>
          </a:prstGeom>
          <a:noFill/>
          <a:ln>
            <a:solidFill>
              <a:schemeClr val="tx1"/>
            </a:solidFill>
          </a:ln>
        </p:spPr>
        <p:txBody>
          <a:bodyPr wrap="square" rtlCol="0">
            <a:spAutoFit/>
          </a:bodyPr>
          <a:lstStyle/>
          <a:p>
            <a:r>
              <a:rPr lang="en-GB" sz="1400" dirty="0" smtClean="0"/>
              <a:t> </a:t>
            </a:r>
            <a:r>
              <a:rPr lang="en-GB" sz="1400" dirty="0"/>
              <a:t>P</a:t>
            </a:r>
            <a:r>
              <a:rPr lang="en-GB" sz="1400" dirty="0" smtClean="0"/>
              <a:t>M</a:t>
            </a:r>
            <a:endParaRPr lang="en-GB" sz="1400" dirty="0"/>
          </a:p>
        </p:txBody>
      </p:sp>
      <p:sp>
        <p:nvSpPr>
          <p:cNvPr id="79" name="TextBox 78"/>
          <p:cNvSpPr txBox="1"/>
          <p:nvPr/>
        </p:nvSpPr>
        <p:spPr>
          <a:xfrm>
            <a:off x="3039038" y="676314"/>
            <a:ext cx="439775" cy="307777"/>
          </a:xfrm>
          <a:prstGeom prst="rect">
            <a:avLst/>
          </a:prstGeom>
          <a:noFill/>
          <a:ln>
            <a:solidFill>
              <a:schemeClr val="tx1"/>
            </a:solidFill>
          </a:ln>
        </p:spPr>
        <p:txBody>
          <a:bodyPr wrap="square" rtlCol="0">
            <a:spAutoFit/>
          </a:bodyPr>
          <a:lstStyle/>
          <a:p>
            <a:r>
              <a:rPr lang="en-GB" sz="1400" dirty="0" smtClean="0"/>
              <a:t>AM</a:t>
            </a:r>
            <a:endParaRPr lang="en-GB" sz="1400" dirty="0"/>
          </a:p>
        </p:txBody>
      </p:sp>
      <p:sp>
        <p:nvSpPr>
          <p:cNvPr id="80" name="TextBox 79"/>
          <p:cNvSpPr txBox="1"/>
          <p:nvPr/>
        </p:nvSpPr>
        <p:spPr>
          <a:xfrm>
            <a:off x="6227361" y="864064"/>
            <a:ext cx="996802" cy="307777"/>
          </a:xfrm>
          <a:prstGeom prst="rect">
            <a:avLst/>
          </a:prstGeom>
          <a:noFill/>
          <a:ln>
            <a:solidFill>
              <a:schemeClr val="tx1"/>
            </a:solidFill>
          </a:ln>
        </p:spPr>
        <p:txBody>
          <a:bodyPr wrap="square" rtlCol="0">
            <a:spAutoFit/>
          </a:bodyPr>
          <a:lstStyle/>
          <a:p>
            <a:r>
              <a:rPr lang="en-GB" sz="1400" dirty="0" smtClean="0"/>
              <a:t> Overnight</a:t>
            </a:r>
          </a:p>
        </p:txBody>
      </p:sp>
      <p:sp>
        <p:nvSpPr>
          <p:cNvPr id="81" name="TextBox 80"/>
          <p:cNvSpPr txBox="1"/>
          <p:nvPr/>
        </p:nvSpPr>
        <p:spPr>
          <a:xfrm>
            <a:off x="7826491" y="920195"/>
            <a:ext cx="492060" cy="307777"/>
          </a:xfrm>
          <a:prstGeom prst="rect">
            <a:avLst/>
          </a:prstGeom>
          <a:noFill/>
          <a:ln>
            <a:solidFill>
              <a:schemeClr val="tx1"/>
            </a:solidFill>
          </a:ln>
        </p:spPr>
        <p:txBody>
          <a:bodyPr wrap="square" rtlCol="0">
            <a:spAutoFit/>
          </a:bodyPr>
          <a:lstStyle/>
          <a:p>
            <a:r>
              <a:rPr lang="en-GB" sz="1400" dirty="0" smtClean="0"/>
              <a:t>AM</a:t>
            </a:r>
          </a:p>
        </p:txBody>
      </p:sp>
      <p:sp>
        <p:nvSpPr>
          <p:cNvPr id="82" name="TextBox 81"/>
          <p:cNvSpPr txBox="1"/>
          <p:nvPr/>
        </p:nvSpPr>
        <p:spPr>
          <a:xfrm>
            <a:off x="9453283" y="931694"/>
            <a:ext cx="431971" cy="307777"/>
          </a:xfrm>
          <a:prstGeom prst="rect">
            <a:avLst/>
          </a:prstGeom>
          <a:noFill/>
          <a:ln>
            <a:solidFill>
              <a:schemeClr val="tx1"/>
            </a:solidFill>
          </a:ln>
        </p:spPr>
        <p:txBody>
          <a:bodyPr wrap="square" rtlCol="0">
            <a:spAutoFit/>
          </a:bodyPr>
          <a:lstStyle/>
          <a:p>
            <a:r>
              <a:rPr lang="en-GB" sz="1400" dirty="0" smtClean="0"/>
              <a:t>PM</a:t>
            </a:r>
          </a:p>
        </p:txBody>
      </p:sp>
      <p:sp>
        <p:nvSpPr>
          <p:cNvPr id="83" name="TextBox 82"/>
          <p:cNvSpPr txBox="1"/>
          <p:nvPr/>
        </p:nvSpPr>
        <p:spPr>
          <a:xfrm>
            <a:off x="207245" y="428235"/>
            <a:ext cx="871300" cy="738664"/>
          </a:xfrm>
          <a:prstGeom prst="rect">
            <a:avLst/>
          </a:prstGeom>
          <a:noFill/>
          <a:ln>
            <a:solidFill>
              <a:schemeClr val="tx1"/>
            </a:solidFill>
          </a:ln>
        </p:spPr>
        <p:txBody>
          <a:bodyPr wrap="square" rtlCol="0">
            <a:spAutoFit/>
          </a:bodyPr>
          <a:lstStyle/>
          <a:p>
            <a:pPr algn="ctr"/>
            <a:r>
              <a:rPr lang="en-GB" sz="1400" dirty="0" smtClean="0"/>
              <a:t>Weekend</a:t>
            </a:r>
          </a:p>
          <a:p>
            <a:pPr algn="ctr"/>
            <a:r>
              <a:rPr lang="en-GB" sz="1400" dirty="0" smtClean="0"/>
              <a:t>Shield</a:t>
            </a:r>
          </a:p>
          <a:p>
            <a:pPr algn="ctr"/>
            <a:r>
              <a:rPr lang="en-GB" sz="1400" dirty="0" smtClean="0"/>
              <a:t>Cooling</a:t>
            </a:r>
            <a:endParaRPr lang="en-GB" sz="1400" dirty="0"/>
          </a:p>
        </p:txBody>
      </p:sp>
      <p:sp>
        <p:nvSpPr>
          <p:cNvPr id="5" name="Date Placeholder 4"/>
          <p:cNvSpPr>
            <a:spLocks noGrp="1"/>
          </p:cNvSpPr>
          <p:nvPr>
            <p:ph type="dt" sz="half" idx="10"/>
          </p:nvPr>
        </p:nvSpPr>
        <p:spPr/>
        <p:txBody>
          <a:bodyPr/>
          <a:lstStyle/>
          <a:p>
            <a:fld id="{47D053C6-F9B9-4B01-96ED-34104F2E5190}" type="datetime1">
              <a:rPr lang="en-US" smtClean="0"/>
              <a:t>7/13/2022</a:t>
            </a:fld>
            <a:endParaRPr lang="en-GB"/>
          </a:p>
        </p:txBody>
      </p:sp>
      <p:sp>
        <p:nvSpPr>
          <p:cNvPr id="7" name="Footer Placeholder 6"/>
          <p:cNvSpPr>
            <a:spLocks noGrp="1"/>
          </p:cNvSpPr>
          <p:nvPr>
            <p:ph type="ftr" sz="quarter" idx="11"/>
          </p:nvPr>
        </p:nvSpPr>
        <p:spPr>
          <a:xfrm>
            <a:off x="3962312" y="6539699"/>
            <a:ext cx="4114800" cy="365125"/>
          </a:xfrm>
        </p:spPr>
        <p:txBody>
          <a:bodyPr/>
          <a:lstStyle/>
          <a:p>
            <a:r>
              <a:rPr lang="en-US" smtClean="0"/>
              <a:t>PIP-II FCD modifications</a:t>
            </a:r>
            <a:endParaRPr lang="en-GB" dirty="0"/>
          </a:p>
        </p:txBody>
      </p:sp>
      <p:sp>
        <p:nvSpPr>
          <p:cNvPr id="8" name="Slide Number Placeholder 7"/>
          <p:cNvSpPr>
            <a:spLocks noGrp="1"/>
          </p:cNvSpPr>
          <p:nvPr>
            <p:ph type="sldNum" sz="quarter" idx="12"/>
          </p:nvPr>
        </p:nvSpPr>
        <p:spPr/>
        <p:txBody>
          <a:bodyPr/>
          <a:lstStyle/>
          <a:p>
            <a:fld id="{2B29092E-EDA9-45D4-8C21-CFAD563A75A5}" type="slidenum">
              <a:rPr lang="en-GB" smtClean="0"/>
              <a:t>10</a:t>
            </a:fld>
            <a:endParaRPr lang="en-GB"/>
          </a:p>
        </p:txBody>
      </p:sp>
    </p:spTree>
    <p:extLst>
      <p:ext uri="{BB962C8B-B14F-4D97-AF65-F5344CB8AC3E}">
        <p14:creationId xmlns:p14="http://schemas.microsoft.com/office/powerpoint/2010/main" val="14049973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4B476B5-6B8F-4B9E-AD38-40AEA5F53DED}" type="datetime1">
              <a:rPr lang="en-US" smtClean="0"/>
              <a:t>7/13/2022</a:t>
            </a:fld>
            <a:endParaRPr lang="en-GB"/>
          </a:p>
        </p:txBody>
      </p:sp>
      <p:sp>
        <p:nvSpPr>
          <p:cNvPr id="5" name="Footer Placeholder 4"/>
          <p:cNvSpPr>
            <a:spLocks noGrp="1"/>
          </p:cNvSpPr>
          <p:nvPr>
            <p:ph type="ftr" sz="quarter" idx="11"/>
          </p:nvPr>
        </p:nvSpPr>
        <p:spPr/>
        <p:txBody>
          <a:bodyPr/>
          <a:lstStyle/>
          <a:p>
            <a:r>
              <a:rPr lang="en-US" smtClean="0"/>
              <a:t>PIP-II FCD modifications</a:t>
            </a:r>
            <a:endParaRPr lang="en-GB"/>
          </a:p>
        </p:txBody>
      </p:sp>
      <p:sp>
        <p:nvSpPr>
          <p:cNvPr id="6" name="Slide Number Placeholder 5"/>
          <p:cNvSpPr>
            <a:spLocks noGrp="1"/>
          </p:cNvSpPr>
          <p:nvPr>
            <p:ph type="sldNum" sz="quarter" idx="12"/>
          </p:nvPr>
        </p:nvSpPr>
        <p:spPr/>
        <p:txBody>
          <a:bodyPr/>
          <a:lstStyle/>
          <a:p>
            <a:fld id="{889E9A42-9D2C-40EA-8E8F-852DB75D1291}" type="slidenum">
              <a:rPr lang="en-GB" smtClean="0"/>
              <a:t>11</a:t>
            </a:fld>
            <a:endParaRPr lang="en-GB"/>
          </a:p>
        </p:txBody>
      </p:sp>
      <p:pic>
        <p:nvPicPr>
          <p:cNvPr id="3" name="Picture 2"/>
          <p:cNvPicPr>
            <a:picLocks noChangeAspect="1"/>
          </p:cNvPicPr>
          <p:nvPr/>
        </p:nvPicPr>
        <p:blipFill>
          <a:blip r:embed="rId2"/>
          <a:stretch>
            <a:fillRect/>
          </a:stretch>
        </p:blipFill>
        <p:spPr>
          <a:xfrm>
            <a:off x="2647950" y="71551"/>
            <a:ext cx="6896100" cy="6026754"/>
          </a:xfrm>
          <a:prstGeom prst="rect">
            <a:avLst/>
          </a:prstGeom>
        </p:spPr>
      </p:pic>
      <p:sp>
        <p:nvSpPr>
          <p:cNvPr id="9" name="Down Arrow 8"/>
          <p:cNvSpPr/>
          <p:nvPr/>
        </p:nvSpPr>
        <p:spPr>
          <a:xfrm>
            <a:off x="8153400" y="5981883"/>
            <a:ext cx="381000" cy="4908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870298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E67786B-8CF6-7140-A9BE-F2F0A0F1F7F0}"/>
              </a:ext>
            </a:extLst>
          </p:cNvPr>
          <p:cNvSpPr txBox="1"/>
          <p:nvPr/>
        </p:nvSpPr>
        <p:spPr>
          <a:xfrm>
            <a:off x="420797" y="133426"/>
            <a:ext cx="5785693" cy="46166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150" normalizeH="0" baseline="0" noProof="0" dirty="0" smtClean="0">
                <a:ln>
                  <a:noFill/>
                </a:ln>
                <a:effectLst/>
                <a:uLnTx/>
                <a:uFillTx/>
                <a:ea typeface="+mn-ea"/>
                <a:cs typeface="Arial" panose="020B0604020202020204" pitchFamily="34" charset="0"/>
              </a:rPr>
              <a:t>SuRF Lab</a:t>
            </a:r>
          </a:p>
        </p:txBody>
      </p:sp>
      <p:sp>
        <p:nvSpPr>
          <p:cNvPr id="6" name="TextBox 5">
            <a:extLst>
              <a:ext uri="{FF2B5EF4-FFF2-40B4-BE49-F238E27FC236}">
                <a16:creationId xmlns:a16="http://schemas.microsoft.com/office/drawing/2014/main" id="{F324C67A-C52D-5544-86B0-813208112397}"/>
              </a:ext>
            </a:extLst>
          </p:cNvPr>
          <p:cNvSpPr txBox="1"/>
          <p:nvPr/>
        </p:nvSpPr>
        <p:spPr>
          <a:xfrm rot="16200000">
            <a:off x="10716762" y="4838514"/>
            <a:ext cx="185927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Image © STFC John Dawson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030" y="907537"/>
            <a:ext cx="10536646" cy="4896043"/>
          </a:xfrm>
          <a:prstGeom prst="rect">
            <a:avLst/>
          </a:prstGeom>
        </p:spPr>
      </p:pic>
      <p:sp>
        <p:nvSpPr>
          <p:cNvPr id="2" name="TextBox 1"/>
          <p:cNvSpPr txBox="1"/>
          <p:nvPr/>
        </p:nvSpPr>
        <p:spPr>
          <a:xfrm>
            <a:off x="5830785" y="2161309"/>
            <a:ext cx="914400" cy="369332"/>
          </a:xfrm>
          <a:prstGeom prst="rect">
            <a:avLst/>
          </a:prstGeom>
          <a:solidFill>
            <a:srgbClr val="FFFFFF"/>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E2C61"/>
                </a:solidFill>
                <a:effectLst/>
                <a:uLnTx/>
                <a:uFillTx/>
                <a:latin typeface="Calibri" panose="020F0502020204030204"/>
                <a:ea typeface="+mn-ea"/>
                <a:cs typeface="+mn-cs"/>
              </a:rPr>
              <a:t>Purifier </a:t>
            </a:r>
            <a:endPar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sp>
        <p:nvSpPr>
          <p:cNvPr id="8" name="TextBox 7"/>
          <p:cNvSpPr txBox="1"/>
          <p:nvPr/>
        </p:nvSpPr>
        <p:spPr>
          <a:xfrm>
            <a:off x="3349270" y="2345975"/>
            <a:ext cx="914400" cy="646331"/>
          </a:xfrm>
          <a:prstGeom prst="rect">
            <a:avLst/>
          </a:prstGeom>
          <a:solidFill>
            <a:srgbClr val="FFFFFF"/>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E2C61"/>
                </a:solidFill>
                <a:effectLst/>
                <a:uLnTx/>
                <a:uFillTx/>
                <a:latin typeface="Calibri" panose="020F0502020204030204"/>
                <a:ea typeface="+mn-ea"/>
                <a:cs typeface="+mn-cs"/>
              </a:rPr>
              <a:t>Helium Dewar</a:t>
            </a:r>
            <a:endPar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cxnSp>
        <p:nvCxnSpPr>
          <p:cNvPr id="5" name="Straight Arrow Connector 4"/>
          <p:cNvCxnSpPr>
            <a:stCxn id="8" idx="2"/>
          </p:cNvCxnSpPr>
          <p:nvPr/>
        </p:nvCxnSpPr>
        <p:spPr>
          <a:xfrm>
            <a:off x="3806470" y="2992306"/>
            <a:ext cx="457200" cy="7602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2" idx="2"/>
          </p:cNvCxnSpPr>
          <p:nvPr/>
        </p:nvCxnSpPr>
        <p:spPr>
          <a:xfrm flipH="1">
            <a:off x="5605153" y="2530641"/>
            <a:ext cx="682832" cy="64076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277595" y="1280556"/>
            <a:ext cx="914400" cy="369332"/>
          </a:xfrm>
          <a:prstGeom prst="rect">
            <a:avLst/>
          </a:prstGeom>
          <a:solidFill>
            <a:srgbClr val="FFFFFF"/>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E2C61"/>
                </a:solidFill>
                <a:effectLst/>
                <a:uLnTx/>
                <a:uFillTx/>
                <a:latin typeface="Calibri" panose="020F0502020204030204"/>
                <a:ea typeface="+mn-ea"/>
                <a:cs typeface="+mn-cs"/>
              </a:rPr>
              <a:t>CSI-A</a:t>
            </a:r>
            <a:endPar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sp>
        <p:nvSpPr>
          <p:cNvPr id="13" name="TextBox 12"/>
          <p:cNvSpPr txBox="1"/>
          <p:nvPr/>
        </p:nvSpPr>
        <p:spPr>
          <a:xfrm>
            <a:off x="7734795" y="3567937"/>
            <a:ext cx="914400" cy="369332"/>
          </a:xfrm>
          <a:prstGeom prst="rect">
            <a:avLst/>
          </a:prstGeom>
          <a:solidFill>
            <a:srgbClr val="FFFFFF"/>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E2C61"/>
                </a:solidFill>
                <a:effectLst/>
                <a:uLnTx/>
                <a:uFillTx/>
                <a:latin typeface="Calibri" panose="020F0502020204030204"/>
                <a:ea typeface="+mn-ea"/>
                <a:cs typeface="+mn-cs"/>
              </a:rPr>
              <a:t>CSI-B</a:t>
            </a:r>
            <a:endPar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sp>
        <p:nvSpPr>
          <p:cNvPr id="14" name="TextBox 13"/>
          <p:cNvSpPr txBox="1"/>
          <p:nvPr/>
        </p:nvSpPr>
        <p:spPr>
          <a:xfrm>
            <a:off x="1671652" y="2299808"/>
            <a:ext cx="1462174" cy="369332"/>
          </a:xfrm>
          <a:prstGeom prst="rect">
            <a:avLst/>
          </a:prstGeom>
          <a:solidFill>
            <a:srgbClr val="FFFFFF"/>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E2C61"/>
                </a:solidFill>
                <a:effectLst/>
                <a:uLnTx/>
                <a:uFillTx/>
                <a:latin typeface="Calibri" panose="020F0502020204030204"/>
                <a:ea typeface="+mn-ea"/>
                <a:cs typeface="+mn-cs"/>
              </a:rPr>
              <a:t>2K Cold Box</a:t>
            </a:r>
            <a:endParaRPr kumimoji="0" lang="en-GB" sz="1800" b="0" i="0" u="none" strike="noStrike" kern="1200" cap="none" spc="0" normalizeH="0" baseline="0" noProof="0" dirty="0">
              <a:ln>
                <a:noFill/>
              </a:ln>
              <a:solidFill>
                <a:srgbClr val="2E2C61"/>
              </a:solidFill>
              <a:effectLst/>
              <a:uLnTx/>
              <a:uFillTx/>
              <a:latin typeface="Calibri" panose="020F0502020204030204"/>
              <a:ea typeface="+mn-ea"/>
              <a:cs typeface="+mn-cs"/>
            </a:endParaRPr>
          </a:p>
        </p:txBody>
      </p:sp>
      <p:cxnSp>
        <p:nvCxnSpPr>
          <p:cNvPr id="16" name="Straight Arrow Connector 15"/>
          <p:cNvCxnSpPr>
            <a:stCxn id="14" idx="2"/>
          </p:cNvCxnSpPr>
          <p:nvPr/>
        </p:nvCxnSpPr>
        <p:spPr>
          <a:xfrm flipH="1">
            <a:off x="1935678" y="2669140"/>
            <a:ext cx="467061" cy="6864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2" idx="2"/>
          </p:cNvCxnSpPr>
          <p:nvPr/>
        </p:nvCxnSpPr>
        <p:spPr>
          <a:xfrm>
            <a:off x="7734795" y="1649888"/>
            <a:ext cx="601683" cy="5776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3"/>
          </p:cNvCxnSpPr>
          <p:nvPr/>
        </p:nvCxnSpPr>
        <p:spPr>
          <a:xfrm flipV="1">
            <a:off x="8649195" y="3171409"/>
            <a:ext cx="1195449" cy="5811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710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96358"/>
            <a:ext cx="10515600" cy="1325563"/>
          </a:xfrm>
        </p:spPr>
        <p:txBody>
          <a:bodyPr>
            <a:normAutofit/>
          </a:bodyPr>
          <a:lstStyle/>
          <a:p>
            <a:r>
              <a:rPr lang="en-GB" sz="2400" b="1" u="sng" dirty="0" smtClean="0">
                <a:latin typeface="+mn-lt"/>
              </a:rPr>
              <a:t>Cryoplant modifications</a:t>
            </a:r>
            <a:endParaRPr lang="en-GB" sz="2400" b="1" u="sng" dirty="0">
              <a:latin typeface="+mn-lt"/>
            </a:endParaRPr>
          </a:p>
        </p:txBody>
      </p:sp>
      <p:sp>
        <p:nvSpPr>
          <p:cNvPr id="3" name="Content Placeholder 2"/>
          <p:cNvSpPr>
            <a:spLocks noGrp="1"/>
          </p:cNvSpPr>
          <p:nvPr>
            <p:ph idx="1"/>
          </p:nvPr>
        </p:nvSpPr>
        <p:spPr>
          <a:xfrm>
            <a:off x="838199" y="843848"/>
            <a:ext cx="10515600" cy="1042703"/>
          </a:xfrm>
        </p:spPr>
        <p:txBody>
          <a:bodyPr>
            <a:normAutofit/>
          </a:bodyPr>
          <a:lstStyle/>
          <a:p>
            <a:pPr marL="0" indent="0">
              <a:buNone/>
            </a:pPr>
            <a:r>
              <a:rPr lang="en-GB" sz="1800" dirty="0" smtClean="0"/>
              <a:t>In order to implement this process, modifications to the existing cryogenic system will be required.</a:t>
            </a:r>
            <a:endParaRPr lang="en-GB" sz="1800" dirty="0"/>
          </a:p>
        </p:txBody>
      </p:sp>
      <p:sp>
        <p:nvSpPr>
          <p:cNvPr id="4" name="Date Placeholder 3"/>
          <p:cNvSpPr>
            <a:spLocks noGrp="1"/>
          </p:cNvSpPr>
          <p:nvPr>
            <p:ph type="dt" sz="half" idx="10"/>
          </p:nvPr>
        </p:nvSpPr>
        <p:spPr/>
        <p:txBody>
          <a:bodyPr/>
          <a:lstStyle/>
          <a:p>
            <a:fld id="{B1091D4E-8009-4228-9BBE-4707CD7F9D78}" type="datetime1">
              <a:rPr lang="en-US" smtClean="0"/>
              <a:t>7/13/2022</a:t>
            </a:fld>
            <a:endParaRPr lang="en-GB"/>
          </a:p>
        </p:txBody>
      </p:sp>
      <p:sp>
        <p:nvSpPr>
          <p:cNvPr id="5" name="Footer Placeholder 4"/>
          <p:cNvSpPr>
            <a:spLocks noGrp="1"/>
          </p:cNvSpPr>
          <p:nvPr>
            <p:ph type="ftr" sz="quarter" idx="11"/>
          </p:nvPr>
        </p:nvSpPr>
        <p:spPr/>
        <p:txBody>
          <a:bodyPr/>
          <a:lstStyle/>
          <a:p>
            <a:r>
              <a:rPr lang="en-US" smtClean="0"/>
              <a:t>PIP-II FCD modifications</a:t>
            </a:r>
            <a:endParaRPr lang="en-GB"/>
          </a:p>
        </p:txBody>
      </p:sp>
      <p:sp>
        <p:nvSpPr>
          <p:cNvPr id="6" name="Slide Number Placeholder 5"/>
          <p:cNvSpPr>
            <a:spLocks noGrp="1"/>
          </p:cNvSpPr>
          <p:nvPr>
            <p:ph type="sldNum" sz="quarter" idx="12"/>
          </p:nvPr>
        </p:nvSpPr>
        <p:spPr/>
        <p:txBody>
          <a:bodyPr/>
          <a:lstStyle/>
          <a:p>
            <a:fld id="{889E9A42-9D2C-40EA-8E8F-852DB75D1291}" type="slidenum">
              <a:rPr lang="en-GB" smtClean="0"/>
              <a:t>13</a:t>
            </a:fld>
            <a:endParaRPr lang="en-GB"/>
          </a:p>
        </p:txBody>
      </p:sp>
      <p:sp>
        <p:nvSpPr>
          <p:cNvPr id="7" name="TextBox 6"/>
          <p:cNvSpPr txBox="1"/>
          <p:nvPr/>
        </p:nvSpPr>
        <p:spPr>
          <a:xfrm>
            <a:off x="3253339" y="4004109"/>
            <a:ext cx="7517331" cy="369332"/>
          </a:xfrm>
          <a:prstGeom prst="rect">
            <a:avLst/>
          </a:prstGeom>
          <a:noFill/>
        </p:spPr>
        <p:txBody>
          <a:bodyPr wrap="square" rtlCol="0">
            <a:spAutoFit/>
          </a:bodyPr>
          <a:lstStyle/>
          <a:p>
            <a:r>
              <a:rPr lang="en-GB" dirty="0" smtClean="0"/>
              <a:t>Insert image of Warm gas storage and/or SuRF lab</a:t>
            </a: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6592" y="1539261"/>
            <a:ext cx="5338813" cy="4004110"/>
          </a:xfrm>
          <a:prstGeom prst="rect">
            <a:avLst/>
          </a:prstGeom>
          <a:ln>
            <a:solidFill>
              <a:schemeClr val="tx1"/>
            </a:solidFill>
          </a:ln>
        </p:spPr>
      </p:pic>
      <p:sp>
        <p:nvSpPr>
          <p:cNvPr id="9" name="TextBox 8"/>
          <p:cNvSpPr txBox="1"/>
          <p:nvPr/>
        </p:nvSpPr>
        <p:spPr>
          <a:xfrm>
            <a:off x="4354283" y="5668761"/>
            <a:ext cx="3439888" cy="369332"/>
          </a:xfrm>
          <a:prstGeom prst="rect">
            <a:avLst/>
          </a:prstGeom>
          <a:noFill/>
          <a:ln>
            <a:solidFill>
              <a:schemeClr val="tx1"/>
            </a:solidFill>
          </a:ln>
        </p:spPr>
        <p:txBody>
          <a:bodyPr wrap="square" rtlCol="0">
            <a:spAutoFit/>
          </a:bodyPr>
          <a:lstStyle/>
          <a:p>
            <a:r>
              <a:rPr lang="en-GB" b="1" dirty="0" smtClean="0"/>
              <a:t>Figure 6:  Warm gas storage tanks </a:t>
            </a:r>
            <a:endParaRPr lang="en-GB" b="1" dirty="0"/>
          </a:p>
        </p:txBody>
      </p:sp>
    </p:spTree>
    <p:extLst>
      <p:ext uri="{BB962C8B-B14F-4D97-AF65-F5344CB8AC3E}">
        <p14:creationId xmlns:p14="http://schemas.microsoft.com/office/powerpoint/2010/main" val="11879474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218" y="367645"/>
            <a:ext cx="10515600" cy="1325563"/>
          </a:xfrm>
        </p:spPr>
        <p:txBody>
          <a:bodyPr>
            <a:normAutofit/>
          </a:bodyPr>
          <a:lstStyle/>
          <a:p>
            <a:r>
              <a:rPr lang="en-GB" sz="2800" b="1" u="sng" dirty="0" smtClean="0"/>
              <a:t>Existing warm gas storage capacity</a:t>
            </a:r>
            <a:endParaRPr lang="en-GB" sz="2800" b="1" u="sng" dirty="0"/>
          </a:p>
        </p:txBody>
      </p:sp>
      <p:sp>
        <p:nvSpPr>
          <p:cNvPr id="6" name="TextBox 5"/>
          <p:cNvSpPr txBox="1"/>
          <p:nvPr/>
        </p:nvSpPr>
        <p:spPr>
          <a:xfrm>
            <a:off x="4834193" y="5370285"/>
            <a:ext cx="2075649" cy="30673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ea typeface="+mn-ea"/>
                <a:cs typeface="+mn-cs"/>
              </a:rPr>
              <a:t>Table 1 –</a:t>
            </a:r>
            <a:r>
              <a:rPr kumimoji="0" lang="en-US" sz="1400" b="1" i="0" u="none" strike="noStrike" kern="1200" cap="none" spc="0" normalizeH="0" noProof="0" dirty="0" smtClean="0">
                <a:ln>
                  <a:noFill/>
                </a:ln>
                <a:solidFill>
                  <a:prstClr val="black"/>
                </a:solidFill>
                <a:effectLst/>
                <a:uLnTx/>
                <a:uFillTx/>
                <a:ea typeface="+mn-ea"/>
                <a:cs typeface="+mn-cs"/>
              </a:rPr>
              <a:t> Existing system</a:t>
            </a:r>
            <a:endParaRPr kumimoji="0" lang="en-US" sz="1400" b="1" i="0" u="none" strike="noStrike" kern="1200" cap="none" spc="0" normalizeH="0" baseline="0" noProof="0" dirty="0">
              <a:ln>
                <a:noFill/>
              </a:ln>
              <a:solidFill>
                <a:srgbClr val="000000"/>
              </a:solidFill>
              <a:effectLst/>
              <a:uLnTx/>
              <a:uFillTx/>
              <a:ea typeface="+mn-ea"/>
              <a:cs typeface="+mn-cs"/>
            </a:endParaRPr>
          </a:p>
        </p:txBody>
      </p:sp>
      <p:graphicFrame>
        <p:nvGraphicFramePr>
          <p:cNvPr id="9" name="Table 8"/>
          <p:cNvGraphicFramePr>
            <a:graphicFrameLocks noGrp="1"/>
          </p:cNvGraphicFramePr>
          <p:nvPr>
            <p:extLst>
              <p:ext uri="{D42A27DB-BD31-4B8C-83A1-F6EECF244321}">
                <p14:modId xmlns:p14="http://schemas.microsoft.com/office/powerpoint/2010/main" val="1079821330"/>
              </p:ext>
            </p:extLst>
          </p:nvPr>
        </p:nvGraphicFramePr>
        <p:xfrm>
          <a:off x="2229538" y="1981617"/>
          <a:ext cx="7264400" cy="3234525"/>
        </p:xfrm>
        <a:graphic>
          <a:graphicData uri="http://schemas.openxmlformats.org/drawingml/2006/table">
            <a:tbl>
              <a:tblPr firstRow="1" bandRow="1">
                <a:tableStyleId>{5940675A-B579-460E-94D1-54222C63F5DA}</a:tableStyleId>
              </a:tblPr>
              <a:tblGrid>
                <a:gridCol w="3632200">
                  <a:extLst>
                    <a:ext uri="{9D8B030D-6E8A-4147-A177-3AD203B41FA5}">
                      <a16:colId xmlns:a16="http://schemas.microsoft.com/office/drawing/2014/main" val="56118373"/>
                    </a:ext>
                  </a:extLst>
                </a:gridCol>
                <a:gridCol w="3632200">
                  <a:extLst>
                    <a:ext uri="{9D8B030D-6E8A-4147-A177-3AD203B41FA5}">
                      <a16:colId xmlns:a16="http://schemas.microsoft.com/office/drawing/2014/main" val="3791689283"/>
                    </a:ext>
                  </a:extLst>
                </a:gridCol>
              </a:tblGrid>
              <a:tr h="40111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b="1" u="none" strike="noStrike" dirty="0" smtClean="0">
                          <a:effectLst/>
                        </a:rPr>
                        <a:t>Existing system </a:t>
                      </a:r>
                      <a:endParaRPr lang="en-GB" b="1" dirty="0" smtClean="0"/>
                    </a:p>
                  </a:txBody>
                  <a:tcPr/>
                </a:tc>
                <a:tc hMerge="1">
                  <a:txBody>
                    <a:bodyPr/>
                    <a:lstStyle/>
                    <a:p>
                      <a:pPr algn="ctr"/>
                      <a:endParaRPr lang="en-GB" dirty="0"/>
                    </a:p>
                  </a:txBody>
                  <a:tcPr/>
                </a:tc>
                <a:extLst>
                  <a:ext uri="{0D108BD9-81ED-4DB2-BD59-A6C34878D82A}">
                    <a16:rowId xmlns:a16="http://schemas.microsoft.com/office/drawing/2014/main" val="732796305"/>
                  </a:ext>
                </a:extLst>
              </a:tr>
              <a:tr h="401115">
                <a:tc>
                  <a:txBody>
                    <a:bodyPr/>
                    <a:lstStyle/>
                    <a:p>
                      <a:pPr algn="ctr" fontAlgn="ctr"/>
                      <a:r>
                        <a:rPr lang="en-GB" sz="1400" b="1" u="none" strike="noStrike" dirty="0">
                          <a:effectLst/>
                        </a:rPr>
                        <a:t>Max storage pressure </a:t>
                      </a:r>
                      <a:r>
                        <a:rPr lang="en-GB" sz="1400" b="1" u="none" strike="noStrike" dirty="0" smtClean="0">
                          <a:effectLst/>
                        </a:rPr>
                        <a:t>(bar</a:t>
                      </a:r>
                      <a:r>
                        <a:rPr lang="en-GB" sz="1400" b="1" u="none" strike="noStrike" dirty="0">
                          <a:effectLst/>
                        </a:rPr>
                        <a:t>)</a:t>
                      </a:r>
                      <a:endParaRPr lang="en-GB"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400" b="0" u="none" strike="noStrike" dirty="0" smtClean="0">
                          <a:solidFill>
                            <a:schemeClr val="tx1"/>
                          </a:solidFill>
                          <a:effectLst/>
                        </a:rPr>
                        <a:t>40</a:t>
                      </a:r>
                      <a:r>
                        <a:rPr lang="en-GB" sz="1400" b="0" u="none" strike="noStrike" baseline="0" dirty="0" smtClean="0">
                          <a:solidFill>
                            <a:schemeClr val="tx1"/>
                          </a:solidFill>
                          <a:effectLst/>
                        </a:rPr>
                        <a:t> (in actuality Relief valve set to 35 bar)</a:t>
                      </a:r>
                      <a:endParaRPr lang="en-GB" sz="1400" b="0" i="0" u="none" strike="noStrike" dirty="0">
                        <a:solidFill>
                          <a:schemeClr val="tx1"/>
                        </a:solidFill>
                        <a:effectLst/>
                        <a:latin typeface="Calibri" panose="020F0502020204030204" pitchFamily="34" charset="0"/>
                      </a:endParaRPr>
                    </a:p>
                  </a:txBody>
                  <a:tcPr marL="0" marR="0" marT="0" marB="0" anchor="ctr"/>
                </a:tc>
                <a:extLst>
                  <a:ext uri="{0D108BD9-81ED-4DB2-BD59-A6C34878D82A}">
                    <a16:rowId xmlns:a16="http://schemas.microsoft.com/office/drawing/2014/main" val="3632745235"/>
                  </a:ext>
                </a:extLst>
              </a:tr>
              <a:tr h="401115">
                <a:tc>
                  <a:txBody>
                    <a:bodyPr/>
                    <a:lstStyle/>
                    <a:p>
                      <a:pPr algn="ctr" fontAlgn="ctr"/>
                      <a:r>
                        <a:rPr lang="en-GB" sz="1400" b="1" i="0" u="none" strike="noStrike" dirty="0" smtClean="0">
                          <a:solidFill>
                            <a:srgbClr val="000000"/>
                          </a:solidFill>
                          <a:effectLst/>
                          <a:latin typeface="Calibri" panose="020F0502020204030204" pitchFamily="34" charset="0"/>
                        </a:rPr>
                        <a:t>Safe</a:t>
                      </a:r>
                      <a:r>
                        <a:rPr lang="en-GB" sz="1400" b="1" i="0" u="none" strike="noStrike" baseline="0" dirty="0" smtClean="0">
                          <a:solidFill>
                            <a:srgbClr val="000000"/>
                          </a:solidFill>
                          <a:effectLst/>
                          <a:latin typeface="Calibri" panose="020F0502020204030204" pitchFamily="34" charset="0"/>
                        </a:rPr>
                        <a:t> operation storage pressure</a:t>
                      </a:r>
                      <a:endParaRPr lang="en-GB"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400" b="1" i="0" u="none" strike="noStrike" dirty="0" smtClean="0">
                          <a:solidFill>
                            <a:srgbClr val="FF0000"/>
                          </a:solidFill>
                          <a:effectLst/>
                          <a:latin typeface="Calibri" panose="020F0502020204030204" pitchFamily="34" charset="0"/>
                        </a:rPr>
                        <a:t>30 Bar</a:t>
                      </a:r>
                      <a:endParaRPr lang="en-GB" sz="1400" b="1" i="0" u="none" strike="noStrike" dirty="0">
                        <a:solidFill>
                          <a:srgbClr val="FF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76177141"/>
                  </a:ext>
                </a:extLst>
              </a:tr>
              <a:tr h="401115">
                <a:tc>
                  <a:txBody>
                    <a:bodyPr/>
                    <a:lstStyle/>
                    <a:p>
                      <a:pPr algn="ctr" fontAlgn="b"/>
                      <a:r>
                        <a:rPr lang="en-GB" sz="1400" b="1" u="none" strike="noStrike" dirty="0">
                          <a:effectLst/>
                        </a:rPr>
                        <a:t>Each </a:t>
                      </a:r>
                      <a:r>
                        <a:rPr lang="en-GB" sz="1400" b="1" u="none" strike="noStrike" dirty="0" smtClean="0">
                          <a:effectLst/>
                        </a:rPr>
                        <a:t>warm  </a:t>
                      </a:r>
                      <a:r>
                        <a:rPr lang="en-GB" sz="1400" b="1" u="none" strike="noStrike" dirty="0">
                          <a:effectLst/>
                        </a:rPr>
                        <a:t>g</a:t>
                      </a:r>
                      <a:r>
                        <a:rPr lang="en-GB" sz="1400" b="1" u="none" strike="noStrike" dirty="0" smtClean="0">
                          <a:effectLst/>
                        </a:rPr>
                        <a:t>as tank in </a:t>
                      </a:r>
                      <a:r>
                        <a:rPr lang="en-US" sz="1400" b="1" u="none" strike="noStrike" dirty="0" smtClean="0">
                          <a:effectLst/>
                        </a:rPr>
                        <a:t>liquid </a:t>
                      </a:r>
                      <a:r>
                        <a:rPr lang="en-US" sz="1400" b="1" u="none" strike="noStrike" dirty="0" err="1" smtClean="0">
                          <a:effectLst/>
                        </a:rPr>
                        <a:t>litre</a:t>
                      </a:r>
                      <a:r>
                        <a:rPr lang="en-US" sz="1400" b="1" u="none" strike="noStrike" dirty="0" smtClean="0">
                          <a:effectLst/>
                        </a:rPr>
                        <a:t> equivalent of helium </a:t>
                      </a:r>
                      <a:r>
                        <a:rPr lang="en-GB" sz="1400" b="1" u="none" strike="noStrike" dirty="0" smtClean="0">
                          <a:effectLst/>
                        </a:rPr>
                        <a:t> </a:t>
                      </a:r>
                      <a:r>
                        <a:rPr lang="en-GB" sz="1400" b="1" u="none" strike="noStrike" dirty="0">
                          <a:effectLst/>
                        </a:rPr>
                        <a:t>(L) </a:t>
                      </a:r>
                      <a:endParaRPr lang="en-GB" sz="1400" b="1" i="0" u="none" strike="noStrike" dirty="0">
                        <a:solidFill>
                          <a:srgbClr val="000000"/>
                        </a:solidFill>
                        <a:effectLst/>
                        <a:latin typeface="Calibri" panose="020F0502020204030204" pitchFamily="34" charset="0"/>
                      </a:endParaRPr>
                    </a:p>
                  </a:txBody>
                  <a:tcPr marL="0" marR="0" marT="0" marB="0" anchor="b"/>
                </a:tc>
                <a:tc>
                  <a:txBody>
                    <a:bodyPr/>
                    <a:lstStyle/>
                    <a:p>
                      <a:pPr algn="ctr" fontAlgn="ctr"/>
                      <a:r>
                        <a:rPr lang="en-GB" sz="1400" u="none" strike="noStrike" dirty="0" smtClean="0">
                          <a:effectLst/>
                        </a:rPr>
                        <a:t>528.40</a:t>
                      </a:r>
                      <a:endParaRPr lang="en-GB"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96858311"/>
                  </a:ext>
                </a:extLst>
              </a:tr>
              <a:tr h="401115">
                <a:tc>
                  <a:txBody>
                    <a:bodyPr/>
                    <a:lstStyle/>
                    <a:p>
                      <a:pPr algn="ctr" fontAlgn="ctr"/>
                      <a:r>
                        <a:rPr lang="en-GB" sz="1400" b="1" u="none" strike="noStrike" dirty="0">
                          <a:effectLst/>
                        </a:rPr>
                        <a:t>Each </a:t>
                      </a:r>
                      <a:r>
                        <a:rPr lang="en-GB" sz="1400" b="1" u="none" strike="noStrike" dirty="0" smtClean="0">
                          <a:effectLst/>
                        </a:rPr>
                        <a:t>warm  </a:t>
                      </a:r>
                      <a:r>
                        <a:rPr lang="en-GB" sz="1400" b="1" u="none" strike="noStrike" dirty="0">
                          <a:effectLst/>
                        </a:rPr>
                        <a:t>g</a:t>
                      </a:r>
                      <a:r>
                        <a:rPr lang="en-GB" sz="1400" b="1" u="none" strike="noStrike" dirty="0" smtClean="0">
                          <a:effectLst/>
                        </a:rPr>
                        <a:t>as </a:t>
                      </a:r>
                      <a:r>
                        <a:rPr lang="en-GB" sz="1400" b="1" u="none" strike="noStrike" dirty="0">
                          <a:effectLst/>
                        </a:rPr>
                        <a:t>t</a:t>
                      </a:r>
                      <a:r>
                        <a:rPr lang="en-GB" sz="1400" b="1" u="none" strike="noStrike" dirty="0" smtClean="0">
                          <a:effectLst/>
                        </a:rPr>
                        <a:t>ank </a:t>
                      </a:r>
                      <a:r>
                        <a:rPr lang="en-GB" sz="1400" b="1" u="none" strike="noStrike" dirty="0">
                          <a:effectLst/>
                        </a:rPr>
                        <a:t>(m3) </a:t>
                      </a:r>
                      <a:endParaRPr lang="en-GB"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400" u="none" strike="noStrike" dirty="0">
                          <a:effectLst/>
                        </a:rPr>
                        <a:t>10.00</a:t>
                      </a:r>
                      <a:endParaRPr lang="en-GB"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277677002"/>
                  </a:ext>
                </a:extLst>
              </a:tr>
              <a:tr h="401115">
                <a:tc>
                  <a:txBody>
                    <a:bodyPr/>
                    <a:lstStyle/>
                    <a:p>
                      <a:pPr algn="ctr" fontAlgn="ctr"/>
                      <a:r>
                        <a:rPr lang="fr-FR" sz="1400" b="1" u="none" strike="noStrike" dirty="0">
                          <a:effectLst/>
                        </a:rPr>
                        <a:t>Total </a:t>
                      </a:r>
                      <a:r>
                        <a:rPr lang="fr-FR" sz="1400" b="1" u="none" strike="noStrike" dirty="0" err="1" smtClean="0">
                          <a:effectLst/>
                        </a:rPr>
                        <a:t>available</a:t>
                      </a:r>
                      <a:r>
                        <a:rPr lang="fr-FR" sz="1400" b="1" u="none" strike="noStrike" dirty="0" smtClean="0">
                          <a:effectLst/>
                        </a:rPr>
                        <a:t> </a:t>
                      </a:r>
                      <a:r>
                        <a:rPr lang="fr-FR" sz="1400" b="1" u="none" strike="noStrike" dirty="0" err="1">
                          <a:effectLst/>
                        </a:rPr>
                        <a:t>s</a:t>
                      </a:r>
                      <a:r>
                        <a:rPr lang="fr-FR" sz="1400" b="1" u="none" strike="noStrike" dirty="0" err="1" smtClean="0">
                          <a:effectLst/>
                        </a:rPr>
                        <a:t>torage</a:t>
                      </a:r>
                      <a:r>
                        <a:rPr lang="fr-FR" sz="1400" b="1" u="none" strike="noStrike" dirty="0" smtClean="0">
                          <a:effectLst/>
                        </a:rPr>
                        <a:t> </a:t>
                      </a:r>
                      <a:r>
                        <a:rPr lang="fr-FR" sz="1400" b="1" u="none" strike="noStrike" dirty="0" err="1">
                          <a:effectLst/>
                        </a:rPr>
                        <a:t>v</a:t>
                      </a:r>
                      <a:r>
                        <a:rPr lang="fr-FR" sz="1400" b="1" u="none" strike="noStrike" dirty="0" err="1" smtClean="0">
                          <a:effectLst/>
                        </a:rPr>
                        <a:t>essel</a:t>
                      </a:r>
                      <a:r>
                        <a:rPr lang="fr-FR" sz="1400" b="1" u="none" strike="noStrike" dirty="0" smtClean="0">
                          <a:effectLst/>
                        </a:rPr>
                        <a:t> </a:t>
                      </a:r>
                      <a:r>
                        <a:rPr lang="fr-FR" sz="1400" b="1" u="none" strike="noStrike" dirty="0">
                          <a:effectLst/>
                        </a:rPr>
                        <a:t>v</a:t>
                      </a:r>
                      <a:r>
                        <a:rPr lang="fr-FR" sz="1400" b="1" u="none" strike="noStrike" dirty="0" smtClean="0">
                          <a:effectLst/>
                        </a:rPr>
                        <a:t>olume </a:t>
                      </a:r>
                      <a:r>
                        <a:rPr lang="fr-FR" sz="1400" b="1" u="none" strike="noStrike" dirty="0">
                          <a:effectLst/>
                        </a:rPr>
                        <a:t>(m3)</a:t>
                      </a:r>
                      <a:endParaRPr lang="fr-FR"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400" u="none" strike="noStrike" dirty="0">
                          <a:effectLst/>
                        </a:rPr>
                        <a:t>20.00</a:t>
                      </a:r>
                      <a:endParaRPr lang="en-GB"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454938629"/>
                  </a:ext>
                </a:extLst>
              </a:tr>
              <a:tr h="401115">
                <a:tc>
                  <a:txBody>
                    <a:bodyPr/>
                    <a:lstStyle/>
                    <a:p>
                      <a:pPr algn="ctr" fontAlgn="ctr"/>
                      <a:r>
                        <a:rPr lang="en-US" sz="1400" b="1" u="none" strike="noStrike" dirty="0">
                          <a:effectLst/>
                        </a:rPr>
                        <a:t>Number of 10m3 </a:t>
                      </a:r>
                      <a:r>
                        <a:rPr lang="en-US" sz="1400" b="1" u="none" strike="noStrike" dirty="0" smtClean="0">
                          <a:effectLst/>
                        </a:rPr>
                        <a:t>storage </a:t>
                      </a:r>
                      <a:r>
                        <a:rPr lang="en-US" sz="1400" b="1" u="none" strike="noStrike" dirty="0">
                          <a:effectLst/>
                        </a:rPr>
                        <a:t>vessels</a:t>
                      </a:r>
                      <a:endParaRPr lang="en-US"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400" u="none" strike="noStrike" dirty="0">
                          <a:effectLst/>
                        </a:rPr>
                        <a:t>2.00</a:t>
                      </a:r>
                      <a:endParaRPr lang="en-GB"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83986076"/>
                  </a:ext>
                </a:extLst>
              </a:tr>
              <a:tr h="401115">
                <a:tc>
                  <a:txBody>
                    <a:bodyPr/>
                    <a:lstStyle/>
                    <a:p>
                      <a:pPr algn="ctr" fontAlgn="ctr"/>
                      <a:r>
                        <a:rPr lang="en-US" sz="1400" b="1" u="none" strike="noStrike" dirty="0">
                          <a:effectLst/>
                        </a:rPr>
                        <a:t>Total </a:t>
                      </a:r>
                      <a:r>
                        <a:rPr lang="en-US" sz="1400" b="1" u="none" strike="noStrike" dirty="0" smtClean="0">
                          <a:effectLst/>
                        </a:rPr>
                        <a:t>liquid </a:t>
                      </a:r>
                      <a:r>
                        <a:rPr lang="en-US" sz="1400" b="1" u="none" strike="noStrike" dirty="0" err="1">
                          <a:effectLst/>
                        </a:rPr>
                        <a:t>l</a:t>
                      </a:r>
                      <a:r>
                        <a:rPr lang="en-US" sz="1400" b="1" u="none" strike="noStrike" dirty="0" err="1" smtClean="0">
                          <a:effectLst/>
                        </a:rPr>
                        <a:t>itre</a:t>
                      </a:r>
                      <a:r>
                        <a:rPr lang="en-US" sz="1400" b="1" u="none" strike="noStrike" dirty="0" smtClean="0">
                          <a:effectLst/>
                        </a:rPr>
                        <a:t> equivalent </a:t>
                      </a:r>
                      <a:r>
                        <a:rPr lang="en-US" sz="1400" b="1" u="none" strike="noStrike" dirty="0">
                          <a:effectLst/>
                        </a:rPr>
                        <a:t>of </a:t>
                      </a:r>
                      <a:r>
                        <a:rPr lang="en-US" sz="1400" b="1" u="none" strike="noStrike" dirty="0" smtClean="0">
                          <a:effectLst/>
                        </a:rPr>
                        <a:t>helium (L)</a:t>
                      </a:r>
                      <a:endParaRPr lang="en-US"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400" u="none" strike="noStrike" dirty="0">
                          <a:effectLst/>
                        </a:rPr>
                        <a:t>1056.80</a:t>
                      </a:r>
                      <a:endParaRPr lang="en-GB"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90087374"/>
                  </a:ext>
                </a:extLst>
              </a:tr>
            </a:tbl>
          </a:graphicData>
        </a:graphic>
      </p:graphicFrame>
      <p:sp>
        <p:nvSpPr>
          <p:cNvPr id="3" name="Date Placeholder 2"/>
          <p:cNvSpPr>
            <a:spLocks noGrp="1"/>
          </p:cNvSpPr>
          <p:nvPr>
            <p:ph type="dt" sz="half" idx="10"/>
          </p:nvPr>
        </p:nvSpPr>
        <p:spPr/>
        <p:txBody>
          <a:bodyPr/>
          <a:lstStyle/>
          <a:p>
            <a:fld id="{3BD949DD-1FC6-4304-871C-1AFA4B37E070}" type="datetime1">
              <a:rPr lang="en-US" smtClean="0"/>
              <a:t>7/13/2022</a:t>
            </a:fld>
            <a:endParaRPr lang="en-GB"/>
          </a:p>
        </p:txBody>
      </p:sp>
      <p:sp>
        <p:nvSpPr>
          <p:cNvPr id="4" name="Footer Placeholder 3"/>
          <p:cNvSpPr>
            <a:spLocks noGrp="1"/>
          </p:cNvSpPr>
          <p:nvPr>
            <p:ph type="ftr" sz="quarter" idx="11"/>
          </p:nvPr>
        </p:nvSpPr>
        <p:spPr/>
        <p:txBody>
          <a:bodyPr/>
          <a:lstStyle/>
          <a:p>
            <a:r>
              <a:rPr lang="en-US" smtClean="0"/>
              <a:t>PIP-II FCD modifications</a:t>
            </a:r>
            <a:endParaRPr lang="en-GB"/>
          </a:p>
        </p:txBody>
      </p:sp>
      <p:sp>
        <p:nvSpPr>
          <p:cNvPr id="5" name="Slide Number Placeholder 4"/>
          <p:cNvSpPr>
            <a:spLocks noGrp="1"/>
          </p:cNvSpPr>
          <p:nvPr>
            <p:ph type="sldNum" sz="quarter" idx="12"/>
          </p:nvPr>
        </p:nvSpPr>
        <p:spPr/>
        <p:txBody>
          <a:bodyPr/>
          <a:lstStyle/>
          <a:p>
            <a:fld id="{2B29092E-EDA9-45D4-8C21-CFAD563A75A5}" type="slidenum">
              <a:rPr lang="en-GB" smtClean="0"/>
              <a:t>14</a:t>
            </a:fld>
            <a:endParaRPr lang="en-GB"/>
          </a:p>
        </p:txBody>
      </p:sp>
    </p:spTree>
    <p:extLst>
      <p:ext uri="{BB962C8B-B14F-4D97-AF65-F5344CB8AC3E}">
        <p14:creationId xmlns:p14="http://schemas.microsoft.com/office/powerpoint/2010/main" val="3002943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5541" y="4137969"/>
            <a:ext cx="10078919" cy="1059674"/>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961071" y="520511"/>
            <a:ext cx="9586762" cy="5262979"/>
          </a:xfrm>
          <a:prstGeom prst="rect">
            <a:avLst/>
          </a:prstGeom>
          <a:noFill/>
        </p:spPr>
        <p:txBody>
          <a:bodyPr wrap="square" rtlCol="0">
            <a:spAutoFit/>
          </a:bodyPr>
          <a:lstStyle/>
          <a:p>
            <a:r>
              <a:rPr lang="en-GB" sz="2400" b="1" dirty="0" smtClean="0">
                <a:solidFill>
                  <a:srgbClr val="0070C0"/>
                </a:solidFill>
              </a:rPr>
              <a:t>Potential Limitations, issues, new-situations to be managed </a:t>
            </a:r>
          </a:p>
          <a:p>
            <a:pPr marL="342900" indent="-342900">
              <a:buFont typeface="Arial" panose="020B0604020202020204" pitchFamily="34" charset="0"/>
              <a:buChar char="•"/>
            </a:pPr>
            <a:endParaRPr lang="en-GB" sz="2400" dirty="0" smtClean="0">
              <a:solidFill>
                <a:srgbClr val="0070C0"/>
              </a:solidFill>
            </a:endParaRPr>
          </a:p>
          <a:p>
            <a:pPr marL="342900" indent="-342900">
              <a:buFont typeface="Arial" panose="020B0604020202020204" pitchFamily="34" charset="0"/>
              <a:buChar char="•"/>
            </a:pPr>
            <a:r>
              <a:rPr lang="en-GB" dirty="0" smtClean="0">
                <a:solidFill>
                  <a:srgbClr val="0070C0"/>
                </a:solidFill>
              </a:rPr>
              <a:t>The duration of maximum flow rate is expected to be between 10 and 30 minutes but  we should be ready to be in this situation at least for 1 hour.</a:t>
            </a:r>
          </a:p>
          <a:p>
            <a:endParaRPr lang="en-GB" dirty="0" smtClean="0">
              <a:solidFill>
                <a:srgbClr val="0070C0"/>
              </a:solidFill>
            </a:endParaRPr>
          </a:p>
          <a:p>
            <a:r>
              <a:rPr lang="en-GB" dirty="0" smtClean="0">
                <a:solidFill>
                  <a:schemeClr val="accent2">
                    <a:lumMod val="75000"/>
                  </a:schemeClr>
                </a:solidFill>
              </a:rPr>
              <a:t>Mass Flow 	LHe consumed in </a:t>
            </a:r>
            <a:r>
              <a:rPr lang="en-GB" dirty="0" smtClean="0">
                <a:solidFill>
                  <a:srgbClr val="FF0000"/>
                </a:solidFill>
              </a:rPr>
              <a:t>1 hour</a:t>
            </a:r>
            <a:r>
              <a:rPr lang="en-GB" dirty="0" smtClean="0">
                <a:solidFill>
                  <a:schemeClr val="accent2">
                    <a:lumMod val="75000"/>
                  </a:schemeClr>
                </a:solidFill>
              </a:rPr>
              <a:t>	Pressure rise in warm gas buffer  </a:t>
            </a:r>
          </a:p>
          <a:p>
            <a:r>
              <a:rPr lang="en-GB" dirty="0" smtClean="0">
                <a:solidFill>
                  <a:schemeClr val="accent2">
                    <a:lumMod val="75000"/>
                  </a:schemeClr>
                </a:solidFill>
              </a:rPr>
              <a:t>		LT607			PT120   (maximum capacity </a:t>
            </a:r>
            <a:r>
              <a:rPr lang="en-GB" b="1" dirty="0" smtClean="0">
                <a:solidFill>
                  <a:srgbClr val="FF0000"/>
                </a:solidFill>
              </a:rPr>
              <a:t>35 bar</a:t>
            </a:r>
            <a:r>
              <a:rPr lang="en-GB" dirty="0" smtClean="0">
                <a:solidFill>
                  <a:schemeClr val="accent2">
                    <a:lumMod val="75000"/>
                  </a:schemeClr>
                </a:solidFill>
              </a:rPr>
              <a:t>)</a:t>
            </a:r>
          </a:p>
          <a:p>
            <a:r>
              <a:rPr lang="en-GB" dirty="0" smtClean="0">
                <a:solidFill>
                  <a:schemeClr val="accent2">
                    <a:lumMod val="75000"/>
                  </a:schemeClr>
                </a:solidFill>
              </a:rPr>
              <a:t>______________________________________________________________________</a:t>
            </a:r>
          </a:p>
          <a:p>
            <a:r>
              <a:rPr lang="en-GB" dirty="0" smtClean="0">
                <a:solidFill>
                  <a:srgbClr val="0070C0"/>
                </a:solidFill>
              </a:rPr>
              <a:t>10 g/S		267 litres			10 bar (5 bar in ½ hr)</a:t>
            </a:r>
          </a:p>
          <a:p>
            <a:r>
              <a:rPr lang="en-GB" dirty="0" smtClean="0">
                <a:solidFill>
                  <a:srgbClr val="0070C0"/>
                </a:solidFill>
              </a:rPr>
              <a:t>20 g/S		404 </a:t>
            </a:r>
            <a:r>
              <a:rPr lang="en-GB" dirty="0" err="1" smtClean="0">
                <a:solidFill>
                  <a:srgbClr val="0070C0"/>
                </a:solidFill>
              </a:rPr>
              <a:t>liters</a:t>
            </a:r>
            <a:r>
              <a:rPr lang="en-GB" dirty="0" smtClean="0">
                <a:solidFill>
                  <a:srgbClr val="0070C0"/>
                </a:solidFill>
              </a:rPr>
              <a:t>			20 bar (10)</a:t>
            </a:r>
          </a:p>
          <a:p>
            <a:r>
              <a:rPr lang="en-GB" dirty="0" smtClean="0">
                <a:solidFill>
                  <a:srgbClr val="FF0000"/>
                </a:solidFill>
              </a:rPr>
              <a:t>30 g/S		810 </a:t>
            </a:r>
            <a:r>
              <a:rPr lang="en-GB" dirty="0" err="1" smtClean="0">
                <a:solidFill>
                  <a:srgbClr val="FF0000"/>
                </a:solidFill>
              </a:rPr>
              <a:t>liters</a:t>
            </a:r>
            <a:r>
              <a:rPr lang="en-GB" dirty="0" smtClean="0">
                <a:solidFill>
                  <a:srgbClr val="FF0000"/>
                </a:solidFill>
              </a:rPr>
              <a:t>			30 bar (15)</a:t>
            </a:r>
          </a:p>
          <a:p>
            <a:r>
              <a:rPr lang="en-GB" dirty="0" smtClean="0">
                <a:solidFill>
                  <a:srgbClr val="FF0000"/>
                </a:solidFill>
              </a:rPr>
              <a:t>40 g/S		1080 </a:t>
            </a:r>
            <a:r>
              <a:rPr lang="en-GB" dirty="0" err="1" smtClean="0">
                <a:solidFill>
                  <a:srgbClr val="FF0000"/>
                </a:solidFill>
              </a:rPr>
              <a:t>liters</a:t>
            </a:r>
            <a:r>
              <a:rPr lang="en-GB" dirty="0" smtClean="0">
                <a:solidFill>
                  <a:srgbClr val="FF0000"/>
                </a:solidFill>
              </a:rPr>
              <a:t>		40 bar (20)</a:t>
            </a:r>
          </a:p>
          <a:p>
            <a:endParaRPr lang="en-GB" dirty="0" smtClean="0">
              <a:solidFill>
                <a:srgbClr val="0070C0"/>
              </a:solidFill>
            </a:endParaRPr>
          </a:p>
          <a:p>
            <a:r>
              <a:rPr lang="en-GB" dirty="0" smtClean="0">
                <a:solidFill>
                  <a:srgbClr val="0070C0"/>
                </a:solidFill>
              </a:rPr>
              <a:t>This necessitates a </a:t>
            </a:r>
            <a:r>
              <a:rPr lang="en-GB" dirty="0">
                <a:solidFill>
                  <a:srgbClr val="FF0000"/>
                </a:solidFill>
              </a:rPr>
              <a:t>fast cool-down </a:t>
            </a:r>
            <a:r>
              <a:rPr lang="en-GB" dirty="0" smtClean="0">
                <a:solidFill>
                  <a:srgbClr val="FF0000"/>
                </a:solidFill>
              </a:rPr>
              <a:t>start up condition  </a:t>
            </a:r>
            <a:r>
              <a:rPr lang="en-GB" dirty="0" smtClean="0">
                <a:solidFill>
                  <a:srgbClr val="0070C0"/>
                </a:solidFill>
              </a:rPr>
              <a:t>to be </a:t>
            </a:r>
            <a:r>
              <a:rPr lang="en-GB" dirty="0" smtClean="0">
                <a:solidFill>
                  <a:srgbClr val="FF0000"/>
                </a:solidFill>
              </a:rPr>
              <a:t>PT120</a:t>
            </a:r>
            <a:r>
              <a:rPr lang="en-GB" dirty="0" smtClean="0">
                <a:solidFill>
                  <a:srgbClr val="0070C0"/>
                </a:solidFill>
              </a:rPr>
              <a:t>  </a:t>
            </a:r>
            <a:r>
              <a:rPr lang="en-GB" dirty="0" smtClean="0">
                <a:solidFill>
                  <a:srgbClr val="FF0000"/>
                </a:solidFill>
              </a:rPr>
              <a:t>&lt; </a:t>
            </a:r>
            <a:r>
              <a:rPr lang="en-GB" dirty="0">
                <a:solidFill>
                  <a:srgbClr val="FF0000"/>
                </a:solidFill>
              </a:rPr>
              <a:t>10 bar </a:t>
            </a:r>
            <a:r>
              <a:rPr lang="en-GB" dirty="0" smtClean="0">
                <a:solidFill>
                  <a:srgbClr val="FF0000"/>
                </a:solidFill>
              </a:rPr>
              <a:t> </a:t>
            </a:r>
          </a:p>
          <a:p>
            <a:r>
              <a:rPr lang="en-GB" dirty="0" smtClean="0"/>
              <a:t>Note: </a:t>
            </a:r>
            <a:r>
              <a:rPr lang="en-GB" dirty="0"/>
              <a:t>that the PT120 will continue to rise normally due shield cooling and </a:t>
            </a:r>
            <a:r>
              <a:rPr lang="en-GB" dirty="0" smtClean="0"/>
              <a:t>other ongoing operations</a:t>
            </a:r>
            <a:endParaRPr lang="en-GB" dirty="0" smtClean="0">
              <a:solidFill>
                <a:srgbClr val="FF0000"/>
              </a:solidFill>
            </a:endParaRPr>
          </a:p>
          <a:p>
            <a:endParaRPr lang="en-GB" dirty="0" smtClean="0">
              <a:solidFill>
                <a:srgbClr val="FF0000"/>
              </a:solidFill>
            </a:endParaRPr>
          </a:p>
          <a:p>
            <a:r>
              <a:rPr lang="en-GB" dirty="0" smtClean="0"/>
              <a:t>.</a:t>
            </a:r>
          </a:p>
          <a:p>
            <a:endParaRPr lang="en-GB" dirty="0"/>
          </a:p>
        </p:txBody>
      </p:sp>
      <p:sp>
        <p:nvSpPr>
          <p:cNvPr id="4" name="Date Placeholder 3"/>
          <p:cNvSpPr>
            <a:spLocks noGrp="1"/>
          </p:cNvSpPr>
          <p:nvPr>
            <p:ph type="dt" sz="half" idx="10"/>
          </p:nvPr>
        </p:nvSpPr>
        <p:spPr/>
        <p:txBody>
          <a:bodyPr/>
          <a:lstStyle/>
          <a:p>
            <a:fld id="{27F4F091-B8F6-4987-ADC3-AB4BCF32FA8C}" type="datetime1">
              <a:rPr lang="en-US" smtClean="0"/>
              <a:t>7/13/2022</a:t>
            </a:fld>
            <a:endParaRPr lang="en-GB"/>
          </a:p>
        </p:txBody>
      </p:sp>
      <p:sp>
        <p:nvSpPr>
          <p:cNvPr id="5" name="Footer Placeholder 4"/>
          <p:cNvSpPr>
            <a:spLocks noGrp="1"/>
          </p:cNvSpPr>
          <p:nvPr>
            <p:ph type="ftr" sz="quarter" idx="11"/>
          </p:nvPr>
        </p:nvSpPr>
        <p:spPr/>
        <p:txBody>
          <a:bodyPr/>
          <a:lstStyle/>
          <a:p>
            <a:r>
              <a:rPr lang="en-US" smtClean="0"/>
              <a:t>PIP-II FCD modifications</a:t>
            </a:r>
            <a:endParaRPr lang="en-GB" dirty="0"/>
          </a:p>
        </p:txBody>
      </p:sp>
      <p:sp>
        <p:nvSpPr>
          <p:cNvPr id="6" name="Slide Number Placeholder 5"/>
          <p:cNvSpPr>
            <a:spLocks noGrp="1"/>
          </p:cNvSpPr>
          <p:nvPr>
            <p:ph type="sldNum" sz="quarter" idx="12"/>
          </p:nvPr>
        </p:nvSpPr>
        <p:spPr/>
        <p:txBody>
          <a:bodyPr/>
          <a:lstStyle/>
          <a:p>
            <a:fld id="{889E9A42-9D2C-40EA-8E8F-852DB75D1291}" type="slidenum">
              <a:rPr lang="en-GB" smtClean="0"/>
              <a:t>15</a:t>
            </a:fld>
            <a:endParaRPr lang="en-GB"/>
          </a:p>
        </p:txBody>
      </p:sp>
    </p:spTree>
    <p:extLst>
      <p:ext uri="{BB962C8B-B14F-4D97-AF65-F5344CB8AC3E}">
        <p14:creationId xmlns:p14="http://schemas.microsoft.com/office/powerpoint/2010/main" val="1514347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1071" y="520511"/>
            <a:ext cx="6902769" cy="2431435"/>
          </a:xfrm>
          <a:prstGeom prst="rect">
            <a:avLst/>
          </a:prstGeom>
          <a:noFill/>
        </p:spPr>
        <p:txBody>
          <a:bodyPr wrap="square" rtlCol="0">
            <a:spAutoFit/>
          </a:bodyPr>
          <a:lstStyle/>
          <a:p>
            <a:r>
              <a:rPr lang="en-GB" sz="2000" b="1" dirty="0" smtClean="0">
                <a:solidFill>
                  <a:srgbClr val="0070C0"/>
                </a:solidFill>
              </a:rPr>
              <a:t>Potential Limitations, issues/ new-situations to be managed </a:t>
            </a:r>
          </a:p>
          <a:p>
            <a:pPr marL="342900" indent="-342900">
              <a:buFont typeface="Arial" panose="020B0604020202020204" pitchFamily="34" charset="0"/>
              <a:buChar char="•"/>
            </a:pPr>
            <a:endParaRPr lang="en-GB" sz="2000" dirty="0" smtClean="0">
              <a:solidFill>
                <a:srgbClr val="0070C0"/>
              </a:solidFill>
            </a:endParaRPr>
          </a:p>
          <a:p>
            <a:r>
              <a:rPr lang="en-GB" sz="1600" dirty="0" smtClean="0"/>
              <a:t>The maximum flow rate of the system could be limited by </a:t>
            </a:r>
          </a:p>
          <a:p>
            <a:endParaRPr lang="en-GB" sz="1600" dirty="0" smtClean="0"/>
          </a:p>
          <a:p>
            <a:r>
              <a:rPr lang="en-GB" sz="1600" dirty="0" smtClean="0"/>
              <a:t>1) Pumping speed of the P6020 at  600 &lt; P &lt; 1000 mbar</a:t>
            </a:r>
            <a:r>
              <a:rPr lang="en-GB" sz="1600" dirty="0" smtClean="0">
                <a:solidFill>
                  <a:srgbClr val="0070C0"/>
                </a:solidFill>
              </a:rPr>
              <a:t> : </a:t>
            </a:r>
            <a:r>
              <a:rPr lang="en-GB" sz="1600" dirty="0">
                <a:solidFill>
                  <a:srgbClr val="00B050"/>
                </a:solidFill>
              </a:rPr>
              <a:t>S</a:t>
            </a:r>
            <a:r>
              <a:rPr lang="en-GB" sz="1600" dirty="0" smtClean="0">
                <a:solidFill>
                  <a:srgbClr val="00B050"/>
                </a:solidFill>
              </a:rPr>
              <a:t>pecified at ~ 40 g/S</a:t>
            </a:r>
          </a:p>
          <a:p>
            <a:endParaRPr lang="en-GB" sz="1600" dirty="0" smtClean="0">
              <a:solidFill>
                <a:srgbClr val="FF0000"/>
              </a:solidFill>
            </a:endParaRPr>
          </a:p>
          <a:p>
            <a:r>
              <a:rPr lang="en-GB" sz="1600" dirty="0" smtClean="0">
                <a:solidFill>
                  <a:srgbClr val="0070C0"/>
                </a:solidFill>
              </a:rPr>
              <a:t>2</a:t>
            </a:r>
            <a:r>
              <a:rPr lang="en-GB" sz="1600" dirty="0" smtClean="0"/>
              <a:t>) Maximum Speed of the recovery compressor to empty the gas bag </a:t>
            </a:r>
            <a:r>
              <a:rPr lang="en-GB" sz="1600" dirty="0" smtClean="0">
                <a:solidFill>
                  <a:srgbClr val="FF0000"/>
                </a:solidFill>
              </a:rPr>
              <a:t>: (16g/S)</a:t>
            </a:r>
          </a:p>
          <a:p>
            <a:r>
              <a:rPr lang="en-GB" sz="1600" dirty="0" smtClean="0">
                <a:solidFill>
                  <a:srgbClr val="FF0000"/>
                </a:solidFill>
              </a:rPr>
              <a:t> </a:t>
            </a:r>
            <a:endParaRPr lang="en-GB" sz="1600" dirty="0"/>
          </a:p>
          <a:p>
            <a:r>
              <a:rPr lang="en-GB" sz="1600" dirty="0" smtClean="0"/>
              <a:t>3) </a:t>
            </a:r>
            <a:r>
              <a:rPr lang="en-GB" sz="1600" dirty="0" err="1" smtClean="0"/>
              <a:t>HazOp</a:t>
            </a:r>
            <a:r>
              <a:rPr lang="en-GB" sz="1600" dirty="0" smtClean="0"/>
              <a:t> to be reviewed after modifications and before commissioning</a:t>
            </a:r>
            <a:r>
              <a:rPr lang="en-GB" sz="1600" dirty="0" smtClean="0">
                <a:solidFill>
                  <a:srgbClr val="0070C0"/>
                </a:solidFill>
              </a:rPr>
              <a:t> </a:t>
            </a:r>
            <a:endParaRPr lang="en-GB" sz="1600" dirty="0" smtClean="0">
              <a:solidFill>
                <a:srgbClr val="FF0000"/>
              </a:solidFill>
            </a:endParaRPr>
          </a:p>
        </p:txBody>
      </p:sp>
      <p:sp>
        <p:nvSpPr>
          <p:cNvPr id="3" name="Date Placeholder 2"/>
          <p:cNvSpPr>
            <a:spLocks noGrp="1"/>
          </p:cNvSpPr>
          <p:nvPr>
            <p:ph type="dt" sz="half" idx="10"/>
          </p:nvPr>
        </p:nvSpPr>
        <p:spPr/>
        <p:txBody>
          <a:bodyPr/>
          <a:lstStyle/>
          <a:p>
            <a:fld id="{764F8EC7-815B-4CA0-8DF2-A48DB759B66C}" type="datetime1">
              <a:rPr lang="en-US" smtClean="0"/>
              <a:t>7/13/2022</a:t>
            </a:fld>
            <a:endParaRPr lang="en-GB"/>
          </a:p>
        </p:txBody>
      </p:sp>
      <p:sp>
        <p:nvSpPr>
          <p:cNvPr id="4" name="Footer Placeholder 3"/>
          <p:cNvSpPr>
            <a:spLocks noGrp="1"/>
          </p:cNvSpPr>
          <p:nvPr>
            <p:ph type="ftr" sz="quarter" idx="11"/>
          </p:nvPr>
        </p:nvSpPr>
        <p:spPr/>
        <p:txBody>
          <a:bodyPr/>
          <a:lstStyle/>
          <a:p>
            <a:r>
              <a:rPr lang="en-US" smtClean="0"/>
              <a:t>PIP-II FCD modifications</a:t>
            </a:r>
            <a:endParaRPr lang="en-GB"/>
          </a:p>
        </p:txBody>
      </p:sp>
      <p:sp>
        <p:nvSpPr>
          <p:cNvPr id="5" name="Slide Number Placeholder 4"/>
          <p:cNvSpPr>
            <a:spLocks noGrp="1"/>
          </p:cNvSpPr>
          <p:nvPr>
            <p:ph type="sldNum" sz="quarter" idx="12"/>
          </p:nvPr>
        </p:nvSpPr>
        <p:spPr/>
        <p:txBody>
          <a:bodyPr/>
          <a:lstStyle/>
          <a:p>
            <a:fld id="{889E9A42-9D2C-40EA-8E8F-852DB75D1291}" type="slidenum">
              <a:rPr lang="en-GB" smtClean="0"/>
              <a:t>16</a:t>
            </a:fld>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flipV="1">
            <a:off x="7795707" y="1337076"/>
            <a:ext cx="4114753" cy="3086065"/>
          </a:xfrm>
          <a:prstGeom prst="rect">
            <a:avLst/>
          </a:prstGeom>
          <a:ln>
            <a:solidFill>
              <a:schemeClr val="tx1"/>
            </a:solidFill>
          </a:ln>
        </p:spPr>
      </p:pic>
      <p:sp>
        <p:nvSpPr>
          <p:cNvPr id="8" name="TextBox 7"/>
          <p:cNvSpPr txBox="1"/>
          <p:nvPr/>
        </p:nvSpPr>
        <p:spPr>
          <a:xfrm>
            <a:off x="9065794" y="4552219"/>
            <a:ext cx="1992066" cy="369332"/>
          </a:xfrm>
          <a:prstGeom prst="rect">
            <a:avLst/>
          </a:prstGeom>
          <a:noFill/>
          <a:ln>
            <a:solidFill>
              <a:schemeClr val="tx1"/>
            </a:solidFill>
          </a:ln>
        </p:spPr>
        <p:txBody>
          <a:bodyPr wrap="square" rtlCol="0">
            <a:spAutoFit/>
          </a:bodyPr>
          <a:lstStyle/>
          <a:p>
            <a:r>
              <a:rPr lang="en-GB" b="1" dirty="0" smtClean="0"/>
              <a:t>Figure 7 : </a:t>
            </a:r>
            <a:r>
              <a:rPr lang="en-GB" dirty="0" smtClean="0"/>
              <a:t>2 K pump</a:t>
            </a:r>
            <a:endParaRPr lang="en-GB" dirty="0"/>
          </a:p>
        </p:txBody>
      </p:sp>
    </p:spTree>
    <p:extLst>
      <p:ext uri="{BB962C8B-B14F-4D97-AF65-F5344CB8AC3E}">
        <p14:creationId xmlns:p14="http://schemas.microsoft.com/office/powerpoint/2010/main" val="14045458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60312" y="5017151"/>
            <a:ext cx="4586787" cy="307777"/>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Calibri" panose="020F0502020204030204"/>
                <a:ea typeface="+mn-ea"/>
                <a:cs typeface="+mn-cs"/>
              </a:rPr>
              <a:t>Table 2 - Fast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Cooldown </a:t>
            </a:r>
            <a:r>
              <a:rPr kumimoji="0" lang="en-US" sz="1400" b="1" i="0" u="none" strike="noStrike" kern="1200" cap="none" spc="0" normalizeH="0" baseline="0" noProof="0" dirty="0" smtClean="0">
                <a:ln>
                  <a:noFill/>
                </a:ln>
                <a:solidFill>
                  <a:prstClr val="black"/>
                </a:solidFill>
                <a:effectLst/>
                <a:uLnTx/>
                <a:uFillTx/>
                <a:latin typeface="Calibri" panose="020F0502020204030204"/>
                <a:ea typeface="+mn-ea"/>
                <a:cs typeface="+mn-cs"/>
              </a:rPr>
              <a:t>Parameters </a:t>
            </a:r>
            <a:r>
              <a:rPr kumimoji="0" lang="en-US" sz="1400" b="1" i="0" u="none" strike="noStrike" kern="1200" cap="none" spc="0" normalizeH="0" baseline="0" noProof="0" dirty="0">
                <a:ln>
                  <a:noFill/>
                </a:ln>
                <a:solidFill>
                  <a:prstClr val="black"/>
                </a:solidFill>
                <a:effectLst/>
                <a:uLnTx/>
                <a:uFillTx/>
                <a:latin typeface="Calibri" panose="020F0502020204030204"/>
                <a:ea typeface="+mn-ea"/>
                <a:cs typeface="+mn-cs"/>
              </a:rPr>
              <a:t>(Fast Cooldown + Fill</a:t>
            </a:r>
            <a:r>
              <a:rPr kumimoji="0" lang="en-US" sz="1400" b="1" i="0" u="none" strike="noStrike" kern="1200" cap="none" spc="0" normalizeH="0" baseline="0" noProof="0" dirty="0" smtClean="0">
                <a:ln>
                  <a:noFill/>
                </a:ln>
                <a:solidFill>
                  <a:prstClr val="black"/>
                </a:solidFill>
                <a:effectLst/>
                <a:uLnTx/>
                <a:uFillTx/>
                <a:latin typeface="Calibri" panose="020F0502020204030204"/>
                <a:ea typeface="+mn-ea"/>
                <a:cs typeface="+mn-cs"/>
              </a:rPr>
              <a:t>)</a:t>
            </a:r>
            <a:endPar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4" name="TextBox 3"/>
          <p:cNvSpPr txBox="1"/>
          <p:nvPr/>
        </p:nvSpPr>
        <p:spPr>
          <a:xfrm>
            <a:off x="521854" y="5479250"/>
            <a:ext cx="11345606" cy="923330"/>
          </a:xfrm>
          <a:prstGeom prst="rect">
            <a:avLst/>
          </a:prstGeom>
          <a:noFill/>
        </p:spPr>
        <p:txBody>
          <a:bodyPr wrap="square" rtlCol="0">
            <a:spAutoFit/>
          </a:bodyPr>
          <a:lstStyle/>
          <a:p>
            <a:pPr algn="ctr"/>
            <a:r>
              <a:rPr lang="en-GB" dirty="0" smtClean="0"/>
              <a:t> </a:t>
            </a:r>
            <a:r>
              <a:rPr lang="en-GB" dirty="0"/>
              <a:t>T</a:t>
            </a:r>
            <a:r>
              <a:rPr lang="en-GB" dirty="0" smtClean="0"/>
              <a:t>his would require a warm gas buffer pressure below </a:t>
            </a:r>
            <a:r>
              <a:rPr lang="en-GB" dirty="0"/>
              <a:t>10 bar </a:t>
            </a:r>
            <a:r>
              <a:rPr lang="en-GB" dirty="0" smtClean="0"/>
              <a:t>when the </a:t>
            </a:r>
            <a:r>
              <a:rPr lang="en-GB" dirty="0"/>
              <a:t>fast cooldown </a:t>
            </a:r>
            <a:r>
              <a:rPr lang="en-GB" dirty="0" smtClean="0"/>
              <a:t>begins as a start condition, which operationally is not realistic. </a:t>
            </a:r>
            <a:r>
              <a:rPr lang="en-GB" b="1" dirty="0" smtClean="0">
                <a:solidFill>
                  <a:srgbClr val="FF0000"/>
                </a:solidFill>
              </a:rPr>
              <a:t>Therefore to operate safely within the plants normal operating conditions </a:t>
            </a:r>
            <a:r>
              <a:rPr lang="en-GB" b="1" dirty="0">
                <a:solidFill>
                  <a:srgbClr val="FF0000"/>
                </a:solidFill>
              </a:rPr>
              <a:t>a</a:t>
            </a:r>
            <a:r>
              <a:rPr lang="en-GB" b="1" dirty="0" smtClean="0">
                <a:solidFill>
                  <a:srgbClr val="FF0000"/>
                </a:solidFill>
              </a:rPr>
              <a:t>dditional warm gas storage is required.</a:t>
            </a:r>
            <a:endParaRPr lang="en-GB" b="1" dirty="0">
              <a:solidFill>
                <a:srgbClr val="FF0000"/>
              </a:solidFill>
            </a:endParaRPr>
          </a:p>
        </p:txBody>
      </p:sp>
      <p:sp>
        <p:nvSpPr>
          <p:cNvPr id="5" name="TextBox 4"/>
          <p:cNvSpPr txBox="1"/>
          <p:nvPr/>
        </p:nvSpPr>
        <p:spPr>
          <a:xfrm>
            <a:off x="521854" y="1063181"/>
            <a:ext cx="8377382" cy="369332"/>
          </a:xfrm>
          <a:prstGeom prst="rect">
            <a:avLst/>
          </a:prstGeom>
          <a:noFill/>
        </p:spPr>
        <p:txBody>
          <a:bodyPr wrap="square" rtlCol="0">
            <a:spAutoFit/>
          </a:bodyPr>
          <a:lstStyle/>
          <a:p>
            <a:r>
              <a:rPr lang="en-GB" dirty="0" smtClean="0"/>
              <a:t>For a fast cooldown to 4 K at 15 g/s for 1hr and a normal fill at 4 g/s for 2hrs afterwards:</a:t>
            </a:r>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765944056"/>
              </p:ext>
            </p:extLst>
          </p:nvPr>
        </p:nvGraphicFramePr>
        <p:xfrm>
          <a:off x="2064326" y="2317086"/>
          <a:ext cx="8128000" cy="2277591"/>
        </p:xfrm>
        <a:graphic>
          <a:graphicData uri="http://schemas.openxmlformats.org/drawingml/2006/table">
            <a:tbl>
              <a:tblPr firstRow="1" bandRow="1">
                <a:tableStyleId>{5940675A-B579-460E-94D1-54222C63F5DA}</a:tableStyleId>
              </a:tblPr>
              <a:tblGrid>
                <a:gridCol w="4064000">
                  <a:extLst>
                    <a:ext uri="{9D8B030D-6E8A-4147-A177-3AD203B41FA5}">
                      <a16:colId xmlns:a16="http://schemas.microsoft.com/office/drawing/2014/main" val="841670736"/>
                    </a:ext>
                  </a:extLst>
                </a:gridCol>
                <a:gridCol w="4064000">
                  <a:extLst>
                    <a:ext uri="{9D8B030D-6E8A-4147-A177-3AD203B41FA5}">
                      <a16:colId xmlns:a16="http://schemas.microsoft.com/office/drawing/2014/main" val="3054101113"/>
                    </a:ext>
                  </a:extLst>
                </a:gridCol>
              </a:tblGrid>
              <a:tr h="42339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u="none" strike="noStrike" dirty="0" smtClean="0">
                          <a:effectLst/>
                        </a:rPr>
                        <a:t>Fast cooldown procedure (fast cooldown [15g/s] + fill [4g/s])</a:t>
                      </a:r>
                    </a:p>
                  </a:txBody>
                  <a:tcPr/>
                </a:tc>
                <a:tc hMerge="1">
                  <a:txBody>
                    <a:bodyPr/>
                    <a:lstStyle/>
                    <a:p>
                      <a:endParaRPr lang="en-GB" dirty="0"/>
                    </a:p>
                  </a:txBody>
                  <a:tcPr/>
                </a:tc>
                <a:extLst>
                  <a:ext uri="{0D108BD9-81ED-4DB2-BD59-A6C34878D82A}">
                    <a16:rowId xmlns:a16="http://schemas.microsoft.com/office/drawing/2014/main" val="2329453913"/>
                  </a:ext>
                </a:extLst>
              </a:tr>
              <a:tr h="370840">
                <a:tc>
                  <a:txBody>
                    <a:bodyPr/>
                    <a:lstStyle/>
                    <a:p>
                      <a:pPr algn="ctr" fontAlgn="ctr"/>
                      <a:r>
                        <a:rPr lang="en-US" sz="1400" b="1" u="none" strike="noStrike" dirty="0">
                          <a:effectLst/>
                        </a:rPr>
                        <a:t>Total </a:t>
                      </a:r>
                      <a:r>
                        <a:rPr lang="en-US" sz="1400" b="1" u="none" strike="noStrike" dirty="0" smtClean="0">
                          <a:effectLst/>
                        </a:rPr>
                        <a:t>duration </a:t>
                      </a:r>
                      <a:r>
                        <a:rPr lang="en-US" sz="1400" b="1" u="none" strike="noStrike" dirty="0">
                          <a:effectLst/>
                        </a:rPr>
                        <a:t>of </a:t>
                      </a:r>
                      <a:r>
                        <a:rPr lang="en-US" sz="1400" b="1" u="none" strike="noStrike" dirty="0" smtClean="0">
                          <a:effectLst/>
                        </a:rPr>
                        <a:t>fast </a:t>
                      </a:r>
                      <a:r>
                        <a:rPr lang="en-US" sz="1400" b="1" u="none" strike="noStrike" dirty="0">
                          <a:effectLst/>
                        </a:rPr>
                        <a:t>c</a:t>
                      </a:r>
                      <a:r>
                        <a:rPr lang="en-US" sz="1400" b="1" u="none" strike="noStrike" dirty="0" smtClean="0">
                          <a:effectLst/>
                        </a:rPr>
                        <a:t>ooldown Run (</a:t>
                      </a:r>
                      <a:r>
                        <a:rPr lang="en-US" sz="1400" b="1" u="none" strike="noStrike" dirty="0" err="1" smtClean="0">
                          <a:effectLst/>
                        </a:rPr>
                        <a:t>hrs</a:t>
                      </a:r>
                      <a:r>
                        <a:rPr lang="en-US" sz="1400" b="1" u="none" strike="noStrike" dirty="0" smtClean="0">
                          <a:effectLst/>
                        </a:rPr>
                        <a:t>)</a:t>
                      </a:r>
                      <a:endParaRPr lang="en-US"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400" u="none" strike="noStrike" dirty="0">
                          <a:effectLst/>
                        </a:rPr>
                        <a:t>3.00</a:t>
                      </a:r>
                      <a:endParaRPr lang="en-GB"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274296599"/>
                  </a:ext>
                </a:extLst>
              </a:tr>
              <a:tr h="370840">
                <a:tc>
                  <a:txBody>
                    <a:bodyPr/>
                    <a:lstStyle/>
                    <a:p>
                      <a:pPr algn="ctr" fontAlgn="ctr"/>
                      <a:r>
                        <a:rPr lang="en-US" sz="1400" b="1" u="none" strike="noStrike" dirty="0">
                          <a:effectLst/>
                        </a:rPr>
                        <a:t>Total </a:t>
                      </a:r>
                      <a:r>
                        <a:rPr lang="en-US" sz="1400" b="1" u="none" strike="noStrike" dirty="0" smtClean="0">
                          <a:effectLst/>
                        </a:rPr>
                        <a:t>liquid </a:t>
                      </a:r>
                      <a:r>
                        <a:rPr lang="en-US" sz="1400" b="1" u="none" strike="noStrike" dirty="0" err="1">
                          <a:effectLst/>
                        </a:rPr>
                        <a:t>l</a:t>
                      </a:r>
                      <a:r>
                        <a:rPr lang="en-US" sz="1400" b="1" u="none" strike="noStrike" dirty="0" err="1" smtClean="0">
                          <a:effectLst/>
                        </a:rPr>
                        <a:t>itre</a:t>
                      </a:r>
                      <a:r>
                        <a:rPr lang="en-US" sz="1400" b="1" u="none" strike="noStrike" dirty="0" smtClean="0">
                          <a:effectLst/>
                        </a:rPr>
                        <a:t> equivalent </a:t>
                      </a:r>
                      <a:r>
                        <a:rPr lang="en-US" sz="1400" b="1" u="none" strike="noStrike" dirty="0">
                          <a:effectLst/>
                        </a:rPr>
                        <a:t>of </a:t>
                      </a:r>
                      <a:r>
                        <a:rPr lang="en-US" sz="1400" b="1" u="none" strike="noStrike" dirty="0" smtClean="0">
                          <a:effectLst/>
                        </a:rPr>
                        <a:t>helium (L)</a:t>
                      </a:r>
                      <a:endParaRPr lang="en-US"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400" u="none" strike="noStrike" dirty="0">
                          <a:effectLst/>
                        </a:rPr>
                        <a:t>618.90</a:t>
                      </a:r>
                      <a:endParaRPr lang="en-GB"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52132976"/>
                  </a:ext>
                </a:extLst>
              </a:tr>
              <a:tr h="370840">
                <a:tc>
                  <a:txBody>
                    <a:bodyPr/>
                    <a:lstStyle/>
                    <a:p>
                      <a:pPr algn="ctr" fontAlgn="ctr"/>
                      <a:r>
                        <a:rPr lang="en-GB" sz="1400" b="1" u="none" strike="noStrike" dirty="0">
                          <a:effectLst/>
                        </a:rPr>
                        <a:t>R</a:t>
                      </a:r>
                      <a:r>
                        <a:rPr lang="en-GB" sz="1400" b="1" u="none" strike="noStrike" dirty="0" smtClean="0">
                          <a:effectLst/>
                        </a:rPr>
                        <a:t>equired </a:t>
                      </a:r>
                      <a:r>
                        <a:rPr lang="en-GB" sz="1400" b="1" u="none" strike="noStrike" dirty="0">
                          <a:effectLst/>
                        </a:rPr>
                        <a:t>n</a:t>
                      </a:r>
                      <a:r>
                        <a:rPr lang="en-GB" sz="1400" b="1" u="none" strike="noStrike" dirty="0" smtClean="0">
                          <a:effectLst/>
                        </a:rPr>
                        <a:t>umber </a:t>
                      </a:r>
                      <a:r>
                        <a:rPr lang="en-GB" sz="1400" b="1" u="none" strike="noStrike" dirty="0">
                          <a:effectLst/>
                        </a:rPr>
                        <a:t>of </a:t>
                      </a:r>
                      <a:r>
                        <a:rPr lang="en-GB" sz="1400" b="1" u="none" strike="noStrike" dirty="0" smtClean="0">
                          <a:effectLst/>
                        </a:rPr>
                        <a:t>10m3 storage  vessels</a:t>
                      </a:r>
                      <a:endParaRPr lang="en-GB"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400" u="none" strike="noStrike" dirty="0">
                          <a:effectLst/>
                        </a:rPr>
                        <a:t>1.24</a:t>
                      </a:r>
                      <a:endParaRPr lang="en-GB"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28046916"/>
                  </a:ext>
                </a:extLst>
              </a:tr>
              <a:tr h="370840">
                <a:tc>
                  <a:txBody>
                    <a:bodyPr/>
                    <a:lstStyle/>
                    <a:p>
                      <a:pPr algn="ctr" fontAlgn="ctr"/>
                      <a:r>
                        <a:rPr lang="en-US" sz="1400" b="1" u="none" strike="noStrike" dirty="0" smtClean="0">
                          <a:effectLst/>
                        </a:rPr>
                        <a:t>Integer </a:t>
                      </a:r>
                      <a:r>
                        <a:rPr lang="en-US" sz="1400" b="1" u="none" strike="noStrike" dirty="0">
                          <a:effectLst/>
                        </a:rPr>
                        <a:t>r</a:t>
                      </a:r>
                      <a:r>
                        <a:rPr lang="en-US" sz="1400" b="1" u="none" strike="noStrike" dirty="0" smtClean="0">
                          <a:effectLst/>
                        </a:rPr>
                        <a:t>equired </a:t>
                      </a:r>
                      <a:r>
                        <a:rPr lang="en-US" sz="1400" b="1" u="none" strike="noStrike" dirty="0">
                          <a:effectLst/>
                        </a:rPr>
                        <a:t>n</a:t>
                      </a:r>
                      <a:r>
                        <a:rPr lang="en-US" sz="1400" b="1" u="none" strike="noStrike" dirty="0" smtClean="0">
                          <a:effectLst/>
                        </a:rPr>
                        <a:t>umber </a:t>
                      </a:r>
                      <a:r>
                        <a:rPr lang="en-US" sz="1400" b="1" u="none" strike="noStrike" dirty="0">
                          <a:effectLst/>
                        </a:rPr>
                        <a:t>of </a:t>
                      </a:r>
                      <a:r>
                        <a:rPr lang="en-US" sz="1400" b="1" u="none" strike="noStrike" dirty="0" smtClean="0">
                          <a:effectLst/>
                        </a:rPr>
                        <a:t>storage</a:t>
                      </a:r>
                      <a:endParaRPr lang="en-US"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400" u="none" strike="noStrike" dirty="0">
                          <a:effectLst/>
                        </a:rPr>
                        <a:t>2.00</a:t>
                      </a:r>
                      <a:endParaRPr lang="en-GB"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74695881"/>
                  </a:ext>
                </a:extLst>
              </a:tr>
              <a:tr h="370840">
                <a:tc>
                  <a:txBody>
                    <a:bodyPr/>
                    <a:lstStyle/>
                    <a:p>
                      <a:pPr algn="ctr" fontAlgn="ctr"/>
                      <a:r>
                        <a:rPr lang="en-GB" sz="1400" b="1" u="none" strike="noStrike" dirty="0">
                          <a:effectLst/>
                        </a:rPr>
                        <a:t>Additional 10m3 </a:t>
                      </a:r>
                      <a:r>
                        <a:rPr lang="en-GB" sz="1400" b="1" u="none" strike="noStrike" dirty="0" smtClean="0">
                          <a:effectLst/>
                        </a:rPr>
                        <a:t>storage </a:t>
                      </a:r>
                      <a:r>
                        <a:rPr lang="en-GB" sz="1400" b="1" u="none" strike="noStrike" dirty="0">
                          <a:effectLst/>
                        </a:rPr>
                        <a:t>required</a:t>
                      </a:r>
                      <a:endParaRPr lang="en-GB" sz="14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GB" sz="1400" u="none" strike="noStrike" dirty="0">
                          <a:effectLst/>
                        </a:rPr>
                        <a:t>0.00</a:t>
                      </a:r>
                      <a:endParaRPr lang="en-GB" sz="14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82254371"/>
                  </a:ext>
                </a:extLst>
              </a:tr>
            </a:tbl>
          </a:graphicData>
        </a:graphic>
      </p:graphicFrame>
      <p:sp>
        <p:nvSpPr>
          <p:cNvPr id="2" name="Date Placeholder 1"/>
          <p:cNvSpPr>
            <a:spLocks noGrp="1"/>
          </p:cNvSpPr>
          <p:nvPr>
            <p:ph type="dt" sz="half" idx="10"/>
          </p:nvPr>
        </p:nvSpPr>
        <p:spPr/>
        <p:txBody>
          <a:bodyPr/>
          <a:lstStyle/>
          <a:p>
            <a:fld id="{DA225336-8E0B-4E13-B20A-23A9B98803A6}" type="datetime1">
              <a:rPr lang="en-US" smtClean="0"/>
              <a:t>7/13/2022</a:t>
            </a:fld>
            <a:endParaRPr lang="en-GB" dirty="0"/>
          </a:p>
        </p:txBody>
      </p:sp>
      <p:sp>
        <p:nvSpPr>
          <p:cNvPr id="6" name="Footer Placeholder 5"/>
          <p:cNvSpPr>
            <a:spLocks noGrp="1"/>
          </p:cNvSpPr>
          <p:nvPr>
            <p:ph type="ftr" sz="quarter" idx="11"/>
          </p:nvPr>
        </p:nvSpPr>
        <p:spPr/>
        <p:txBody>
          <a:bodyPr/>
          <a:lstStyle/>
          <a:p>
            <a:r>
              <a:rPr lang="en-US" smtClean="0"/>
              <a:t>PIP-II FCD modifications</a:t>
            </a:r>
            <a:endParaRPr lang="en-GB" dirty="0"/>
          </a:p>
        </p:txBody>
      </p:sp>
      <p:sp>
        <p:nvSpPr>
          <p:cNvPr id="8" name="Slide Number Placeholder 7"/>
          <p:cNvSpPr>
            <a:spLocks noGrp="1"/>
          </p:cNvSpPr>
          <p:nvPr>
            <p:ph type="sldNum" sz="quarter" idx="12"/>
          </p:nvPr>
        </p:nvSpPr>
        <p:spPr/>
        <p:txBody>
          <a:bodyPr/>
          <a:lstStyle/>
          <a:p>
            <a:fld id="{2B29092E-EDA9-45D4-8C21-CFAD563A75A5}" type="slidenum">
              <a:rPr lang="en-GB" smtClean="0"/>
              <a:t>17</a:t>
            </a:fld>
            <a:endParaRPr lang="en-GB" dirty="0"/>
          </a:p>
        </p:txBody>
      </p:sp>
      <p:sp>
        <p:nvSpPr>
          <p:cNvPr id="9" name="TextBox 8"/>
          <p:cNvSpPr txBox="1"/>
          <p:nvPr/>
        </p:nvSpPr>
        <p:spPr>
          <a:xfrm>
            <a:off x="521854" y="616688"/>
            <a:ext cx="8377382" cy="369332"/>
          </a:xfrm>
          <a:prstGeom prst="rect">
            <a:avLst/>
          </a:prstGeom>
          <a:noFill/>
        </p:spPr>
        <p:txBody>
          <a:bodyPr wrap="square" rtlCol="0">
            <a:spAutoFit/>
          </a:bodyPr>
          <a:lstStyle/>
          <a:p>
            <a:r>
              <a:rPr lang="en-GB" b="1" u="sng" dirty="0" smtClean="0"/>
              <a:t>Liquid Inventory requirement for FCD and fill</a:t>
            </a:r>
            <a:endParaRPr lang="en-GB" b="1" u="sng" dirty="0"/>
          </a:p>
        </p:txBody>
      </p:sp>
    </p:spTree>
    <p:extLst>
      <p:ext uri="{BB962C8B-B14F-4D97-AF65-F5344CB8AC3E}">
        <p14:creationId xmlns:p14="http://schemas.microsoft.com/office/powerpoint/2010/main" val="1952129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extLst>
              <a:ext uri="{28A0092B-C50C-407E-A947-70E740481C1C}">
                <a14:useLocalDpi xmlns:a14="http://schemas.microsoft.com/office/drawing/2010/main" val="0"/>
              </a:ext>
            </a:extLst>
          </a:blip>
          <a:srcRect l="5470" r="18361"/>
          <a:stretch/>
        </p:blipFill>
        <p:spPr>
          <a:xfrm>
            <a:off x="638457" y="1522486"/>
            <a:ext cx="7661481" cy="4165687"/>
          </a:xfrm>
          <a:prstGeom prst="rect">
            <a:avLst/>
          </a:prstGeom>
          <a:ln>
            <a:solidFill>
              <a:schemeClr val="tx1"/>
            </a:solidFill>
          </a:ln>
        </p:spPr>
      </p:pic>
      <p:sp>
        <p:nvSpPr>
          <p:cNvPr id="6" name="TextBox 5"/>
          <p:cNvSpPr txBox="1"/>
          <p:nvPr/>
        </p:nvSpPr>
        <p:spPr>
          <a:xfrm>
            <a:off x="8735674" y="2350476"/>
            <a:ext cx="3378549" cy="2308324"/>
          </a:xfrm>
          <a:prstGeom prst="rect">
            <a:avLst/>
          </a:prstGeom>
          <a:noFill/>
          <a:ln>
            <a:solidFill>
              <a:schemeClr val="tx1"/>
            </a:solidFill>
          </a:ln>
        </p:spPr>
        <p:txBody>
          <a:bodyPr wrap="square" rtlCol="0">
            <a:spAutoFit/>
          </a:bodyPr>
          <a:lstStyle/>
          <a:p>
            <a:pPr algn="ctr"/>
            <a:r>
              <a:rPr lang="en-GB" b="1" u="sng" dirty="0" smtClean="0"/>
              <a:t>Legend</a:t>
            </a:r>
          </a:p>
          <a:p>
            <a:pPr algn="just"/>
            <a:r>
              <a:rPr lang="en-GB" sz="1400" dirty="0" smtClean="0">
                <a:solidFill>
                  <a:srgbClr val="7030A0"/>
                </a:solidFill>
              </a:rPr>
              <a:t>Magenta – Total helium </a:t>
            </a:r>
            <a:r>
              <a:rPr lang="en-GB" sz="1400" dirty="0">
                <a:solidFill>
                  <a:srgbClr val="7030A0"/>
                </a:solidFill>
              </a:rPr>
              <a:t>i</a:t>
            </a:r>
            <a:r>
              <a:rPr lang="en-GB" sz="1400" dirty="0" smtClean="0">
                <a:solidFill>
                  <a:srgbClr val="7030A0"/>
                </a:solidFill>
              </a:rPr>
              <a:t>nventory (L) </a:t>
            </a:r>
          </a:p>
          <a:p>
            <a:pPr algn="just"/>
            <a:endParaRPr lang="en-GB" sz="1400" dirty="0" smtClean="0">
              <a:solidFill>
                <a:srgbClr val="7030A0"/>
              </a:solidFill>
            </a:endParaRPr>
          </a:p>
          <a:p>
            <a:pPr algn="just"/>
            <a:r>
              <a:rPr lang="en-GB" sz="1400" dirty="0" smtClean="0">
                <a:solidFill>
                  <a:schemeClr val="accent4">
                    <a:lumMod val="75000"/>
                  </a:schemeClr>
                </a:solidFill>
              </a:rPr>
              <a:t>Yellow – Warm gas </a:t>
            </a:r>
            <a:r>
              <a:rPr lang="en-GB" sz="1400" dirty="0">
                <a:solidFill>
                  <a:schemeClr val="accent4">
                    <a:lumMod val="75000"/>
                  </a:schemeClr>
                </a:solidFill>
              </a:rPr>
              <a:t>b</a:t>
            </a:r>
            <a:r>
              <a:rPr lang="en-GB" sz="1400" dirty="0" smtClean="0">
                <a:solidFill>
                  <a:schemeClr val="accent4">
                    <a:lumMod val="75000"/>
                  </a:schemeClr>
                </a:solidFill>
              </a:rPr>
              <a:t>uffer </a:t>
            </a:r>
            <a:r>
              <a:rPr lang="en-GB" sz="1400" dirty="0">
                <a:solidFill>
                  <a:schemeClr val="accent4">
                    <a:lumMod val="75000"/>
                  </a:schemeClr>
                </a:solidFill>
              </a:rPr>
              <a:t>p</a:t>
            </a:r>
            <a:r>
              <a:rPr lang="en-GB" sz="1400" dirty="0" smtClean="0">
                <a:solidFill>
                  <a:schemeClr val="accent4">
                    <a:lumMod val="75000"/>
                  </a:schemeClr>
                </a:solidFill>
              </a:rPr>
              <a:t>ressure (Bar)</a:t>
            </a:r>
          </a:p>
          <a:p>
            <a:pPr algn="just"/>
            <a:endParaRPr lang="en-GB" sz="1400" dirty="0" smtClean="0">
              <a:solidFill>
                <a:schemeClr val="accent4">
                  <a:lumMod val="75000"/>
                </a:schemeClr>
              </a:solidFill>
            </a:endParaRPr>
          </a:p>
          <a:p>
            <a:pPr algn="just"/>
            <a:r>
              <a:rPr lang="en-GB" sz="1400" dirty="0" smtClean="0">
                <a:solidFill>
                  <a:srgbClr val="0070C0"/>
                </a:solidFill>
              </a:rPr>
              <a:t>Blue – Liquid helium in dewar </a:t>
            </a:r>
            <a:r>
              <a:rPr lang="en-GB" sz="1400" dirty="0">
                <a:solidFill>
                  <a:srgbClr val="0070C0"/>
                </a:solidFill>
              </a:rPr>
              <a:t>i</a:t>
            </a:r>
            <a:r>
              <a:rPr lang="en-GB" sz="1400" dirty="0" smtClean="0">
                <a:solidFill>
                  <a:srgbClr val="0070C0"/>
                </a:solidFill>
              </a:rPr>
              <a:t>nventory (L)</a:t>
            </a:r>
          </a:p>
          <a:p>
            <a:pPr algn="just"/>
            <a:endParaRPr lang="en-GB" sz="1400" dirty="0" smtClean="0">
              <a:solidFill>
                <a:srgbClr val="0070C0"/>
              </a:solidFill>
            </a:endParaRPr>
          </a:p>
          <a:p>
            <a:pPr algn="just"/>
            <a:r>
              <a:rPr lang="en-GB" sz="1400" dirty="0" smtClean="0">
                <a:solidFill>
                  <a:srgbClr val="00B050"/>
                </a:solidFill>
              </a:rPr>
              <a:t>Green – Clean </a:t>
            </a:r>
            <a:r>
              <a:rPr lang="en-GB" sz="1400" dirty="0">
                <a:solidFill>
                  <a:srgbClr val="00B050"/>
                </a:solidFill>
              </a:rPr>
              <a:t>g</a:t>
            </a:r>
            <a:r>
              <a:rPr lang="en-GB" sz="1400" dirty="0" smtClean="0">
                <a:solidFill>
                  <a:srgbClr val="00B050"/>
                </a:solidFill>
              </a:rPr>
              <a:t>as pressure (Bar)</a:t>
            </a:r>
          </a:p>
          <a:p>
            <a:pPr algn="just"/>
            <a:endParaRPr lang="en-GB" sz="1400" dirty="0" smtClean="0">
              <a:solidFill>
                <a:srgbClr val="00B050"/>
              </a:solidFill>
            </a:endParaRPr>
          </a:p>
          <a:p>
            <a:pPr algn="just"/>
            <a:r>
              <a:rPr lang="en-GB" sz="1400" dirty="0" smtClean="0">
                <a:solidFill>
                  <a:srgbClr val="FF0000"/>
                </a:solidFill>
              </a:rPr>
              <a:t>Red – Maximum operating </a:t>
            </a:r>
            <a:r>
              <a:rPr lang="en-GB" sz="1400" dirty="0">
                <a:solidFill>
                  <a:srgbClr val="FF0000"/>
                </a:solidFill>
              </a:rPr>
              <a:t>p</a:t>
            </a:r>
            <a:r>
              <a:rPr lang="en-GB" sz="1400" dirty="0" smtClean="0">
                <a:solidFill>
                  <a:srgbClr val="FF0000"/>
                </a:solidFill>
              </a:rPr>
              <a:t>ressure (Bar)</a:t>
            </a:r>
            <a:endParaRPr lang="en-GB" sz="1400" dirty="0">
              <a:solidFill>
                <a:srgbClr val="FF0000"/>
              </a:solidFill>
            </a:endParaRPr>
          </a:p>
        </p:txBody>
      </p:sp>
      <p:cxnSp>
        <p:nvCxnSpPr>
          <p:cNvPr id="8" name="Straight Connector 7"/>
          <p:cNvCxnSpPr/>
          <p:nvPr/>
        </p:nvCxnSpPr>
        <p:spPr>
          <a:xfrm>
            <a:off x="1612975" y="2043211"/>
            <a:ext cx="0" cy="32105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21673" y="2043211"/>
            <a:ext cx="0" cy="32105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9" idx="2"/>
          </p:cNvCxnSpPr>
          <p:nvPr/>
        </p:nvCxnSpPr>
        <p:spPr>
          <a:xfrm>
            <a:off x="1014796" y="1258563"/>
            <a:ext cx="389780" cy="677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0" idx="2"/>
          </p:cNvCxnSpPr>
          <p:nvPr/>
        </p:nvCxnSpPr>
        <p:spPr>
          <a:xfrm>
            <a:off x="2020577" y="1090398"/>
            <a:ext cx="0" cy="603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1" idx="2"/>
          </p:cNvCxnSpPr>
          <p:nvPr/>
        </p:nvCxnSpPr>
        <p:spPr>
          <a:xfrm flipH="1">
            <a:off x="4791543" y="1104674"/>
            <a:ext cx="1" cy="9385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26533" y="950786"/>
            <a:ext cx="976525" cy="307777"/>
          </a:xfrm>
          <a:prstGeom prst="rect">
            <a:avLst/>
          </a:prstGeom>
          <a:noFill/>
          <a:ln>
            <a:solidFill>
              <a:schemeClr val="tx1"/>
            </a:solidFill>
          </a:ln>
        </p:spPr>
        <p:txBody>
          <a:bodyPr wrap="square" rtlCol="0">
            <a:spAutoFit/>
          </a:bodyPr>
          <a:lstStyle/>
          <a:p>
            <a:r>
              <a:rPr lang="en-GB" sz="1400" b="1" dirty="0" smtClean="0"/>
              <a:t>FCD – 1 hr</a:t>
            </a:r>
            <a:endParaRPr lang="en-GB" sz="1400" b="1" dirty="0"/>
          </a:p>
        </p:txBody>
      </p:sp>
      <p:sp>
        <p:nvSpPr>
          <p:cNvPr id="20" name="TextBox 19"/>
          <p:cNvSpPr txBox="1"/>
          <p:nvPr/>
        </p:nvSpPr>
        <p:spPr>
          <a:xfrm>
            <a:off x="1550262" y="782621"/>
            <a:ext cx="940629" cy="307777"/>
          </a:xfrm>
          <a:prstGeom prst="rect">
            <a:avLst/>
          </a:prstGeom>
          <a:noFill/>
          <a:ln>
            <a:solidFill>
              <a:schemeClr val="tx1"/>
            </a:solidFill>
          </a:ln>
        </p:spPr>
        <p:txBody>
          <a:bodyPr wrap="square" rtlCol="0">
            <a:spAutoFit/>
          </a:bodyPr>
          <a:lstStyle/>
          <a:p>
            <a:r>
              <a:rPr lang="en-GB" sz="1400" b="1" dirty="0" smtClean="0"/>
              <a:t>Fill – 2 hrs</a:t>
            </a:r>
            <a:endParaRPr lang="en-GB" sz="1400" b="1" dirty="0"/>
          </a:p>
        </p:txBody>
      </p:sp>
      <p:sp>
        <p:nvSpPr>
          <p:cNvPr id="21" name="TextBox 20"/>
          <p:cNvSpPr txBox="1"/>
          <p:nvPr/>
        </p:nvSpPr>
        <p:spPr>
          <a:xfrm>
            <a:off x="4053065" y="796897"/>
            <a:ext cx="1476957" cy="307777"/>
          </a:xfrm>
          <a:prstGeom prst="rect">
            <a:avLst/>
          </a:prstGeom>
          <a:noFill/>
          <a:ln>
            <a:solidFill>
              <a:schemeClr val="tx1"/>
            </a:solidFill>
          </a:ln>
        </p:spPr>
        <p:txBody>
          <a:bodyPr wrap="square" rtlCol="0">
            <a:spAutoFit/>
          </a:bodyPr>
          <a:lstStyle/>
          <a:p>
            <a:r>
              <a:rPr lang="en-GB" sz="1400" b="1" dirty="0" smtClean="0"/>
              <a:t>Recovery – 18 hrs</a:t>
            </a:r>
            <a:endParaRPr lang="en-GB" sz="1400" b="1" dirty="0"/>
          </a:p>
        </p:txBody>
      </p:sp>
      <p:sp>
        <p:nvSpPr>
          <p:cNvPr id="27" name="TextBox 26"/>
          <p:cNvSpPr txBox="1"/>
          <p:nvPr/>
        </p:nvSpPr>
        <p:spPr>
          <a:xfrm>
            <a:off x="1209686" y="5837595"/>
            <a:ext cx="6664966"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Figure </a:t>
            </a:r>
            <a:r>
              <a:rPr lang="en-GB" b="1" dirty="0">
                <a:solidFill>
                  <a:prstClr val="black"/>
                </a:solidFill>
                <a:latin typeface="Calibri" panose="020F0502020204030204"/>
              </a:rPr>
              <a:t>8</a:t>
            </a:r>
            <a:r>
              <a:rPr kumimoji="0" lang="en-GB"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PIP-II</a:t>
            </a:r>
            <a:r>
              <a:rPr kumimoji="0" lang="en-GB" sz="1800" b="1" i="0" u="none" strike="noStrike" kern="1200" cap="none" spc="0" normalizeH="0" noProof="0" dirty="0" smtClean="0">
                <a:ln>
                  <a:noFill/>
                </a:ln>
                <a:solidFill>
                  <a:prstClr val="black"/>
                </a:solidFill>
                <a:effectLst/>
                <a:uLnTx/>
                <a:uFillTx/>
                <a:latin typeface="Calibri" panose="020F0502020204030204"/>
                <a:ea typeface="+mn-ea"/>
                <a:cs typeface="+mn-cs"/>
              </a:rPr>
              <a:t> fast </a:t>
            </a:r>
            <a:r>
              <a:rPr lang="en-GB" b="1" dirty="0">
                <a:solidFill>
                  <a:prstClr val="black"/>
                </a:solidFill>
                <a:latin typeface="Calibri" panose="020F0502020204030204"/>
              </a:rPr>
              <a:t>c</a:t>
            </a:r>
            <a:r>
              <a:rPr kumimoji="0" lang="en-GB" sz="1800" b="1" i="0" u="none" strike="noStrike" kern="1200" cap="none" spc="0" normalizeH="0" noProof="0" dirty="0" err="1" smtClean="0">
                <a:ln>
                  <a:noFill/>
                </a:ln>
                <a:solidFill>
                  <a:prstClr val="black"/>
                </a:solidFill>
                <a:effectLst/>
                <a:uLnTx/>
                <a:uFillTx/>
                <a:latin typeface="Calibri" panose="020F0502020204030204"/>
                <a:ea typeface="+mn-ea"/>
                <a:cs typeface="+mn-cs"/>
              </a:rPr>
              <a:t>ooldown</a:t>
            </a:r>
            <a:r>
              <a:rPr kumimoji="0" lang="en-GB" sz="1800" b="1" i="0" u="none" strike="noStrike" kern="1200" cap="none" spc="0" normalizeH="0" noProof="0" dirty="0" smtClean="0">
                <a:ln>
                  <a:noFill/>
                </a:ln>
                <a:solidFill>
                  <a:prstClr val="black"/>
                </a:solidFill>
                <a:effectLst/>
                <a:uLnTx/>
                <a:uFillTx/>
                <a:latin typeface="Calibri" panose="020F0502020204030204"/>
                <a:ea typeface="+mn-ea"/>
                <a:cs typeface="+mn-cs"/>
              </a:rPr>
              <a:t> </a:t>
            </a:r>
            <a:r>
              <a:rPr lang="en-GB" b="1" dirty="0">
                <a:solidFill>
                  <a:prstClr val="black"/>
                </a:solidFill>
                <a:latin typeface="Calibri" panose="020F0502020204030204"/>
              </a:rPr>
              <a:t>c</a:t>
            </a:r>
            <a:r>
              <a:rPr kumimoji="0" lang="en-GB" sz="1800" b="1" i="0" u="none" strike="noStrike" kern="1200" cap="none" spc="0" normalizeH="0" noProof="0" dirty="0" err="1" smtClean="0">
                <a:ln>
                  <a:noFill/>
                </a:ln>
                <a:solidFill>
                  <a:prstClr val="black"/>
                </a:solidFill>
                <a:effectLst/>
                <a:uLnTx/>
                <a:uFillTx/>
                <a:latin typeface="Calibri" panose="020F0502020204030204"/>
                <a:ea typeface="+mn-ea"/>
                <a:cs typeface="+mn-cs"/>
              </a:rPr>
              <a:t>ycle</a:t>
            </a:r>
            <a:r>
              <a:rPr kumimoji="0" lang="en-GB" sz="1800" b="1" i="0" u="none" strike="noStrike" kern="1200" cap="none" spc="0" normalizeH="0" noProof="0" dirty="0" smtClean="0">
                <a:ln>
                  <a:noFill/>
                </a:ln>
                <a:solidFill>
                  <a:prstClr val="black"/>
                </a:solidFill>
                <a:effectLst/>
                <a:uLnTx/>
                <a:uFillTx/>
                <a:latin typeface="Calibri" panose="020F0502020204030204"/>
                <a:ea typeface="+mn-ea"/>
                <a:cs typeface="+mn-cs"/>
              </a:rPr>
              <a:t> </a:t>
            </a:r>
            <a:r>
              <a:rPr lang="en-GB" b="1" dirty="0">
                <a:solidFill>
                  <a:prstClr val="black"/>
                </a:solidFill>
                <a:latin typeface="Calibri" panose="020F0502020204030204"/>
              </a:rPr>
              <a:t>p</a:t>
            </a:r>
            <a:r>
              <a:rPr kumimoji="0" lang="en-GB" sz="1800" b="1" i="0" u="none" strike="noStrike" kern="1200" cap="none" spc="0" normalizeH="0" noProof="0" dirty="0" smtClean="0">
                <a:ln>
                  <a:noFill/>
                </a:ln>
                <a:solidFill>
                  <a:prstClr val="black"/>
                </a:solidFill>
                <a:effectLst/>
                <a:uLnTx/>
                <a:uFillTx/>
                <a:latin typeface="Calibri" panose="020F0502020204030204"/>
                <a:ea typeface="+mn-ea"/>
                <a:cs typeface="+mn-cs"/>
              </a:rPr>
              <a:t>lot (current </a:t>
            </a:r>
            <a:r>
              <a:rPr lang="en-GB" b="1" dirty="0">
                <a:solidFill>
                  <a:prstClr val="black"/>
                </a:solidFill>
                <a:latin typeface="Calibri" panose="020F0502020204030204"/>
              </a:rPr>
              <a:t>s</a:t>
            </a:r>
            <a:r>
              <a:rPr kumimoji="0" lang="en-GB" sz="1800" b="1" i="0" u="none" strike="noStrike" kern="1200" cap="none" spc="0" normalizeH="0" noProof="0" dirty="0" err="1" smtClean="0">
                <a:ln>
                  <a:noFill/>
                </a:ln>
                <a:solidFill>
                  <a:prstClr val="black"/>
                </a:solidFill>
                <a:effectLst/>
                <a:uLnTx/>
                <a:uFillTx/>
                <a:latin typeface="Calibri" panose="020F0502020204030204"/>
                <a:ea typeface="+mn-ea"/>
                <a:cs typeface="+mn-cs"/>
              </a:rPr>
              <a:t>torage</a:t>
            </a:r>
            <a:r>
              <a:rPr kumimoji="0" lang="en-GB" sz="1800" b="1" i="0" u="none" strike="noStrike" kern="1200" cap="none" spc="0" normalizeH="0" noProof="0" dirty="0" smtClean="0">
                <a:ln>
                  <a:noFill/>
                </a:ln>
                <a:solidFill>
                  <a:prstClr val="black"/>
                </a:solidFill>
                <a:effectLst/>
                <a:uLnTx/>
                <a:uFillTx/>
                <a:latin typeface="Calibri" panose="020F0502020204030204"/>
                <a:ea typeface="+mn-ea"/>
                <a:cs typeface="+mn-cs"/>
              </a:rPr>
              <a:t> </a:t>
            </a:r>
            <a:r>
              <a:rPr lang="en-GB" b="1" dirty="0">
                <a:solidFill>
                  <a:prstClr val="black"/>
                </a:solidFill>
                <a:latin typeface="Calibri" panose="020F0502020204030204"/>
              </a:rPr>
              <a:t>c</a:t>
            </a:r>
            <a:r>
              <a:rPr kumimoji="0" lang="en-GB" sz="1800" b="1" i="0" u="none" strike="noStrike" kern="1200" cap="none" spc="0" normalizeH="0" noProof="0" dirty="0" err="1" smtClean="0">
                <a:ln>
                  <a:noFill/>
                </a:ln>
                <a:solidFill>
                  <a:prstClr val="black"/>
                </a:solidFill>
                <a:effectLst/>
                <a:uLnTx/>
                <a:uFillTx/>
                <a:latin typeface="Calibri" panose="020F0502020204030204"/>
                <a:ea typeface="+mn-ea"/>
                <a:cs typeface="+mn-cs"/>
              </a:rPr>
              <a:t>apacity</a:t>
            </a:r>
            <a:r>
              <a:rPr kumimoji="0" lang="en-GB" sz="1800" b="1" i="0" u="none" strike="noStrike" kern="1200" cap="none" spc="0" normalizeH="0" noProof="0" dirty="0" smtClean="0">
                <a:ln>
                  <a:noFill/>
                </a:ln>
                <a:solidFill>
                  <a:prstClr val="black"/>
                </a:solidFill>
                <a:effectLst/>
                <a:uLnTx/>
                <a:uFillTx/>
                <a:latin typeface="Calibri" panose="020F0502020204030204"/>
                <a:ea typeface="+mn-ea"/>
                <a:cs typeface="+mn-cs"/>
              </a:rPr>
              <a:t>) </a:t>
            </a:r>
            <a:r>
              <a:rPr kumimoji="0" lang="en-GB"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TextBox 37"/>
          <p:cNvSpPr txBox="1"/>
          <p:nvPr/>
        </p:nvSpPr>
        <p:spPr>
          <a:xfrm>
            <a:off x="2823954" y="2114906"/>
            <a:ext cx="5911720" cy="307777"/>
          </a:xfrm>
          <a:prstGeom prst="rect">
            <a:avLst/>
          </a:prstGeom>
          <a:noFill/>
          <a:ln>
            <a:noFill/>
          </a:ln>
        </p:spPr>
        <p:txBody>
          <a:bodyPr wrap="square" rtlCol="0">
            <a:spAutoFit/>
          </a:bodyPr>
          <a:lstStyle/>
          <a:p>
            <a:pPr algn="ctr"/>
            <a:r>
              <a:rPr lang="en-GB" sz="1400" b="1" dirty="0" smtClean="0">
                <a:solidFill>
                  <a:srgbClr val="FF0000"/>
                </a:solidFill>
              </a:rPr>
              <a:t>Warm gas storage maximum pressure</a:t>
            </a:r>
            <a:endParaRPr lang="en-GB" sz="1400" b="1" dirty="0">
              <a:solidFill>
                <a:srgbClr val="FF0000"/>
              </a:solidFill>
            </a:endParaRPr>
          </a:p>
        </p:txBody>
      </p:sp>
      <p:sp>
        <p:nvSpPr>
          <p:cNvPr id="2" name="Date Placeholder 1"/>
          <p:cNvSpPr>
            <a:spLocks noGrp="1"/>
          </p:cNvSpPr>
          <p:nvPr>
            <p:ph type="dt" sz="half" idx="10"/>
          </p:nvPr>
        </p:nvSpPr>
        <p:spPr/>
        <p:txBody>
          <a:bodyPr/>
          <a:lstStyle/>
          <a:p>
            <a:fld id="{B3773405-BFBF-4C4A-B075-CFACB07BEFFE}" type="datetime1">
              <a:rPr lang="en-US" smtClean="0"/>
              <a:t>7/13/2022</a:t>
            </a:fld>
            <a:endParaRPr lang="en-GB" dirty="0"/>
          </a:p>
        </p:txBody>
      </p:sp>
      <p:sp>
        <p:nvSpPr>
          <p:cNvPr id="3" name="Footer Placeholder 2"/>
          <p:cNvSpPr>
            <a:spLocks noGrp="1"/>
          </p:cNvSpPr>
          <p:nvPr>
            <p:ph type="ftr" sz="quarter" idx="11"/>
          </p:nvPr>
        </p:nvSpPr>
        <p:spPr/>
        <p:txBody>
          <a:bodyPr/>
          <a:lstStyle/>
          <a:p>
            <a:r>
              <a:rPr lang="en-US" smtClean="0"/>
              <a:t>PIP-II FCD modifications</a:t>
            </a:r>
            <a:endParaRPr lang="en-GB"/>
          </a:p>
        </p:txBody>
      </p:sp>
      <p:sp>
        <p:nvSpPr>
          <p:cNvPr id="4" name="Slide Number Placeholder 3"/>
          <p:cNvSpPr>
            <a:spLocks noGrp="1"/>
          </p:cNvSpPr>
          <p:nvPr>
            <p:ph type="sldNum" sz="quarter" idx="12"/>
          </p:nvPr>
        </p:nvSpPr>
        <p:spPr/>
        <p:txBody>
          <a:bodyPr/>
          <a:lstStyle/>
          <a:p>
            <a:fld id="{2B29092E-EDA9-45D4-8C21-CFAD563A75A5}" type="slidenum">
              <a:rPr lang="en-GB" smtClean="0"/>
              <a:t>18</a:t>
            </a:fld>
            <a:endParaRPr lang="en-GB"/>
          </a:p>
        </p:txBody>
      </p:sp>
      <p:sp>
        <p:nvSpPr>
          <p:cNvPr id="7" name="Oval 6"/>
          <p:cNvSpPr/>
          <p:nvPr/>
        </p:nvSpPr>
        <p:spPr>
          <a:xfrm>
            <a:off x="1780916" y="1843482"/>
            <a:ext cx="1703430" cy="8708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Arrow Connector 21"/>
          <p:cNvCxnSpPr>
            <a:stCxn id="23" idx="2"/>
          </p:cNvCxnSpPr>
          <p:nvPr/>
        </p:nvCxnSpPr>
        <p:spPr>
          <a:xfrm flipH="1">
            <a:off x="2810255" y="750679"/>
            <a:ext cx="948259" cy="109280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823954" y="227459"/>
            <a:ext cx="1869119" cy="523220"/>
          </a:xfrm>
          <a:prstGeom prst="rect">
            <a:avLst/>
          </a:prstGeom>
          <a:noFill/>
          <a:ln w="19050">
            <a:solidFill>
              <a:srgbClr val="FF0000"/>
            </a:solidFill>
          </a:ln>
        </p:spPr>
        <p:txBody>
          <a:bodyPr wrap="square" rtlCol="0">
            <a:spAutoFit/>
          </a:bodyPr>
          <a:lstStyle/>
          <a:p>
            <a:pPr algn="ctr"/>
            <a:r>
              <a:rPr lang="en-GB" sz="1400" b="1" dirty="0" smtClean="0">
                <a:solidFill>
                  <a:srgbClr val="FF0000"/>
                </a:solidFill>
              </a:rPr>
              <a:t>Pressure Overshoots due to FCD</a:t>
            </a:r>
            <a:endParaRPr lang="en-GB" sz="1400" b="1" dirty="0">
              <a:solidFill>
                <a:srgbClr val="FF0000"/>
              </a:solidFill>
            </a:endParaRPr>
          </a:p>
        </p:txBody>
      </p:sp>
      <p:cxnSp>
        <p:nvCxnSpPr>
          <p:cNvPr id="28" name="Straight Arrow Connector 27"/>
          <p:cNvCxnSpPr/>
          <p:nvPr/>
        </p:nvCxnSpPr>
        <p:spPr>
          <a:xfrm flipH="1">
            <a:off x="1328286" y="3788145"/>
            <a:ext cx="1376413" cy="2159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693212" y="3634256"/>
            <a:ext cx="1166519" cy="307777"/>
          </a:xfrm>
          <a:prstGeom prst="rect">
            <a:avLst/>
          </a:prstGeom>
          <a:noFill/>
          <a:ln>
            <a:solidFill>
              <a:schemeClr val="tx1"/>
            </a:solidFill>
          </a:ln>
        </p:spPr>
        <p:txBody>
          <a:bodyPr wrap="square" rtlCol="0">
            <a:spAutoFit/>
          </a:bodyPr>
          <a:lstStyle/>
          <a:p>
            <a:r>
              <a:rPr lang="en-GB" sz="1400" b="1" dirty="0" smtClean="0"/>
              <a:t>Start of FCD</a:t>
            </a:r>
            <a:endParaRPr lang="en-GB" sz="1400" b="1" dirty="0"/>
          </a:p>
        </p:txBody>
      </p:sp>
      <p:sp>
        <p:nvSpPr>
          <p:cNvPr id="25" name="TextBox 24"/>
          <p:cNvSpPr txBox="1"/>
          <p:nvPr/>
        </p:nvSpPr>
        <p:spPr>
          <a:xfrm>
            <a:off x="202131" y="227459"/>
            <a:ext cx="2288760" cy="378933"/>
          </a:xfrm>
          <a:prstGeom prst="rect">
            <a:avLst/>
          </a:prstGeom>
          <a:noFill/>
        </p:spPr>
        <p:txBody>
          <a:bodyPr wrap="square" rtlCol="0">
            <a:spAutoFit/>
          </a:bodyPr>
          <a:lstStyle/>
          <a:p>
            <a:r>
              <a:rPr lang="en-GB" b="1" u="sng" dirty="0" smtClean="0"/>
              <a:t>Existing storage</a:t>
            </a:r>
            <a:endParaRPr lang="en-GB" b="1" u="sng" dirty="0"/>
          </a:p>
        </p:txBody>
      </p:sp>
    </p:spTree>
    <p:extLst>
      <p:ext uri="{BB962C8B-B14F-4D97-AF65-F5344CB8AC3E}">
        <p14:creationId xmlns:p14="http://schemas.microsoft.com/office/powerpoint/2010/main" val="4081699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4223" r="19667"/>
          <a:stretch/>
        </p:blipFill>
        <p:spPr>
          <a:xfrm>
            <a:off x="618007" y="1405080"/>
            <a:ext cx="7189077" cy="4389129"/>
          </a:xfrm>
          <a:prstGeom prst="rect">
            <a:avLst/>
          </a:prstGeom>
          <a:ln>
            <a:solidFill>
              <a:schemeClr val="tx1"/>
            </a:solidFill>
          </a:ln>
        </p:spPr>
      </p:pic>
      <p:sp>
        <p:nvSpPr>
          <p:cNvPr id="6" name="TextBox 5"/>
          <p:cNvSpPr txBox="1"/>
          <p:nvPr/>
        </p:nvSpPr>
        <p:spPr>
          <a:xfrm>
            <a:off x="8735674" y="2350476"/>
            <a:ext cx="3378549" cy="2308324"/>
          </a:xfrm>
          <a:prstGeom prst="rect">
            <a:avLst/>
          </a:prstGeom>
          <a:noFill/>
          <a:ln>
            <a:solidFill>
              <a:schemeClr val="tx1"/>
            </a:solidFill>
          </a:ln>
        </p:spPr>
        <p:txBody>
          <a:bodyPr wrap="square" rtlCol="0">
            <a:spAutoFit/>
          </a:bodyPr>
          <a:lstStyle/>
          <a:p>
            <a:pPr algn="ctr"/>
            <a:r>
              <a:rPr lang="en-GB" b="1" u="sng" dirty="0" smtClean="0"/>
              <a:t>Legend</a:t>
            </a:r>
          </a:p>
          <a:p>
            <a:pPr algn="just"/>
            <a:r>
              <a:rPr lang="en-GB" sz="1400" dirty="0" smtClean="0">
                <a:solidFill>
                  <a:srgbClr val="7030A0"/>
                </a:solidFill>
              </a:rPr>
              <a:t>Magenta – Total helium </a:t>
            </a:r>
            <a:r>
              <a:rPr lang="en-GB" sz="1400" dirty="0">
                <a:solidFill>
                  <a:srgbClr val="7030A0"/>
                </a:solidFill>
              </a:rPr>
              <a:t>i</a:t>
            </a:r>
            <a:r>
              <a:rPr lang="en-GB" sz="1400" dirty="0" smtClean="0">
                <a:solidFill>
                  <a:srgbClr val="7030A0"/>
                </a:solidFill>
              </a:rPr>
              <a:t>nventory (L) </a:t>
            </a:r>
          </a:p>
          <a:p>
            <a:pPr algn="just"/>
            <a:endParaRPr lang="en-GB" sz="1400" dirty="0" smtClean="0">
              <a:solidFill>
                <a:srgbClr val="7030A0"/>
              </a:solidFill>
            </a:endParaRPr>
          </a:p>
          <a:p>
            <a:pPr algn="just"/>
            <a:r>
              <a:rPr lang="en-GB" sz="1400" dirty="0" smtClean="0">
                <a:solidFill>
                  <a:schemeClr val="accent4">
                    <a:lumMod val="75000"/>
                  </a:schemeClr>
                </a:solidFill>
              </a:rPr>
              <a:t>Yellow – Warm gas </a:t>
            </a:r>
            <a:r>
              <a:rPr lang="en-GB" sz="1400" dirty="0">
                <a:solidFill>
                  <a:schemeClr val="accent4">
                    <a:lumMod val="75000"/>
                  </a:schemeClr>
                </a:solidFill>
              </a:rPr>
              <a:t>b</a:t>
            </a:r>
            <a:r>
              <a:rPr lang="en-GB" sz="1400" dirty="0" smtClean="0">
                <a:solidFill>
                  <a:schemeClr val="accent4">
                    <a:lumMod val="75000"/>
                  </a:schemeClr>
                </a:solidFill>
              </a:rPr>
              <a:t>uffer </a:t>
            </a:r>
            <a:r>
              <a:rPr lang="en-GB" sz="1400" dirty="0">
                <a:solidFill>
                  <a:schemeClr val="accent4">
                    <a:lumMod val="75000"/>
                  </a:schemeClr>
                </a:solidFill>
              </a:rPr>
              <a:t>p</a:t>
            </a:r>
            <a:r>
              <a:rPr lang="en-GB" sz="1400" dirty="0" smtClean="0">
                <a:solidFill>
                  <a:schemeClr val="accent4">
                    <a:lumMod val="75000"/>
                  </a:schemeClr>
                </a:solidFill>
              </a:rPr>
              <a:t>ressure (Bar)</a:t>
            </a:r>
          </a:p>
          <a:p>
            <a:pPr algn="just"/>
            <a:endParaRPr lang="en-GB" sz="1400" dirty="0" smtClean="0">
              <a:solidFill>
                <a:schemeClr val="accent4">
                  <a:lumMod val="75000"/>
                </a:schemeClr>
              </a:solidFill>
            </a:endParaRPr>
          </a:p>
          <a:p>
            <a:pPr algn="just"/>
            <a:r>
              <a:rPr lang="en-GB" sz="1400" dirty="0" smtClean="0">
                <a:solidFill>
                  <a:srgbClr val="0070C0"/>
                </a:solidFill>
              </a:rPr>
              <a:t>Blue – Liquid helium in dewar </a:t>
            </a:r>
            <a:r>
              <a:rPr lang="en-GB" sz="1400" dirty="0">
                <a:solidFill>
                  <a:srgbClr val="0070C0"/>
                </a:solidFill>
              </a:rPr>
              <a:t>i</a:t>
            </a:r>
            <a:r>
              <a:rPr lang="en-GB" sz="1400" dirty="0" smtClean="0">
                <a:solidFill>
                  <a:srgbClr val="0070C0"/>
                </a:solidFill>
              </a:rPr>
              <a:t>nventory (L)</a:t>
            </a:r>
          </a:p>
          <a:p>
            <a:pPr algn="just"/>
            <a:endParaRPr lang="en-GB" sz="1400" dirty="0" smtClean="0">
              <a:solidFill>
                <a:srgbClr val="0070C0"/>
              </a:solidFill>
            </a:endParaRPr>
          </a:p>
          <a:p>
            <a:pPr algn="just"/>
            <a:r>
              <a:rPr lang="en-GB" sz="1400" dirty="0" smtClean="0">
                <a:solidFill>
                  <a:srgbClr val="00B050"/>
                </a:solidFill>
              </a:rPr>
              <a:t>Green – Clean gas </a:t>
            </a:r>
            <a:r>
              <a:rPr lang="en-GB" sz="1400" dirty="0">
                <a:solidFill>
                  <a:srgbClr val="00B050"/>
                </a:solidFill>
              </a:rPr>
              <a:t>p</a:t>
            </a:r>
            <a:r>
              <a:rPr lang="en-GB" sz="1400" dirty="0" smtClean="0">
                <a:solidFill>
                  <a:srgbClr val="00B050"/>
                </a:solidFill>
              </a:rPr>
              <a:t>ressure (Bar)</a:t>
            </a:r>
          </a:p>
          <a:p>
            <a:pPr algn="just"/>
            <a:endParaRPr lang="en-GB" sz="1400" dirty="0" smtClean="0">
              <a:solidFill>
                <a:srgbClr val="00B050"/>
              </a:solidFill>
            </a:endParaRPr>
          </a:p>
          <a:p>
            <a:pPr algn="just"/>
            <a:r>
              <a:rPr lang="en-GB" sz="1400" dirty="0" smtClean="0">
                <a:solidFill>
                  <a:srgbClr val="FF0000"/>
                </a:solidFill>
              </a:rPr>
              <a:t>Red – Maximum operating </a:t>
            </a:r>
            <a:r>
              <a:rPr lang="en-GB" sz="1400" dirty="0">
                <a:solidFill>
                  <a:srgbClr val="FF0000"/>
                </a:solidFill>
              </a:rPr>
              <a:t>p</a:t>
            </a:r>
            <a:r>
              <a:rPr lang="en-GB" sz="1400" dirty="0" smtClean="0">
                <a:solidFill>
                  <a:srgbClr val="FF0000"/>
                </a:solidFill>
              </a:rPr>
              <a:t>ressure (Bar)</a:t>
            </a:r>
            <a:endParaRPr lang="en-GB" sz="1400" dirty="0">
              <a:solidFill>
                <a:srgbClr val="FF0000"/>
              </a:solidFill>
            </a:endParaRPr>
          </a:p>
        </p:txBody>
      </p:sp>
      <p:cxnSp>
        <p:nvCxnSpPr>
          <p:cNvPr id="8" name="Straight Connector 7"/>
          <p:cNvCxnSpPr/>
          <p:nvPr/>
        </p:nvCxnSpPr>
        <p:spPr>
          <a:xfrm>
            <a:off x="1644506" y="1936244"/>
            <a:ext cx="0" cy="33667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246898" y="1936244"/>
            <a:ext cx="0" cy="33667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9" idx="2"/>
          </p:cNvCxnSpPr>
          <p:nvPr/>
        </p:nvCxnSpPr>
        <p:spPr>
          <a:xfrm>
            <a:off x="1028569" y="1258563"/>
            <a:ext cx="501869" cy="8035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0" idx="2"/>
          </p:cNvCxnSpPr>
          <p:nvPr/>
        </p:nvCxnSpPr>
        <p:spPr>
          <a:xfrm flipH="1">
            <a:off x="1986455" y="1782355"/>
            <a:ext cx="691" cy="279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21" idx="2"/>
          </p:cNvCxnSpPr>
          <p:nvPr/>
        </p:nvCxnSpPr>
        <p:spPr>
          <a:xfrm>
            <a:off x="4661772" y="1782355"/>
            <a:ext cx="0" cy="279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0306" y="950786"/>
            <a:ext cx="976525" cy="307777"/>
          </a:xfrm>
          <a:prstGeom prst="rect">
            <a:avLst/>
          </a:prstGeom>
          <a:noFill/>
          <a:ln>
            <a:solidFill>
              <a:schemeClr val="tx1"/>
            </a:solidFill>
          </a:ln>
        </p:spPr>
        <p:txBody>
          <a:bodyPr wrap="square" rtlCol="0">
            <a:spAutoFit/>
          </a:bodyPr>
          <a:lstStyle/>
          <a:p>
            <a:r>
              <a:rPr lang="en-GB" sz="1400" b="1" dirty="0" smtClean="0"/>
              <a:t>FCD – 1 hr</a:t>
            </a:r>
            <a:endParaRPr lang="en-GB" sz="1400" b="1" dirty="0"/>
          </a:p>
        </p:txBody>
      </p:sp>
      <p:sp>
        <p:nvSpPr>
          <p:cNvPr id="20" name="TextBox 19"/>
          <p:cNvSpPr txBox="1"/>
          <p:nvPr/>
        </p:nvSpPr>
        <p:spPr>
          <a:xfrm>
            <a:off x="1516831" y="1474578"/>
            <a:ext cx="940629" cy="307777"/>
          </a:xfrm>
          <a:prstGeom prst="rect">
            <a:avLst/>
          </a:prstGeom>
          <a:noFill/>
          <a:ln>
            <a:solidFill>
              <a:schemeClr val="tx1"/>
            </a:solidFill>
          </a:ln>
        </p:spPr>
        <p:txBody>
          <a:bodyPr wrap="square" rtlCol="0">
            <a:spAutoFit/>
          </a:bodyPr>
          <a:lstStyle/>
          <a:p>
            <a:r>
              <a:rPr lang="en-GB" sz="1400" b="1" dirty="0" smtClean="0"/>
              <a:t>Fill – 2 hrs</a:t>
            </a:r>
            <a:endParaRPr lang="en-GB" sz="1400" b="1" dirty="0"/>
          </a:p>
        </p:txBody>
      </p:sp>
      <p:sp>
        <p:nvSpPr>
          <p:cNvPr id="21" name="TextBox 20"/>
          <p:cNvSpPr txBox="1"/>
          <p:nvPr/>
        </p:nvSpPr>
        <p:spPr>
          <a:xfrm>
            <a:off x="3923293" y="1474578"/>
            <a:ext cx="1476957" cy="307777"/>
          </a:xfrm>
          <a:prstGeom prst="rect">
            <a:avLst/>
          </a:prstGeom>
          <a:noFill/>
          <a:ln>
            <a:solidFill>
              <a:schemeClr val="tx1"/>
            </a:solidFill>
          </a:ln>
        </p:spPr>
        <p:txBody>
          <a:bodyPr wrap="square" rtlCol="0">
            <a:spAutoFit/>
          </a:bodyPr>
          <a:lstStyle/>
          <a:p>
            <a:r>
              <a:rPr lang="en-GB" sz="1400" b="1" dirty="0" smtClean="0"/>
              <a:t>Recovery – 18 hrs</a:t>
            </a:r>
            <a:endParaRPr lang="en-GB" sz="1400" b="1" dirty="0"/>
          </a:p>
        </p:txBody>
      </p:sp>
      <p:sp>
        <p:nvSpPr>
          <p:cNvPr id="27" name="TextBox 26"/>
          <p:cNvSpPr txBox="1"/>
          <p:nvPr/>
        </p:nvSpPr>
        <p:spPr>
          <a:xfrm>
            <a:off x="559149" y="5917320"/>
            <a:ext cx="7306792" cy="369332"/>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Figure </a:t>
            </a:r>
            <a:r>
              <a:rPr lang="en-GB" b="1" noProof="0" dirty="0">
                <a:solidFill>
                  <a:prstClr val="black"/>
                </a:solidFill>
                <a:latin typeface="Calibri" panose="020F0502020204030204"/>
              </a:rPr>
              <a:t>9</a:t>
            </a:r>
            <a:r>
              <a:rPr kumimoji="0" lang="en-GB"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PIP-II</a:t>
            </a:r>
            <a:r>
              <a:rPr kumimoji="0" lang="en-GB" sz="1800" b="1" i="0" u="none" strike="noStrike" kern="1200" cap="none" spc="0" normalizeH="0" noProof="0" dirty="0" smtClean="0">
                <a:ln>
                  <a:noFill/>
                </a:ln>
                <a:solidFill>
                  <a:prstClr val="black"/>
                </a:solidFill>
                <a:effectLst/>
                <a:uLnTx/>
                <a:uFillTx/>
                <a:latin typeface="Calibri" panose="020F0502020204030204"/>
                <a:ea typeface="+mn-ea"/>
                <a:cs typeface="+mn-cs"/>
              </a:rPr>
              <a:t> fast </a:t>
            </a:r>
            <a:r>
              <a:rPr lang="en-GB" b="1" dirty="0">
                <a:solidFill>
                  <a:prstClr val="black"/>
                </a:solidFill>
                <a:latin typeface="Calibri" panose="020F0502020204030204"/>
              </a:rPr>
              <a:t>c</a:t>
            </a:r>
            <a:r>
              <a:rPr kumimoji="0" lang="en-GB" sz="1800" b="1" i="0" u="none" strike="noStrike" kern="1200" cap="none" spc="0" normalizeH="0" noProof="0" dirty="0" err="1" smtClean="0">
                <a:ln>
                  <a:noFill/>
                </a:ln>
                <a:solidFill>
                  <a:prstClr val="black"/>
                </a:solidFill>
                <a:effectLst/>
                <a:uLnTx/>
                <a:uFillTx/>
                <a:latin typeface="Calibri" panose="020F0502020204030204"/>
                <a:ea typeface="+mn-ea"/>
                <a:cs typeface="+mn-cs"/>
              </a:rPr>
              <a:t>ooldown</a:t>
            </a:r>
            <a:r>
              <a:rPr kumimoji="0" lang="en-GB" sz="1800" b="1" i="0" u="none" strike="noStrike" kern="1200" cap="none" spc="0" normalizeH="0" noProof="0" dirty="0" smtClean="0">
                <a:ln>
                  <a:noFill/>
                </a:ln>
                <a:solidFill>
                  <a:prstClr val="black"/>
                </a:solidFill>
                <a:effectLst/>
                <a:uLnTx/>
                <a:uFillTx/>
                <a:latin typeface="Calibri" panose="020F0502020204030204"/>
                <a:ea typeface="+mn-ea"/>
                <a:cs typeface="+mn-cs"/>
              </a:rPr>
              <a:t> </a:t>
            </a:r>
            <a:r>
              <a:rPr lang="en-GB" b="1" dirty="0">
                <a:solidFill>
                  <a:prstClr val="black"/>
                </a:solidFill>
                <a:latin typeface="Calibri" panose="020F0502020204030204"/>
              </a:rPr>
              <a:t>c</a:t>
            </a:r>
            <a:r>
              <a:rPr kumimoji="0" lang="en-GB" sz="1800" b="1" i="0" u="none" strike="noStrike" kern="1200" cap="none" spc="0" normalizeH="0" noProof="0" dirty="0" err="1" smtClean="0">
                <a:ln>
                  <a:noFill/>
                </a:ln>
                <a:solidFill>
                  <a:prstClr val="black"/>
                </a:solidFill>
                <a:effectLst/>
                <a:uLnTx/>
                <a:uFillTx/>
                <a:latin typeface="Calibri" panose="020F0502020204030204"/>
                <a:ea typeface="+mn-ea"/>
                <a:cs typeface="+mn-cs"/>
              </a:rPr>
              <a:t>ycle</a:t>
            </a:r>
            <a:r>
              <a:rPr kumimoji="0" lang="en-GB" sz="1800" b="1" i="0" u="none" strike="noStrike" kern="1200" cap="none" spc="0" normalizeH="0" noProof="0" dirty="0" smtClean="0">
                <a:ln>
                  <a:noFill/>
                </a:ln>
                <a:solidFill>
                  <a:prstClr val="black"/>
                </a:solidFill>
                <a:effectLst/>
                <a:uLnTx/>
                <a:uFillTx/>
                <a:latin typeface="Calibri" panose="020F0502020204030204"/>
                <a:ea typeface="+mn-ea"/>
                <a:cs typeface="+mn-cs"/>
              </a:rPr>
              <a:t> </a:t>
            </a:r>
            <a:r>
              <a:rPr lang="en-GB" b="1" noProof="0" dirty="0" smtClean="0">
                <a:solidFill>
                  <a:prstClr val="black"/>
                </a:solidFill>
                <a:latin typeface="Calibri" panose="020F0502020204030204"/>
              </a:rPr>
              <a:t>p</a:t>
            </a:r>
            <a:r>
              <a:rPr kumimoji="0" lang="en-GB" sz="1800" b="1" i="0" u="none" strike="noStrike" kern="1200" cap="none" spc="0" normalizeH="0" noProof="0" dirty="0" smtClean="0">
                <a:ln>
                  <a:noFill/>
                </a:ln>
                <a:solidFill>
                  <a:prstClr val="black"/>
                </a:solidFill>
                <a:effectLst/>
                <a:uLnTx/>
                <a:uFillTx/>
                <a:latin typeface="Calibri" panose="020F0502020204030204"/>
                <a:ea typeface="+mn-ea"/>
                <a:cs typeface="+mn-cs"/>
              </a:rPr>
              <a:t>lot (with additional </a:t>
            </a:r>
            <a:r>
              <a:rPr lang="en-GB" b="1" dirty="0">
                <a:solidFill>
                  <a:prstClr val="black"/>
                </a:solidFill>
                <a:latin typeface="Calibri" panose="020F0502020204030204"/>
              </a:rPr>
              <a:t>s</a:t>
            </a:r>
            <a:r>
              <a:rPr kumimoji="0" lang="en-GB" sz="1800" b="1" i="0" u="none" strike="noStrike" kern="1200" cap="none" spc="0" normalizeH="0" noProof="0" dirty="0" err="1" smtClean="0">
                <a:ln>
                  <a:noFill/>
                </a:ln>
                <a:solidFill>
                  <a:prstClr val="black"/>
                </a:solidFill>
                <a:effectLst/>
                <a:uLnTx/>
                <a:uFillTx/>
                <a:latin typeface="Calibri" panose="020F0502020204030204"/>
                <a:ea typeface="+mn-ea"/>
                <a:cs typeface="+mn-cs"/>
              </a:rPr>
              <a:t>torage</a:t>
            </a:r>
            <a:r>
              <a:rPr kumimoji="0" lang="en-GB" sz="1800" b="1" i="0" u="none" strike="noStrike" kern="1200" cap="none" spc="0" normalizeH="0" noProof="0" dirty="0" smtClean="0">
                <a:ln>
                  <a:noFill/>
                </a:ln>
                <a:solidFill>
                  <a:prstClr val="black"/>
                </a:solidFill>
                <a:effectLst/>
                <a:uLnTx/>
                <a:uFillTx/>
                <a:latin typeface="Calibri" panose="020F0502020204030204"/>
                <a:ea typeface="+mn-ea"/>
                <a:cs typeface="+mn-cs"/>
              </a:rPr>
              <a:t> </a:t>
            </a:r>
            <a:r>
              <a:rPr lang="en-GB" b="1" dirty="0">
                <a:solidFill>
                  <a:prstClr val="black"/>
                </a:solidFill>
                <a:latin typeface="Calibri" panose="020F0502020204030204"/>
              </a:rPr>
              <a:t>c</a:t>
            </a:r>
            <a:r>
              <a:rPr kumimoji="0" lang="en-GB" sz="1800" b="1" i="0" u="none" strike="noStrike" kern="1200" cap="none" spc="0" normalizeH="0" noProof="0" dirty="0" err="1" smtClean="0">
                <a:ln>
                  <a:noFill/>
                </a:ln>
                <a:solidFill>
                  <a:prstClr val="black"/>
                </a:solidFill>
                <a:effectLst/>
                <a:uLnTx/>
                <a:uFillTx/>
                <a:latin typeface="Calibri" panose="020F0502020204030204"/>
                <a:ea typeface="+mn-ea"/>
                <a:cs typeface="+mn-cs"/>
              </a:rPr>
              <a:t>apacity</a:t>
            </a:r>
            <a:r>
              <a:rPr kumimoji="0" lang="en-GB" sz="1800" b="1" i="0" u="none" strike="noStrike" kern="1200" cap="none" spc="0" normalizeH="0" noProof="0" dirty="0" smtClean="0">
                <a:ln>
                  <a:noFill/>
                </a:ln>
                <a:solidFill>
                  <a:prstClr val="black"/>
                </a:solidFill>
                <a:effectLst/>
                <a:uLnTx/>
                <a:uFillTx/>
                <a:latin typeface="Calibri" panose="020F0502020204030204"/>
                <a:ea typeface="+mn-ea"/>
                <a:cs typeface="+mn-cs"/>
              </a:rPr>
              <a:t>)</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24" name="Straight Arrow Connector 23"/>
          <p:cNvCxnSpPr>
            <a:stCxn id="25" idx="2"/>
          </p:cNvCxnSpPr>
          <p:nvPr/>
        </p:nvCxnSpPr>
        <p:spPr>
          <a:xfrm flipH="1">
            <a:off x="6085490" y="1043119"/>
            <a:ext cx="1097280" cy="1307357"/>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063885" y="89012"/>
            <a:ext cx="4237770" cy="954107"/>
          </a:xfrm>
          <a:prstGeom prst="rect">
            <a:avLst/>
          </a:prstGeom>
          <a:noFill/>
          <a:ln>
            <a:solidFill>
              <a:schemeClr val="tx1"/>
            </a:solidFill>
          </a:ln>
        </p:spPr>
        <p:txBody>
          <a:bodyPr wrap="square" rtlCol="0">
            <a:spAutoFit/>
          </a:bodyPr>
          <a:lstStyle/>
          <a:p>
            <a:pPr algn="ctr"/>
            <a:r>
              <a:rPr lang="en-GB" sz="1400" b="1" dirty="0" smtClean="0">
                <a:solidFill>
                  <a:srgbClr val="00B050"/>
                </a:solidFill>
              </a:rPr>
              <a:t>Warm gas pressure &lt;  Maximum operating pressure</a:t>
            </a:r>
          </a:p>
          <a:p>
            <a:pPr algn="ctr"/>
            <a:r>
              <a:rPr lang="en-GB" sz="1400" b="1" dirty="0" smtClean="0">
                <a:solidFill>
                  <a:srgbClr val="00B050"/>
                </a:solidFill>
              </a:rPr>
              <a:t> ≈ </a:t>
            </a:r>
          </a:p>
          <a:p>
            <a:pPr algn="ctr"/>
            <a:r>
              <a:rPr lang="en-GB" sz="1400" b="1" dirty="0" smtClean="0">
                <a:solidFill>
                  <a:srgbClr val="00B050"/>
                </a:solidFill>
              </a:rPr>
              <a:t>9 Bar of operating margin post-FCD and CSI fill i.e. L/GHe cooling of thermal </a:t>
            </a:r>
            <a:r>
              <a:rPr lang="en-GB" sz="1400" b="1" dirty="0">
                <a:solidFill>
                  <a:srgbClr val="00B050"/>
                </a:solidFill>
              </a:rPr>
              <a:t>s</a:t>
            </a:r>
            <a:r>
              <a:rPr lang="en-GB" sz="1400" b="1" dirty="0" smtClean="0">
                <a:solidFill>
                  <a:srgbClr val="00B050"/>
                </a:solidFill>
              </a:rPr>
              <a:t>hield</a:t>
            </a:r>
            <a:endParaRPr lang="en-GB" sz="1400" b="1" dirty="0">
              <a:solidFill>
                <a:srgbClr val="00B050"/>
              </a:solidFill>
            </a:endParaRPr>
          </a:p>
        </p:txBody>
      </p:sp>
      <p:sp>
        <p:nvSpPr>
          <p:cNvPr id="2" name="Date Placeholder 1"/>
          <p:cNvSpPr>
            <a:spLocks noGrp="1"/>
          </p:cNvSpPr>
          <p:nvPr>
            <p:ph type="dt" sz="half" idx="10"/>
          </p:nvPr>
        </p:nvSpPr>
        <p:spPr/>
        <p:txBody>
          <a:bodyPr/>
          <a:lstStyle/>
          <a:p>
            <a:fld id="{DEB8FFB7-06DF-4D2E-9729-575772710B6C}" type="datetime1">
              <a:rPr lang="en-US" smtClean="0"/>
              <a:t>7/13/2022</a:t>
            </a:fld>
            <a:endParaRPr lang="en-GB"/>
          </a:p>
        </p:txBody>
      </p:sp>
      <p:sp>
        <p:nvSpPr>
          <p:cNvPr id="3" name="Footer Placeholder 2"/>
          <p:cNvSpPr>
            <a:spLocks noGrp="1"/>
          </p:cNvSpPr>
          <p:nvPr>
            <p:ph type="ftr" sz="quarter" idx="11"/>
          </p:nvPr>
        </p:nvSpPr>
        <p:spPr/>
        <p:txBody>
          <a:bodyPr/>
          <a:lstStyle/>
          <a:p>
            <a:r>
              <a:rPr lang="en-US" smtClean="0"/>
              <a:t>PIP-II FCD modifications</a:t>
            </a:r>
            <a:endParaRPr lang="en-GB"/>
          </a:p>
        </p:txBody>
      </p:sp>
      <p:sp>
        <p:nvSpPr>
          <p:cNvPr id="4" name="Slide Number Placeholder 3"/>
          <p:cNvSpPr>
            <a:spLocks noGrp="1"/>
          </p:cNvSpPr>
          <p:nvPr>
            <p:ph type="sldNum" sz="quarter" idx="12"/>
          </p:nvPr>
        </p:nvSpPr>
        <p:spPr/>
        <p:txBody>
          <a:bodyPr/>
          <a:lstStyle/>
          <a:p>
            <a:fld id="{2B29092E-EDA9-45D4-8C21-CFAD563A75A5}" type="slidenum">
              <a:rPr lang="en-GB" smtClean="0"/>
              <a:t>19</a:t>
            </a:fld>
            <a:endParaRPr lang="en-GB"/>
          </a:p>
        </p:txBody>
      </p:sp>
      <p:cxnSp>
        <p:nvCxnSpPr>
          <p:cNvPr id="22" name="Straight Arrow Connector 21"/>
          <p:cNvCxnSpPr/>
          <p:nvPr/>
        </p:nvCxnSpPr>
        <p:spPr>
          <a:xfrm flipH="1">
            <a:off x="1386038" y="3788145"/>
            <a:ext cx="1318662" cy="2255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2693212" y="3634256"/>
            <a:ext cx="1166519" cy="307777"/>
          </a:xfrm>
          <a:prstGeom prst="rect">
            <a:avLst/>
          </a:prstGeom>
          <a:noFill/>
          <a:ln>
            <a:solidFill>
              <a:schemeClr val="tx1"/>
            </a:solidFill>
          </a:ln>
        </p:spPr>
        <p:txBody>
          <a:bodyPr wrap="square" rtlCol="0">
            <a:spAutoFit/>
          </a:bodyPr>
          <a:lstStyle/>
          <a:p>
            <a:r>
              <a:rPr lang="en-GB" sz="1400" b="1" dirty="0" smtClean="0"/>
              <a:t>Start of FCD</a:t>
            </a:r>
            <a:endParaRPr lang="en-GB" sz="1400" b="1" dirty="0"/>
          </a:p>
        </p:txBody>
      </p:sp>
      <p:sp>
        <p:nvSpPr>
          <p:cNvPr id="26" name="TextBox 25"/>
          <p:cNvSpPr txBox="1"/>
          <p:nvPr/>
        </p:nvSpPr>
        <p:spPr>
          <a:xfrm>
            <a:off x="2849291" y="2672103"/>
            <a:ext cx="2550960" cy="523220"/>
          </a:xfrm>
          <a:prstGeom prst="rect">
            <a:avLst/>
          </a:prstGeom>
          <a:noFill/>
          <a:ln>
            <a:solidFill>
              <a:schemeClr val="tx1"/>
            </a:solidFill>
          </a:ln>
        </p:spPr>
        <p:txBody>
          <a:bodyPr wrap="square" rtlCol="0">
            <a:spAutoFit/>
          </a:bodyPr>
          <a:lstStyle/>
          <a:p>
            <a:r>
              <a:rPr lang="en-GB" sz="1400" b="1" dirty="0" smtClean="0"/>
              <a:t>Expected maximum pressure is reduced to 25 bar from 38 bar</a:t>
            </a:r>
            <a:endParaRPr lang="en-GB" sz="1400" b="1" dirty="0"/>
          </a:p>
        </p:txBody>
      </p:sp>
      <p:sp>
        <p:nvSpPr>
          <p:cNvPr id="7" name="Oval 6"/>
          <p:cNvSpPr/>
          <p:nvPr/>
        </p:nvSpPr>
        <p:spPr>
          <a:xfrm>
            <a:off x="1986455" y="2849078"/>
            <a:ext cx="586642" cy="423217"/>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Arrow Connector 27"/>
          <p:cNvCxnSpPr>
            <a:stCxn id="26" idx="1"/>
            <a:endCxn id="7" idx="6"/>
          </p:cNvCxnSpPr>
          <p:nvPr/>
        </p:nvCxnSpPr>
        <p:spPr>
          <a:xfrm flipH="1">
            <a:off x="2573097" y="2933713"/>
            <a:ext cx="276194" cy="126974"/>
          </a:xfrm>
          <a:prstGeom prst="straightConnector1">
            <a:avLst/>
          </a:prstGeom>
          <a:ln w="28575">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02131" y="227459"/>
            <a:ext cx="2647160" cy="369332"/>
          </a:xfrm>
          <a:prstGeom prst="rect">
            <a:avLst/>
          </a:prstGeom>
          <a:noFill/>
        </p:spPr>
        <p:txBody>
          <a:bodyPr wrap="square" rtlCol="0">
            <a:spAutoFit/>
          </a:bodyPr>
          <a:lstStyle/>
          <a:p>
            <a:r>
              <a:rPr lang="en-GB" b="1" u="sng" dirty="0" smtClean="0"/>
              <a:t>With additiona</a:t>
            </a:r>
            <a:r>
              <a:rPr lang="en-GB" b="1" u="sng" dirty="0"/>
              <a:t>l</a:t>
            </a:r>
            <a:r>
              <a:rPr lang="en-GB" b="1" u="sng" dirty="0" smtClean="0"/>
              <a:t> storage</a:t>
            </a:r>
            <a:endParaRPr lang="en-GB" b="1" u="sng" dirty="0"/>
          </a:p>
        </p:txBody>
      </p:sp>
    </p:spTree>
    <p:extLst>
      <p:ext uri="{BB962C8B-B14F-4D97-AF65-F5344CB8AC3E}">
        <p14:creationId xmlns:p14="http://schemas.microsoft.com/office/powerpoint/2010/main" val="115403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473" y="-378738"/>
            <a:ext cx="10515600" cy="1325563"/>
          </a:xfrm>
        </p:spPr>
        <p:txBody>
          <a:bodyPr>
            <a:normAutofit/>
          </a:bodyPr>
          <a:lstStyle/>
          <a:p>
            <a:r>
              <a:rPr lang="en-GB" sz="2800" b="1" u="sng" dirty="0" smtClean="0">
                <a:latin typeface="+mn-lt"/>
              </a:rPr>
              <a:t>Introduction</a:t>
            </a:r>
            <a:endParaRPr lang="en-GB" sz="2800" b="1" u="sng" dirty="0">
              <a:latin typeface="+mn-lt"/>
            </a:endParaRPr>
          </a:p>
        </p:txBody>
      </p:sp>
      <p:sp>
        <p:nvSpPr>
          <p:cNvPr id="3" name="Content Placeholder 2"/>
          <p:cNvSpPr>
            <a:spLocks noGrp="1"/>
          </p:cNvSpPr>
          <p:nvPr>
            <p:ph idx="1"/>
          </p:nvPr>
        </p:nvSpPr>
        <p:spPr>
          <a:xfrm>
            <a:off x="321473" y="752272"/>
            <a:ext cx="11549053" cy="5604078"/>
          </a:xfrm>
        </p:spPr>
        <p:txBody>
          <a:bodyPr>
            <a:normAutofit fontScale="77500" lnSpcReduction="20000"/>
          </a:bodyPr>
          <a:lstStyle/>
          <a:p>
            <a:pPr marL="0" indent="0" algn="just">
              <a:buNone/>
            </a:pPr>
            <a:r>
              <a:rPr lang="en-GB" sz="1900" dirty="0" smtClean="0"/>
              <a:t>For PIP-II cavity </a:t>
            </a:r>
            <a:r>
              <a:rPr lang="en-GB" sz="1900" dirty="0"/>
              <a:t>t</a:t>
            </a:r>
            <a:r>
              <a:rPr lang="en-GB" sz="1900" dirty="0" smtClean="0"/>
              <a:t>esting, a number of PIP-II specification requirements have necessitated modifications to the existing VTF currently being used for ESS cavity </a:t>
            </a:r>
            <a:r>
              <a:rPr lang="en-GB" sz="1900" dirty="0"/>
              <a:t>t</a:t>
            </a:r>
            <a:r>
              <a:rPr lang="en-GB" sz="1900" dirty="0" smtClean="0"/>
              <a:t>esting here at Daresbury. These requirements are:</a:t>
            </a:r>
          </a:p>
          <a:p>
            <a:pPr marL="800100" lvl="1" indent="-342900" algn="just">
              <a:lnSpc>
                <a:spcPct val="170000"/>
              </a:lnSpc>
              <a:buFont typeface="+mj-lt"/>
              <a:buAutoNum type="arabicPeriod"/>
            </a:pPr>
            <a:r>
              <a:rPr lang="en-GB" sz="1900" b="1" dirty="0" smtClean="0"/>
              <a:t>The </a:t>
            </a:r>
            <a:r>
              <a:rPr lang="en-GB" sz="1900" b="1" dirty="0"/>
              <a:t>t</a:t>
            </a:r>
            <a:r>
              <a:rPr lang="en-GB" sz="1900" b="1" dirty="0" smtClean="0"/>
              <a:t>otal magnetic </a:t>
            </a:r>
            <a:r>
              <a:rPr lang="en-GB" sz="1900" b="1" dirty="0"/>
              <a:t>f</a:t>
            </a:r>
            <a:r>
              <a:rPr lang="en-GB" sz="1900" b="1" dirty="0" smtClean="0"/>
              <a:t>ield within in the test environment must be &lt;0.5 µT throughout the entirety of the test duration. </a:t>
            </a:r>
          </a:p>
          <a:p>
            <a:pPr marL="800100" lvl="1" indent="-342900" algn="just">
              <a:lnSpc>
                <a:spcPct val="170000"/>
              </a:lnSpc>
              <a:buFont typeface="+mj-lt"/>
              <a:buAutoNum type="arabicPeriod"/>
            </a:pPr>
            <a:r>
              <a:rPr lang="en-GB" sz="1900" b="1" dirty="0" smtClean="0"/>
              <a:t>The ability to measure, record, and control the magnetic field within the test environment. </a:t>
            </a:r>
          </a:p>
          <a:p>
            <a:pPr marL="800100" lvl="1" indent="-342900" algn="just">
              <a:lnSpc>
                <a:spcPct val="170000"/>
              </a:lnSpc>
              <a:buFont typeface="+mj-lt"/>
              <a:buAutoNum type="arabicPeriod"/>
            </a:pPr>
            <a:r>
              <a:rPr lang="en-GB" sz="1900" b="1" dirty="0">
                <a:solidFill>
                  <a:prstClr val="black"/>
                </a:solidFill>
              </a:rPr>
              <a:t>The c</a:t>
            </a:r>
            <a:r>
              <a:rPr lang="en-GB" sz="1900" b="1" dirty="0" smtClean="0">
                <a:solidFill>
                  <a:prstClr val="black"/>
                </a:solidFill>
              </a:rPr>
              <a:t>avities </a:t>
            </a:r>
            <a:r>
              <a:rPr lang="en-GB" sz="1900" b="1" dirty="0">
                <a:solidFill>
                  <a:prstClr val="black"/>
                </a:solidFill>
              </a:rPr>
              <a:t>must be thermally cycled to </a:t>
            </a:r>
            <a:r>
              <a:rPr lang="en-GB" sz="1900" b="1" dirty="0" smtClean="0">
                <a:solidFill>
                  <a:prstClr val="black"/>
                </a:solidFill>
              </a:rPr>
              <a:t>35 K [-/+ 10 K] </a:t>
            </a:r>
            <a:r>
              <a:rPr lang="en-GB" sz="1900" b="1" dirty="0">
                <a:solidFill>
                  <a:prstClr val="black"/>
                </a:solidFill>
              </a:rPr>
              <a:t>and </a:t>
            </a:r>
            <a:r>
              <a:rPr lang="en-GB" sz="1900" b="1" dirty="0" smtClean="0">
                <a:solidFill>
                  <a:prstClr val="black"/>
                </a:solidFill>
              </a:rPr>
              <a:t>then a fast cooldown through the superconductor’s critical temperature for the expulsion </a:t>
            </a:r>
            <a:r>
              <a:rPr lang="en-GB" sz="1900" b="1" dirty="0">
                <a:solidFill>
                  <a:prstClr val="black"/>
                </a:solidFill>
              </a:rPr>
              <a:t>of trapped magnetic fields in the </a:t>
            </a:r>
            <a:r>
              <a:rPr lang="en-GB" sz="1900" b="1" dirty="0" smtClean="0">
                <a:solidFill>
                  <a:prstClr val="black"/>
                </a:solidFill>
              </a:rPr>
              <a:t>cavity. </a:t>
            </a:r>
          </a:p>
          <a:p>
            <a:pPr marL="800100" lvl="1" indent="-342900" algn="just">
              <a:lnSpc>
                <a:spcPct val="170000"/>
              </a:lnSpc>
              <a:buFont typeface="+mj-lt"/>
              <a:buAutoNum type="arabicPeriod"/>
            </a:pPr>
            <a:r>
              <a:rPr lang="en-GB" sz="1900" b="1" dirty="0" smtClean="0">
                <a:solidFill>
                  <a:prstClr val="black"/>
                </a:solidFill>
              </a:rPr>
              <a:t>The </a:t>
            </a:r>
            <a:r>
              <a:rPr lang="en-GB" sz="1900" b="1" dirty="0">
                <a:solidFill>
                  <a:prstClr val="black"/>
                </a:solidFill>
              </a:rPr>
              <a:t>minimum helium mass flow through the cavity jacket during the fast cooldown must be at least </a:t>
            </a:r>
            <a:r>
              <a:rPr lang="en-GB" sz="1900" b="1" dirty="0" smtClean="0">
                <a:solidFill>
                  <a:prstClr val="black"/>
                </a:solidFill>
              </a:rPr>
              <a:t>8 </a:t>
            </a:r>
            <a:r>
              <a:rPr lang="en-GB" sz="1900" b="1" dirty="0" smtClean="0">
                <a:solidFill>
                  <a:prstClr val="black"/>
                </a:solidFill>
              </a:rPr>
              <a:t>g/s.</a:t>
            </a:r>
            <a:endParaRPr lang="en-GB" sz="1900" dirty="0" smtClean="0">
              <a:solidFill>
                <a:prstClr val="black"/>
              </a:solidFill>
            </a:endParaRPr>
          </a:p>
          <a:p>
            <a:pPr marL="0" indent="0">
              <a:buNone/>
            </a:pPr>
            <a:r>
              <a:rPr lang="en-GB" sz="1900" dirty="0" smtClean="0"/>
              <a:t>These requirements result in the need for:</a:t>
            </a:r>
          </a:p>
          <a:p>
            <a:pPr marL="457200" lvl="1" indent="0">
              <a:buNone/>
            </a:pPr>
            <a:endParaRPr lang="en-GB" sz="1300" dirty="0" smtClean="0"/>
          </a:p>
          <a:p>
            <a:pPr marL="800100" lvl="1" indent="-342900">
              <a:lnSpc>
                <a:spcPct val="170000"/>
              </a:lnSpc>
              <a:buFont typeface="+mj-lt"/>
              <a:buAutoNum type="alphaLcParenR"/>
            </a:pPr>
            <a:r>
              <a:rPr lang="en-GB" sz="1900" b="1" dirty="0" smtClean="0"/>
              <a:t>Mechanical changes to CSI cradle </a:t>
            </a:r>
            <a:r>
              <a:rPr lang="en-GB" sz="1900" b="1" dirty="0"/>
              <a:t>f</a:t>
            </a:r>
            <a:r>
              <a:rPr lang="en-GB" sz="1900" b="1" dirty="0" smtClean="0"/>
              <a:t>rame and cradle </a:t>
            </a:r>
            <a:r>
              <a:rPr lang="en-GB" sz="1900" b="1" dirty="0"/>
              <a:t>p</a:t>
            </a:r>
            <a:r>
              <a:rPr lang="en-GB" sz="1900" b="1" dirty="0" smtClean="0"/>
              <a:t>osition.</a:t>
            </a:r>
          </a:p>
          <a:p>
            <a:pPr marL="800100" lvl="1" indent="-342900">
              <a:lnSpc>
                <a:spcPct val="170000"/>
              </a:lnSpc>
              <a:buFont typeface="+mj-lt"/>
              <a:buAutoNum type="alphaLcParenR"/>
            </a:pPr>
            <a:r>
              <a:rPr lang="en-GB" sz="1900" b="1" dirty="0"/>
              <a:t>P</a:t>
            </a:r>
            <a:r>
              <a:rPr lang="en-GB" sz="1900" b="1" dirty="0" smtClean="0"/>
              <a:t>rocess </a:t>
            </a:r>
            <a:r>
              <a:rPr lang="en-GB" sz="1900" b="1" dirty="0"/>
              <a:t>c</a:t>
            </a:r>
            <a:r>
              <a:rPr lang="en-GB" sz="1900" b="1" dirty="0" smtClean="0"/>
              <a:t>hanges to the existing helium circuit</a:t>
            </a:r>
            <a:r>
              <a:rPr lang="en-GB" sz="1900" b="1" dirty="0"/>
              <a:t> </a:t>
            </a:r>
            <a:r>
              <a:rPr lang="en-GB" sz="1900" b="1" dirty="0" smtClean="0"/>
              <a:t>and cryoplant.</a:t>
            </a:r>
          </a:p>
          <a:p>
            <a:pPr marL="800100" lvl="1" indent="-342900">
              <a:lnSpc>
                <a:spcPct val="170000"/>
              </a:lnSpc>
              <a:buFont typeface="+mj-lt"/>
              <a:buAutoNum type="alphaLcParenR"/>
            </a:pPr>
            <a:r>
              <a:rPr lang="en-GB" sz="1900" b="1" dirty="0" smtClean="0"/>
              <a:t>Installation of a magnetic field measurement system and read-out.</a:t>
            </a:r>
          </a:p>
          <a:p>
            <a:pPr marL="800100" lvl="1" indent="-342900">
              <a:lnSpc>
                <a:spcPct val="170000"/>
              </a:lnSpc>
              <a:buFont typeface="+mj-lt"/>
              <a:buAutoNum type="alphaLcParenR"/>
            </a:pPr>
            <a:r>
              <a:rPr lang="en-GB" sz="1900" b="1" dirty="0" smtClean="0"/>
              <a:t>Installation of additional magnetic field attenuation.</a:t>
            </a:r>
          </a:p>
          <a:p>
            <a:pPr marL="457200" lvl="1" indent="0">
              <a:lnSpc>
                <a:spcPct val="170000"/>
              </a:lnSpc>
              <a:buNone/>
            </a:pPr>
            <a:endParaRPr lang="en-GB" sz="1900" b="1" dirty="0" smtClean="0"/>
          </a:p>
          <a:p>
            <a:pPr marL="0" indent="0" algn="ctr">
              <a:buNone/>
            </a:pPr>
            <a:r>
              <a:rPr lang="en-GB" sz="1900" b="1" dirty="0" smtClean="0">
                <a:solidFill>
                  <a:srgbClr val="FF0000"/>
                </a:solidFill>
              </a:rPr>
              <a:t>I will only be discussing changes to the cryogenic system in this presentation but slides are available for the magnetic field modifications.</a:t>
            </a:r>
            <a:endParaRPr lang="en-GB" sz="1900" b="1" dirty="0">
              <a:solidFill>
                <a:srgbClr val="FF0000"/>
              </a:solidFill>
            </a:endParaRPr>
          </a:p>
          <a:p>
            <a:pPr marL="0" indent="0">
              <a:buNone/>
            </a:pPr>
            <a:endParaRPr lang="en-GB" dirty="0"/>
          </a:p>
        </p:txBody>
      </p:sp>
      <p:sp>
        <p:nvSpPr>
          <p:cNvPr id="4" name="Footer Placeholder 3"/>
          <p:cNvSpPr>
            <a:spLocks noGrp="1"/>
          </p:cNvSpPr>
          <p:nvPr>
            <p:ph type="ftr" sz="quarter" idx="11"/>
          </p:nvPr>
        </p:nvSpPr>
        <p:spPr/>
        <p:txBody>
          <a:bodyPr/>
          <a:lstStyle/>
          <a:p>
            <a:r>
              <a:rPr lang="en-US" smtClean="0"/>
              <a:t>PIP-II FCD modifications</a:t>
            </a:r>
            <a:endParaRPr lang="en-GB"/>
          </a:p>
        </p:txBody>
      </p:sp>
      <p:sp>
        <p:nvSpPr>
          <p:cNvPr id="5" name="Slide Number Placeholder 4"/>
          <p:cNvSpPr>
            <a:spLocks noGrp="1"/>
          </p:cNvSpPr>
          <p:nvPr>
            <p:ph type="sldNum" sz="quarter" idx="12"/>
          </p:nvPr>
        </p:nvSpPr>
        <p:spPr/>
        <p:txBody>
          <a:bodyPr/>
          <a:lstStyle/>
          <a:p>
            <a:fld id="{4832308C-2B94-4F4D-87AE-8A65854405AC}" type="slidenum">
              <a:rPr lang="en-GB" smtClean="0"/>
              <a:t>2</a:t>
            </a:fld>
            <a:endParaRPr lang="en-GB"/>
          </a:p>
        </p:txBody>
      </p:sp>
      <p:sp>
        <p:nvSpPr>
          <p:cNvPr id="6" name="Date Placeholder 5"/>
          <p:cNvSpPr>
            <a:spLocks noGrp="1"/>
          </p:cNvSpPr>
          <p:nvPr>
            <p:ph type="dt" sz="half" idx="10"/>
          </p:nvPr>
        </p:nvSpPr>
        <p:spPr/>
        <p:txBody>
          <a:bodyPr/>
          <a:lstStyle/>
          <a:p>
            <a:fld id="{4A6E7291-622E-4446-AAFF-78F17A403A6C}" type="datetime1">
              <a:rPr lang="en-US" smtClean="0"/>
              <a:t>7/13/2022</a:t>
            </a:fld>
            <a:endParaRPr lang="en-GB"/>
          </a:p>
        </p:txBody>
      </p:sp>
    </p:spTree>
    <p:extLst>
      <p:ext uri="{BB962C8B-B14F-4D97-AF65-F5344CB8AC3E}">
        <p14:creationId xmlns:p14="http://schemas.microsoft.com/office/powerpoint/2010/main" val="15309628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817" y="-125734"/>
            <a:ext cx="10515600" cy="1325563"/>
          </a:xfrm>
        </p:spPr>
        <p:txBody>
          <a:bodyPr>
            <a:normAutofit/>
          </a:bodyPr>
          <a:lstStyle/>
          <a:p>
            <a:r>
              <a:rPr lang="en-GB" sz="2400" b="1" u="sng" dirty="0" smtClean="0">
                <a:latin typeface="+mn-lt"/>
              </a:rPr>
              <a:t>FCD validation </a:t>
            </a:r>
            <a:r>
              <a:rPr lang="en-GB" sz="2400" b="1" u="sng" dirty="0">
                <a:latin typeface="+mn-lt"/>
              </a:rPr>
              <a:t>p</a:t>
            </a:r>
            <a:r>
              <a:rPr lang="en-GB" sz="2400" b="1" u="sng" dirty="0" smtClean="0">
                <a:latin typeface="+mn-lt"/>
              </a:rPr>
              <a:t>rocess</a:t>
            </a:r>
            <a:endParaRPr lang="en-GB" sz="2400" b="1" u="sng" dirty="0">
              <a:latin typeface="+mn-lt"/>
            </a:endParaRPr>
          </a:p>
        </p:txBody>
      </p:sp>
      <p:sp>
        <p:nvSpPr>
          <p:cNvPr id="3" name="Content Placeholder 2"/>
          <p:cNvSpPr>
            <a:spLocks noGrp="1"/>
          </p:cNvSpPr>
          <p:nvPr>
            <p:ph idx="1"/>
          </p:nvPr>
        </p:nvSpPr>
        <p:spPr>
          <a:xfrm>
            <a:off x="461817" y="942109"/>
            <a:ext cx="11545455" cy="5031654"/>
          </a:xfrm>
        </p:spPr>
        <p:txBody>
          <a:bodyPr>
            <a:normAutofit/>
          </a:bodyPr>
          <a:lstStyle/>
          <a:p>
            <a:pPr marL="0" indent="0">
              <a:buNone/>
            </a:pPr>
            <a:r>
              <a:rPr lang="en-GB" sz="1800" dirty="0" smtClean="0"/>
              <a:t>The </a:t>
            </a:r>
            <a:r>
              <a:rPr lang="en-GB" sz="1800" dirty="0"/>
              <a:t>c</a:t>
            </a:r>
            <a:r>
              <a:rPr lang="en-GB" sz="1800" dirty="0" smtClean="0"/>
              <a:t>ryo team will require a 2-week slot from the ESS testing schedule to carry out FCD validation with 1 placeholder ESS high-beta cavity to be tested.  The FCD process for PIP-II can’t be fully validated during ESS testing as permanent modifications need to be made to the CSI’s helium circuit, however we will be able to answer a number of  key questions related to plant performance.</a:t>
            </a:r>
          </a:p>
          <a:p>
            <a:pPr marL="0" indent="0">
              <a:buNone/>
            </a:pPr>
            <a:endParaRPr lang="en-GB" sz="1800" dirty="0" smtClean="0"/>
          </a:p>
          <a:p>
            <a:pPr marL="0" indent="0">
              <a:buNone/>
            </a:pPr>
            <a:r>
              <a:rPr lang="en-GB" sz="1800" dirty="0" smtClean="0"/>
              <a:t>The cavity cooling rate will be varied by varying the amount of liquid introduced into the CSI by adjusting the position of the CSIs bottom fill valve and the associated mass flow monitored and recorded from FM2230 – Mass flow meter on the outlet of the 2 K pumps. The pressure in the CSI and the helium flow rate can then be plotted as a function of the bottom fill valve position.</a:t>
            </a:r>
          </a:p>
          <a:p>
            <a:pPr marL="0" indent="0">
              <a:buNone/>
            </a:pPr>
            <a:endParaRPr lang="en-GB" sz="1800" dirty="0" smtClean="0"/>
          </a:p>
          <a:p>
            <a:pPr marL="0" indent="0">
              <a:buNone/>
            </a:pPr>
            <a:r>
              <a:rPr lang="en-GB" sz="1800" dirty="0" smtClean="0"/>
              <a:t>The FCD process will operate using the same procedure for normal bottom fills with a few modifications (it will have the same interlock parameters):</a:t>
            </a:r>
          </a:p>
          <a:p>
            <a:pPr marL="742950" lvl="1" indent="-285750">
              <a:buFont typeface="+mj-lt"/>
              <a:buAutoNum type="romanLcPeriod"/>
            </a:pPr>
            <a:r>
              <a:rPr lang="en-GB" sz="1800" dirty="0" smtClean="0"/>
              <a:t>Position of bottom fill valve will be varied</a:t>
            </a:r>
          </a:p>
          <a:p>
            <a:pPr marL="742950" lvl="1" indent="-285750">
              <a:buFont typeface="+mj-lt"/>
              <a:buAutoNum type="romanLcPeriod"/>
            </a:pPr>
            <a:r>
              <a:rPr lang="en-GB" sz="1800" dirty="0" smtClean="0"/>
              <a:t>All inlet valves on 2 K pump manifold to be opened </a:t>
            </a:r>
          </a:p>
          <a:p>
            <a:pPr marL="742950" lvl="1" indent="-285750">
              <a:buFont typeface="+mj-lt"/>
              <a:buAutoNum type="romanLcPeriod"/>
            </a:pPr>
            <a:r>
              <a:rPr lang="en-GB" sz="1800" dirty="0" smtClean="0"/>
              <a:t>Mass flow meter maxes out at 10g/s -&gt; Equation to be implemented in EPICS to measure mass flow.</a:t>
            </a:r>
          </a:p>
          <a:p>
            <a:pPr marL="0" indent="0">
              <a:buNone/>
            </a:pPr>
            <a:endParaRPr lang="en-GB" sz="1800" dirty="0" smtClean="0"/>
          </a:p>
        </p:txBody>
      </p:sp>
      <p:sp>
        <p:nvSpPr>
          <p:cNvPr id="5" name="Date Placeholder 4"/>
          <p:cNvSpPr>
            <a:spLocks noGrp="1"/>
          </p:cNvSpPr>
          <p:nvPr>
            <p:ph type="dt" sz="half" idx="10"/>
          </p:nvPr>
        </p:nvSpPr>
        <p:spPr/>
        <p:txBody>
          <a:bodyPr/>
          <a:lstStyle/>
          <a:p>
            <a:fld id="{9883D0B8-BCDE-4924-8C71-8433293F51E5}" type="datetime1">
              <a:rPr lang="en-US" smtClean="0"/>
              <a:t>7/13/2022</a:t>
            </a:fld>
            <a:endParaRPr lang="en-GB"/>
          </a:p>
        </p:txBody>
      </p:sp>
      <p:sp>
        <p:nvSpPr>
          <p:cNvPr id="6" name="Footer Placeholder 5"/>
          <p:cNvSpPr>
            <a:spLocks noGrp="1"/>
          </p:cNvSpPr>
          <p:nvPr>
            <p:ph type="ftr" sz="quarter" idx="11"/>
          </p:nvPr>
        </p:nvSpPr>
        <p:spPr/>
        <p:txBody>
          <a:bodyPr/>
          <a:lstStyle/>
          <a:p>
            <a:r>
              <a:rPr lang="en-US" smtClean="0"/>
              <a:t>PIP-II FCD modifications</a:t>
            </a:r>
            <a:endParaRPr lang="en-GB"/>
          </a:p>
        </p:txBody>
      </p:sp>
      <p:sp>
        <p:nvSpPr>
          <p:cNvPr id="7" name="Slide Number Placeholder 6"/>
          <p:cNvSpPr>
            <a:spLocks noGrp="1"/>
          </p:cNvSpPr>
          <p:nvPr>
            <p:ph type="sldNum" sz="quarter" idx="12"/>
          </p:nvPr>
        </p:nvSpPr>
        <p:spPr/>
        <p:txBody>
          <a:bodyPr/>
          <a:lstStyle/>
          <a:p>
            <a:fld id="{2B29092E-EDA9-45D4-8C21-CFAD563A75A5}" type="slidenum">
              <a:rPr lang="en-GB" smtClean="0"/>
              <a:t>20</a:t>
            </a:fld>
            <a:endParaRPr lang="en-GB"/>
          </a:p>
        </p:txBody>
      </p:sp>
    </p:spTree>
    <p:extLst>
      <p:ext uri="{BB962C8B-B14F-4D97-AF65-F5344CB8AC3E}">
        <p14:creationId xmlns:p14="http://schemas.microsoft.com/office/powerpoint/2010/main" val="21640997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703" y="177284"/>
            <a:ext cx="8335478" cy="5447645"/>
          </a:xfrm>
          <a:prstGeom prst="rect">
            <a:avLst/>
          </a:prstGeom>
          <a:noFill/>
        </p:spPr>
        <p:txBody>
          <a:bodyPr wrap="square" rtlCol="0">
            <a:spAutoFit/>
          </a:bodyPr>
          <a:lstStyle/>
          <a:p>
            <a:r>
              <a:rPr lang="en-GB" sz="2400" b="1" u="sng" dirty="0" smtClean="0"/>
              <a:t>Proposal and Procedure for FCD validation</a:t>
            </a:r>
          </a:p>
          <a:p>
            <a:endParaRPr lang="en-GB" dirty="0">
              <a:solidFill>
                <a:srgbClr val="0070C0"/>
              </a:solidFill>
            </a:endParaRPr>
          </a:p>
          <a:p>
            <a:pPr marL="285750" indent="-285750">
              <a:buFont typeface="Arial" panose="020B0604020202020204" pitchFamily="34" charset="0"/>
              <a:buChar char="•"/>
            </a:pPr>
            <a:r>
              <a:rPr lang="en-GB" dirty="0" smtClean="0"/>
              <a:t>Conduct test with only one cavity on the bottom cradle</a:t>
            </a:r>
          </a:p>
          <a:p>
            <a:r>
              <a:rPr lang="en-GB" dirty="0" smtClean="0"/>
              <a:t> </a:t>
            </a:r>
          </a:p>
          <a:p>
            <a:pPr marL="285750" indent="-285750">
              <a:buFont typeface="Arial" panose="020B0604020202020204" pitchFamily="34" charset="0"/>
              <a:buChar char="•"/>
            </a:pPr>
            <a:r>
              <a:rPr lang="en-GB" dirty="0" smtClean="0"/>
              <a:t>Proceed with normal cool-down </a:t>
            </a:r>
            <a:r>
              <a:rPr lang="en-GB" dirty="0" smtClean="0">
                <a:solidFill>
                  <a:srgbClr val="0070C0"/>
                </a:solidFill>
              </a:rPr>
              <a:t>up-to mode 4 </a:t>
            </a:r>
            <a:r>
              <a:rPr lang="en-GB" dirty="0" smtClean="0"/>
              <a:t>till CSI reaches ~ 4 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err="1" smtClean="0"/>
              <a:t>Thermalise</a:t>
            </a:r>
            <a:r>
              <a:rPr lang="en-GB" dirty="0" smtClean="0"/>
              <a:t> Cavity @ 4 K to minimise temperature gradient across cavity to less than 20K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Raise cavity temperature to T &gt; </a:t>
            </a:r>
            <a:r>
              <a:rPr lang="en-GB" dirty="0"/>
              <a:t>35 K (+/- 10K) </a:t>
            </a:r>
            <a:endParaRPr lang="en-GB" dirty="0" smtClean="0"/>
          </a:p>
          <a:p>
            <a:endParaRPr lang="en-GB" dirty="0" smtClean="0"/>
          </a:p>
          <a:p>
            <a:pPr marL="285750" indent="-285750">
              <a:buFont typeface="Arial" panose="020B0604020202020204" pitchFamily="34" charset="0"/>
              <a:buChar char="•"/>
            </a:pPr>
            <a:r>
              <a:rPr lang="en-GB" dirty="0" smtClean="0"/>
              <a:t>Conduct</a:t>
            </a:r>
            <a:r>
              <a:rPr lang="en-GB" dirty="0" smtClean="0">
                <a:solidFill>
                  <a:srgbClr val="0070C0"/>
                </a:solidFill>
              </a:rPr>
              <a:t> fast cool-down cycle </a:t>
            </a:r>
            <a:r>
              <a:rPr lang="en-GB" dirty="0" smtClean="0"/>
              <a:t>below 45 K with maximum helium flow rate (exceeding 8 g/s)</a:t>
            </a:r>
          </a:p>
          <a:p>
            <a:endParaRPr lang="en-GB" dirty="0" smtClean="0"/>
          </a:p>
          <a:p>
            <a:pPr marL="285750" indent="-285750">
              <a:buFont typeface="Arial" panose="020B0604020202020204" pitchFamily="34" charset="0"/>
              <a:buChar char="•"/>
            </a:pPr>
            <a:r>
              <a:rPr lang="en-GB" dirty="0" smtClean="0"/>
              <a:t>Hold the maximum flow till all the parts of the cavity reach below 5K.  This duration is expected to between </a:t>
            </a:r>
            <a:r>
              <a:rPr lang="en-GB" dirty="0" smtClean="0">
                <a:solidFill>
                  <a:srgbClr val="0070C0"/>
                </a:solidFill>
              </a:rPr>
              <a:t>10 minutes and 30 minutes</a:t>
            </a:r>
            <a:r>
              <a:rPr lang="en-GB" dirty="0" smtClean="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Proceed with normal</a:t>
            </a:r>
            <a:r>
              <a:rPr lang="en-GB" dirty="0" smtClean="0">
                <a:solidFill>
                  <a:srgbClr val="FF0000"/>
                </a:solidFill>
              </a:rPr>
              <a:t> </a:t>
            </a:r>
            <a:r>
              <a:rPr lang="en-GB" dirty="0" smtClean="0"/>
              <a:t>RF tests after FCD</a:t>
            </a:r>
          </a:p>
          <a:p>
            <a:pPr marL="285750" indent="-285750">
              <a:buFont typeface="Arial" panose="020B0604020202020204" pitchFamily="34" charset="0"/>
              <a:buChar char="•"/>
            </a:pPr>
            <a:endParaRPr lang="en-GB" dirty="0"/>
          </a:p>
        </p:txBody>
      </p:sp>
      <p:sp>
        <p:nvSpPr>
          <p:cNvPr id="3" name="Date Placeholder 2"/>
          <p:cNvSpPr>
            <a:spLocks noGrp="1"/>
          </p:cNvSpPr>
          <p:nvPr>
            <p:ph type="dt" sz="half" idx="10"/>
          </p:nvPr>
        </p:nvSpPr>
        <p:spPr/>
        <p:txBody>
          <a:bodyPr/>
          <a:lstStyle/>
          <a:p>
            <a:fld id="{41E9B783-127E-4FB1-8C51-9ABCBC259BED}" type="datetime1">
              <a:rPr lang="en-US" smtClean="0"/>
              <a:t>7/13/2022</a:t>
            </a:fld>
            <a:endParaRPr lang="en-GB"/>
          </a:p>
        </p:txBody>
      </p:sp>
      <p:sp>
        <p:nvSpPr>
          <p:cNvPr id="4" name="Footer Placeholder 3"/>
          <p:cNvSpPr>
            <a:spLocks noGrp="1"/>
          </p:cNvSpPr>
          <p:nvPr>
            <p:ph type="ftr" sz="quarter" idx="11"/>
          </p:nvPr>
        </p:nvSpPr>
        <p:spPr/>
        <p:txBody>
          <a:bodyPr/>
          <a:lstStyle/>
          <a:p>
            <a:r>
              <a:rPr lang="en-US" smtClean="0"/>
              <a:t>PIP-II FCD modifications</a:t>
            </a:r>
            <a:endParaRPr lang="en-GB"/>
          </a:p>
        </p:txBody>
      </p:sp>
      <p:sp>
        <p:nvSpPr>
          <p:cNvPr id="5" name="Slide Number Placeholder 4"/>
          <p:cNvSpPr>
            <a:spLocks noGrp="1"/>
          </p:cNvSpPr>
          <p:nvPr>
            <p:ph type="sldNum" sz="quarter" idx="12"/>
          </p:nvPr>
        </p:nvSpPr>
        <p:spPr/>
        <p:txBody>
          <a:bodyPr/>
          <a:lstStyle/>
          <a:p>
            <a:fld id="{889E9A42-9D2C-40EA-8E8F-852DB75D1291}" type="slidenum">
              <a:rPr lang="en-GB" smtClean="0"/>
              <a:t>21</a:t>
            </a:fld>
            <a:endParaRPr lang="en-GB"/>
          </a:p>
        </p:txBody>
      </p:sp>
    </p:spTree>
    <p:extLst>
      <p:ext uri="{BB962C8B-B14F-4D97-AF65-F5344CB8AC3E}">
        <p14:creationId xmlns:p14="http://schemas.microsoft.com/office/powerpoint/2010/main" val="2596749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813" y="-180253"/>
            <a:ext cx="10515600" cy="1325563"/>
          </a:xfrm>
        </p:spPr>
        <p:txBody>
          <a:bodyPr>
            <a:normAutofit/>
          </a:bodyPr>
          <a:lstStyle/>
          <a:p>
            <a:r>
              <a:rPr lang="en-GB" sz="2400" b="1" u="sng" dirty="0" smtClean="0">
                <a:latin typeface="+mn-lt"/>
              </a:rPr>
              <a:t>Potential additional improvements to cryogenic operations</a:t>
            </a:r>
            <a:endParaRPr lang="en-GB" sz="2400" b="1" u="sng" dirty="0">
              <a:latin typeface="+mn-lt"/>
            </a:endParaRPr>
          </a:p>
        </p:txBody>
      </p:sp>
      <p:sp>
        <p:nvSpPr>
          <p:cNvPr id="3" name="Content Placeholder 2"/>
          <p:cNvSpPr>
            <a:spLocks noGrp="1"/>
          </p:cNvSpPr>
          <p:nvPr>
            <p:ph idx="1"/>
          </p:nvPr>
        </p:nvSpPr>
        <p:spPr>
          <a:xfrm>
            <a:off x="385813" y="798801"/>
            <a:ext cx="10515600" cy="5031654"/>
          </a:xfrm>
        </p:spPr>
        <p:txBody>
          <a:bodyPr>
            <a:normAutofit/>
          </a:bodyPr>
          <a:lstStyle/>
          <a:p>
            <a:pPr algn="just">
              <a:buFont typeface="Wingdings" panose="05000000000000000000" pitchFamily="2" charset="2"/>
              <a:buChar char="Ø"/>
            </a:pPr>
            <a:r>
              <a:rPr lang="en-GB" sz="1800" dirty="0" smtClean="0"/>
              <a:t>Improved </a:t>
            </a:r>
            <a:r>
              <a:rPr lang="en-GB" sz="1800" dirty="0"/>
              <a:t>s</a:t>
            </a:r>
            <a:r>
              <a:rPr lang="en-GB" sz="1800" dirty="0" smtClean="0"/>
              <a:t>hield </a:t>
            </a:r>
            <a:r>
              <a:rPr lang="en-GB" sz="1800" dirty="0"/>
              <a:t>c</a:t>
            </a:r>
            <a:r>
              <a:rPr lang="en-GB" sz="1800" dirty="0" smtClean="0"/>
              <a:t>ooling rate using LN2:</a:t>
            </a:r>
          </a:p>
          <a:p>
            <a:pPr marL="800100" lvl="1" indent="-342900" algn="just">
              <a:buFont typeface="+mj-lt"/>
              <a:buAutoNum type="arabicPeriod"/>
            </a:pPr>
            <a:r>
              <a:rPr lang="en-GB" sz="1800" dirty="0" smtClean="0"/>
              <a:t>Insert a tap into the existing LN2 supply line</a:t>
            </a:r>
          </a:p>
          <a:p>
            <a:pPr marL="800100" lvl="1" indent="-342900" algn="just">
              <a:buFont typeface="+mj-lt"/>
              <a:buAutoNum type="arabicPeriod"/>
            </a:pPr>
            <a:r>
              <a:rPr lang="en-GB" sz="1800" dirty="0" smtClean="0"/>
              <a:t>Switch shield GHe supply line to LN2 supply line</a:t>
            </a:r>
          </a:p>
          <a:p>
            <a:pPr marL="800100" lvl="1" indent="-342900" algn="just">
              <a:buFont typeface="+mj-lt"/>
              <a:buAutoNum type="arabicPeriod"/>
            </a:pPr>
            <a:r>
              <a:rPr lang="en-GB" sz="1800" dirty="0" smtClean="0"/>
              <a:t>Isolate shield circuit from LHe circuit inside 2 K box</a:t>
            </a:r>
          </a:p>
          <a:p>
            <a:pPr marL="800100" lvl="1" indent="-342900" algn="just">
              <a:buFont typeface="+mj-lt"/>
              <a:buAutoNum type="arabicPeriod"/>
            </a:pPr>
            <a:r>
              <a:rPr lang="en-GB" sz="1800" dirty="0" smtClean="0"/>
              <a:t>Make appropriate arrangements for GN2 exhaust</a:t>
            </a:r>
          </a:p>
        </p:txBody>
      </p:sp>
      <p:sp>
        <p:nvSpPr>
          <p:cNvPr id="4" name="Date Placeholder 3"/>
          <p:cNvSpPr>
            <a:spLocks noGrp="1"/>
          </p:cNvSpPr>
          <p:nvPr>
            <p:ph type="dt" sz="half" idx="10"/>
          </p:nvPr>
        </p:nvSpPr>
        <p:spPr/>
        <p:txBody>
          <a:bodyPr/>
          <a:lstStyle/>
          <a:p>
            <a:fld id="{6EA79042-52EE-4EDE-B29D-FFEF687663C1}" type="datetime1">
              <a:rPr lang="en-US" smtClean="0"/>
              <a:t>7/13/2022</a:t>
            </a:fld>
            <a:endParaRPr lang="en-GB"/>
          </a:p>
        </p:txBody>
      </p:sp>
      <p:sp>
        <p:nvSpPr>
          <p:cNvPr id="5" name="Footer Placeholder 4"/>
          <p:cNvSpPr>
            <a:spLocks noGrp="1"/>
          </p:cNvSpPr>
          <p:nvPr>
            <p:ph type="ftr" sz="quarter" idx="11"/>
          </p:nvPr>
        </p:nvSpPr>
        <p:spPr/>
        <p:txBody>
          <a:bodyPr/>
          <a:lstStyle/>
          <a:p>
            <a:r>
              <a:rPr lang="en-US" smtClean="0"/>
              <a:t>PIP-II FCD modifications</a:t>
            </a:r>
            <a:endParaRPr lang="en-GB"/>
          </a:p>
        </p:txBody>
      </p:sp>
      <p:sp>
        <p:nvSpPr>
          <p:cNvPr id="6" name="Slide Number Placeholder 5"/>
          <p:cNvSpPr>
            <a:spLocks noGrp="1"/>
          </p:cNvSpPr>
          <p:nvPr>
            <p:ph type="sldNum" sz="quarter" idx="12"/>
          </p:nvPr>
        </p:nvSpPr>
        <p:spPr/>
        <p:txBody>
          <a:bodyPr/>
          <a:lstStyle/>
          <a:p>
            <a:fld id="{2B29092E-EDA9-45D4-8C21-CFAD563A75A5}" type="slidenum">
              <a:rPr lang="en-GB" smtClean="0"/>
              <a:t>22</a:t>
            </a:fld>
            <a:endParaRPr lang="en-GB"/>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r="11273"/>
          <a:stretch/>
        </p:blipFill>
        <p:spPr>
          <a:xfrm rot="5400000">
            <a:off x="7265120" y="1147266"/>
            <a:ext cx="4504721" cy="3807794"/>
          </a:xfrm>
          <a:prstGeom prst="rect">
            <a:avLst/>
          </a:prstGeom>
          <a:ln>
            <a:solidFill>
              <a:schemeClr val="tx1"/>
            </a:solidFill>
          </a:ln>
        </p:spPr>
      </p:pic>
      <p:sp>
        <p:nvSpPr>
          <p:cNvPr id="7" name="TextBox 6"/>
          <p:cNvSpPr txBox="1"/>
          <p:nvPr/>
        </p:nvSpPr>
        <p:spPr>
          <a:xfrm>
            <a:off x="8363847" y="5539404"/>
            <a:ext cx="2307265" cy="369332"/>
          </a:xfrm>
          <a:prstGeom prst="rect">
            <a:avLst/>
          </a:prstGeom>
          <a:noFill/>
          <a:ln>
            <a:solidFill>
              <a:schemeClr val="tx1"/>
            </a:solidFill>
          </a:ln>
        </p:spPr>
        <p:txBody>
          <a:bodyPr wrap="square" rtlCol="0">
            <a:spAutoFit/>
          </a:bodyPr>
          <a:lstStyle/>
          <a:p>
            <a:r>
              <a:rPr lang="en-GB" b="1" dirty="0" smtClean="0"/>
              <a:t>Figure 10 : LN2 Dewar </a:t>
            </a:r>
            <a:endParaRPr lang="en-GB" b="1" dirty="0"/>
          </a:p>
        </p:txBody>
      </p:sp>
    </p:spTree>
    <p:extLst>
      <p:ext uri="{BB962C8B-B14F-4D97-AF65-F5344CB8AC3E}">
        <p14:creationId xmlns:p14="http://schemas.microsoft.com/office/powerpoint/2010/main" val="3362506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fld id="{CD656DF7-3077-413C-AAFB-FAE8A370CC08}" type="datetime1">
              <a:rPr lang="en-US" smtClean="0"/>
              <a:t>7/13/2022</a:t>
            </a:fld>
            <a:endParaRPr lang="en-GB"/>
          </a:p>
        </p:txBody>
      </p:sp>
      <p:sp>
        <p:nvSpPr>
          <p:cNvPr id="5" name="Footer Placeholder 4"/>
          <p:cNvSpPr>
            <a:spLocks noGrp="1"/>
          </p:cNvSpPr>
          <p:nvPr>
            <p:ph type="ftr" sz="quarter" idx="11"/>
          </p:nvPr>
        </p:nvSpPr>
        <p:spPr/>
        <p:txBody>
          <a:bodyPr/>
          <a:lstStyle/>
          <a:p>
            <a:r>
              <a:rPr lang="en-US" smtClean="0"/>
              <a:t>PIP-II FCD modifications</a:t>
            </a:r>
            <a:endParaRPr lang="en-GB"/>
          </a:p>
        </p:txBody>
      </p:sp>
      <p:sp>
        <p:nvSpPr>
          <p:cNvPr id="6" name="Slide Number Placeholder 5"/>
          <p:cNvSpPr>
            <a:spLocks noGrp="1"/>
          </p:cNvSpPr>
          <p:nvPr>
            <p:ph type="sldNum" sz="quarter" idx="12"/>
          </p:nvPr>
        </p:nvSpPr>
        <p:spPr/>
        <p:txBody>
          <a:bodyPr/>
          <a:lstStyle/>
          <a:p>
            <a:fld id="{889E9A42-9D2C-40EA-8E8F-852DB75D1291}" type="slidenum">
              <a:rPr lang="en-GB" smtClean="0"/>
              <a:t>23</a:t>
            </a:fld>
            <a:endParaRPr lang="en-GB"/>
          </a:p>
        </p:txBody>
      </p:sp>
      <p:pic>
        <p:nvPicPr>
          <p:cNvPr id="7" name="Picture 6"/>
          <p:cNvPicPr>
            <a:picLocks noChangeAspect="1"/>
          </p:cNvPicPr>
          <p:nvPr/>
        </p:nvPicPr>
        <p:blipFill>
          <a:blip r:embed="rId2"/>
          <a:stretch>
            <a:fillRect/>
          </a:stretch>
        </p:blipFill>
        <p:spPr>
          <a:xfrm>
            <a:off x="-104863" y="0"/>
            <a:ext cx="12296863" cy="6858000"/>
          </a:xfrm>
          <a:prstGeom prst="rect">
            <a:avLst/>
          </a:prstGeom>
        </p:spPr>
      </p:pic>
      <p:sp>
        <p:nvSpPr>
          <p:cNvPr id="8" name="TextBox 7"/>
          <p:cNvSpPr txBox="1"/>
          <p:nvPr/>
        </p:nvSpPr>
        <p:spPr>
          <a:xfrm>
            <a:off x="0" y="72737"/>
            <a:ext cx="1472665" cy="584775"/>
          </a:xfrm>
          <a:prstGeom prst="rect">
            <a:avLst/>
          </a:prstGeom>
          <a:solidFill>
            <a:schemeClr val="bg1"/>
          </a:solidFill>
          <a:ln>
            <a:solidFill>
              <a:schemeClr val="tx1"/>
            </a:solidFill>
          </a:ln>
        </p:spPr>
        <p:txBody>
          <a:bodyPr wrap="square" rtlCol="0">
            <a:spAutoFit/>
          </a:bodyPr>
          <a:lstStyle/>
          <a:p>
            <a:pPr algn="ctr"/>
            <a:r>
              <a:rPr lang="en-GB" sz="1600" b="1" dirty="0" smtClean="0"/>
              <a:t>VTF </a:t>
            </a:r>
          </a:p>
          <a:p>
            <a:pPr algn="ctr"/>
            <a:r>
              <a:rPr lang="en-GB" sz="1600" b="1" dirty="0" smtClean="0"/>
              <a:t>Controls </a:t>
            </a:r>
            <a:endParaRPr lang="en-GB" sz="1600" b="1" dirty="0"/>
          </a:p>
        </p:txBody>
      </p:sp>
    </p:spTree>
    <p:extLst>
      <p:ext uri="{BB962C8B-B14F-4D97-AF65-F5344CB8AC3E}">
        <p14:creationId xmlns:p14="http://schemas.microsoft.com/office/powerpoint/2010/main" val="21121951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079" y="-274729"/>
            <a:ext cx="10515600" cy="1325563"/>
          </a:xfrm>
        </p:spPr>
        <p:txBody>
          <a:bodyPr>
            <a:normAutofit/>
          </a:bodyPr>
          <a:lstStyle/>
          <a:p>
            <a:r>
              <a:rPr lang="en-GB" sz="2400" b="1" u="sng" dirty="0" smtClean="0">
                <a:latin typeface="+mn-lt"/>
              </a:rPr>
              <a:t>Summary</a:t>
            </a:r>
            <a:endParaRPr lang="en-GB" sz="2400" b="1" u="sng" dirty="0">
              <a:latin typeface="+mn-lt"/>
            </a:endParaRPr>
          </a:p>
        </p:txBody>
      </p:sp>
      <p:sp>
        <p:nvSpPr>
          <p:cNvPr id="3" name="Content Placeholder 2"/>
          <p:cNvSpPr>
            <a:spLocks noGrp="1"/>
          </p:cNvSpPr>
          <p:nvPr>
            <p:ph idx="1"/>
          </p:nvPr>
        </p:nvSpPr>
        <p:spPr>
          <a:xfrm>
            <a:off x="287079" y="800424"/>
            <a:ext cx="11557591" cy="4351338"/>
          </a:xfrm>
        </p:spPr>
        <p:txBody>
          <a:bodyPr>
            <a:normAutofit/>
          </a:bodyPr>
          <a:lstStyle/>
          <a:p>
            <a:pPr marL="342900" lvl="0" indent="-342900" algn="just">
              <a:lnSpc>
                <a:spcPct val="100000"/>
              </a:lnSpc>
              <a:buFont typeface="+mj-lt"/>
              <a:buAutoNum type="arabicPeriod"/>
            </a:pPr>
            <a:r>
              <a:rPr lang="en-GB" sz="1600" dirty="0" smtClean="0">
                <a:cs typeface="Arial" panose="020B0604020202020204" pitchFamily="34" charset="0"/>
              </a:rPr>
              <a:t>CSI and cryoplant </a:t>
            </a:r>
            <a:r>
              <a:rPr lang="en-GB" sz="1600" dirty="0">
                <a:cs typeface="Arial" panose="020B0604020202020204" pitchFamily="34" charset="0"/>
              </a:rPr>
              <a:t>modifications are required to meet PIP-II cavity testing requirements.</a:t>
            </a:r>
          </a:p>
          <a:p>
            <a:pPr marL="342900" lvl="0" indent="-342900" algn="just">
              <a:lnSpc>
                <a:spcPct val="150000"/>
              </a:lnSpc>
              <a:buFont typeface="+mj-lt"/>
              <a:buAutoNum type="arabicPeriod"/>
            </a:pPr>
            <a:r>
              <a:rPr lang="en-GB" sz="1600" dirty="0">
                <a:cs typeface="Arial" panose="020B0604020202020204" pitchFamily="34" charset="0"/>
              </a:rPr>
              <a:t>Only one PIP-II cavity </a:t>
            </a:r>
            <a:r>
              <a:rPr lang="en-GB" sz="1600" dirty="0" smtClean="0">
                <a:cs typeface="Arial" panose="020B0604020202020204" pitchFamily="34" charset="0"/>
              </a:rPr>
              <a:t>is to </a:t>
            </a:r>
            <a:r>
              <a:rPr lang="en-GB" sz="1600" dirty="0">
                <a:cs typeface="Arial" panose="020B0604020202020204" pitchFamily="34" charset="0"/>
              </a:rPr>
              <a:t>be tested on a CSI per run.</a:t>
            </a:r>
          </a:p>
          <a:p>
            <a:pPr marL="342900" lvl="0" indent="-342900" algn="just">
              <a:lnSpc>
                <a:spcPct val="150000"/>
              </a:lnSpc>
              <a:buFont typeface="+mj-lt"/>
              <a:buAutoNum type="arabicPeriod"/>
            </a:pPr>
            <a:r>
              <a:rPr lang="en-GB" sz="1600" dirty="0">
                <a:cs typeface="Arial" panose="020B0604020202020204" pitchFamily="34" charset="0"/>
              </a:rPr>
              <a:t>STFC’s current </a:t>
            </a:r>
            <a:r>
              <a:rPr lang="en-GB" sz="1600" dirty="0" smtClean="0">
                <a:cs typeface="Arial" panose="020B0604020202020204" pitchFamily="34" charset="0"/>
              </a:rPr>
              <a:t>cryoplant </a:t>
            </a:r>
            <a:r>
              <a:rPr lang="en-GB" sz="1600" dirty="0">
                <a:cs typeface="Arial" panose="020B0604020202020204" pitchFamily="34" charset="0"/>
              </a:rPr>
              <a:t>configuration can deliver 15 g/s  helium mass flow through PIP-II dressed cavities (Well </a:t>
            </a:r>
            <a:r>
              <a:rPr lang="en-GB" sz="1600" dirty="0" smtClean="0">
                <a:cs typeface="Arial" panose="020B0604020202020204" pitchFamily="34" charset="0"/>
              </a:rPr>
              <a:t>above </a:t>
            </a:r>
            <a:r>
              <a:rPr lang="en-GB" sz="1600" dirty="0">
                <a:cs typeface="Arial" panose="020B0604020202020204" pitchFamily="34" charset="0"/>
              </a:rPr>
              <a:t>PIP-II 8 g/s requirement) –&gt; still to be demonstrated in a run.</a:t>
            </a:r>
          </a:p>
          <a:p>
            <a:pPr marL="342900" lvl="0" indent="-342900" algn="just">
              <a:lnSpc>
                <a:spcPct val="150000"/>
              </a:lnSpc>
              <a:buFont typeface="+mj-lt"/>
              <a:buAutoNum type="arabicPeriod"/>
            </a:pPr>
            <a:r>
              <a:rPr lang="en-GB" sz="1600" dirty="0" smtClean="0">
                <a:cs typeface="Arial" panose="020B0604020202020204" pitchFamily="34" charset="0"/>
              </a:rPr>
              <a:t>Additional warm </a:t>
            </a:r>
            <a:r>
              <a:rPr lang="en-GB" sz="1600" dirty="0">
                <a:cs typeface="Arial" panose="020B0604020202020204" pitchFamily="34" charset="0"/>
              </a:rPr>
              <a:t>gas storage is required to provide the necessary dirty GHe storage for FCD and subsequent fill with sufficient storage capacity </a:t>
            </a:r>
            <a:r>
              <a:rPr lang="en-GB" sz="1600" dirty="0" smtClean="0">
                <a:cs typeface="Arial" panose="020B0604020202020204" pitchFamily="34" charset="0"/>
              </a:rPr>
              <a:t>afterward </a:t>
            </a:r>
            <a:r>
              <a:rPr lang="en-GB" sz="1600" dirty="0">
                <a:cs typeface="Arial" panose="020B0604020202020204" pitchFamily="34" charset="0"/>
              </a:rPr>
              <a:t>to continue normal RF and cryo </a:t>
            </a:r>
            <a:r>
              <a:rPr lang="en-GB" sz="1600" dirty="0" smtClean="0">
                <a:cs typeface="Arial" panose="020B0604020202020204" pitchFamily="34" charset="0"/>
              </a:rPr>
              <a:t>operations.</a:t>
            </a:r>
            <a:endParaRPr lang="en-GB" sz="3600" dirty="0">
              <a:cs typeface="Arial" panose="020B0604020202020204" pitchFamily="34" charset="0"/>
            </a:endParaRPr>
          </a:p>
          <a:p>
            <a:pPr marL="0" lvl="0" indent="0" algn="just">
              <a:lnSpc>
                <a:spcPct val="100000"/>
              </a:lnSpc>
              <a:buNone/>
            </a:pPr>
            <a:endParaRPr lang="en-GB" dirty="0">
              <a:cs typeface="Arial" panose="020B0604020202020204" pitchFamily="34" charset="0"/>
            </a:endParaRPr>
          </a:p>
          <a:p>
            <a:pPr marL="514350" indent="-514350" algn="just">
              <a:buFont typeface="+mj-lt"/>
              <a:buAutoNum type="arabicPeriod"/>
            </a:pPr>
            <a:endParaRPr lang="en-GB" sz="2400" dirty="0"/>
          </a:p>
        </p:txBody>
      </p:sp>
      <p:sp>
        <p:nvSpPr>
          <p:cNvPr id="4" name="Date Placeholder 3"/>
          <p:cNvSpPr>
            <a:spLocks noGrp="1"/>
          </p:cNvSpPr>
          <p:nvPr>
            <p:ph type="dt" sz="half" idx="10"/>
          </p:nvPr>
        </p:nvSpPr>
        <p:spPr/>
        <p:txBody>
          <a:bodyPr/>
          <a:lstStyle/>
          <a:p>
            <a:fld id="{CE21C14E-D8F5-4179-A4B8-BFCFFB8BBB7D}" type="datetime1">
              <a:rPr lang="en-US" smtClean="0"/>
              <a:t>7/13/2022</a:t>
            </a:fld>
            <a:endParaRPr lang="en-GB"/>
          </a:p>
        </p:txBody>
      </p:sp>
      <p:sp>
        <p:nvSpPr>
          <p:cNvPr id="5" name="Footer Placeholder 4"/>
          <p:cNvSpPr>
            <a:spLocks noGrp="1"/>
          </p:cNvSpPr>
          <p:nvPr>
            <p:ph type="ftr" sz="quarter" idx="11"/>
          </p:nvPr>
        </p:nvSpPr>
        <p:spPr/>
        <p:txBody>
          <a:bodyPr/>
          <a:lstStyle/>
          <a:p>
            <a:r>
              <a:rPr lang="en-US" smtClean="0"/>
              <a:t>PIP-II FCD modifications</a:t>
            </a:r>
            <a:endParaRPr lang="en-GB"/>
          </a:p>
        </p:txBody>
      </p:sp>
      <p:sp>
        <p:nvSpPr>
          <p:cNvPr id="6" name="Slide Number Placeholder 5"/>
          <p:cNvSpPr>
            <a:spLocks noGrp="1"/>
          </p:cNvSpPr>
          <p:nvPr>
            <p:ph type="sldNum" sz="quarter" idx="12"/>
          </p:nvPr>
        </p:nvSpPr>
        <p:spPr/>
        <p:txBody>
          <a:bodyPr/>
          <a:lstStyle/>
          <a:p>
            <a:fld id="{889E9A42-9D2C-40EA-8E8F-852DB75D1291}" type="slidenum">
              <a:rPr lang="en-GB" smtClean="0"/>
              <a:t>24</a:t>
            </a:fld>
            <a:endParaRPr lang="en-GB"/>
          </a:p>
        </p:txBody>
      </p:sp>
    </p:spTree>
    <p:extLst>
      <p:ext uri="{BB962C8B-B14F-4D97-AF65-F5344CB8AC3E}">
        <p14:creationId xmlns:p14="http://schemas.microsoft.com/office/powerpoint/2010/main" val="38735333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401" y="2473058"/>
            <a:ext cx="9143198" cy="1325563"/>
          </a:xfrm>
        </p:spPr>
        <p:txBody>
          <a:bodyPr/>
          <a:lstStyle/>
          <a:p>
            <a:r>
              <a:rPr lang="en-GB" b="1" dirty="0" smtClean="0"/>
              <a:t>Additional modifications to CSI and VTF</a:t>
            </a:r>
            <a:endParaRPr lang="en-GB" b="1" dirty="0"/>
          </a:p>
        </p:txBody>
      </p:sp>
      <p:sp>
        <p:nvSpPr>
          <p:cNvPr id="4" name="Date Placeholder 3"/>
          <p:cNvSpPr>
            <a:spLocks noGrp="1"/>
          </p:cNvSpPr>
          <p:nvPr>
            <p:ph type="dt" sz="half" idx="10"/>
          </p:nvPr>
        </p:nvSpPr>
        <p:spPr/>
        <p:txBody>
          <a:bodyPr/>
          <a:lstStyle/>
          <a:p>
            <a:fld id="{F11381F2-5602-4700-94EB-AEA51CD0AE75}" type="datetime1">
              <a:rPr lang="en-US" smtClean="0"/>
              <a:t>7/13/2022</a:t>
            </a:fld>
            <a:endParaRPr lang="en-GB"/>
          </a:p>
        </p:txBody>
      </p:sp>
      <p:sp>
        <p:nvSpPr>
          <p:cNvPr id="5" name="Footer Placeholder 4"/>
          <p:cNvSpPr>
            <a:spLocks noGrp="1"/>
          </p:cNvSpPr>
          <p:nvPr>
            <p:ph type="ftr" sz="quarter" idx="11"/>
          </p:nvPr>
        </p:nvSpPr>
        <p:spPr/>
        <p:txBody>
          <a:bodyPr/>
          <a:lstStyle/>
          <a:p>
            <a:r>
              <a:rPr lang="en-US" smtClean="0"/>
              <a:t>PIP-II FCD modifications</a:t>
            </a:r>
            <a:endParaRPr lang="en-GB"/>
          </a:p>
        </p:txBody>
      </p:sp>
      <p:sp>
        <p:nvSpPr>
          <p:cNvPr id="6" name="Slide Number Placeholder 5"/>
          <p:cNvSpPr>
            <a:spLocks noGrp="1"/>
          </p:cNvSpPr>
          <p:nvPr>
            <p:ph type="sldNum" sz="quarter" idx="12"/>
          </p:nvPr>
        </p:nvSpPr>
        <p:spPr/>
        <p:txBody>
          <a:bodyPr/>
          <a:lstStyle/>
          <a:p>
            <a:fld id="{889E9A42-9D2C-40EA-8E8F-852DB75D1291}" type="slidenum">
              <a:rPr lang="en-GB" smtClean="0"/>
              <a:t>25</a:t>
            </a:fld>
            <a:endParaRPr lang="en-GB"/>
          </a:p>
        </p:txBody>
      </p:sp>
    </p:spTree>
    <p:extLst>
      <p:ext uri="{BB962C8B-B14F-4D97-AF65-F5344CB8AC3E}">
        <p14:creationId xmlns:p14="http://schemas.microsoft.com/office/powerpoint/2010/main" val="40484729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6155242" y="542533"/>
          <a:ext cx="5746440" cy="3247809"/>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p:cNvCxnSpPr/>
          <p:nvPr/>
        </p:nvCxnSpPr>
        <p:spPr>
          <a:xfrm>
            <a:off x="6759694" y="2158238"/>
            <a:ext cx="4956156" cy="0"/>
          </a:xfrm>
          <a:prstGeom prst="line">
            <a:avLst/>
          </a:prstGeom>
          <a:ln w="317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195881" y="2158238"/>
            <a:ext cx="0" cy="79897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55242" y="4205688"/>
            <a:ext cx="5746440" cy="1384995"/>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prstClr val="black"/>
                </a:solidFill>
                <a:effectLst/>
                <a:uLnTx/>
                <a:uFillTx/>
                <a:latin typeface="Calibri" panose="020F0502020204030204"/>
                <a:ea typeface="+mn-ea"/>
                <a:cs typeface="+mn-cs"/>
              </a:rPr>
              <a:t>For Normal Operating, Our Coil Configuration -&gt; Top Coil = 6 A and Bottom Coil = 5.8 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Top Cradle Position – </a:t>
            </a:r>
            <a:r>
              <a:rPr kumimoji="0" lang="en-GB" sz="1200" b="1" i="0" u="none" strike="noStrike" kern="1200" cap="none" spc="0" normalizeH="0" baseline="0" noProof="0" dirty="0" smtClean="0">
                <a:ln>
                  <a:noFill/>
                </a:ln>
                <a:solidFill>
                  <a:srgbClr val="00B050"/>
                </a:solidFill>
                <a:effectLst/>
                <a:uLnTx/>
                <a:uFillTx/>
                <a:latin typeface="Calibri" panose="020F0502020204030204"/>
                <a:ea typeface="+mn-ea"/>
                <a:cs typeface="+mn-cs"/>
              </a:rPr>
              <a:t>0.399 µT </a:t>
            </a: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&lt; 1 µT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Middle Cradle Position – </a:t>
            </a:r>
            <a:r>
              <a:rPr kumimoji="0" lang="en-GB" sz="1200" b="1" i="0" u="none" strike="noStrike" kern="1200" cap="none" spc="0" normalizeH="0" baseline="0" noProof="0" dirty="0" smtClean="0">
                <a:ln>
                  <a:noFill/>
                </a:ln>
                <a:solidFill>
                  <a:srgbClr val="00B050"/>
                </a:solidFill>
                <a:effectLst/>
                <a:uLnTx/>
                <a:uFillTx/>
                <a:latin typeface="Calibri" panose="020F0502020204030204"/>
                <a:ea typeface="+mn-ea"/>
                <a:cs typeface="+mn-cs"/>
              </a:rPr>
              <a:t>0.457 µT </a:t>
            </a: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&lt; 1 µT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Bottom Cradle Posito</a:t>
            </a: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n</a:t>
            </a: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 </a:t>
            </a:r>
            <a:r>
              <a:rPr kumimoji="0" lang="en-GB" sz="1200" b="1" i="0" u="none" strike="noStrike" kern="1200" cap="none" spc="0" normalizeH="0" baseline="0" noProof="0" dirty="0" smtClean="0">
                <a:ln>
                  <a:noFill/>
                </a:ln>
                <a:solidFill>
                  <a:srgbClr val="00B050"/>
                </a:solidFill>
                <a:effectLst/>
                <a:uLnTx/>
                <a:uFillTx/>
                <a:latin typeface="Calibri" panose="020F0502020204030204"/>
                <a:ea typeface="+mn-ea"/>
                <a:cs typeface="+mn-cs"/>
              </a:rPr>
              <a:t>0.650 </a:t>
            </a:r>
            <a:r>
              <a:rPr kumimoji="0" lang="en-GB" sz="1200" b="1" i="0" u="none" strike="noStrike" kern="1200" cap="none" spc="0" normalizeH="0" baseline="0" noProof="0" dirty="0">
                <a:ln>
                  <a:noFill/>
                </a:ln>
                <a:solidFill>
                  <a:srgbClr val="00B050"/>
                </a:solidFill>
                <a:effectLst/>
                <a:uLnTx/>
                <a:uFillTx/>
                <a:latin typeface="Calibri" panose="020F0502020204030204"/>
                <a:ea typeface="+mn-ea"/>
                <a:cs typeface="+mn-cs"/>
              </a:rPr>
              <a:t>µ</a:t>
            </a:r>
            <a:r>
              <a:rPr kumimoji="0" lang="en-GB" sz="1200" b="1" i="0" u="none" strike="noStrike" kern="1200" cap="none" spc="0" normalizeH="0" baseline="0" noProof="0" dirty="0" smtClean="0">
                <a:ln>
                  <a:noFill/>
                </a:ln>
                <a:solidFill>
                  <a:srgbClr val="00B050"/>
                </a:solidFill>
                <a:effectLst/>
                <a:uLnTx/>
                <a:uFillTx/>
                <a:latin typeface="Calibri" panose="020F0502020204030204"/>
                <a:ea typeface="+mn-ea"/>
                <a:cs typeface="+mn-cs"/>
              </a:rPr>
              <a:t>T </a:t>
            </a: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&lt; 1 µT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Picture 10"/>
          <p:cNvPicPr/>
          <p:nvPr/>
        </p:nvPicPr>
        <p:blipFill>
          <a:blip r:embed="rId3">
            <a:extLst>
              <a:ext uri="{28A0092B-C50C-407E-A947-70E740481C1C}">
                <a14:useLocalDpi xmlns:a14="http://schemas.microsoft.com/office/drawing/2010/main" val="0"/>
              </a:ext>
            </a:extLst>
          </a:blip>
          <a:stretch>
            <a:fillRect/>
          </a:stretch>
        </p:blipFill>
        <p:spPr>
          <a:xfrm>
            <a:off x="397416" y="500236"/>
            <a:ext cx="4043045" cy="3032125"/>
          </a:xfrm>
          <a:prstGeom prst="rect">
            <a:avLst/>
          </a:prstGeom>
          <a:solidFill>
            <a:schemeClr val="tx1"/>
          </a:solidFill>
          <a:ln>
            <a:solidFill>
              <a:schemeClr val="tx1"/>
            </a:solidFill>
          </a:ln>
        </p:spPr>
      </p:pic>
      <p:sp>
        <p:nvSpPr>
          <p:cNvPr id="8" name="TextBox 7"/>
          <p:cNvSpPr txBox="1"/>
          <p:nvPr/>
        </p:nvSpPr>
        <p:spPr>
          <a:xfrm>
            <a:off x="397416" y="4039513"/>
            <a:ext cx="4304445" cy="1569660"/>
          </a:xfrm>
          <a:prstGeom prst="rect">
            <a:avLst/>
          </a:prstGeom>
          <a:noFill/>
          <a:ln>
            <a:solidFill>
              <a:schemeClr val="tx1"/>
            </a:solidFill>
          </a:ln>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en-GB" sz="1200" b="1" i="0" u="none" strike="noStrike" kern="1200" cap="none" spc="0" normalizeH="0" baseline="0" noProof="0" dirty="0" smtClean="0">
                <a:ln>
                  <a:noFill/>
                </a:ln>
                <a:solidFill>
                  <a:prstClr val="black"/>
                </a:solidFill>
                <a:effectLst/>
                <a:uLnTx/>
                <a:uFillTx/>
                <a:latin typeface="Calibri" panose="020F0502020204030204"/>
              </a:rPr>
              <a:t>Methodology</a:t>
            </a:r>
            <a:r>
              <a:rPr lang="en-GB" sz="1200" b="1" dirty="0" smtClean="0">
                <a:solidFill>
                  <a:prstClr val="black"/>
                </a:solidFill>
                <a:latin typeface="Calibri" panose="020F0502020204030204"/>
              </a:rPr>
              <a:t>: </a:t>
            </a:r>
            <a:endParaRPr kumimoji="0" lang="en-GB" sz="1200" b="1" i="0" u="none" strike="noStrike" kern="1200" cap="none" spc="0" normalizeH="0" baseline="0" noProof="0" dirty="0" smtClean="0">
              <a:ln>
                <a:noFill/>
              </a:ln>
              <a:solidFill>
                <a:prstClr val="black"/>
              </a:solidFill>
              <a:effectLst/>
              <a:uLnTx/>
              <a:uFillTx/>
              <a:latin typeface="Calibri" panose="020F0502020204030204"/>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3 x Bartington magnetics </a:t>
            </a:r>
            <a:r>
              <a:rPr lang="en-GB" sz="1200" dirty="0" err="1">
                <a:solidFill>
                  <a:prstClr val="black"/>
                </a:solidFill>
                <a:latin typeface="Calibri" panose="020F0502020204030204"/>
              </a:rPr>
              <a:t>C</a:t>
            </a:r>
            <a:r>
              <a:rPr kumimoji="0" lang="en-GB" sz="1200" b="0" i="0" u="none" strike="noStrike" kern="1200" cap="none" spc="0" normalizeH="0" baseline="0" noProof="0" dirty="0" err="1" smtClean="0">
                <a:ln>
                  <a:noFill/>
                </a:ln>
                <a:solidFill>
                  <a:prstClr val="black"/>
                </a:solidFill>
                <a:effectLst/>
                <a:uLnTx/>
                <a:uFillTx/>
                <a:latin typeface="Calibri" panose="020F0502020204030204"/>
                <a:ea typeface="+mn-ea"/>
                <a:cs typeface="+mn-cs"/>
              </a:rPr>
              <a:t>ryoMag</a:t>
            </a: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fluxgate</a:t>
            </a:r>
            <a:r>
              <a:rPr lang="en-GB" sz="1200" dirty="0" smtClean="0">
                <a:solidFill>
                  <a:prstClr val="black"/>
                </a:solidFill>
                <a:latin typeface="Calibri" panose="020F0502020204030204"/>
              </a:rPr>
              <a:t>s </a:t>
            </a: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were mounted on all 3 cradle positions on CSI</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Measurements were made at room </a:t>
            </a:r>
            <a:r>
              <a:rPr lang="en-GB" sz="1200" dirty="0">
                <a:solidFill>
                  <a:prstClr val="black"/>
                </a:solidFill>
                <a:latin typeface="Calibri" panose="020F0502020204030204"/>
              </a:rPr>
              <a:t>t</a:t>
            </a:r>
            <a:r>
              <a:rPr kumimoji="0" lang="en-GB" sz="1200" b="0" i="0" u="none" strike="noStrike" kern="1200" cap="none" spc="0" normalizeH="0" baseline="0" noProof="0" dirty="0" err="1" smtClean="0">
                <a:ln>
                  <a:noFill/>
                </a:ln>
                <a:solidFill>
                  <a:prstClr val="black"/>
                </a:solidFill>
                <a:effectLst/>
                <a:uLnTx/>
                <a:uFillTx/>
                <a:latin typeface="Calibri" panose="020F0502020204030204"/>
                <a:ea typeface="+mn-ea"/>
                <a:cs typeface="+mn-cs"/>
              </a:rPr>
              <a:t>emperature</a:t>
            </a: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under </a:t>
            </a:r>
            <a:r>
              <a:rPr lang="en-GB" sz="1200" dirty="0">
                <a:solidFill>
                  <a:prstClr val="black"/>
                </a:solidFill>
                <a:latin typeface="Calibri" panose="020F0502020204030204"/>
              </a:rPr>
              <a:t>a</a:t>
            </a:r>
            <a:r>
              <a:rPr kumimoji="0" lang="en-GB" sz="1200" b="0" i="0" u="none" strike="noStrike" kern="1200" cap="none" spc="0" normalizeH="0" baseline="0" noProof="0" dirty="0" err="1" smtClean="0">
                <a:ln>
                  <a:noFill/>
                </a:ln>
                <a:solidFill>
                  <a:prstClr val="black"/>
                </a:solidFill>
                <a:effectLst/>
                <a:uLnTx/>
                <a:uFillTx/>
                <a:latin typeface="Calibri" panose="020F0502020204030204"/>
                <a:ea typeface="+mn-ea"/>
                <a:cs typeface="+mn-cs"/>
              </a:rPr>
              <a:t>tmospheric</a:t>
            </a: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pressure.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The top and bottom Coil currents were increased incrementally by 1 A with the Top coil increasing an amp once the bottom coil had been cycled from  0A  – 10 .A</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p:cNvSpPr txBox="1"/>
          <p:nvPr/>
        </p:nvSpPr>
        <p:spPr>
          <a:xfrm>
            <a:off x="575563" y="3636203"/>
            <a:ext cx="3686749" cy="26161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smtClean="0">
                <a:ln>
                  <a:noFill/>
                </a:ln>
                <a:solidFill>
                  <a:prstClr val="black"/>
                </a:solidFill>
                <a:effectLst/>
                <a:uLnTx/>
                <a:uFillTx/>
                <a:latin typeface="Calibri" panose="020F0502020204030204"/>
                <a:ea typeface="+mn-ea"/>
                <a:cs typeface="+mn-cs"/>
              </a:rPr>
              <a:t>Figure 11: CryoMag field </a:t>
            </a:r>
            <a:r>
              <a:rPr lang="en-GB" sz="1100" b="1" dirty="0">
                <a:solidFill>
                  <a:prstClr val="black"/>
                </a:solidFill>
                <a:latin typeface="Calibri" panose="020F0502020204030204"/>
              </a:rPr>
              <a:t>p</a:t>
            </a:r>
            <a:r>
              <a:rPr kumimoji="0" lang="en-GB" sz="1100" b="1" i="0" u="none" strike="noStrike" kern="1200" cap="none" spc="0" normalizeH="0" baseline="0" noProof="0" dirty="0" smtClean="0">
                <a:ln>
                  <a:noFill/>
                </a:ln>
                <a:solidFill>
                  <a:prstClr val="black"/>
                </a:solidFill>
                <a:effectLst/>
                <a:uLnTx/>
                <a:uFillTx/>
                <a:latin typeface="Calibri" panose="020F0502020204030204"/>
                <a:ea typeface="+mn-ea"/>
                <a:cs typeface="+mn-cs"/>
              </a:rPr>
              <a:t>robe </a:t>
            </a:r>
            <a:r>
              <a:rPr lang="en-GB" sz="1100" b="1" dirty="0">
                <a:solidFill>
                  <a:prstClr val="black"/>
                </a:solidFill>
                <a:latin typeface="Calibri" panose="020F0502020204030204"/>
              </a:rPr>
              <a:t>m</a:t>
            </a:r>
            <a:r>
              <a:rPr kumimoji="0" lang="en-GB" sz="1100" b="1" i="0" u="none" strike="noStrike" kern="1200" cap="none" spc="0" normalizeH="0" baseline="0" noProof="0" dirty="0" err="1" smtClean="0">
                <a:ln>
                  <a:noFill/>
                </a:ln>
                <a:solidFill>
                  <a:prstClr val="black"/>
                </a:solidFill>
                <a:effectLst/>
                <a:uLnTx/>
                <a:uFillTx/>
                <a:latin typeface="Calibri" panose="020F0502020204030204"/>
                <a:ea typeface="+mn-ea"/>
                <a:cs typeface="+mn-cs"/>
              </a:rPr>
              <a:t>ounted</a:t>
            </a:r>
            <a:r>
              <a:rPr kumimoji="0" lang="en-GB" sz="1100" b="1" i="0" u="none" strike="noStrike" kern="1200" cap="none" spc="0" normalizeH="0" baseline="0" noProof="0" dirty="0" smtClean="0">
                <a:ln>
                  <a:noFill/>
                </a:ln>
                <a:solidFill>
                  <a:prstClr val="black"/>
                </a:solidFill>
                <a:effectLst/>
                <a:uLnTx/>
                <a:uFillTx/>
                <a:latin typeface="Calibri" panose="020F0502020204030204"/>
                <a:ea typeface="+mn-ea"/>
                <a:cs typeface="+mn-cs"/>
              </a:rPr>
              <a:t> onto middle </a:t>
            </a:r>
            <a:r>
              <a:rPr lang="en-GB" sz="1100" b="1" dirty="0">
                <a:solidFill>
                  <a:prstClr val="black"/>
                </a:solidFill>
                <a:latin typeface="Calibri" panose="020F0502020204030204"/>
              </a:rPr>
              <a:t>c</a:t>
            </a:r>
            <a:r>
              <a:rPr kumimoji="0" lang="en-GB" sz="1100" b="1" i="0" u="none" strike="noStrike" kern="1200" cap="none" spc="0" normalizeH="0" baseline="0" noProof="0" dirty="0" err="1" smtClean="0">
                <a:ln>
                  <a:noFill/>
                </a:ln>
                <a:solidFill>
                  <a:prstClr val="black"/>
                </a:solidFill>
                <a:effectLst/>
                <a:uLnTx/>
                <a:uFillTx/>
                <a:latin typeface="Calibri" panose="020F0502020204030204"/>
                <a:ea typeface="+mn-ea"/>
                <a:cs typeface="+mn-cs"/>
              </a:rPr>
              <a:t>radle</a:t>
            </a:r>
            <a:endPar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p:cNvSpPr txBox="1"/>
          <p:nvPr/>
        </p:nvSpPr>
        <p:spPr>
          <a:xfrm>
            <a:off x="7607344" y="3849072"/>
            <a:ext cx="2842235" cy="26161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smtClean="0">
                <a:ln>
                  <a:noFill/>
                </a:ln>
                <a:solidFill>
                  <a:prstClr val="black"/>
                </a:solidFill>
                <a:effectLst/>
                <a:uLnTx/>
                <a:uFillTx/>
                <a:latin typeface="Calibri" panose="020F0502020204030204"/>
              </a:rPr>
              <a:t>Figure </a:t>
            </a:r>
            <a:r>
              <a:rPr lang="en-GB" sz="1100" b="1" noProof="0" dirty="0" smtClean="0">
                <a:solidFill>
                  <a:prstClr val="black"/>
                </a:solidFill>
                <a:latin typeface="Calibri" panose="020F0502020204030204"/>
              </a:rPr>
              <a:t>12</a:t>
            </a:r>
            <a:r>
              <a:rPr kumimoji="0" lang="en-GB" sz="1100" b="1" i="0" u="none" strike="noStrike" kern="1200" cap="none" spc="0" normalizeH="0" baseline="0" noProof="0" dirty="0" smtClean="0">
                <a:ln>
                  <a:noFill/>
                </a:ln>
                <a:solidFill>
                  <a:prstClr val="black"/>
                </a:solidFill>
                <a:effectLst/>
                <a:uLnTx/>
                <a:uFillTx/>
                <a:latin typeface="Calibri" panose="020F0502020204030204"/>
              </a:rPr>
              <a:t>: Top coil at 6 A measurements</a:t>
            </a:r>
            <a:endParaRPr kumimoji="0" lang="en-GB" sz="1100" b="1" i="0" u="none" strike="noStrike" kern="1200" cap="none" spc="0" normalizeH="0" baseline="0" noProof="0" dirty="0">
              <a:ln>
                <a:noFill/>
              </a:ln>
              <a:solidFill>
                <a:prstClr val="black"/>
              </a:solidFill>
              <a:effectLst/>
              <a:uLnTx/>
              <a:uFillTx/>
              <a:latin typeface="Calibri" panose="020F0502020204030204"/>
            </a:endParaRPr>
          </a:p>
        </p:txBody>
      </p:sp>
      <p:sp>
        <p:nvSpPr>
          <p:cNvPr id="16" name="TextBox 15"/>
          <p:cNvSpPr txBox="1"/>
          <p:nvPr/>
        </p:nvSpPr>
        <p:spPr>
          <a:xfrm>
            <a:off x="9967763" y="1893187"/>
            <a:ext cx="1664306" cy="246221"/>
          </a:xfrm>
          <a:prstGeom prst="rect">
            <a:avLst/>
          </a:prstGeom>
          <a:noFill/>
          <a:ln>
            <a:no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prstClr val="black"/>
                </a:solidFill>
                <a:effectLst/>
                <a:uLnTx/>
                <a:uFillTx/>
                <a:latin typeface="Calibri" panose="020F0502020204030204"/>
                <a:ea typeface="+mn-ea"/>
                <a:cs typeface="+mn-cs"/>
              </a:rPr>
              <a:t>ESS requirement</a:t>
            </a:r>
            <a:r>
              <a:rPr kumimoji="0" lang="en-GB" sz="1000" b="0" i="0" u="none" strike="noStrike" kern="1200" cap="none" spc="0" normalizeH="0" noProof="0" dirty="0" smtClean="0">
                <a:ln>
                  <a:noFill/>
                </a:ln>
                <a:solidFill>
                  <a:prstClr val="black"/>
                </a:solidFill>
                <a:effectLst/>
                <a:uLnTx/>
                <a:uFillTx/>
                <a:latin typeface="Calibri" panose="020F0502020204030204"/>
                <a:ea typeface="+mn-ea"/>
                <a:cs typeface="+mn-cs"/>
              </a:rPr>
              <a:t> = </a:t>
            </a:r>
            <a:r>
              <a:rPr kumimoji="0" lang="en-GB" sz="1000" b="0" i="0" u="none" strike="noStrike" kern="1200" cap="none" spc="0" normalizeH="0" baseline="0" noProof="0" dirty="0" smtClean="0">
                <a:ln>
                  <a:noFill/>
                </a:ln>
                <a:solidFill>
                  <a:prstClr val="black"/>
                </a:solidFill>
                <a:effectLst/>
                <a:uLnTx/>
                <a:uFillTx/>
                <a:latin typeface="Calibri" panose="020F0502020204030204"/>
                <a:ea typeface="+mn-ea"/>
                <a:cs typeface="+mn-cs"/>
              </a:rPr>
              <a:t>1 </a:t>
            </a: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µT</a:t>
            </a:r>
          </a:p>
        </p:txBody>
      </p:sp>
      <p:sp>
        <p:nvSpPr>
          <p:cNvPr id="3" name="TextBox 2"/>
          <p:cNvSpPr txBox="1"/>
          <p:nvPr/>
        </p:nvSpPr>
        <p:spPr>
          <a:xfrm>
            <a:off x="113054" y="58780"/>
            <a:ext cx="3960037"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smtClean="0">
                <a:ln>
                  <a:noFill/>
                </a:ln>
                <a:solidFill>
                  <a:prstClr val="black"/>
                </a:solidFill>
                <a:effectLst/>
                <a:uLnTx/>
                <a:uFillTx/>
                <a:latin typeface="Calibri" panose="020F0502020204030204"/>
                <a:ea typeface="+mn-ea"/>
                <a:cs typeface="+mn-cs"/>
              </a:rPr>
              <a:t>Current state of VTF – ESS Cavity testing</a:t>
            </a: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ooter Placeholder 1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PIP-II FCD modifications</a:t>
            </a: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7" name="Slide Number Placeholder 1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32308C-2B94-4F4D-87AE-8A65854405A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2418937" y="5674043"/>
            <a:ext cx="7924143" cy="738664"/>
          </a:xfrm>
          <a:prstGeom prst="rect">
            <a:avLst/>
          </a:prstGeom>
          <a:solidFill>
            <a:schemeClr val="bg1"/>
          </a:solidFill>
          <a:ln>
            <a:solidFill>
              <a:srgbClr val="FF000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FF0000"/>
                </a:solidFill>
                <a:effectLst/>
                <a:uLnTx/>
                <a:uFillTx/>
                <a:latin typeface="Calibri" panose="020F0502020204030204"/>
                <a:ea typeface="+mn-ea"/>
                <a:cs typeface="+mn-cs"/>
              </a:rPr>
              <a:t>Summary: </a:t>
            </a:r>
          </a:p>
          <a:p>
            <a:pPr marL="342900" marR="0" lvl="0" indent="-342900" algn="just" defTabSz="914400" rtl="0" eaLnBrk="1" fontAlgn="auto" latinLnBrk="0" hangingPunct="1">
              <a:lnSpc>
                <a:spcPct val="100000"/>
              </a:lnSpc>
              <a:spcBef>
                <a:spcPts val="0"/>
              </a:spcBef>
              <a:spcAft>
                <a:spcPts val="0"/>
              </a:spcAft>
              <a:buClrTx/>
              <a:buSzTx/>
              <a:buFontTx/>
              <a:buAutoNum type="arabicParenR"/>
              <a:tabLst/>
              <a:defRPr/>
            </a:pPr>
            <a:r>
              <a:rPr kumimoji="0" lang="en-GB" sz="1400" b="1" i="0" u="none" strike="noStrike" kern="1200" cap="none" spc="0" normalizeH="0" baseline="0" noProof="0" dirty="0" smtClean="0">
                <a:ln>
                  <a:noFill/>
                </a:ln>
                <a:solidFill>
                  <a:srgbClr val="FF0000"/>
                </a:solidFill>
                <a:effectLst/>
                <a:uLnTx/>
                <a:uFillTx/>
                <a:latin typeface="Calibri" panose="020F0502020204030204"/>
                <a:ea typeface="+mn-ea"/>
                <a:cs typeface="+mn-cs"/>
              </a:rPr>
              <a:t>The VTF operates well within ESS magnetic field requirement of &lt; 1 µT. </a:t>
            </a:r>
          </a:p>
          <a:p>
            <a:pPr marL="342900" marR="0" lvl="0" indent="-342900" algn="just" defTabSz="914400" rtl="0" eaLnBrk="1" fontAlgn="auto" latinLnBrk="0" hangingPunct="1">
              <a:lnSpc>
                <a:spcPct val="100000"/>
              </a:lnSpc>
              <a:spcBef>
                <a:spcPts val="0"/>
              </a:spcBef>
              <a:spcAft>
                <a:spcPts val="0"/>
              </a:spcAft>
              <a:buClrTx/>
              <a:buSzTx/>
              <a:buFontTx/>
              <a:buAutoNum type="arabicParenR"/>
              <a:tabLst/>
              <a:defRPr/>
            </a:pPr>
            <a:r>
              <a:rPr kumimoji="0" lang="en-GB" sz="1400" b="1" i="0" u="none" strike="noStrike" kern="1200" cap="none" spc="0" normalizeH="0" baseline="0" noProof="0" dirty="0" smtClean="0">
                <a:ln>
                  <a:noFill/>
                </a:ln>
                <a:solidFill>
                  <a:srgbClr val="FF0000"/>
                </a:solidFill>
                <a:effectLst/>
                <a:uLnTx/>
                <a:uFillTx/>
                <a:latin typeface="Calibri" panose="020F0502020204030204"/>
                <a:ea typeface="+mn-ea"/>
                <a:cs typeface="+mn-cs"/>
              </a:rPr>
              <a:t>Additional magnetic field attenuation maybe required to meet PIP-II magnetic field requirements.</a:t>
            </a:r>
            <a:endParaRPr kumimoji="0" lang="en-GB" sz="14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Date Placeholder 1"/>
          <p:cNvSpPr>
            <a:spLocks noGrp="1"/>
          </p:cNvSpPr>
          <p:nvPr>
            <p:ph type="dt" sz="half" idx="10"/>
          </p:nvPr>
        </p:nvSpPr>
        <p:spPr/>
        <p:txBody>
          <a:bodyPr/>
          <a:lstStyle/>
          <a:p>
            <a:fld id="{BD143EC1-0773-4FFB-A644-D6A5C30077CE}" type="datetime1">
              <a:rPr lang="en-US" smtClean="0"/>
              <a:t>7/13/2022</a:t>
            </a:fld>
            <a:endParaRPr lang="en-GB"/>
          </a:p>
        </p:txBody>
      </p:sp>
    </p:spTree>
    <p:extLst>
      <p:ext uri="{BB962C8B-B14F-4D97-AF65-F5344CB8AC3E}">
        <p14:creationId xmlns:p14="http://schemas.microsoft.com/office/powerpoint/2010/main" val="6514769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827" y="-313760"/>
            <a:ext cx="10515600" cy="1325563"/>
          </a:xfrm>
        </p:spPr>
        <p:txBody>
          <a:bodyPr>
            <a:normAutofit/>
          </a:bodyPr>
          <a:lstStyle/>
          <a:p>
            <a:r>
              <a:rPr lang="en-GB" sz="2400" b="1" u="sng" dirty="0" smtClean="0">
                <a:latin typeface="+mn-lt"/>
              </a:rPr>
              <a:t>Active and Passive magnetic shield</a:t>
            </a:r>
            <a:endParaRPr lang="en-GB" sz="2400" b="1" u="sng" dirty="0">
              <a:latin typeface="+mn-lt"/>
            </a:endParaRPr>
          </a:p>
        </p:txBody>
      </p:sp>
      <p:pic>
        <p:nvPicPr>
          <p:cNvPr id="6" name="Content Placeholder 5"/>
          <p:cNvPicPr>
            <a:picLocks noGrp="1" noChangeAspect="1"/>
          </p:cNvPicPr>
          <p:nvPr>
            <p:ph idx="1"/>
          </p:nvPr>
        </p:nvPicPr>
        <p:blipFill>
          <a:blip r:embed="rId2"/>
          <a:stretch>
            <a:fillRect/>
          </a:stretch>
        </p:blipFill>
        <p:spPr>
          <a:xfrm>
            <a:off x="767839" y="744015"/>
            <a:ext cx="2960814" cy="4816791"/>
          </a:xfrm>
          <a:prstGeom prst="rect">
            <a:avLst/>
          </a:prstGeom>
          <a:ln>
            <a:solidFill>
              <a:schemeClr val="tx1"/>
            </a:solidFill>
          </a:ln>
        </p:spPr>
      </p:pic>
      <p:sp>
        <p:nvSpPr>
          <p:cNvPr id="4" name="Footer Placeholder 3"/>
          <p:cNvSpPr>
            <a:spLocks noGrp="1"/>
          </p:cNvSpPr>
          <p:nvPr>
            <p:ph type="ftr" sz="quarter" idx="11"/>
          </p:nvPr>
        </p:nvSpPr>
        <p:spPr/>
        <p:txBody>
          <a:bodyPr/>
          <a:lstStyle/>
          <a:p>
            <a:r>
              <a:rPr lang="en-US" smtClean="0"/>
              <a:t>PIP-II FCD modifications</a:t>
            </a:r>
            <a:endParaRPr lang="en-GB"/>
          </a:p>
        </p:txBody>
      </p:sp>
      <p:sp>
        <p:nvSpPr>
          <p:cNvPr id="5" name="Slide Number Placeholder 4"/>
          <p:cNvSpPr>
            <a:spLocks noGrp="1"/>
          </p:cNvSpPr>
          <p:nvPr>
            <p:ph type="sldNum" sz="quarter" idx="12"/>
          </p:nvPr>
        </p:nvSpPr>
        <p:spPr/>
        <p:txBody>
          <a:bodyPr/>
          <a:lstStyle/>
          <a:p>
            <a:fld id="{4832308C-2B94-4F4D-87AE-8A65854405AC}" type="slidenum">
              <a:rPr lang="en-GB" smtClean="0"/>
              <a:t>27</a:t>
            </a:fld>
            <a:endParaRPr lang="en-GB"/>
          </a:p>
        </p:txBody>
      </p:sp>
      <p:pic>
        <p:nvPicPr>
          <p:cNvPr id="7" name="Picture 6"/>
          <p:cNvPicPr>
            <a:picLocks noChangeAspect="1"/>
          </p:cNvPicPr>
          <p:nvPr/>
        </p:nvPicPr>
        <p:blipFill>
          <a:blip r:embed="rId3"/>
          <a:stretch>
            <a:fillRect/>
          </a:stretch>
        </p:blipFill>
        <p:spPr>
          <a:xfrm>
            <a:off x="5727258" y="833476"/>
            <a:ext cx="3108734" cy="4727331"/>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8835992" y="833475"/>
            <a:ext cx="2708019" cy="4727331"/>
          </a:xfrm>
          <a:prstGeom prst="rect">
            <a:avLst/>
          </a:prstGeom>
          <a:ln>
            <a:solidFill>
              <a:schemeClr val="tx1"/>
            </a:solidFill>
          </a:ln>
        </p:spPr>
      </p:pic>
      <p:sp>
        <p:nvSpPr>
          <p:cNvPr id="9" name="TextBox 8"/>
          <p:cNvSpPr txBox="1"/>
          <p:nvPr/>
        </p:nvSpPr>
        <p:spPr>
          <a:xfrm>
            <a:off x="404871" y="5696969"/>
            <a:ext cx="3686749" cy="26161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smtClean="0">
                <a:ln>
                  <a:noFill/>
                </a:ln>
                <a:solidFill>
                  <a:prstClr val="black"/>
                </a:solidFill>
                <a:effectLst/>
                <a:uLnTx/>
                <a:uFillTx/>
                <a:latin typeface="Calibri" panose="020F0502020204030204"/>
                <a:ea typeface="+mn-ea"/>
                <a:cs typeface="+mn-cs"/>
              </a:rPr>
              <a:t>Figure 13</a:t>
            </a:r>
            <a:r>
              <a:rPr kumimoji="0" lang="en-GB" sz="1100" b="1" i="0" u="none" strike="noStrike" kern="1200" cap="none" spc="0" normalizeH="0" noProof="0" dirty="0" smtClean="0">
                <a:ln>
                  <a:noFill/>
                </a:ln>
                <a:solidFill>
                  <a:prstClr val="black"/>
                </a:solidFill>
                <a:effectLst/>
                <a:uLnTx/>
                <a:uFillTx/>
                <a:latin typeface="Calibri" panose="020F0502020204030204"/>
                <a:ea typeface="+mn-ea"/>
                <a:cs typeface="+mn-cs"/>
              </a:rPr>
              <a:t> :  top  and bottom active magnetic shield coils</a:t>
            </a:r>
            <a:endPar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Box 9"/>
          <p:cNvSpPr txBox="1"/>
          <p:nvPr/>
        </p:nvSpPr>
        <p:spPr>
          <a:xfrm>
            <a:off x="6900320" y="5765050"/>
            <a:ext cx="3686749" cy="261610"/>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smtClean="0">
                <a:ln>
                  <a:noFill/>
                </a:ln>
                <a:solidFill>
                  <a:prstClr val="black"/>
                </a:solidFill>
                <a:effectLst/>
                <a:uLnTx/>
                <a:uFillTx/>
                <a:latin typeface="Calibri" panose="020F0502020204030204"/>
                <a:ea typeface="+mn-ea"/>
                <a:cs typeface="+mn-cs"/>
              </a:rPr>
              <a:t>Figure 14: Passive</a:t>
            </a:r>
            <a:r>
              <a:rPr kumimoji="0" lang="en-GB" sz="1100" b="1" i="0" u="none" strike="noStrike" kern="1200" cap="none" spc="0" normalizeH="0" noProof="0" dirty="0" smtClean="0">
                <a:ln>
                  <a:noFill/>
                </a:ln>
                <a:solidFill>
                  <a:prstClr val="black"/>
                </a:solidFill>
                <a:effectLst/>
                <a:uLnTx/>
                <a:uFillTx/>
                <a:latin typeface="Calibri" panose="020F0502020204030204"/>
                <a:ea typeface="+mn-ea"/>
                <a:cs typeface="+mn-cs"/>
              </a:rPr>
              <a:t> Mu-metal shielding</a:t>
            </a:r>
            <a:endParaRPr kumimoji="0" lang="en-GB" sz="11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Date Placeholder 2"/>
          <p:cNvSpPr>
            <a:spLocks noGrp="1"/>
          </p:cNvSpPr>
          <p:nvPr>
            <p:ph type="dt" sz="half" idx="10"/>
          </p:nvPr>
        </p:nvSpPr>
        <p:spPr/>
        <p:txBody>
          <a:bodyPr/>
          <a:lstStyle/>
          <a:p>
            <a:fld id="{CBF156D8-7938-4418-B724-5B5C29DC2107}" type="datetime1">
              <a:rPr lang="en-US" smtClean="0"/>
              <a:t>7/13/2022</a:t>
            </a:fld>
            <a:endParaRPr lang="en-GB"/>
          </a:p>
        </p:txBody>
      </p:sp>
    </p:spTree>
    <p:extLst>
      <p:ext uri="{BB962C8B-B14F-4D97-AF65-F5344CB8AC3E}">
        <p14:creationId xmlns:p14="http://schemas.microsoft.com/office/powerpoint/2010/main" val="23849066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4700" t="7845" r="6174" b="2811"/>
          <a:stretch/>
        </p:blipFill>
        <p:spPr>
          <a:xfrm>
            <a:off x="2094690" y="580476"/>
            <a:ext cx="7191983" cy="4806378"/>
          </a:xfrm>
          <a:prstGeom prst="rect">
            <a:avLst/>
          </a:prstGeom>
          <a:ln>
            <a:solidFill>
              <a:schemeClr val="tx1"/>
            </a:solidFill>
          </a:ln>
        </p:spPr>
      </p:pic>
      <p:sp>
        <p:nvSpPr>
          <p:cNvPr id="7" name="TextBox 6"/>
          <p:cNvSpPr txBox="1"/>
          <p:nvPr/>
        </p:nvSpPr>
        <p:spPr>
          <a:xfrm>
            <a:off x="9982200" y="2660499"/>
            <a:ext cx="1971474"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smtClean="0">
                <a:ln>
                  <a:noFill/>
                </a:ln>
                <a:solidFill>
                  <a:prstClr val="black"/>
                </a:solidFill>
                <a:effectLst/>
                <a:uLnTx/>
                <a:uFillTx/>
                <a:latin typeface="Calibri" panose="020F0502020204030204"/>
                <a:ea typeface="+mn-ea"/>
                <a:cs typeface="+mn-cs"/>
              </a:rPr>
              <a:t>Minimum </a:t>
            </a: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GB" sz="1200" b="1" i="0" u="sng" strike="noStrike" kern="1200" cap="none" spc="0" normalizeH="0" baseline="0" noProof="0" dirty="0" smtClean="0">
                <a:ln>
                  <a:noFill/>
                </a:ln>
                <a:solidFill>
                  <a:prstClr val="black"/>
                </a:solidFill>
                <a:effectLst/>
                <a:uLnTx/>
                <a:uFillTx/>
                <a:latin typeface="Calibri" panose="020F0502020204030204"/>
                <a:ea typeface="+mn-ea"/>
                <a:cs typeface="+mn-cs"/>
              </a:rPr>
              <a:t>easured Field</a:t>
            </a: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1200" b="1" i="0" u="none" strike="noStrike" kern="1200" cap="none" spc="0" normalizeH="0" baseline="0" noProof="0" dirty="0" smtClean="0">
                <a:ln>
                  <a:noFill/>
                </a:ln>
                <a:solidFill>
                  <a:srgbClr val="FF0000"/>
                </a:solidFill>
                <a:effectLst/>
                <a:uLnTx/>
                <a:uFillTx/>
                <a:latin typeface="Calibri" panose="020F0502020204030204"/>
                <a:ea typeface="+mn-ea"/>
                <a:cs typeface="+mn-cs"/>
              </a:rPr>
              <a:t>0.336 µT @ Top Coil - 10 A , Bottom Coil – 5 A</a:t>
            </a:r>
            <a:endParaRPr kumimoji="0" lang="en-GB" sz="1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TextBox 7"/>
          <p:cNvSpPr txBox="1"/>
          <p:nvPr/>
        </p:nvSpPr>
        <p:spPr>
          <a:xfrm>
            <a:off x="317770" y="64851"/>
            <a:ext cx="2502431"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smtClean="0">
                <a:ln>
                  <a:noFill/>
                </a:ln>
                <a:solidFill>
                  <a:prstClr val="black"/>
                </a:solidFill>
                <a:effectLst/>
                <a:uLnTx/>
                <a:uFillTx/>
                <a:latin typeface="Calibri" panose="020F0502020204030204"/>
                <a:ea typeface="+mn-ea"/>
                <a:cs typeface="+mn-cs"/>
              </a:rPr>
              <a:t>Top </a:t>
            </a: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GB" sz="1800" b="1" i="0" u="sng" strike="noStrike" kern="1200" cap="none" spc="0" normalizeH="0" baseline="0" noProof="0" dirty="0" smtClean="0">
                <a:ln>
                  <a:noFill/>
                </a:ln>
                <a:solidFill>
                  <a:prstClr val="black"/>
                </a:solidFill>
                <a:effectLst/>
                <a:uLnTx/>
                <a:uFillTx/>
                <a:latin typeface="Calibri" panose="020F0502020204030204"/>
                <a:ea typeface="+mn-ea"/>
                <a:cs typeface="+mn-cs"/>
              </a:rPr>
              <a:t>radle Position </a:t>
            </a: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Footer Placeholder 8"/>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PIP-II FCD modifications</a:t>
            </a: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32308C-2B94-4F4D-87AE-8A65854405A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TextBox 5"/>
          <p:cNvSpPr txBox="1"/>
          <p:nvPr/>
        </p:nvSpPr>
        <p:spPr>
          <a:xfrm>
            <a:off x="2317898" y="5533147"/>
            <a:ext cx="6602366" cy="646331"/>
          </a:xfrm>
          <a:prstGeom prst="rect">
            <a:avLst/>
          </a:prstGeom>
          <a:solidFill>
            <a:schemeClr val="bg1"/>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rPr>
              <a:t>Figure </a:t>
            </a:r>
            <a:r>
              <a:rPr lang="en-US" b="1" dirty="0" smtClean="0">
                <a:solidFill>
                  <a:prstClr val="black"/>
                </a:solidFill>
                <a:latin typeface="Calibri" panose="020F0502020204030204"/>
              </a:rPr>
              <a:t>15</a:t>
            </a:r>
            <a:r>
              <a:rPr kumimoji="0" lang="en-US" sz="1800" b="1" i="0" u="none" strike="noStrike" kern="1200" cap="none" spc="0" normalizeH="0" baseline="0" noProof="0" dirty="0" smtClean="0">
                <a:ln>
                  <a:noFill/>
                </a:ln>
                <a:solidFill>
                  <a:prstClr val="black"/>
                </a:solidFill>
                <a:effectLst/>
                <a:uLnTx/>
                <a:uFillTx/>
                <a:latin typeface="Calibri" panose="020F0502020204030204"/>
              </a:rPr>
              <a:t>: Magnetic Field Measurements in the Top Cradle Position (with Active and Passive Shielding)</a:t>
            </a:r>
            <a:endParaRPr kumimoji="0" lang="en-GB" sz="1800" b="1" i="0" u="none" strike="noStrike" kern="1200" cap="none" spc="0" normalizeH="0" baseline="0" noProof="0" dirty="0">
              <a:ln>
                <a:noFill/>
              </a:ln>
              <a:solidFill>
                <a:prstClr val="black"/>
              </a:solidFill>
              <a:effectLst/>
              <a:uLnTx/>
              <a:uFillTx/>
              <a:latin typeface="Calibri" panose="020F0502020204030204"/>
            </a:endParaRPr>
          </a:p>
        </p:txBody>
      </p:sp>
      <p:sp>
        <p:nvSpPr>
          <p:cNvPr id="2" name="Date Placeholder 1"/>
          <p:cNvSpPr>
            <a:spLocks noGrp="1"/>
          </p:cNvSpPr>
          <p:nvPr>
            <p:ph type="dt" sz="half" idx="10"/>
          </p:nvPr>
        </p:nvSpPr>
        <p:spPr/>
        <p:txBody>
          <a:bodyPr/>
          <a:lstStyle/>
          <a:p>
            <a:fld id="{0E4B53E5-C3DB-4371-A113-EF34A5F1E647}" type="datetime1">
              <a:rPr lang="en-US" smtClean="0"/>
              <a:t>7/13/2022</a:t>
            </a:fld>
            <a:endParaRPr lang="en-GB"/>
          </a:p>
        </p:txBody>
      </p:sp>
    </p:spTree>
    <p:extLst>
      <p:ext uri="{BB962C8B-B14F-4D97-AF65-F5344CB8AC3E}">
        <p14:creationId xmlns:p14="http://schemas.microsoft.com/office/powerpoint/2010/main" val="27446514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4823" t="2557" r="3004" b="2731"/>
          <a:stretch/>
        </p:blipFill>
        <p:spPr>
          <a:xfrm>
            <a:off x="2001666" y="518809"/>
            <a:ext cx="7560622" cy="4902742"/>
          </a:xfrm>
          <a:prstGeom prst="rect">
            <a:avLst/>
          </a:prstGeom>
          <a:ln>
            <a:solidFill>
              <a:schemeClr val="tx1"/>
            </a:solidFill>
          </a:ln>
        </p:spPr>
      </p:pic>
      <p:sp>
        <p:nvSpPr>
          <p:cNvPr id="5" name="TextBox 4"/>
          <p:cNvSpPr txBox="1"/>
          <p:nvPr/>
        </p:nvSpPr>
        <p:spPr>
          <a:xfrm>
            <a:off x="2436859" y="5565785"/>
            <a:ext cx="6668971"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Figure 16: Magnetic Field Measurements in the Middle Cradle Position (with Active and Passive Shielding)</a:t>
            </a:r>
            <a:endParaRPr kumimoji="0" lang="en-GB" sz="18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9993549" y="2647014"/>
            <a:ext cx="1971474"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smtClean="0">
                <a:ln>
                  <a:noFill/>
                </a:ln>
                <a:solidFill>
                  <a:prstClr val="black"/>
                </a:solidFill>
                <a:effectLst/>
                <a:uLnTx/>
                <a:uFillTx/>
                <a:latin typeface="Calibri" panose="020F0502020204030204"/>
                <a:ea typeface="+mn-ea"/>
                <a:cs typeface="+mn-cs"/>
              </a:rPr>
              <a:t>Minimum </a:t>
            </a: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GB" sz="1200" b="1" i="0" u="sng" strike="noStrike" kern="1200" cap="none" spc="0" normalizeH="0" baseline="0" noProof="0" dirty="0" smtClean="0">
                <a:ln>
                  <a:noFill/>
                </a:ln>
                <a:solidFill>
                  <a:prstClr val="black"/>
                </a:solidFill>
                <a:effectLst/>
                <a:uLnTx/>
                <a:uFillTx/>
                <a:latin typeface="Calibri" panose="020F0502020204030204"/>
                <a:ea typeface="+mn-ea"/>
                <a:cs typeface="+mn-cs"/>
              </a:rPr>
              <a:t>easured Field</a:t>
            </a: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1200" b="1" i="0" u="none" strike="noStrike" kern="1200" cap="none" spc="0" normalizeH="0" baseline="0" noProof="0" dirty="0" smtClean="0">
                <a:ln>
                  <a:noFill/>
                </a:ln>
                <a:solidFill>
                  <a:srgbClr val="FF0000"/>
                </a:solidFill>
                <a:effectLst/>
                <a:uLnTx/>
                <a:uFillTx/>
                <a:latin typeface="Calibri" panose="020F0502020204030204"/>
                <a:ea typeface="+mn-ea"/>
                <a:cs typeface="+mn-cs"/>
              </a:rPr>
              <a:t>0.328 µT @ Top Coil - 2 A , Bottom Coil – 8 A</a:t>
            </a:r>
          </a:p>
        </p:txBody>
      </p:sp>
      <p:sp>
        <p:nvSpPr>
          <p:cNvPr id="7" name="TextBox 6"/>
          <p:cNvSpPr txBox="1"/>
          <p:nvPr/>
        </p:nvSpPr>
        <p:spPr>
          <a:xfrm>
            <a:off x="125825" y="42904"/>
            <a:ext cx="3050512" cy="369332"/>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smtClean="0">
                <a:ln>
                  <a:noFill/>
                </a:ln>
                <a:solidFill>
                  <a:prstClr val="black"/>
                </a:solidFill>
                <a:effectLst/>
                <a:uLnTx/>
                <a:uFillTx/>
                <a:latin typeface="Calibri" panose="020F0502020204030204"/>
                <a:ea typeface="+mn-ea"/>
                <a:cs typeface="+mn-cs"/>
              </a:rPr>
              <a:t>Middle </a:t>
            </a: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GB" sz="1800" b="1" i="0" u="sng" strike="noStrike" kern="1200" cap="none" spc="0" normalizeH="0" baseline="0" noProof="0" dirty="0" smtClean="0">
                <a:ln>
                  <a:noFill/>
                </a:ln>
                <a:solidFill>
                  <a:prstClr val="black"/>
                </a:solidFill>
                <a:effectLst/>
                <a:uLnTx/>
                <a:uFillTx/>
                <a:latin typeface="Calibri" panose="020F0502020204030204"/>
                <a:ea typeface="+mn-ea"/>
                <a:cs typeface="+mn-cs"/>
              </a:rPr>
              <a:t>radle Position </a:t>
            </a: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PIP-II FCD modifications</a:t>
            </a: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a:xfrm>
            <a:off x="8621949" y="6356349"/>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32308C-2B94-4F4D-87AE-8A65854405A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Date Placeholder 1"/>
          <p:cNvSpPr>
            <a:spLocks noGrp="1"/>
          </p:cNvSpPr>
          <p:nvPr>
            <p:ph type="dt" sz="half" idx="10"/>
          </p:nvPr>
        </p:nvSpPr>
        <p:spPr/>
        <p:txBody>
          <a:bodyPr/>
          <a:lstStyle/>
          <a:p>
            <a:fld id="{2E4E0523-BA29-49C8-B3E4-610598B8E4E4}" type="datetime1">
              <a:rPr lang="en-US" smtClean="0"/>
              <a:t>7/13/2022</a:t>
            </a:fld>
            <a:endParaRPr lang="en-GB"/>
          </a:p>
        </p:txBody>
      </p:sp>
    </p:spTree>
    <p:extLst>
      <p:ext uri="{BB962C8B-B14F-4D97-AF65-F5344CB8AC3E}">
        <p14:creationId xmlns:p14="http://schemas.microsoft.com/office/powerpoint/2010/main" val="42847373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732940"/>
            <a:ext cx="10515600" cy="1325563"/>
          </a:xfrm>
        </p:spPr>
        <p:txBody>
          <a:bodyPr/>
          <a:lstStyle/>
          <a:p>
            <a:r>
              <a:rPr lang="en-GB" b="1" u="sng" dirty="0" smtClean="0">
                <a:latin typeface="+mn-lt"/>
              </a:rPr>
              <a:t>Fast cooldown (FCD)</a:t>
            </a:r>
            <a:endParaRPr lang="en-GB" b="1" u="sng" dirty="0">
              <a:latin typeface="+mn-lt"/>
            </a:endParaRPr>
          </a:p>
        </p:txBody>
      </p:sp>
      <p:sp>
        <p:nvSpPr>
          <p:cNvPr id="4" name="Date Placeholder 3"/>
          <p:cNvSpPr>
            <a:spLocks noGrp="1"/>
          </p:cNvSpPr>
          <p:nvPr>
            <p:ph type="dt" sz="half" idx="10"/>
          </p:nvPr>
        </p:nvSpPr>
        <p:spPr/>
        <p:txBody>
          <a:bodyPr/>
          <a:lstStyle/>
          <a:p>
            <a:fld id="{AC6F9866-2BFD-4D66-8BB1-6DF1D80001D8}" type="datetime1">
              <a:rPr lang="en-US" smtClean="0"/>
              <a:t>7/13/2022</a:t>
            </a:fld>
            <a:endParaRPr lang="en-GB"/>
          </a:p>
        </p:txBody>
      </p:sp>
      <p:sp>
        <p:nvSpPr>
          <p:cNvPr id="5" name="Footer Placeholder 4"/>
          <p:cNvSpPr>
            <a:spLocks noGrp="1"/>
          </p:cNvSpPr>
          <p:nvPr>
            <p:ph type="ftr" sz="quarter" idx="11"/>
          </p:nvPr>
        </p:nvSpPr>
        <p:spPr/>
        <p:txBody>
          <a:bodyPr/>
          <a:lstStyle/>
          <a:p>
            <a:r>
              <a:rPr lang="en-US" smtClean="0"/>
              <a:t>PIP-II FCD modifications</a:t>
            </a:r>
            <a:endParaRPr lang="en-GB"/>
          </a:p>
        </p:txBody>
      </p:sp>
      <p:sp>
        <p:nvSpPr>
          <p:cNvPr id="6" name="Slide Number Placeholder 5"/>
          <p:cNvSpPr>
            <a:spLocks noGrp="1"/>
          </p:cNvSpPr>
          <p:nvPr>
            <p:ph type="sldNum" sz="quarter" idx="12"/>
          </p:nvPr>
        </p:nvSpPr>
        <p:spPr/>
        <p:txBody>
          <a:bodyPr/>
          <a:lstStyle/>
          <a:p>
            <a:fld id="{889E9A42-9D2C-40EA-8E8F-852DB75D1291}" type="slidenum">
              <a:rPr lang="en-GB" smtClean="0"/>
              <a:t>3</a:t>
            </a:fld>
            <a:endParaRPr lang="en-GB"/>
          </a:p>
        </p:txBody>
      </p:sp>
    </p:spTree>
    <p:extLst>
      <p:ext uri="{BB962C8B-B14F-4D97-AF65-F5344CB8AC3E}">
        <p14:creationId xmlns:p14="http://schemas.microsoft.com/office/powerpoint/2010/main" val="14050700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72" t="3159" r="3178" b="2500"/>
          <a:stretch/>
        </p:blipFill>
        <p:spPr>
          <a:xfrm>
            <a:off x="1509203" y="581797"/>
            <a:ext cx="8184206" cy="4917573"/>
          </a:xfrm>
          <a:prstGeom prst="rect">
            <a:avLst/>
          </a:prstGeom>
          <a:ln>
            <a:solidFill>
              <a:schemeClr val="tx1"/>
            </a:solidFill>
          </a:ln>
        </p:spPr>
      </p:pic>
      <p:sp>
        <p:nvSpPr>
          <p:cNvPr id="5" name="TextBox 4"/>
          <p:cNvSpPr txBox="1"/>
          <p:nvPr/>
        </p:nvSpPr>
        <p:spPr>
          <a:xfrm>
            <a:off x="2371723" y="5604694"/>
            <a:ext cx="6459166"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Figure 17: Magnetic Field Measurements in the Bottom Cradle Position (with Active and Passive Shielding)</a:t>
            </a:r>
            <a:endParaRPr kumimoji="0" lang="en-GB" sz="1800" b="1"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10000034" y="2661475"/>
            <a:ext cx="1971474" cy="646331"/>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sng" strike="noStrike" kern="1200" cap="none" spc="0" normalizeH="0" baseline="0" noProof="0" dirty="0" smtClean="0">
                <a:ln>
                  <a:noFill/>
                </a:ln>
                <a:solidFill>
                  <a:prstClr val="black"/>
                </a:solidFill>
                <a:effectLst/>
                <a:uLnTx/>
                <a:uFillTx/>
                <a:latin typeface="Calibri" panose="020F0502020204030204"/>
                <a:ea typeface="+mn-ea"/>
                <a:cs typeface="+mn-cs"/>
              </a:rPr>
              <a:t>Minimum </a:t>
            </a:r>
            <a:r>
              <a:rPr kumimoji="0" lang="en-GB" sz="1200" b="1" i="0" u="sng"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GB" sz="1200" b="1" i="0" u="sng" strike="noStrike" kern="1200" cap="none" spc="0" normalizeH="0" baseline="0" noProof="0" dirty="0" smtClean="0">
                <a:ln>
                  <a:noFill/>
                </a:ln>
                <a:solidFill>
                  <a:prstClr val="black"/>
                </a:solidFill>
                <a:effectLst/>
                <a:uLnTx/>
                <a:uFillTx/>
                <a:latin typeface="Calibri" panose="020F0502020204030204"/>
                <a:ea typeface="+mn-ea"/>
                <a:cs typeface="+mn-cs"/>
              </a:rPr>
              <a:t>easured Field</a:t>
            </a:r>
            <a:r>
              <a:rPr kumimoji="0" lang="en-GB" sz="12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r>
              <a:rPr kumimoji="0" lang="en-GB" sz="1200" b="1" i="0" u="none" strike="noStrike" kern="1200" cap="none" spc="0" normalizeH="0" baseline="0" noProof="0" dirty="0" smtClean="0">
                <a:ln>
                  <a:noFill/>
                </a:ln>
                <a:solidFill>
                  <a:srgbClr val="FF0000"/>
                </a:solidFill>
                <a:effectLst/>
                <a:uLnTx/>
                <a:uFillTx/>
                <a:latin typeface="Calibri" panose="020F0502020204030204"/>
                <a:ea typeface="+mn-ea"/>
                <a:cs typeface="+mn-cs"/>
              </a:rPr>
              <a:t>0.602 µT @ Top Coil - 1 A , Bottom Coil – 9 A</a:t>
            </a:r>
          </a:p>
        </p:txBody>
      </p:sp>
      <p:sp>
        <p:nvSpPr>
          <p:cNvPr id="7" name="TextBox 6"/>
          <p:cNvSpPr txBox="1"/>
          <p:nvPr/>
        </p:nvSpPr>
        <p:spPr>
          <a:xfrm>
            <a:off x="74170" y="77821"/>
            <a:ext cx="2380033" cy="369332"/>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sng" strike="noStrike" kern="1200" cap="none" spc="0" normalizeH="0" baseline="0" noProof="0" dirty="0" smtClean="0">
                <a:ln>
                  <a:noFill/>
                </a:ln>
                <a:solidFill>
                  <a:prstClr val="black"/>
                </a:solidFill>
                <a:effectLst/>
                <a:uLnTx/>
                <a:uFillTx/>
                <a:latin typeface="Calibri" panose="020F0502020204030204"/>
                <a:ea typeface="+mn-ea"/>
                <a:cs typeface="+mn-cs"/>
              </a:rPr>
              <a:t>Bottom </a:t>
            </a:r>
            <a:r>
              <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GB" sz="1800" b="1" i="0" u="sng" strike="noStrike" kern="1200" cap="none" spc="0" normalizeH="0" baseline="0" noProof="0" dirty="0" smtClean="0">
                <a:ln>
                  <a:noFill/>
                </a:ln>
                <a:solidFill>
                  <a:prstClr val="black"/>
                </a:solidFill>
                <a:effectLst/>
                <a:uLnTx/>
                <a:uFillTx/>
                <a:latin typeface="Calibri" panose="020F0502020204030204"/>
                <a:ea typeface="+mn-ea"/>
                <a:cs typeface="+mn-cs"/>
              </a:rPr>
              <a:t>radle Position </a:t>
            </a:r>
            <a:endParaRPr kumimoji="0" lang="en-GB" sz="1800" b="1" i="0" u="sng"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PIP-II FCD modifications</a:t>
            </a: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32308C-2B94-4F4D-87AE-8A65854405A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Date Placeholder 1"/>
          <p:cNvSpPr>
            <a:spLocks noGrp="1"/>
          </p:cNvSpPr>
          <p:nvPr>
            <p:ph type="dt" sz="half" idx="10"/>
          </p:nvPr>
        </p:nvSpPr>
        <p:spPr/>
        <p:txBody>
          <a:bodyPr/>
          <a:lstStyle/>
          <a:p>
            <a:fld id="{4ADA04A3-89FF-4A1B-832F-23142615A47F}" type="datetime1">
              <a:rPr lang="en-US" smtClean="0"/>
              <a:t>7/13/2022</a:t>
            </a:fld>
            <a:endParaRPr lang="en-GB"/>
          </a:p>
        </p:txBody>
      </p:sp>
    </p:spTree>
    <p:extLst>
      <p:ext uri="{BB962C8B-B14F-4D97-AF65-F5344CB8AC3E}">
        <p14:creationId xmlns:p14="http://schemas.microsoft.com/office/powerpoint/2010/main" val="8507577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1006" y="154004"/>
            <a:ext cx="11864741" cy="6703996"/>
          </a:xfrm>
        </p:spPr>
        <p:txBody>
          <a:bodyPr>
            <a:normAutofit/>
          </a:bodyPr>
          <a:lstStyle/>
          <a:p>
            <a:pPr marL="0" indent="0" algn="just">
              <a:buNone/>
            </a:pPr>
            <a:r>
              <a:rPr lang="en-GB" sz="2400" b="1" u="sng" dirty="0" smtClean="0"/>
              <a:t>Summary </a:t>
            </a:r>
            <a:endParaRPr lang="en-GB" sz="2400" dirty="0"/>
          </a:p>
          <a:p>
            <a:pPr algn="just">
              <a:buFont typeface="Wingdings" panose="05000000000000000000" pitchFamily="2" charset="2"/>
              <a:buChar char="Ø"/>
            </a:pPr>
            <a:r>
              <a:rPr lang="en-GB" sz="2000" dirty="0" smtClean="0"/>
              <a:t>The results of the magnetic field measurements show that in the top and middle position – under a number of top and bottom coil configurations – the ambient magnetic field within the VTF is within PIP-II. As </a:t>
            </a:r>
            <a:r>
              <a:rPr lang="en-GB" sz="2000" dirty="0"/>
              <a:t>the middle position exhibits the lowest ambient field measurements, this cradle position was chosen as the testing cradle of the HB650 cavities.</a:t>
            </a:r>
          </a:p>
          <a:p>
            <a:pPr marL="0" indent="0" algn="just">
              <a:buNone/>
            </a:pPr>
            <a:endParaRPr lang="en-GB" sz="2400" dirty="0" smtClean="0"/>
          </a:p>
          <a:p>
            <a:pPr marL="0" indent="0" algn="just">
              <a:buNone/>
            </a:pPr>
            <a:endParaRPr lang="en-GB" dirty="0" smtClean="0"/>
          </a:p>
          <a:p>
            <a:pPr marL="0" indent="0" algn="just">
              <a:buNone/>
            </a:pPr>
            <a:endParaRPr lang="en-GB" dirty="0"/>
          </a:p>
          <a:p>
            <a:pPr marL="0" indent="0" algn="just">
              <a:buNone/>
            </a:pPr>
            <a:endParaRPr lang="en-GB" dirty="0" smtClean="0"/>
          </a:p>
          <a:p>
            <a:pPr marL="0" indent="0" algn="just">
              <a:buNone/>
            </a:pPr>
            <a:endParaRPr lang="en-GB" dirty="0"/>
          </a:p>
          <a:p>
            <a:pPr marL="0" indent="0" algn="just">
              <a:buNone/>
            </a:pPr>
            <a:endParaRPr lang="en-GB" dirty="0" smtClean="0"/>
          </a:p>
          <a:p>
            <a:pPr marL="0" indent="0" algn="just">
              <a:buNone/>
            </a:pPr>
            <a:endParaRPr lang="en-GB" dirty="0"/>
          </a:p>
          <a:p>
            <a:pPr marL="0" indent="0" algn="just">
              <a:buNone/>
            </a:pPr>
            <a:endParaRPr lang="en-GB" dirty="0" smtClean="0"/>
          </a:p>
          <a:p>
            <a:pPr marL="0" indent="0" algn="just">
              <a:buNone/>
            </a:pPr>
            <a:endParaRPr lang="en-GB" dirty="0" smtClean="0"/>
          </a:p>
          <a:p>
            <a:pPr marL="0" indent="0" algn="just">
              <a:buNone/>
            </a:pPr>
            <a:endParaRPr lang="en-GB" sz="2400" dirty="0" smtClean="0"/>
          </a:p>
          <a:p>
            <a:pPr marL="0" indent="0" algn="just">
              <a:buNone/>
            </a:pPr>
            <a:endParaRPr lang="en-GB" sz="2400" dirty="0"/>
          </a:p>
          <a:p>
            <a:pPr marL="0" indent="0" algn="just">
              <a:buNone/>
            </a:pPr>
            <a:endParaRPr lang="en-GB" sz="2400" dirty="0"/>
          </a:p>
        </p:txBody>
      </p:sp>
      <p:sp>
        <p:nvSpPr>
          <p:cNvPr id="4" name="Footer Placeholder 3"/>
          <p:cNvSpPr>
            <a:spLocks noGrp="1"/>
          </p:cNvSpPr>
          <p:nvPr>
            <p:ph type="ftr" sz="quarter" idx="11"/>
          </p:nvPr>
        </p:nvSpPr>
        <p:spPr/>
        <p:txBody>
          <a:bodyPr/>
          <a:lstStyle/>
          <a:p>
            <a:r>
              <a:rPr lang="en-US" smtClean="0"/>
              <a:t>PIP-II FCD modifications</a:t>
            </a:r>
            <a:endParaRPr lang="en-GB"/>
          </a:p>
        </p:txBody>
      </p:sp>
      <p:sp>
        <p:nvSpPr>
          <p:cNvPr id="5" name="Slide Number Placeholder 4"/>
          <p:cNvSpPr>
            <a:spLocks noGrp="1"/>
          </p:cNvSpPr>
          <p:nvPr>
            <p:ph type="sldNum" sz="quarter" idx="12"/>
          </p:nvPr>
        </p:nvSpPr>
        <p:spPr/>
        <p:txBody>
          <a:bodyPr/>
          <a:lstStyle/>
          <a:p>
            <a:fld id="{4832308C-2B94-4F4D-87AE-8A65854405AC}" type="slidenum">
              <a:rPr lang="en-GB" smtClean="0"/>
              <a:t>31</a:t>
            </a:fld>
            <a:endParaRPr lang="en-GB"/>
          </a:p>
        </p:txBody>
      </p:sp>
      <p:sp>
        <p:nvSpPr>
          <p:cNvPr id="2" name="Date Placeholder 1"/>
          <p:cNvSpPr>
            <a:spLocks noGrp="1"/>
          </p:cNvSpPr>
          <p:nvPr>
            <p:ph type="dt" sz="half" idx="10"/>
          </p:nvPr>
        </p:nvSpPr>
        <p:spPr/>
        <p:txBody>
          <a:bodyPr/>
          <a:lstStyle/>
          <a:p>
            <a:fld id="{075D7EEC-C876-41E6-B1BB-32FF64868B8F}" type="datetime1">
              <a:rPr lang="en-US" smtClean="0"/>
              <a:t>7/13/2022</a:t>
            </a:fld>
            <a:endParaRPr lang="en-GB"/>
          </a:p>
        </p:txBody>
      </p:sp>
    </p:spTree>
    <p:extLst>
      <p:ext uri="{BB962C8B-B14F-4D97-AF65-F5344CB8AC3E}">
        <p14:creationId xmlns:p14="http://schemas.microsoft.com/office/powerpoint/2010/main" val="38102156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6893" y="2759289"/>
            <a:ext cx="10515600" cy="1325563"/>
          </a:xfrm>
        </p:spPr>
        <p:txBody>
          <a:bodyPr>
            <a:normAutofit/>
          </a:bodyPr>
          <a:lstStyle/>
          <a:p>
            <a:r>
              <a:rPr lang="en-GB" sz="3600" b="1" dirty="0" smtClean="0">
                <a:latin typeface="+mn-lt"/>
              </a:rPr>
              <a:t>Thank You</a:t>
            </a:r>
            <a:endParaRPr lang="en-GB" sz="3600" b="1" dirty="0">
              <a:latin typeface="+mn-lt"/>
            </a:endParaRPr>
          </a:p>
        </p:txBody>
      </p:sp>
      <p:sp>
        <p:nvSpPr>
          <p:cNvPr id="4" name="Date Placeholder 3"/>
          <p:cNvSpPr>
            <a:spLocks noGrp="1"/>
          </p:cNvSpPr>
          <p:nvPr>
            <p:ph type="dt" sz="half" idx="10"/>
          </p:nvPr>
        </p:nvSpPr>
        <p:spPr/>
        <p:txBody>
          <a:bodyPr/>
          <a:lstStyle/>
          <a:p>
            <a:fld id="{EBAA275C-0E90-4D1D-B3FD-11F2B9D64C07}" type="datetime1">
              <a:rPr lang="en-US" smtClean="0"/>
              <a:t>7/13/2022</a:t>
            </a:fld>
            <a:endParaRPr lang="en-GB"/>
          </a:p>
        </p:txBody>
      </p:sp>
      <p:sp>
        <p:nvSpPr>
          <p:cNvPr id="5" name="Footer Placeholder 4"/>
          <p:cNvSpPr>
            <a:spLocks noGrp="1"/>
          </p:cNvSpPr>
          <p:nvPr>
            <p:ph type="ftr" sz="quarter" idx="11"/>
          </p:nvPr>
        </p:nvSpPr>
        <p:spPr/>
        <p:txBody>
          <a:bodyPr/>
          <a:lstStyle/>
          <a:p>
            <a:r>
              <a:rPr lang="en-US" smtClean="0"/>
              <a:t>PIP-II FCD modifications</a:t>
            </a:r>
            <a:endParaRPr lang="en-GB"/>
          </a:p>
        </p:txBody>
      </p:sp>
      <p:sp>
        <p:nvSpPr>
          <p:cNvPr id="6" name="Slide Number Placeholder 5"/>
          <p:cNvSpPr>
            <a:spLocks noGrp="1"/>
          </p:cNvSpPr>
          <p:nvPr>
            <p:ph type="sldNum" sz="quarter" idx="12"/>
          </p:nvPr>
        </p:nvSpPr>
        <p:spPr/>
        <p:txBody>
          <a:bodyPr/>
          <a:lstStyle/>
          <a:p>
            <a:fld id="{4832308C-2B94-4F4D-87AE-8A65854405AC}" type="slidenum">
              <a:rPr lang="en-GB" smtClean="0"/>
              <a:t>32</a:t>
            </a:fld>
            <a:endParaRPr lang="en-GB"/>
          </a:p>
        </p:txBody>
      </p:sp>
    </p:spTree>
    <p:extLst>
      <p:ext uri="{BB962C8B-B14F-4D97-AF65-F5344CB8AC3E}">
        <p14:creationId xmlns:p14="http://schemas.microsoft.com/office/powerpoint/2010/main" val="2704402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81732" y="630473"/>
            <a:ext cx="9469803" cy="3600986"/>
          </a:xfrm>
          <a:prstGeom prst="rect">
            <a:avLst/>
          </a:prstGeom>
          <a:solidFill>
            <a:schemeClr val="bg1">
              <a:lumMod val="95000"/>
            </a:schemeClr>
          </a:solidFill>
          <a:ln>
            <a:solidFill>
              <a:schemeClr val="accent1"/>
            </a:solidFill>
          </a:ln>
        </p:spPr>
        <p:txBody>
          <a:bodyPr wrap="square" rtlCol="0">
            <a:spAutoFit/>
          </a:bodyPr>
          <a:lstStyle/>
          <a:p>
            <a:pPr algn="ctr"/>
            <a:r>
              <a:rPr lang="en-GB" sz="2800" b="1" dirty="0" smtClean="0">
                <a:solidFill>
                  <a:srgbClr val="0070C0"/>
                </a:solidFill>
              </a:rPr>
              <a:t>Objectives</a:t>
            </a:r>
          </a:p>
          <a:p>
            <a:endParaRPr lang="en-GB" dirty="0"/>
          </a:p>
          <a:p>
            <a:pPr marL="452438"/>
            <a:r>
              <a:rPr lang="en-GB" sz="2000" dirty="0" smtClean="0">
                <a:solidFill>
                  <a:srgbClr val="0070C0"/>
                </a:solidFill>
              </a:rPr>
              <a:t>To evaluate the maximum rate of cooling the cavity from  </a:t>
            </a:r>
            <a:r>
              <a:rPr lang="en-GB" sz="2000" b="1" dirty="0" smtClean="0">
                <a:solidFill>
                  <a:srgbClr val="0070C0"/>
                </a:solidFill>
              </a:rPr>
              <a:t>45 K to 5 K.</a:t>
            </a:r>
          </a:p>
          <a:p>
            <a:pPr marL="452438"/>
            <a:endParaRPr lang="en-GB" dirty="0"/>
          </a:p>
          <a:p>
            <a:pPr marL="452438"/>
            <a:r>
              <a:rPr lang="en-GB" dirty="0" smtClean="0"/>
              <a:t>Target Rate to be achieved is  </a:t>
            </a:r>
            <a:r>
              <a:rPr lang="en-GB" dirty="0" smtClean="0">
                <a:solidFill>
                  <a:srgbClr val="FF0000"/>
                </a:solidFill>
              </a:rPr>
              <a:t>20 K/minute</a:t>
            </a:r>
          </a:p>
          <a:p>
            <a:pPr marL="452438"/>
            <a:r>
              <a:rPr lang="en-GB" dirty="0" smtClean="0"/>
              <a:t>The LHe flow rate required to achieve this rate for </a:t>
            </a:r>
            <a:r>
              <a:rPr lang="en-GB" dirty="0" smtClean="0"/>
              <a:t>the PIP-II </a:t>
            </a:r>
            <a:r>
              <a:rPr lang="en-GB" dirty="0" smtClean="0"/>
              <a:t>HB650  cavity is  </a:t>
            </a:r>
            <a:r>
              <a:rPr lang="en-GB" dirty="0" smtClean="0">
                <a:solidFill>
                  <a:srgbClr val="FF0000"/>
                </a:solidFill>
              </a:rPr>
              <a:t>&gt; 12 </a:t>
            </a:r>
            <a:r>
              <a:rPr lang="en-GB" dirty="0" smtClean="0">
                <a:solidFill>
                  <a:srgbClr val="FF0000"/>
                </a:solidFill>
              </a:rPr>
              <a:t>g/s </a:t>
            </a:r>
            <a:r>
              <a:rPr lang="en-GB" dirty="0" smtClean="0">
                <a:solidFill>
                  <a:srgbClr val="FF0000"/>
                </a:solidFill>
              </a:rPr>
              <a:t>per Cavity</a:t>
            </a:r>
          </a:p>
          <a:p>
            <a:pPr marL="452438"/>
            <a:r>
              <a:rPr lang="en-GB" dirty="0" smtClean="0">
                <a:solidFill>
                  <a:srgbClr val="0070C0"/>
                </a:solidFill>
              </a:rPr>
              <a:t>(As per simulations results by the FNAL SRF team)</a:t>
            </a:r>
          </a:p>
          <a:p>
            <a:pPr marL="452438"/>
            <a:endParaRPr lang="en-GB" dirty="0" smtClean="0">
              <a:solidFill>
                <a:srgbClr val="0070C0"/>
              </a:solidFill>
            </a:endParaRPr>
          </a:p>
          <a:p>
            <a:pPr marL="452438"/>
            <a:r>
              <a:rPr lang="en-GB" dirty="0" smtClean="0">
                <a:solidFill>
                  <a:srgbClr val="0070C0"/>
                </a:solidFill>
              </a:rPr>
              <a:t>We believes that we can achieve </a:t>
            </a:r>
            <a:r>
              <a:rPr lang="en-GB" dirty="0" smtClean="0">
                <a:solidFill>
                  <a:srgbClr val="FF0000"/>
                </a:solidFill>
              </a:rPr>
              <a:t>8 g/s </a:t>
            </a:r>
            <a:r>
              <a:rPr lang="en-GB" dirty="0" smtClean="0">
                <a:solidFill>
                  <a:srgbClr val="0070C0"/>
                </a:solidFill>
              </a:rPr>
              <a:t>in the current ESS configuration with a single cavity.</a:t>
            </a:r>
            <a:endParaRPr lang="en-GB" dirty="0">
              <a:solidFill>
                <a:srgbClr val="0070C0"/>
              </a:solidFill>
            </a:endParaRPr>
          </a:p>
          <a:p>
            <a:pPr marL="452438"/>
            <a:endParaRPr lang="en-GB" dirty="0"/>
          </a:p>
          <a:p>
            <a:pPr marL="269875"/>
            <a:endParaRPr lang="en-GB" dirty="0"/>
          </a:p>
        </p:txBody>
      </p:sp>
      <p:sp>
        <p:nvSpPr>
          <p:cNvPr id="2" name="Date Placeholder 1"/>
          <p:cNvSpPr>
            <a:spLocks noGrp="1"/>
          </p:cNvSpPr>
          <p:nvPr>
            <p:ph type="dt" sz="half" idx="10"/>
          </p:nvPr>
        </p:nvSpPr>
        <p:spPr/>
        <p:txBody>
          <a:bodyPr/>
          <a:lstStyle/>
          <a:p>
            <a:fld id="{3E16D469-D907-4510-A588-6B30C51E3D6E}" type="datetime1">
              <a:rPr lang="en-US" smtClean="0"/>
              <a:t>7/13/2022</a:t>
            </a:fld>
            <a:endParaRPr lang="en-GB"/>
          </a:p>
        </p:txBody>
      </p:sp>
      <p:sp>
        <p:nvSpPr>
          <p:cNvPr id="3" name="Footer Placeholder 2"/>
          <p:cNvSpPr>
            <a:spLocks noGrp="1"/>
          </p:cNvSpPr>
          <p:nvPr>
            <p:ph type="ftr" sz="quarter" idx="11"/>
          </p:nvPr>
        </p:nvSpPr>
        <p:spPr/>
        <p:txBody>
          <a:bodyPr/>
          <a:lstStyle/>
          <a:p>
            <a:r>
              <a:rPr lang="en-US" smtClean="0"/>
              <a:t>PIP-II FCD modifications</a:t>
            </a:r>
            <a:endParaRPr lang="en-GB"/>
          </a:p>
        </p:txBody>
      </p:sp>
      <p:sp>
        <p:nvSpPr>
          <p:cNvPr id="4" name="Slide Number Placeholder 3"/>
          <p:cNvSpPr>
            <a:spLocks noGrp="1"/>
          </p:cNvSpPr>
          <p:nvPr>
            <p:ph type="sldNum" sz="quarter" idx="12"/>
          </p:nvPr>
        </p:nvSpPr>
        <p:spPr/>
        <p:txBody>
          <a:bodyPr/>
          <a:lstStyle/>
          <a:p>
            <a:fld id="{889E9A42-9D2C-40EA-8E8F-852DB75D1291}" type="slidenum">
              <a:rPr lang="en-GB" smtClean="0"/>
              <a:t>4</a:t>
            </a:fld>
            <a:endParaRPr lang="en-GB"/>
          </a:p>
        </p:txBody>
      </p:sp>
    </p:spTree>
    <p:extLst>
      <p:ext uri="{BB962C8B-B14F-4D97-AF65-F5344CB8AC3E}">
        <p14:creationId xmlns:p14="http://schemas.microsoft.com/office/powerpoint/2010/main" val="2623013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 name="Group 120"/>
          <p:cNvGrpSpPr/>
          <p:nvPr/>
        </p:nvGrpSpPr>
        <p:grpSpPr>
          <a:xfrm>
            <a:off x="53483" y="557401"/>
            <a:ext cx="3676195" cy="5565330"/>
            <a:chOff x="1020933" y="1049154"/>
            <a:chExt cx="3676195" cy="5565330"/>
          </a:xfrm>
        </p:grpSpPr>
        <p:cxnSp>
          <p:nvCxnSpPr>
            <p:cNvPr id="3" name="Straight Connector 2"/>
            <p:cNvCxnSpPr/>
            <p:nvPr/>
          </p:nvCxnSpPr>
          <p:spPr>
            <a:xfrm>
              <a:off x="1366787" y="1771049"/>
              <a:ext cx="0" cy="4543124"/>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944336" y="4108384"/>
              <a:ext cx="1973179" cy="490888"/>
              <a:chOff x="1925053" y="2550695"/>
              <a:chExt cx="1973179" cy="490888"/>
            </a:xfrm>
            <a:solidFill>
              <a:schemeClr val="bg1">
                <a:lumMod val="85000"/>
              </a:schemeClr>
            </a:solidFill>
          </p:grpSpPr>
          <p:sp>
            <p:nvSpPr>
              <p:cNvPr id="11" name="Rounded Rectangle 10"/>
              <p:cNvSpPr/>
              <p:nvPr/>
            </p:nvSpPr>
            <p:spPr>
              <a:xfrm>
                <a:off x="2184934" y="2550695"/>
                <a:ext cx="1443789" cy="49088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1925053" y="2723949"/>
                <a:ext cx="1973179" cy="15400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p:cNvGrpSpPr/>
            <p:nvPr/>
          </p:nvGrpSpPr>
          <p:grpSpPr>
            <a:xfrm>
              <a:off x="1944336" y="5147912"/>
              <a:ext cx="1973179" cy="490888"/>
              <a:chOff x="1925053" y="2550695"/>
              <a:chExt cx="1973179" cy="490888"/>
            </a:xfrm>
            <a:solidFill>
              <a:schemeClr val="bg1">
                <a:lumMod val="85000"/>
              </a:schemeClr>
            </a:solidFill>
          </p:grpSpPr>
          <p:sp>
            <p:nvSpPr>
              <p:cNvPr id="14" name="Rounded Rectangle 13"/>
              <p:cNvSpPr/>
              <p:nvPr/>
            </p:nvSpPr>
            <p:spPr>
              <a:xfrm>
                <a:off x="2184934" y="2550695"/>
                <a:ext cx="1443789" cy="49088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1925053" y="2723949"/>
                <a:ext cx="1973179" cy="15400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17"/>
            <p:cNvCxnSpPr/>
            <p:nvPr/>
          </p:nvCxnSpPr>
          <p:spPr>
            <a:xfrm flipV="1">
              <a:off x="1347570" y="6307487"/>
              <a:ext cx="3225178" cy="668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6" idx="2"/>
            </p:cNvCxnSpPr>
            <p:nvPr/>
          </p:nvCxnSpPr>
          <p:spPr>
            <a:xfrm flipV="1">
              <a:off x="4523874" y="6208295"/>
              <a:ext cx="28875" cy="1251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65171" y="2425566"/>
              <a:ext cx="9626" cy="3888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flipV="1">
              <a:off x="1666875" y="3542097"/>
              <a:ext cx="1241658" cy="250257"/>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689268" y="4570396"/>
              <a:ext cx="1241658" cy="250257"/>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flipV="1">
              <a:off x="1689268" y="5600299"/>
              <a:ext cx="1241658" cy="250257"/>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666875" y="2050184"/>
              <a:ext cx="1225550" cy="385008"/>
            </a:xfrm>
            <a:prstGeom prst="bentConnector3">
              <a:avLst>
                <a:gd name="adj1" fmla="val 98694"/>
              </a:avLst>
            </a:prstGeom>
            <a:ln w="28575"/>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06317" y="1337913"/>
              <a:ext cx="269508" cy="519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rot="20053698">
              <a:off x="3452763" y="1534303"/>
              <a:ext cx="1054134" cy="1864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rot="1405295">
              <a:off x="3441533" y="2081338"/>
              <a:ext cx="1054134" cy="1864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0" name="Group 49"/>
            <p:cNvGrpSpPr/>
            <p:nvPr/>
          </p:nvGrpSpPr>
          <p:grpSpPr>
            <a:xfrm>
              <a:off x="3039979" y="2569947"/>
              <a:ext cx="1368392" cy="558265"/>
              <a:chOff x="3039979" y="2569947"/>
              <a:chExt cx="1368392" cy="558265"/>
            </a:xfrm>
          </p:grpSpPr>
          <p:sp>
            <p:nvSpPr>
              <p:cNvPr id="45" name="Rectangle 44"/>
              <p:cNvSpPr/>
              <p:nvPr/>
            </p:nvSpPr>
            <p:spPr>
              <a:xfrm>
                <a:off x="3128211" y="2656573"/>
                <a:ext cx="134753" cy="4716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3118586" y="2569947"/>
                <a:ext cx="1289785" cy="1443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3041583" y="2803359"/>
                <a:ext cx="327259"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3039979" y="2859506"/>
                <a:ext cx="327259"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 name="Group 8"/>
            <p:cNvGrpSpPr/>
            <p:nvPr/>
          </p:nvGrpSpPr>
          <p:grpSpPr>
            <a:xfrm>
              <a:off x="1963554" y="3051209"/>
              <a:ext cx="1973179" cy="490888"/>
              <a:chOff x="1925053" y="2550695"/>
              <a:chExt cx="1973179" cy="490888"/>
            </a:xfrm>
            <a:solidFill>
              <a:schemeClr val="bg1">
                <a:lumMod val="85000"/>
              </a:schemeClr>
            </a:solidFill>
          </p:grpSpPr>
          <p:sp>
            <p:nvSpPr>
              <p:cNvPr id="4" name="Rounded Rectangle 3"/>
              <p:cNvSpPr/>
              <p:nvPr/>
            </p:nvSpPr>
            <p:spPr>
              <a:xfrm>
                <a:off x="2184934" y="2550695"/>
                <a:ext cx="1443789" cy="49088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1925053" y="2723949"/>
                <a:ext cx="1973179" cy="15400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1" name="Group 50"/>
            <p:cNvGrpSpPr/>
            <p:nvPr/>
          </p:nvGrpSpPr>
          <p:grpSpPr>
            <a:xfrm>
              <a:off x="3048000" y="3646372"/>
              <a:ext cx="1368392" cy="558265"/>
              <a:chOff x="3039979" y="2569947"/>
              <a:chExt cx="1368392" cy="558265"/>
            </a:xfrm>
          </p:grpSpPr>
          <p:sp>
            <p:nvSpPr>
              <p:cNvPr id="52" name="Rectangle 51"/>
              <p:cNvSpPr/>
              <p:nvPr/>
            </p:nvSpPr>
            <p:spPr>
              <a:xfrm>
                <a:off x="3128211" y="2656573"/>
                <a:ext cx="134753" cy="4716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p:cNvSpPr/>
              <p:nvPr/>
            </p:nvSpPr>
            <p:spPr>
              <a:xfrm>
                <a:off x="3118586" y="2569947"/>
                <a:ext cx="1289785" cy="1443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p:cNvSpPr/>
              <p:nvPr/>
            </p:nvSpPr>
            <p:spPr>
              <a:xfrm>
                <a:off x="3041583" y="2803359"/>
                <a:ext cx="327259"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p:cNvSpPr/>
              <p:nvPr/>
            </p:nvSpPr>
            <p:spPr>
              <a:xfrm>
                <a:off x="3039979" y="2859506"/>
                <a:ext cx="327259"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6" name="Group 55"/>
            <p:cNvGrpSpPr/>
            <p:nvPr/>
          </p:nvGrpSpPr>
          <p:grpSpPr>
            <a:xfrm>
              <a:off x="3057625" y="4695526"/>
              <a:ext cx="1368392" cy="558265"/>
              <a:chOff x="3039979" y="2569947"/>
              <a:chExt cx="1368392" cy="558265"/>
            </a:xfrm>
          </p:grpSpPr>
          <p:sp>
            <p:nvSpPr>
              <p:cNvPr id="57" name="Rectangle 56"/>
              <p:cNvSpPr/>
              <p:nvPr/>
            </p:nvSpPr>
            <p:spPr>
              <a:xfrm>
                <a:off x="3128211" y="2656573"/>
                <a:ext cx="134753" cy="4716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p:cNvSpPr/>
              <p:nvPr/>
            </p:nvSpPr>
            <p:spPr>
              <a:xfrm>
                <a:off x="3118586" y="2569947"/>
                <a:ext cx="1289785" cy="1443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p:cNvSpPr/>
              <p:nvPr/>
            </p:nvSpPr>
            <p:spPr>
              <a:xfrm>
                <a:off x="3041583" y="2803359"/>
                <a:ext cx="327259"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p:cNvSpPr/>
              <p:nvPr/>
            </p:nvSpPr>
            <p:spPr>
              <a:xfrm>
                <a:off x="3039979" y="2859506"/>
                <a:ext cx="327259"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Rectangle 15"/>
            <p:cNvSpPr/>
            <p:nvPr/>
          </p:nvSpPr>
          <p:spPr>
            <a:xfrm>
              <a:off x="4408370" y="1049154"/>
              <a:ext cx="288758" cy="51591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68"/>
            <p:cNvGrpSpPr/>
            <p:nvPr/>
          </p:nvGrpSpPr>
          <p:grpSpPr>
            <a:xfrm>
              <a:off x="1859249" y="3726457"/>
              <a:ext cx="147992" cy="163914"/>
              <a:chOff x="6545179" y="1896177"/>
              <a:chExt cx="147992" cy="163914"/>
            </a:xfrm>
          </p:grpSpPr>
          <p:sp>
            <p:nvSpPr>
              <p:cNvPr id="70" name="Rectangle 69"/>
              <p:cNvSpPr/>
              <p:nvPr/>
            </p:nvSpPr>
            <p:spPr>
              <a:xfrm>
                <a:off x="6545179" y="1896177"/>
                <a:ext cx="67377" cy="163629"/>
              </a:xfrm>
              <a:prstGeom prst="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p:cNvSpPr/>
              <p:nvPr/>
            </p:nvSpPr>
            <p:spPr>
              <a:xfrm>
                <a:off x="6625794" y="1896462"/>
                <a:ext cx="67377" cy="163629"/>
              </a:xfrm>
              <a:prstGeom prst="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5" name="Group 74"/>
            <p:cNvGrpSpPr/>
            <p:nvPr/>
          </p:nvGrpSpPr>
          <p:grpSpPr>
            <a:xfrm>
              <a:off x="1816340" y="4739991"/>
              <a:ext cx="147992" cy="163914"/>
              <a:chOff x="6545179" y="1896177"/>
              <a:chExt cx="147992" cy="163914"/>
            </a:xfrm>
          </p:grpSpPr>
          <p:sp>
            <p:nvSpPr>
              <p:cNvPr id="76" name="Rectangle 75"/>
              <p:cNvSpPr/>
              <p:nvPr/>
            </p:nvSpPr>
            <p:spPr>
              <a:xfrm>
                <a:off x="6545179" y="1896177"/>
                <a:ext cx="67377" cy="163629"/>
              </a:xfrm>
              <a:prstGeom prst="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p:cNvSpPr/>
              <p:nvPr/>
            </p:nvSpPr>
            <p:spPr>
              <a:xfrm>
                <a:off x="6625794" y="1896462"/>
                <a:ext cx="67377" cy="163629"/>
              </a:xfrm>
              <a:prstGeom prst="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1" name="Group 80"/>
            <p:cNvGrpSpPr/>
            <p:nvPr/>
          </p:nvGrpSpPr>
          <p:grpSpPr>
            <a:xfrm>
              <a:off x="1791187" y="5753525"/>
              <a:ext cx="147992" cy="163914"/>
              <a:chOff x="6545179" y="1896177"/>
              <a:chExt cx="147992" cy="163914"/>
            </a:xfrm>
          </p:grpSpPr>
          <p:sp>
            <p:nvSpPr>
              <p:cNvPr id="82" name="Rectangle 81"/>
              <p:cNvSpPr/>
              <p:nvPr/>
            </p:nvSpPr>
            <p:spPr>
              <a:xfrm>
                <a:off x="6545179" y="1896177"/>
                <a:ext cx="67377" cy="163629"/>
              </a:xfrm>
              <a:prstGeom prst="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p:cNvSpPr/>
              <p:nvPr/>
            </p:nvSpPr>
            <p:spPr>
              <a:xfrm>
                <a:off x="6625794" y="1896462"/>
                <a:ext cx="67377" cy="163629"/>
              </a:xfrm>
              <a:prstGeom prst="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7" name="Group 86"/>
            <p:cNvGrpSpPr/>
            <p:nvPr/>
          </p:nvGrpSpPr>
          <p:grpSpPr>
            <a:xfrm>
              <a:off x="2415631" y="5784616"/>
              <a:ext cx="187006" cy="111636"/>
              <a:chOff x="6903293" y="1945024"/>
              <a:chExt cx="121351" cy="56402"/>
            </a:xfrm>
          </p:grpSpPr>
          <p:sp>
            <p:nvSpPr>
              <p:cNvPr id="88" name="Rectangle 87"/>
              <p:cNvSpPr/>
              <p:nvPr/>
            </p:nvSpPr>
            <p:spPr>
              <a:xfrm>
                <a:off x="6903293" y="1945024"/>
                <a:ext cx="54693" cy="56402"/>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p:cNvSpPr/>
              <p:nvPr/>
            </p:nvSpPr>
            <p:spPr>
              <a:xfrm>
                <a:off x="6965108" y="1945024"/>
                <a:ext cx="59536" cy="56401"/>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0" name="Group 89"/>
            <p:cNvGrpSpPr/>
            <p:nvPr/>
          </p:nvGrpSpPr>
          <p:grpSpPr>
            <a:xfrm>
              <a:off x="2399355" y="3735354"/>
              <a:ext cx="187006" cy="111636"/>
              <a:chOff x="6903293" y="1945024"/>
              <a:chExt cx="121351" cy="56402"/>
            </a:xfrm>
          </p:grpSpPr>
          <p:sp>
            <p:nvSpPr>
              <p:cNvPr id="91" name="Rectangle 90"/>
              <p:cNvSpPr/>
              <p:nvPr/>
            </p:nvSpPr>
            <p:spPr>
              <a:xfrm>
                <a:off x="6903293" y="1945024"/>
                <a:ext cx="54693" cy="56402"/>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91"/>
              <p:cNvSpPr/>
              <p:nvPr/>
            </p:nvSpPr>
            <p:spPr>
              <a:xfrm>
                <a:off x="6965108" y="1945024"/>
                <a:ext cx="59536" cy="56401"/>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3" name="Group 92"/>
            <p:cNvGrpSpPr/>
            <p:nvPr/>
          </p:nvGrpSpPr>
          <p:grpSpPr>
            <a:xfrm>
              <a:off x="2400835" y="4766644"/>
              <a:ext cx="187006" cy="111636"/>
              <a:chOff x="6903293" y="1945024"/>
              <a:chExt cx="121351" cy="56402"/>
            </a:xfrm>
          </p:grpSpPr>
          <p:sp>
            <p:nvSpPr>
              <p:cNvPr id="94" name="Rectangle 93"/>
              <p:cNvSpPr/>
              <p:nvPr/>
            </p:nvSpPr>
            <p:spPr>
              <a:xfrm>
                <a:off x="6903293" y="1945024"/>
                <a:ext cx="54693" cy="56402"/>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94"/>
              <p:cNvSpPr/>
              <p:nvPr/>
            </p:nvSpPr>
            <p:spPr>
              <a:xfrm>
                <a:off x="6965108" y="1945024"/>
                <a:ext cx="59536" cy="56401"/>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9" name="Oval 28"/>
            <p:cNvSpPr/>
            <p:nvPr/>
          </p:nvSpPr>
          <p:spPr>
            <a:xfrm>
              <a:off x="1992463" y="1578544"/>
              <a:ext cx="1799924" cy="6448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7" name="Straight Arrow Connector 96"/>
            <p:cNvCxnSpPr/>
            <p:nvPr/>
          </p:nvCxnSpPr>
          <p:spPr>
            <a:xfrm>
              <a:off x="1260629" y="3826276"/>
              <a:ext cx="8878" cy="810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1020933" y="2041864"/>
              <a:ext cx="2574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TextBox 100"/>
            <p:cNvSpPr txBox="1"/>
            <p:nvPr/>
          </p:nvSpPr>
          <p:spPr>
            <a:xfrm>
              <a:off x="3589202" y="6227390"/>
              <a:ext cx="2574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TextBox 101"/>
            <p:cNvSpPr txBox="1"/>
            <p:nvPr/>
          </p:nvSpPr>
          <p:spPr>
            <a:xfrm>
              <a:off x="1409423" y="5879977"/>
              <a:ext cx="2574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TextBox 102"/>
            <p:cNvSpPr txBox="1"/>
            <p:nvPr/>
          </p:nvSpPr>
          <p:spPr>
            <a:xfrm>
              <a:off x="1538149" y="6245152"/>
              <a:ext cx="2574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B</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TextBox 106"/>
            <p:cNvSpPr txBox="1"/>
            <p:nvPr/>
          </p:nvSpPr>
          <p:spPr>
            <a:xfrm>
              <a:off x="1666875" y="5439052"/>
              <a:ext cx="421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TextBox 107"/>
            <p:cNvSpPr txBox="1"/>
            <p:nvPr/>
          </p:nvSpPr>
          <p:spPr>
            <a:xfrm>
              <a:off x="1666875" y="2377736"/>
              <a:ext cx="421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TextBox 108"/>
            <p:cNvSpPr txBox="1"/>
            <p:nvPr/>
          </p:nvSpPr>
          <p:spPr>
            <a:xfrm>
              <a:off x="1666875" y="3429000"/>
              <a:ext cx="421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C3</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TextBox 109"/>
            <p:cNvSpPr txBox="1"/>
            <p:nvPr/>
          </p:nvSpPr>
          <p:spPr>
            <a:xfrm>
              <a:off x="1666875" y="4431437"/>
              <a:ext cx="421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2" name="Straight Arrow Connector 111"/>
            <p:cNvCxnSpPr/>
            <p:nvPr/>
          </p:nvCxnSpPr>
          <p:spPr>
            <a:xfrm>
              <a:off x="2228295" y="6436312"/>
              <a:ext cx="523783" cy="0"/>
            </a:xfrm>
            <a:prstGeom prst="straightConnector1">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V="1">
              <a:off x="1666875" y="5069150"/>
              <a:ext cx="0" cy="221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2104008" y="5832629"/>
              <a:ext cx="186431" cy="35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V="1">
              <a:off x="2086252" y="4802819"/>
              <a:ext cx="124288" cy="17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V="1">
              <a:off x="2139518" y="3790765"/>
              <a:ext cx="124288" cy="17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28" name="Straight Connector 227"/>
          <p:cNvCxnSpPr/>
          <p:nvPr/>
        </p:nvCxnSpPr>
        <p:spPr>
          <a:xfrm>
            <a:off x="2390911" y="504034"/>
            <a:ext cx="8877" cy="639192"/>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6" name="TextBox 235"/>
          <p:cNvSpPr txBox="1"/>
          <p:nvPr/>
        </p:nvSpPr>
        <p:spPr>
          <a:xfrm>
            <a:off x="334446" y="6053710"/>
            <a:ext cx="8025783" cy="369332"/>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Figure</a:t>
            </a:r>
            <a:r>
              <a:rPr kumimoji="0" lang="en-GB" sz="1800" b="1" i="0" u="none" strike="noStrike" kern="1200" cap="none" spc="0" normalizeH="0" noProof="0" dirty="0" smtClean="0">
                <a:ln>
                  <a:noFill/>
                </a:ln>
                <a:solidFill>
                  <a:prstClr val="black"/>
                </a:solidFill>
                <a:effectLst/>
                <a:uLnTx/>
                <a:uFillTx/>
                <a:latin typeface="Calibri" panose="020F0502020204030204"/>
                <a:ea typeface="+mn-ea"/>
                <a:cs typeface="+mn-cs"/>
              </a:rPr>
              <a:t> 1a and b: </a:t>
            </a:r>
            <a:r>
              <a:rPr kumimoji="0" lang="en-GB"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Configuration for ESS HB704</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9" name="TextBox 238"/>
          <p:cNvSpPr txBox="1"/>
          <p:nvPr/>
        </p:nvSpPr>
        <p:spPr>
          <a:xfrm rot="16200000">
            <a:off x="-135622" y="4351196"/>
            <a:ext cx="7314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7030A0"/>
                </a:solidFill>
                <a:effectLst/>
                <a:uLnTx/>
                <a:uFillTx/>
                <a:latin typeface="Calibri" panose="020F0502020204030204"/>
                <a:ea typeface="+mn-ea"/>
                <a:cs typeface="+mn-cs"/>
              </a:rPr>
              <a:t>15g/S</a:t>
            </a: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40" name="TextBox 239"/>
          <p:cNvSpPr txBox="1"/>
          <p:nvPr/>
        </p:nvSpPr>
        <p:spPr>
          <a:xfrm>
            <a:off x="1137198" y="1929389"/>
            <a:ext cx="9321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7030A0"/>
                </a:solidFill>
                <a:effectLst/>
                <a:uLnTx/>
                <a:uFillTx/>
                <a:latin typeface="Calibri" panose="020F0502020204030204"/>
                <a:ea typeface="+mn-ea"/>
                <a:cs typeface="+mn-cs"/>
              </a:rPr>
              <a:t>~ 3 g/S </a:t>
            </a:r>
            <a:endParaRPr kumimoji="0" lang="en-GB" sz="12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41" name="TextBox 240"/>
          <p:cNvSpPr txBox="1"/>
          <p:nvPr/>
        </p:nvSpPr>
        <p:spPr>
          <a:xfrm>
            <a:off x="2604270" y="5523229"/>
            <a:ext cx="9321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7030A0"/>
                </a:solidFill>
                <a:effectLst/>
                <a:uLnTx/>
                <a:uFillTx/>
                <a:latin typeface="Calibri" panose="020F0502020204030204"/>
                <a:ea typeface="+mn-ea"/>
                <a:cs typeface="+mn-cs"/>
              </a:rPr>
              <a:t>~ 3 g/S </a:t>
            </a:r>
            <a:endParaRPr kumimoji="0" lang="en-GB" sz="12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42" name="TextBox 241"/>
          <p:cNvSpPr txBox="1"/>
          <p:nvPr/>
        </p:nvSpPr>
        <p:spPr>
          <a:xfrm>
            <a:off x="1171850" y="5443201"/>
            <a:ext cx="9321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7030A0"/>
                </a:solidFill>
                <a:effectLst/>
                <a:uLnTx/>
                <a:uFillTx/>
                <a:latin typeface="Calibri" panose="020F0502020204030204"/>
                <a:ea typeface="+mn-ea"/>
                <a:cs typeface="+mn-cs"/>
              </a:rPr>
              <a:t>~ 3 g/S </a:t>
            </a:r>
            <a:endParaRPr kumimoji="0" lang="en-GB" sz="12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43" name="TextBox 242"/>
          <p:cNvSpPr txBox="1"/>
          <p:nvPr/>
        </p:nvSpPr>
        <p:spPr>
          <a:xfrm>
            <a:off x="1156604" y="4325153"/>
            <a:ext cx="9321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7030A0"/>
                </a:solidFill>
                <a:effectLst/>
                <a:uLnTx/>
                <a:uFillTx/>
                <a:latin typeface="Calibri" panose="020F0502020204030204"/>
                <a:ea typeface="+mn-ea"/>
                <a:cs typeface="+mn-cs"/>
              </a:rPr>
              <a:t>~ 3 g/S </a:t>
            </a:r>
            <a:endParaRPr kumimoji="0" lang="en-GB" sz="12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44" name="TextBox 243"/>
          <p:cNvSpPr txBox="1"/>
          <p:nvPr/>
        </p:nvSpPr>
        <p:spPr>
          <a:xfrm>
            <a:off x="1216439" y="3303111"/>
            <a:ext cx="9321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7030A0"/>
                </a:solidFill>
                <a:effectLst/>
                <a:uLnTx/>
                <a:uFillTx/>
                <a:latin typeface="Calibri" panose="020F0502020204030204"/>
                <a:ea typeface="+mn-ea"/>
                <a:cs typeface="+mn-cs"/>
              </a:rPr>
              <a:t>~ 3 g/S </a:t>
            </a:r>
            <a:endParaRPr kumimoji="0" lang="en-GB" sz="12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cxnSp>
        <p:nvCxnSpPr>
          <p:cNvPr id="273" name="Straight Arrow Connector 272"/>
          <p:cNvCxnSpPr/>
          <p:nvPr/>
        </p:nvCxnSpPr>
        <p:spPr>
          <a:xfrm flipV="1">
            <a:off x="570699" y="3431270"/>
            <a:ext cx="0" cy="916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2C141E14-6943-4304-BF0C-3F13FDE5AED2}" type="datetime1">
              <a:rPr lang="en-US" smtClean="0"/>
              <a:t>7/13/2022</a:t>
            </a:fld>
            <a:endParaRPr lang="en-GB"/>
          </a:p>
        </p:txBody>
      </p:sp>
      <p:sp>
        <p:nvSpPr>
          <p:cNvPr id="5" name="Footer Placeholder 4"/>
          <p:cNvSpPr>
            <a:spLocks noGrp="1"/>
          </p:cNvSpPr>
          <p:nvPr>
            <p:ph type="ftr" sz="quarter" idx="11"/>
          </p:nvPr>
        </p:nvSpPr>
        <p:spPr/>
        <p:txBody>
          <a:bodyPr/>
          <a:lstStyle/>
          <a:p>
            <a:r>
              <a:rPr lang="en-US" smtClean="0"/>
              <a:t>PIP-II FCD modifications</a:t>
            </a:r>
            <a:endParaRPr lang="en-GB"/>
          </a:p>
        </p:txBody>
      </p:sp>
      <p:sp>
        <p:nvSpPr>
          <p:cNvPr id="6" name="Slide Number Placeholder 5"/>
          <p:cNvSpPr>
            <a:spLocks noGrp="1"/>
          </p:cNvSpPr>
          <p:nvPr>
            <p:ph type="sldNum" sz="quarter" idx="12"/>
          </p:nvPr>
        </p:nvSpPr>
        <p:spPr/>
        <p:txBody>
          <a:bodyPr/>
          <a:lstStyle/>
          <a:p>
            <a:fld id="{2B29092E-EDA9-45D4-8C21-CFAD563A75A5}" type="slidenum">
              <a:rPr lang="en-GB" smtClean="0"/>
              <a:t>5</a:t>
            </a:fld>
            <a:endParaRPr lang="en-GB" dirty="0"/>
          </a:p>
        </p:txBody>
      </p:sp>
      <p:sp>
        <p:nvSpPr>
          <p:cNvPr id="199" name="TextBox 198"/>
          <p:cNvSpPr txBox="1"/>
          <p:nvPr/>
        </p:nvSpPr>
        <p:spPr>
          <a:xfrm>
            <a:off x="1140484" y="1283211"/>
            <a:ext cx="1587214" cy="261610"/>
          </a:xfrm>
          <a:prstGeom prst="rect">
            <a:avLst/>
          </a:prstGeom>
          <a:noFill/>
          <a:ln>
            <a:noFill/>
          </a:ln>
        </p:spPr>
        <p:txBody>
          <a:bodyPr wrap="square" rtlCol="0">
            <a:spAutoFit/>
          </a:bodyPr>
          <a:lstStyle/>
          <a:p>
            <a:pPr algn="ctr"/>
            <a:r>
              <a:rPr lang="en-GB" sz="1100" dirty="0" smtClean="0"/>
              <a:t>Helium Reservoir</a:t>
            </a:r>
            <a:endParaRPr lang="en-GB" sz="1100" dirty="0"/>
          </a:p>
        </p:txBody>
      </p:sp>
      <p:sp>
        <p:nvSpPr>
          <p:cNvPr id="8" name="TextBox 7"/>
          <p:cNvSpPr txBox="1"/>
          <p:nvPr/>
        </p:nvSpPr>
        <p:spPr>
          <a:xfrm>
            <a:off x="8507951" y="1319942"/>
            <a:ext cx="3473360" cy="3785652"/>
          </a:xfrm>
          <a:prstGeom prst="rect">
            <a:avLst/>
          </a:prstGeom>
          <a:noFill/>
          <a:ln>
            <a:solidFill>
              <a:schemeClr val="tx1"/>
            </a:solidFill>
          </a:ln>
        </p:spPr>
        <p:txBody>
          <a:bodyPr wrap="square" rtlCol="0">
            <a:spAutoFit/>
          </a:bodyPr>
          <a:lstStyle/>
          <a:p>
            <a:pPr algn="ctr"/>
            <a:r>
              <a:rPr lang="en-GB" sz="1600" dirty="0" smtClean="0"/>
              <a:t>The maximum </a:t>
            </a:r>
            <a:r>
              <a:rPr lang="en-GB" sz="1600" dirty="0" smtClean="0"/>
              <a:t>flow rate </a:t>
            </a:r>
            <a:r>
              <a:rPr lang="en-GB" sz="1600" dirty="0" smtClean="0"/>
              <a:t>that can be </a:t>
            </a:r>
            <a:r>
              <a:rPr lang="en-GB" sz="1600" dirty="0" smtClean="0"/>
              <a:t>achieved </a:t>
            </a:r>
            <a:r>
              <a:rPr lang="en-GB" sz="1600" dirty="0" smtClean="0"/>
              <a:t>in the current configuration is 15 g/s. </a:t>
            </a:r>
          </a:p>
          <a:p>
            <a:pPr algn="ctr"/>
            <a:endParaRPr lang="en-GB" sz="1600" dirty="0" smtClean="0"/>
          </a:p>
          <a:p>
            <a:pPr algn="ctr"/>
            <a:r>
              <a:rPr lang="en-GB" sz="1600" dirty="0" smtClean="0"/>
              <a:t>However, this is distributed equally across 5 different branches with a maximum achievable flow of 3 g/s in each branch.</a:t>
            </a:r>
          </a:p>
          <a:p>
            <a:pPr algn="ctr"/>
            <a:endParaRPr lang="en-GB" sz="1600" dirty="0"/>
          </a:p>
          <a:p>
            <a:pPr algn="ctr"/>
            <a:r>
              <a:rPr lang="en-GB" sz="1600" dirty="0" smtClean="0"/>
              <a:t>Therefore in order to achieve a flowrate exceeding 8 g/s, we must minimise the number of branches.</a:t>
            </a:r>
          </a:p>
          <a:p>
            <a:pPr algn="ctr"/>
            <a:endParaRPr lang="en-GB" sz="1600" dirty="0"/>
          </a:p>
          <a:p>
            <a:pPr algn="ctr"/>
            <a:r>
              <a:rPr lang="en-GB" sz="1600" dirty="0" smtClean="0"/>
              <a:t>This can be achieved by testing only one cavity at a time.</a:t>
            </a:r>
          </a:p>
        </p:txBody>
      </p:sp>
      <p:sp>
        <p:nvSpPr>
          <p:cNvPr id="19" name="TextBox 18"/>
          <p:cNvSpPr txBox="1"/>
          <p:nvPr/>
        </p:nvSpPr>
        <p:spPr>
          <a:xfrm>
            <a:off x="53483" y="44674"/>
            <a:ext cx="5240347" cy="369332"/>
          </a:xfrm>
          <a:prstGeom prst="rect">
            <a:avLst/>
          </a:prstGeom>
          <a:noFill/>
        </p:spPr>
        <p:txBody>
          <a:bodyPr wrap="square" rtlCol="0">
            <a:spAutoFit/>
          </a:bodyPr>
          <a:lstStyle/>
          <a:p>
            <a:r>
              <a:rPr lang="en-GB" b="1" u="sng" dirty="0" smtClean="0"/>
              <a:t>Existing CSI configuration</a:t>
            </a:r>
            <a:endParaRPr lang="en-GB" b="1" u="sng" dirty="0"/>
          </a:p>
        </p:txBody>
      </p: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610765" y="1416275"/>
            <a:ext cx="5016099" cy="3762074"/>
          </a:xfrm>
          <a:prstGeom prst="rect">
            <a:avLst/>
          </a:prstGeom>
          <a:ln>
            <a:solidFill>
              <a:schemeClr val="tx1"/>
            </a:solidFill>
          </a:ln>
        </p:spPr>
      </p:pic>
      <p:sp>
        <p:nvSpPr>
          <p:cNvPr id="23" name="TextBox 22"/>
          <p:cNvSpPr txBox="1"/>
          <p:nvPr/>
        </p:nvSpPr>
        <p:spPr>
          <a:xfrm>
            <a:off x="438120" y="826659"/>
            <a:ext cx="369798" cy="307777"/>
          </a:xfrm>
          <a:prstGeom prst="rect">
            <a:avLst/>
          </a:prstGeom>
          <a:solidFill>
            <a:schemeClr val="bg1"/>
          </a:solidFill>
        </p:spPr>
        <p:txBody>
          <a:bodyPr wrap="square" rtlCol="0">
            <a:spAutoFit/>
          </a:bodyPr>
          <a:lstStyle/>
          <a:p>
            <a:r>
              <a:rPr lang="en-GB" sz="1400" dirty="0"/>
              <a:t>a</a:t>
            </a:r>
            <a:r>
              <a:rPr lang="en-GB" sz="1400" dirty="0" smtClean="0"/>
              <a:t>)</a:t>
            </a:r>
            <a:endParaRPr lang="en-GB" sz="1400" dirty="0"/>
          </a:p>
        </p:txBody>
      </p:sp>
      <p:sp>
        <p:nvSpPr>
          <p:cNvPr id="96" name="TextBox 95"/>
          <p:cNvSpPr txBox="1"/>
          <p:nvPr/>
        </p:nvSpPr>
        <p:spPr>
          <a:xfrm>
            <a:off x="4441948" y="952153"/>
            <a:ext cx="356243" cy="307777"/>
          </a:xfrm>
          <a:prstGeom prst="rect">
            <a:avLst/>
          </a:prstGeom>
          <a:solidFill>
            <a:schemeClr val="bg1"/>
          </a:solidFill>
        </p:spPr>
        <p:txBody>
          <a:bodyPr wrap="square" rtlCol="0">
            <a:spAutoFit/>
          </a:bodyPr>
          <a:lstStyle/>
          <a:p>
            <a:r>
              <a:rPr lang="en-GB" sz="1400" dirty="0" smtClean="0"/>
              <a:t>b)</a:t>
            </a:r>
            <a:endParaRPr lang="en-GB" sz="1400" dirty="0"/>
          </a:p>
        </p:txBody>
      </p:sp>
    </p:spTree>
    <p:extLst>
      <p:ext uri="{BB962C8B-B14F-4D97-AF65-F5344CB8AC3E}">
        <p14:creationId xmlns:p14="http://schemas.microsoft.com/office/powerpoint/2010/main" val="4145467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8" name="Straight Connector 217"/>
          <p:cNvCxnSpPr/>
          <p:nvPr/>
        </p:nvCxnSpPr>
        <p:spPr>
          <a:xfrm>
            <a:off x="9318174" y="3471499"/>
            <a:ext cx="548625" cy="497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157" name="Rectangle 156"/>
          <p:cNvSpPr/>
          <p:nvPr/>
        </p:nvSpPr>
        <p:spPr>
          <a:xfrm>
            <a:off x="9810912" y="3046335"/>
            <a:ext cx="147125" cy="1805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Isosceles Triangle 79"/>
          <p:cNvSpPr/>
          <p:nvPr/>
        </p:nvSpPr>
        <p:spPr>
          <a:xfrm rot="5400000">
            <a:off x="8183090" y="5903430"/>
            <a:ext cx="60325" cy="11366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0" name="Straight Connector 269"/>
          <p:cNvCxnSpPr/>
          <p:nvPr/>
        </p:nvCxnSpPr>
        <p:spPr>
          <a:xfrm>
            <a:off x="8900210" y="4171710"/>
            <a:ext cx="4332" cy="429087"/>
          </a:xfrm>
          <a:prstGeom prst="line">
            <a:avLst/>
          </a:prstGeom>
        </p:spPr>
        <p:style>
          <a:lnRef idx="1">
            <a:schemeClr val="accent1"/>
          </a:lnRef>
          <a:fillRef idx="0">
            <a:schemeClr val="accent1"/>
          </a:fillRef>
          <a:effectRef idx="0">
            <a:schemeClr val="accent1"/>
          </a:effectRef>
          <a:fontRef idx="minor">
            <a:schemeClr val="tx1"/>
          </a:fontRef>
        </p:style>
      </p:cxnSp>
      <p:grpSp>
        <p:nvGrpSpPr>
          <p:cNvPr id="121" name="Group 120"/>
          <p:cNvGrpSpPr/>
          <p:nvPr/>
        </p:nvGrpSpPr>
        <p:grpSpPr>
          <a:xfrm>
            <a:off x="1091953" y="623027"/>
            <a:ext cx="3676195" cy="5583374"/>
            <a:chOff x="1020933" y="1049154"/>
            <a:chExt cx="3676195" cy="5583374"/>
          </a:xfrm>
        </p:grpSpPr>
        <p:cxnSp>
          <p:nvCxnSpPr>
            <p:cNvPr id="3" name="Straight Connector 2"/>
            <p:cNvCxnSpPr/>
            <p:nvPr/>
          </p:nvCxnSpPr>
          <p:spPr>
            <a:xfrm>
              <a:off x="1366787" y="1771049"/>
              <a:ext cx="0" cy="4543124"/>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1944336" y="4108384"/>
              <a:ext cx="1973179" cy="490888"/>
              <a:chOff x="1925053" y="2550695"/>
              <a:chExt cx="1973179" cy="490888"/>
            </a:xfrm>
            <a:solidFill>
              <a:schemeClr val="bg1">
                <a:lumMod val="85000"/>
              </a:schemeClr>
            </a:solidFill>
          </p:grpSpPr>
          <p:sp>
            <p:nvSpPr>
              <p:cNvPr id="11" name="Rounded Rectangle 10"/>
              <p:cNvSpPr/>
              <p:nvPr/>
            </p:nvSpPr>
            <p:spPr>
              <a:xfrm>
                <a:off x="2184934" y="2550695"/>
                <a:ext cx="1443789" cy="49088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p:cNvSpPr/>
              <p:nvPr/>
            </p:nvSpPr>
            <p:spPr>
              <a:xfrm>
                <a:off x="1925053" y="2723949"/>
                <a:ext cx="1973179" cy="15400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 name="Group 12"/>
            <p:cNvGrpSpPr/>
            <p:nvPr/>
          </p:nvGrpSpPr>
          <p:grpSpPr>
            <a:xfrm>
              <a:off x="1944336" y="5147912"/>
              <a:ext cx="1973179" cy="490888"/>
              <a:chOff x="1925053" y="2550695"/>
              <a:chExt cx="1973179" cy="490888"/>
            </a:xfrm>
            <a:solidFill>
              <a:schemeClr val="bg1">
                <a:lumMod val="85000"/>
              </a:schemeClr>
            </a:solidFill>
          </p:grpSpPr>
          <p:sp>
            <p:nvSpPr>
              <p:cNvPr id="14" name="Rounded Rectangle 13"/>
              <p:cNvSpPr/>
              <p:nvPr/>
            </p:nvSpPr>
            <p:spPr>
              <a:xfrm>
                <a:off x="2184934" y="2550695"/>
                <a:ext cx="1443789" cy="49088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1925053" y="2723949"/>
                <a:ext cx="1973179" cy="15400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 name="Straight Connector 17"/>
            <p:cNvCxnSpPr/>
            <p:nvPr/>
          </p:nvCxnSpPr>
          <p:spPr>
            <a:xfrm>
              <a:off x="1347570" y="6314173"/>
              <a:ext cx="3166712" cy="2887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6" idx="2"/>
            </p:cNvCxnSpPr>
            <p:nvPr/>
          </p:nvCxnSpPr>
          <p:spPr>
            <a:xfrm flipV="1">
              <a:off x="4523874" y="6208295"/>
              <a:ext cx="28875" cy="1251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665171" y="2425566"/>
              <a:ext cx="9626" cy="3888607"/>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6" name="Elbow Connector 25"/>
            <p:cNvCxnSpPr/>
            <p:nvPr/>
          </p:nvCxnSpPr>
          <p:spPr>
            <a:xfrm flipV="1">
              <a:off x="1666875" y="3542097"/>
              <a:ext cx="1241658" cy="250257"/>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1689268" y="4570396"/>
              <a:ext cx="1241658" cy="250257"/>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flipV="1">
              <a:off x="1689268" y="5600299"/>
              <a:ext cx="1241658" cy="250257"/>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30" name="Elbow Connector 29"/>
            <p:cNvCxnSpPr/>
            <p:nvPr/>
          </p:nvCxnSpPr>
          <p:spPr>
            <a:xfrm flipV="1">
              <a:off x="1666875" y="2050184"/>
              <a:ext cx="1225550" cy="385008"/>
            </a:xfrm>
            <a:prstGeom prst="bentConnector3">
              <a:avLst>
                <a:gd name="adj1" fmla="val 98694"/>
              </a:avLst>
            </a:prstGeom>
            <a:ln w="28575"/>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2406317" y="1337913"/>
              <a:ext cx="269508" cy="519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p:cNvSpPr/>
            <p:nvPr/>
          </p:nvSpPr>
          <p:spPr>
            <a:xfrm rot="20053698">
              <a:off x="3452763" y="1534303"/>
              <a:ext cx="1054134" cy="1864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34"/>
            <p:cNvSpPr/>
            <p:nvPr/>
          </p:nvSpPr>
          <p:spPr>
            <a:xfrm rot="1405295">
              <a:off x="3441533" y="2081338"/>
              <a:ext cx="1054134" cy="1864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0" name="Group 49"/>
            <p:cNvGrpSpPr/>
            <p:nvPr/>
          </p:nvGrpSpPr>
          <p:grpSpPr>
            <a:xfrm>
              <a:off x="3039979" y="2569947"/>
              <a:ext cx="1368392" cy="558265"/>
              <a:chOff x="3039979" y="2569947"/>
              <a:chExt cx="1368392" cy="558265"/>
            </a:xfrm>
          </p:grpSpPr>
          <p:sp>
            <p:nvSpPr>
              <p:cNvPr id="45" name="Rectangle 44"/>
              <p:cNvSpPr/>
              <p:nvPr/>
            </p:nvSpPr>
            <p:spPr>
              <a:xfrm>
                <a:off x="3128211" y="2656573"/>
                <a:ext cx="134753" cy="4716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46"/>
              <p:cNvSpPr/>
              <p:nvPr/>
            </p:nvSpPr>
            <p:spPr>
              <a:xfrm>
                <a:off x="3118586" y="2569947"/>
                <a:ext cx="1289785" cy="1443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Rectangle 47"/>
              <p:cNvSpPr/>
              <p:nvPr/>
            </p:nvSpPr>
            <p:spPr>
              <a:xfrm>
                <a:off x="3041583" y="2803359"/>
                <a:ext cx="327259"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48"/>
              <p:cNvSpPr/>
              <p:nvPr/>
            </p:nvSpPr>
            <p:spPr>
              <a:xfrm>
                <a:off x="3039979" y="2859506"/>
                <a:ext cx="327259"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 name="Group 8"/>
            <p:cNvGrpSpPr/>
            <p:nvPr/>
          </p:nvGrpSpPr>
          <p:grpSpPr>
            <a:xfrm>
              <a:off x="1963554" y="3051209"/>
              <a:ext cx="1973179" cy="490888"/>
              <a:chOff x="1925053" y="2550695"/>
              <a:chExt cx="1973179" cy="490888"/>
            </a:xfrm>
            <a:solidFill>
              <a:schemeClr val="bg1">
                <a:lumMod val="85000"/>
              </a:schemeClr>
            </a:solidFill>
          </p:grpSpPr>
          <p:sp>
            <p:nvSpPr>
              <p:cNvPr id="4" name="Rounded Rectangle 3"/>
              <p:cNvSpPr/>
              <p:nvPr/>
            </p:nvSpPr>
            <p:spPr>
              <a:xfrm>
                <a:off x="2184934" y="2550695"/>
                <a:ext cx="1443789" cy="49088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a:off x="1925053" y="2723949"/>
                <a:ext cx="1973179" cy="15400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1" name="Group 50"/>
            <p:cNvGrpSpPr/>
            <p:nvPr/>
          </p:nvGrpSpPr>
          <p:grpSpPr>
            <a:xfrm>
              <a:off x="3048000" y="3646372"/>
              <a:ext cx="1368392" cy="558265"/>
              <a:chOff x="3039979" y="2569947"/>
              <a:chExt cx="1368392" cy="558265"/>
            </a:xfrm>
          </p:grpSpPr>
          <p:sp>
            <p:nvSpPr>
              <p:cNvPr id="52" name="Rectangle 51"/>
              <p:cNvSpPr/>
              <p:nvPr/>
            </p:nvSpPr>
            <p:spPr>
              <a:xfrm>
                <a:off x="3128211" y="2656573"/>
                <a:ext cx="134753" cy="4716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52"/>
              <p:cNvSpPr/>
              <p:nvPr/>
            </p:nvSpPr>
            <p:spPr>
              <a:xfrm>
                <a:off x="3118586" y="2569947"/>
                <a:ext cx="1289785" cy="1443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53"/>
              <p:cNvSpPr/>
              <p:nvPr/>
            </p:nvSpPr>
            <p:spPr>
              <a:xfrm>
                <a:off x="3041583" y="2803359"/>
                <a:ext cx="327259"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Rectangle 54"/>
              <p:cNvSpPr/>
              <p:nvPr/>
            </p:nvSpPr>
            <p:spPr>
              <a:xfrm>
                <a:off x="3039979" y="2859506"/>
                <a:ext cx="327259"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6" name="Group 55"/>
            <p:cNvGrpSpPr/>
            <p:nvPr/>
          </p:nvGrpSpPr>
          <p:grpSpPr>
            <a:xfrm>
              <a:off x="3057625" y="4695526"/>
              <a:ext cx="1368392" cy="558265"/>
              <a:chOff x="3039979" y="2569947"/>
              <a:chExt cx="1368392" cy="558265"/>
            </a:xfrm>
          </p:grpSpPr>
          <p:sp>
            <p:nvSpPr>
              <p:cNvPr id="57" name="Rectangle 56"/>
              <p:cNvSpPr/>
              <p:nvPr/>
            </p:nvSpPr>
            <p:spPr>
              <a:xfrm>
                <a:off x="3128211" y="2656573"/>
                <a:ext cx="134753" cy="4716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p:cNvSpPr/>
              <p:nvPr/>
            </p:nvSpPr>
            <p:spPr>
              <a:xfrm>
                <a:off x="3118586" y="2569947"/>
                <a:ext cx="1289785" cy="1443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p:cNvSpPr/>
              <p:nvPr/>
            </p:nvSpPr>
            <p:spPr>
              <a:xfrm>
                <a:off x="3041583" y="2803359"/>
                <a:ext cx="327259"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p:cNvSpPr/>
              <p:nvPr/>
            </p:nvSpPr>
            <p:spPr>
              <a:xfrm>
                <a:off x="3039979" y="2859506"/>
                <a:ext cx="327259"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6" name="Rectangle 15"/>
            <p:cNvSpPr/>
            <p:nvPr/>
          </p:nvSpPr>
          <p:spPr>
            <a:xfrm>
              <a:off x="4408370" y="1049154"/>
              <a:ext cx="288758" cy="51591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9" name="Group 68"/>
            <p:cNvGrpSpPr/>
            <p:nvPr/>
          </p:nvGrpSpPr>
          <p:grpSpPr>
            <a:xfrm>
              <a:off x="1859249" y="3726457"/>
              <a:ext cx="147992" cy="163914"/>
              <a:chOff x="6545179" y="1896177"/>
              <a:chExt cx="147992" cy="163914"/>
            </a:xfrm>
          </p:grpSpPr>
          <p:sp>
            <p:nvSpPr>
              <p:cNvPr id="70" name="Rectangle 69"/>
              <p:cNvSpPr/>
              <p:nvPr/>
            </p:nvSpPr>
            <p:spPr>
              <a:xfrm>
                <a:off x="6545179" y="1896177"/>
                <a:ext cx="67377" cy="163629"/>
              </a:xfrm>
              <a:prstGeom prst="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p:cNvSpPr/>
              <p:nvPr/>
            </p:nvSpPr>
            <p:spPr>
              <a:xfrm>
                <a:off x="6625794" y="1896462"/>
                <a:ext cx="67377" cy="163629"/>
              </a:xfrm>
              <a:prstGeom prst="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5" name="Group 74"/>
            <p:cNvGrpSpPr/>
            <p:nvPr/>
          </p:nvGrpSpPr>
          <p:grpSpPr>
            <a:xfrm>
              <a:off x="1816340" y="4739991"/>
              <a:ext cx="147992" cy="163914"/>
              <a:chOff x="6545179" y="1896177"/>
              <a:chExt cx="147992" cy="163914"/>
            </a:xfrm>
          </p:grpSpPr>
          <p:sp>
            <p:nvSpPr>
              <p:cNvPr id="76" name="Rectangle 75"/>
              <p:cNvSpPr/>
              <p:nvPr/>
            </p:nvSpPr>
            <p:spPr>
              <a:xfrm>
                <a:off x="6545179" y="1896177"/>
                <a:ext cx="67377" cy="163629"/>
              </a:xfrm>
              <a:prstGeom prst="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76"/>
              <p:cNvSpPr/>
              <p:nvPr/>
            </p:nvSpPr>
            <p:spPr>
              <a:xfrm>
                <a:off x="6625794" y="1896462"/>
                <a:ext cx="67377" cy="163629"/>
              </a:xfrm>
              <a:prstGeom prst="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1" name="Group 80"/>
            <p:cNvGrpSpPr/>
            <p:nvPr/>
          </p:nvGrpSpPr>
          <p:grpSpPr>
            <a:xfrm>
              <a:off x="1791187" y="5753525"/>
              <a:ext cx="147992" cy="163914"/>
              <a:chOff x="6545179" y="1896177"/>
              <a:chExt cx="147992" cy="163914"/>
            </a:xfrm>
          </p:grpSpPr>
          <p:sp>
            <p:nvSpPr>
              <p:cNvPr id="82" name="Rectangle 81"/>
              <p:cNvSpPr/>
              <p:nvPr/>
            </p:nvSpPr>
            <p:spPr>
              <a:xfrm>
                <a:off x="6545179" y="1896177"/>
                <a:ext cx="67377" cy="163629"/>
              </a:xfrm>
              <a:prstGeom prst="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Rectangle 82"/>
              <p:cNvSpPr/>
              <p:nvPr/>
            </p:nvSpPr>
            <p:spPr>
              <a:xfrm>
                <a:off x="6625794" y="1896462"/>
                <a:ext cx="67377" cy="163629"/>
              </a:xfrm>
              <a:prstGeom prst="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7" name="Group 86"/>
            <p:cNvGrpSpPr/>
            <p:nvPr/>
          </p:nvGrpSpPr>
          <p:grpSpPr>
            <a:xfrm>
              <a:off x="2415631" y="5784616"/>
              <a:ext cx="187006" cy="111636"/>
              <a:chOff x="6903293" y="1945024"/>
              <a:chExt cx="121351" cy="56402"/>
            </a:xfrm>
          </p:grpSpPr>
          <p:sp>
            <p:nvSpPr>
              <p:cNvPr id="88" name="Rectangle 87"/>
              <p:cNvSpPr/>
              <p:nvPr/>
            </p:nvSpPr>
            <p:spPr>
              <a:xfrm>
                <a:off x="6903293" y="1945024"/>
                <a:ext cx="54693" cy="56402"/>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p:cNvSpPr/>
              <p:nvPr/>
            </p:nvSpPr>
            <p:spPr>
              <a:xfrm>
                <a:off x="6965108" y="1945024"/>
                <a:ext cx="59536" cy="56401"/>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0" name="Group 89"/>
            <p:cNvGrpSpPr/>
            <p:nvPr/>
          </p:nvGrpSpPr>
          <p:grpSpPr>
            <a:xfrm>
              <a:off x="2399355" y="3735354"/>
              <a:ext cx="187006" cy="111636"/>
              <a:chOff x="6903293" y="1945024"/>
              <a:chExt cx="121351" cy="56402"/>
            </a:xfrm>
          </p:grpSpPr>
          <p:sp>
            <p:nvSpPr>
              <p:cNvPr id="91" name="Rectangle 90"/>
              <p:cNvSpPr/>
              <p:nvPr/>
            </p:nvSpPr>
            <p:spPr>
              <a:xfrm>
                <a:off x="6903293" y="1945024"/>
                <a:ext cx="54693" cy="56402"/>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91"/>
              <p:cNvSpPr/>
              <p:nvPr/>
            </p:nvSpPr>
            <p:spPr>
              <a:xfrm>
                <a:off x="6965108" y="1945024"/>
                <a:ext cx="59536" cy="56401"/>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3" name="Group 92"/>
            <p:cNvGrpSpPr/>
            <p:nvPr/>
          </p:nvGrpSpPr>
          <p:grpSpPr>
            <a:xfrm>
              <a:off x="2400835" y="4766644"/>
              <a:ext cx="187006" cy="111636"/>
              <a:chOff x="6903293" y="1945024"/>
              <a:chExt cx="121351" cy="56402"/>
            </a:xfrm>
          </p:grpSpPr>
          <p:sp>
            <p:nvSpPr>
              <p:cNvPr id="94" name="Rectangle 93"/>
              <p:cNvSpPr/>
              <p:nvPr/>
            </p:nvSpPr>
            <p:spPr>
              <a:xfrm>
                <a:off x="6903293" y="1945024"/>
                <a:ext cx="54693" cy="56402"/>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5" name="Rectangle 94"/>
              <p:cNvSpPr/>
              <p:nvPr/>
            </p:nvSpPr>
            <p:spPr>
              <a:xfrm>
                <a:off x="6965108" y="1945024"/>
                <a:ext cx="59536" cy="56401"/>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9" name="Oval 28"/>
            <p:cNvSpPr/>
            <p:nvPr/>
          </p:nvSpPr>
          <p:spPr>
            <a:xfrm>
              <a:off x="1992463" y="1578544"/>
              <a:ext cx="1799924" cy="6448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7" name="Straight Arrow Connector 96"/>
            <p:cNvCxnSpPr/>
            <p:nvPr/>
          </p:nvCxnSpPr>
          <p:spPr>
            <a:xfrm>
              <a:off x="1260629" y="3826276"/>
              <a:ext cx="8878" cy="8100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0" name="TextBox 99"/>
            <p:cNvSpPr txBox="1"/>
            <p:nvPr/>
          </p:nvSpPr>
          <p:spPr>
            <a:xfrm>
              <a:off x="1020933" y="2041864"/>
              <a:ext cx="2574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1" name="TextBox 100"/>
            <p:cNvSpPr txBox="1"/>
            <p:nvPr/>
          </p:nvSpPr>
          <p:spPr>
            <a:xfrm>
              <a:off x="3589202" y="6227390"/>
              <a:ext cx="2574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TextBox 101"/>
            <p:cNvSpPr txBox="1"/>
            <p:nvPr/>
          </p:nvSpPr>
          <p:spPr>
            <a:xfrm>
              <a:off x="1409423" y="5879977"/>
              <a:ext cx="2574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TextBox 102"/>
            <p:cNvSpPr txBox="1"/>
            <p:nvPr/>
          </p:nvSpPr>
          <p:spPr>
            <a:xfrm>
              <a:off x="1538149" y="6263196"/>
              <a:ext cx="2574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B</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TextBox 106"/>
            <p:cNvSpPr txBox="1"/>
            <p:nvPr/>
          </p:nvSpPr>
          <p:spPr>
            <a:xfrm>
              <a:off x="1666875" y="5439052"/>
              <a:ext cx="421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TextBox 107"/>
            <p:cNvSpPr txBox="1"/>
            <p:nvPr/>
          </p:nvSpPr>
          <p:spPr>
            <a:xfrm>
              <a:off x="1666875" y="2377736"/>
              <a:ext cx="421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C4</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TextBox 108"/>
            <p:cNvSpPr txBox="1"/>
            <p:nvPr/>
          </p:nvSpPr>
          <p:spPr>
            <a:xfrm>
              <a:off x="1666875" y="3429000"/>
              <a:ext cx="421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C3</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TextBox 109"/>
            <p:cNvSpPr txBox="1"/>
            <p:nvPr/>
          </p:nvSpPr>
          <p:spPr>
            <a:xfrm>
              <a:off x="1666875" y="4431437"/>
              <a:ext cx="421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C2</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12" name="Straight Arrow Connector 111"/>
            <p:cNvCxnSpPr/>
            <p:nvPr/>
          </p:nvCxnSpPr>
          <p:spPr>
            <a:xfrm>
              <a:off x="2228295" y="6436312"/>
              <a:ext cx="523783" cy="0"/>
            </a:xfrm>
            <a:prstGeom prst="straightConnector1">
              <a:avLst/>
            </a:prstGeom>
            <a:ln>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p:nvPr/>
          </p:nvCxnSpPr>
          <p:spPr>
            <a:xfrm flipV="1">
              <a:off x="1666875" y="5069150"/>
              <a:ext cx="0" cy="2219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2104008" y="5832629"/>
              <a:ext cx="186431" cy="355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p:nvPr/>
          </p:nvCxnSpPr>
          <p:spPr>
            <a:xfrm flipV="1">
              <a:off x="2086252" y="4802819"/>
              <a:ext cx="124288" cy="1775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p:nvPr/>
          </p:nvCxnSpPr>
          <p:spPr>
            <a:xfrm flipV="1">
              <a:off x="2139518" y="3790765"/>
              <a:ext cx="124288" cy="177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cxnSp>
        <p:nvCxnSpPr>
          <p:cNvPr id="228" name="Straight Connector 227"/>
          <p:cNvCxnSpPr/>
          <p:nvPr/>
        </p:nvCxnSpPr>
        <p:spPr>
          <a:xfrm>
            <a:off x="3142694" y="523783"/>
            <a:ext cx="8877" cy="639192"/>
          </a:xfrm>
          <a:prstGeom prst="line">
            <a:avLst/>
          </a:prstGeom>
          <a:ln>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7698044" y="1435176"/>
            <a:ext cx="0" cy="4562374"/>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696332" y="5963227"/>
            <a:ext cx="462105"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7" name="Straight Connector 126"/>
          <p:cNvCxnSpPr>
            <a:endCxn id="140" idx="2"/>
          </p:cNvCxnSpPr>
          <p:nvPr/>
        </p:nvCxnSpPr>
        <p:spPr>
          <a:xfrm flipV="1">
            <a:off x="10884006" y="5872422"/>
            <a:ext cx="0" cy="125128"/>
          </a:xfrm>
          <a:prstGeom prst="line">
            <a:avLst/>
          </a:prstGeom>
          <a:ln w="6350"/>
        </p:spPr>
        <p:style>
          <a:lnRef idx="1">
            <a:schemeClr val="accent1"/>
          </a:lnRef>
          <a:fillRef idx="0">
            <a:schemeClr val="accent1"/>
          </a:fillRef>
          <a:effectRef idx="0">
            <a:schemeClr val="accent1"/>
          </a:effectRef>
          <a:fontRef idx="minor">
            <a:schemeClr val="tx1"/>
          </a:fontRef>
        </p:style>
      </p:cxnSp>
      <p:sp>
        <p:nvSpPr>
          <p:cNvPr id="133" name="Rectangle 132"/>
          <p:cNvSpPr/>
          <p:nvPr/>
        </p:nvSpPr>
        <p:spPr>
          <a:xfrm>
            <a:off x="8737574" y="1002040"/>
            <a:ext cx="269508" cy="51976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4" name="Rectangle 133"/>
          <p:cNvSpPr/>
          <p:nvPr/>
        </p:nvSpPr>
        <p:spPr>
          <a:xfrm rot="20053698">
            <a:off x="9784020" y="1198430"/>
            <a:ext cx="1054134" cy="1864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5" name="Rectangle 134"/>
          <p:cNvSpPr/>
          <p:nvPr/>
        </p:nvSpPr>
        <p:spPr>
          <a:xfrm rot="1405295">
            <a:off x="9772790" y="1745465"/>
            <a:ext cx="1054134" cy="18642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 name="Rectangle 183"/>
          <p:cNvSpPr/>
          <p:nvPr/>
        </p:nvSpPr>
        <p:spPr>
          <a:xfrm>
            <a:off x="9556998" y="2317319"/>
            <a:ext cx="120656" cy="22719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5" name="Rectangle 184"/>
          <p:cNvSpPr/>
          <p:nvPr/>
        </p:nvSpPr>
        <p:spPr>
          <a:xfrm>
            <a:off x="9449843" y="2234074"/>
            <a:ext cx="1289785" cy="1443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6" name="Rectangle 185"/>
          <p:cNvSpPr/>
          <p:nvPr/>
        </p:nvSpPr>
        <p:spPr>
          <a:xfrm>
            <a:off x="9474504" y="2469629"/>
            <a:ext cx="273719"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7" name="Rectangle 186"/>
          <p:cNvSpPr/>
          <p:nvPr/>
        </p:nvSpPr>
        <p:spPr>
          <a:xfrm>
            <a:off x="9474504" y="2511094"/>
            <a:ext cx="273720"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8" name="Rectangle 177"/>
          <p:cNvSpPr/>
          <p:nvPr/>
        </p:nvSpPr>
        <p:spPr>
          <a:xfrm>
            <a:off x="9481601" y="4877277"/>
            <a:ext cx="129271" cy="2072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Rectangle 178"/>
          <p:cNvSpPr/>
          <p:nvPr/>
        </p:nvSpPr>
        <p:spPr>
          <a:xfrm>
            <a:off x="9471976" y="4790651"/>
            <a:ext cx="1289785" cy="1443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Rectangle 179"/>
          <p:cNvSpPr/>
          <p:nvPr/>
        </p:nvSpPr>
        <p:spPr>
          <a:xfrm>
            <a:off x="9394973" y="5024063"/>
            <a:ext cx="327259"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1" name="Rectangle 180"/>
          <p:cNvSpPr/>
          <p:nvPr/>
        </p:nvSpPr>
        <p:spPr>
          <a:xfrm>
            <a:off x="9393369" y="5080210"/>
            <a:ext cx="327259"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9" name="Group 138"/>
          <p:cNvGrpSpPr/>
          <p:nvPr/>
        </p:nvGrpSpPr>
        <p:grpSpPr>
          <a:xfrm>
            <a:off x="9474915" y="2560563"/>
            <a:ext cx="1430189" cy="1195261"/>
            <a:chOff x="3040462" y="2111875"/>
            <a:chExt cx="1539438" cy="1195261"/>
          </a:xfrm>
        </p:grpSpPr>
        <p:sp>
          <p:nvSpPr>
            <p:cNvPr id="174" name="Rectangle 173"/>
            <p:cNvSpPr/>
            <p:nvPr/>
          </p:nvSpPr>
          <p:spPr>
            <a:xfrm>
              <a:off x="3141421" y="2111875"/>
              <a:ext cx="98397" cy="119526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Rectangle 174"/>
            <p:cNvSpPr/>
            <p:nvPr/>
          </p:nvSpPr>
          <p:spPr>
            <a:xfrm>
              <a:off x="3311532" y="2574131"/>
              <a:ext cx="1268368" cy="1443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Rectangle 175"/>
            <p:cNvSpPr/>
            <p:nvPr/>
          </p:nvSpPr>
          <p:spPr>
            <a:xfrm>
              <a:off x="3331773" y="2781438"/>
              <a:ext cx="327258"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7" name="Rectangle 176"/>
            <p:cNvSpPr/>
            <p:nvPr/>
          </p:nvSpPr>
          <p:spPr>
            <a:xfrm>
              <a:off x="3040462" y="3128133"/>
              <a:ext cx="284722" cy="4786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0" name="Rectangle 139"/>
          <p:cNvSpPr/>
          <p:nvPr/>
        </p:nvSpPr>
        <p:spPr>
          <a:xfrm>
            <a:off x="10739627" y="713281"/>
            <a:ext cx="288758" cy="515914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3" name="Group 142"/>
          <p:cNvGrpSpPr/>
          <p:nvPr/>
        </p:nvGrpSpPr>
        <p:grpSpPr>
          <a:xfrm>
            <a:off x="8290633" y="4512849"/>
            <a:ext cx="147992" cy="163914"/>
            <a:chOff x="6545179" y="1896177"/>
            <a:chExt cx="147992" cy="163914"/>
          </a:xfrm>
        </p:grpSpPr>
        <p:sp>
          <p:nvSpPr>
            <p:cNvPr id="168" name="Rectangle 167"/>
            <p:cNvSpPr/>
            <p:nvPr/>
          </p:nvSpPr>
          <p:spPr>
            <a:xfrm>
              <a:off x="6545179" y="1896177"/>
              <a:ext cx="67377" cy="163629"/>
            </a:xfrm>
            <a:prstGeom prst="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9" name="Rectangle 168"/>
            <p:cNvSpPr/>
            <p:nvPr/>
          </p:nvSpPr>
          <p:spPr>
            <a:xfrm>
              <a:off x="6625794" y="1896462"/>
              <a:ext cx="67377" cy="163629"/>
            </a:xfrm>
            <a:prstGeom prst="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4" name="Group 143"/>
          <p:cNvGrpSpPr/>
          <p:nvPr/>
        </p:nvGrpSpPr>
        <p:grpSpPr>
          <a:xfrm rot="16200000">
            <a:off x="8803459" y="4327882"/>
            <a:ext cx="187006" cy="111636"/>
            <a:chOff x="6903293" y="1945024"/>
            <a:chExt cx="121351" cy="56402"/>
          </a:xfrm>
        </p:grpSpPr>
        <p:sp>
          <p:nvSpPr>
            <p:cNvPr id="166" name="Rectangle 165"/>
            <p:cNvSpPr/>
            <p:nvPr/>
          </p:nvSpPr>
          <p:spPr>
            <a:xfrm>
              <a:off x="6903293" y="1945024"/>
              <a:ext cx="54693" cy="56402"/>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7" name="Rectangle 166"/>
            <p:cNvSpPr/>
            <p:nvPr/>
          </p:nvSpPr>
          <p:spPr>
            <a:xfrm>
              <a:off x="6965108" y="1945024"/>
              <a:ext cx="59536" cy="56401"/>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7" name="Oval 146"/>
          <p:cNvSpPr/>
          <p:nvPr/>
        </p:nvSpPr>
        <p:spPr>
          <a:xfrm>
            <a:off x="8323720" y="1242671"/>
            <a:ext cx="1799924" cy="64489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9" name="TextBox 148"/>
          <p:cNvSpPr txBox="1"/>
          <p:nvPr/>
        </p:nvSpPr>
        <p:spPr>
          <a:xfrm>
            <a:off x="7352190" y="1705991"/>
            <a:ext cx="2574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0" name="TextBox 149"/>
          <p:cNvSpPr txBox="1"/>
          <p:nvPr/>
        </p:nvSpPr>
        <p:spPr>
          <a:xfrm>
            <a:off x="8447032" y="5969857"/>
            <a:ext cx="2574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D</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1" name="TextBox 150"/>
          <p:cNvSpPr txBox="1"/>
          <p:nvPr/>
        </p:nvSpPr>
        <p:spPr>
          <a:xfrm>
            <a:off x="7758949" y="4859441"/>
            <a:ext cx="2574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2" name="TextBox 151"/>
          <p:cNvSpPr txBox="1"/>
          <p:nvPr/>
        </p:nvSpPr>
        <p:spPr>
          <a:xfrm>
            <a:off x="7904513" y="5956980"/>
            <a:ext cx="2574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B</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3" name="TextBox 152"/>
          <p:cNvSpPr txBox="1"/>
          <p:nvPr/>
        </p:nvSpPr>
        <p:spPr>
          <a:xfrm>
            <a:off x="8142002" y="4641924"/>
            <a:ext cx="42168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C1</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5" name="Group 124"/>
          <p:cNvGrpSpPr/>
          <p:nvPr/>
        </p:nvGrpSpPr>
        <p:grpSpPr>
          <a:xfrm>
            <a:off x="8247774" y="3699766"/>
            <a:ext cx="1973179" cy="490888"/>
            <a:chOff x="1925053" y="2550695"/>
            <a:chExt cx="1973179" cy="490888"/>
          </a:xfrm>
          <a:solidFill>
            <a:schemeClr val="bg1">
              <a:lumMod val="85000"/>
            </a:schemeClr>
          </a:solidFill>
        </p:grpSpPr>
        <p:sp>
          <p:nvSpPr>
            <p:cNvPr id="188" name="Rounded Rectangle 187"/>
            <p:cNvSpPr/>
            <p:nvPr/>
          </p:nvSpPr>
          <p:spPr>
            <a:xfrm>
              <a:off x="2184934" y="2550695"/>
              <a:ext cx="1443789" cy="49088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 name="Rectangle 188"/>
            <p:cNvSpPr/>
            <p:nvPr/>
          </p:nvSpPr>
          <p:spPr>
            <a:xfrm>
              <a:off x="1925053" y="2723949"/>
              <a:ext cx="1973179" cy="15400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13" name="Straight Connector 212"/>
          <p:cNvCxnSpPr/>
          <p:nvPr/>
        </p:nvCxnSpPr>
        <p:spPr>
          <a:xfrm>
            <a:off x="9223679" y="1893934"/>
            <a:ext cx="5870" cy="15775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flipV="1">
            <a:off x="8034669" y="5968944"/>
            <a:ext cx="2849337" cy="1"/>
          </a:xfrm>
          <a:prstGeom prst="line">
            <a:avLst/>
          </a:prstGeom>
        </p:spPr>
        <p:style>
          <a:lnRef idx="1">
            <a:schemeClr val="accent1"/>
          </a:lnRef>
          <a:fillRef idx="0">
            <a:schemeClr val="accent1"/>
          </a:fillRef>
          <a:effectRef idx="0">
            <a:schemeClr val="accent1"/>
          </a:effectRef>
          <a:fontRef idx="minor">
            <a:schemeClr val="tx1"/>
          </a:fontRef>
        </p:style>
      </p:cxnSp>
      <p:grpSp>
        <p:nvGrpSpPr>
          <p:cNvPr id="224" name="Group 223"/>
          <p:cNvGrpSpPr/>
          <p:nvPr/>
        </p:nvGrpSpPr>
        <p:grpSpPr>
          <a:xfrm rot="16200000">
            <a:off x="9121182" y="2194263"/>
            <a:ext cx="210729" cy="169148"/>
            <a:chOff x="6545179" y="1896177"/>
            <a:chExt cx="147992" cy="163914"/>
          </a:xfrm>
        </p:grpSpPr>
        <p:sp>
          <p:nvSpPr>
            <p:cNvPr id="225" name="Rectangle 224"/>
            <p:cNvSpPr/>
            <p:nvPr/>
          </p:nvSpPr>
          <p:spPr>
            <a:xfrm>
              <a:off x="6545179" y="1896177"/>
              <a:ext cx="67377" cy="163629"/>
            </a:xfrm>
            <a:prstGeom prst="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6" name="Rectangle 225"/>
            <p:cNvSpPr/>
            <p:nvPr/>
          </p:nvSpPr>
          <p:spPr>
            <a:xfrm>
              <a:off x="6625794" y="1896462"/>
              <a:ext cx="67377" cy="163629"/>
            </a:xfrm>
            <a:prstGeom prst="rect">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30" name="Straight Arrow Connector 229"/>
          <p:cNvCxnSpPr/>
          <p:nvPr/>
        </p:nvCxnSpPr>
        <p:spPr>
          <a:xfrm flipH="1">
            <a:off x="9445839" y="603681"/>
            <a:ext cx="1" cy="6391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flipH="1">
            <a:off x="7519385" y="3018408"/>
            <a:ext cx="8878" cy="6924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6" name="TextBox 235"/>
          <p:cNvSpPr txBox="1"/>
          <p:nvPr/>
        </p:nvSpPr>
        <p:spPr>
          <a:xfrm>
            <a:off x="1220079" y="6105773"/>
            <a:ext cx="3750707"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Figure</a:t>
            </a:r>
            <a:r>
              <a:rPr kumimoji="0" lang="en-GB" sz="1800" b="1" i="0" u="none" strike="noStrike" kern="1200" cap="none" spc="0" normalizeH="0" noProof="0" dirty="0" smtClean="0">
                <a:ln>
                  <a:noFill/>
                </a:ln>
                <a:solidFill>
                  <a:prstClr val="black"/>
                </a:solidFill>
                <a:effectLst/>
                <a:uLnTx/>
                <a:uFillTx/>
                <a:latin typeface="Calibri" panose="020F0502020204030204"/>
                <a:ea typeface="+mn-ea"/>
                <a:cs typeface="+mn-cs"/>
              </a:rPr>
              <a:t> 2: </a:t>
            </a:r>
            <a:r>
              <a:rPr kumimoji="0" lang="en-GB" sz="1800" b="1" i="0" u="none" strike="noStrike" kern="1200" cap="none" spc="0" normalizeH="0" baseline="0" noProof="0" dirty="0" smtClean="0">
                <a:ln>
                  <a:noFill/>
                </a:ln>
                <a:solidFill>
                  <a:prstClr val="black"/>
                </a:solidFill>
                <a:effectLst/>
                <a:uLnTx/>
                <a:uFillTx/>
                <a:latin typeface="Calibri" panose="020F0502020204030204"/>
                <a:ea typeface="+mn-ea"/>
                <a:cs typeface="+mn-cs"/>
              </a:rPr>
              <a:t>Configuration for ESS HB704</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7" name="TextBox 236"/>
          <p:cNvSpPr txBox="1"/>
          <p:nvPr/>
        </p:nvSpPr>
        <p:spPr>
          <a:xfrm>
            <a:off x="7141401" y="6289826"/>
            <a:ext cx="4931543" cy="369332"/>
          </a:xfrm>
          <a:prstGeom prst="rect">
            <a:avLst/>
          </a:prstGeom>
          <a:noFill/>
          <a:ln>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smtClean="0">
                <a:ln>
                  <a:noFill/>
                </a:ln>
                <a:solidFill>
                  <a:prstClr val="black"/>
                </a:solidFill>
                <a:effectLst/>
                <a:uLnTx/>
                <a:uFillTx/>
                <a:latin typeface="Calibri" panose="020F0502020204030204"/>
                <a:ea typeface="+mn-ea"/>
                <a:cs typeface="+mn-cs"/>
              </a:rPr>
              <a:t>Figure 3: Proposed </a:t>
            </a:r>
            <a:r>
              <a:rPr lang="en-GB" b="1" dirty="0">
                <a:solidFill>
                  <a:prstClr val="black"/>
                </a:solidFill>
                <a:latin typeface="Calibri" panose="020F0502020204030204"/>
              </a:rPr>
              <a:t>c</a:t>
            </a:r>
            <a:r>
              <a:rPr kumimoji="0" lang="en-GB" sz="1800" b="1" i="0" u="none" strike="noStrike" kern="1200" cap="none" spc="0" normalizeH="0" baseline="0" noProof="0" dirty="0" err="1" smtClean="0">
                <a:ln>
                  <a:noFill/>
                </a:ln>
                <a:solidFill>
                  <a:prstClr val="black"/>
                </a:solidFill>
                <a:effectLst/>
                <a:uLnTx/>
                <a:uFillTx/>
                <a:latin typeface="Calibri" panose="020F0502020204030204"/>
                <a:ea typeface="+mn-ea"/>
                <a:cs typeface="+mn-cs"/>
              </a:rPr>
              <a:t>onfiguration</a:t>
            </a:r>
            <a:r>
              <a:rPr kumimoji="0" lang="en-GB" sz="1800" b="1" i="0" u="none" strike="noStrike" kern="1200" cap="none" spc="0" normalizeH="0" baseline="0" noProof="0" dirty="0" smtClean="0">
                <a:ln>
                  <a:noFill/>
                </a:ln>
                <a:solidFill>
                  <a:prstClr val="black"/>
                </a:solidFill>
                <a:effectLst/>
                <a:uLnTx/>
                <a:uFillTx/>
                <a:latin typeface="Calibri" panose="020F0502020204030204"/>
                <a:ea typeface="+mn-ea"/>
                <a:cs typeface="+mn-cs"/>
              </a:rPr>
              <a:t> for PIP-II HB650 </a:t>
            </a:r>
            <a:endPar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8" name="Rectangle 237"/>
          <p:cNvSpPr/>
          <p:nvPr/>
        </p:nvSpPr>
        <p:spPr>
          <a:xfrm>
            <a:off x="8770922" y="2116645"/>
            <a:ext cx="42511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Calibri" panose="020F0502020204030204"/>
                <a:ea typeface="+mn-ea"/>
                <a:cs typeface="+mn-cs"/>
              </a:rPr>
              <a:t>C5</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9" name="TextBox 238"/>
          <p:cNvSpPr txBox="1"/>
          <p:nvPr/>
        </p:nvSpPr>
        <p:spPr>
          <a:xfrm>
            <a:off x="621438" y="3604333"/>
            <a:ext cx="7314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7030A0"/>
                </a:solidFill>
                <a:effectLst/>
                <a:uLnTx/>
                <a:uFillTx/>
                <a:latin typeface="Calibri" panose="020F0502020204030204"/>
                <a:ea typeface="+mn-ea"/>
                <a:cs typeface="+mn-cs"/>
              </a:rPr>
              <a:t>15g/S</a:t>
            </a: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40" name="TextBox 239"/>
          <p:cNvSpPr txBox="1"/>
          <p:nvPr/>
        </p:nvSpPr>
        <p:spPr>
          <a:xfrm>
            <a:off x="2104006" y="5397624"/>
            <a:ext cx="9321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7030A0"/>
                </a:solidFill>
                <a:effectLst/>
                <a:uLnTx/>
                <a:uFillTx/>
                <a:latin typeface="Calibri" panose="020F0502020204030204"/>
                <a:ea typeface="+mn-ea"/>
                <a:cs typeface="+mn-cs"/>
              </a:rPr>
              <a:t>~ 3 g/S </a:t>
            </a:r>
            <a:endParaRPr kumimoji="0" lang="en-GB" sz="12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41" name="TextBox 240"/>
          <p:cNvSpPr txBox="1"/>
          <p:nvPr/>
        </p:nvSpPr>
        <p:spPr>
          <a:xfrm>
            <a:off x="2540492" y="5647677"/>
            <a:ext cx="9321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7030A0"/>
                </a:solidFill>
                <a:effectLst/>
                <a:uLnTx/>
                <a:uFillTx/>
                <a:latin typeface="Calibri" panose="020F0502020204030204"/>
                <a:ea typeface="+mn-ea"/>
                <a:cs typeface="+mn-cs"/>
              </a:rPr>
              <a:t>~ 3 g/S </a:t>
            </a:r>
            <a:endParaRPr kumimoji="0" lang="en-GB" sz="12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42" name="TextBox 241"/>
          <p:cNvSpPr txBox="1"/>
          <p:nvPr/>
        </p:nvSpPr>
        <p:spPr>
          <a:xfrm>
            <a:off x="1979718" y="4403325"/>
            <a:ext cx="9321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7030A0"/>
                </a:solidFill>
                <a:effectLst/>
                <a:uLnTx/>
                <a:uFillTx/>
                <a:latin typeface="Calibri" panose="020F0502020204030204"/>
                <a:ea typeface="+mn-ea"/>
                <a:cs typeface="+mn-cs"/>
              </a:rPr>
              <a:t>~ 3 g/S </a:t>
            </a:r>
            <a:endParaRPr kumimoji="0" lang="en-GB" sz="12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43" name="TextBox 242"/>
          <p:cNvSpPr txBox="1"/>
          <p:nvPr/>
        </p:nvSpPr>
        <p:spPr>
          <a:xfrm>
            <a:off x="2050740" y="3400147"/>
            <a:ext cx="9321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7030A0"/>
                </a:solidFill>
                <a:effectLst/>
                <a:uLnTx/>
                <a:uFillTx/>
                <a:latin typeface="Calibri" panose="020F0502020204030204"/>
                <a:ea typeface="+mn-ea"/>
                <a:cs typeface="+mn-cs"/>
              </a:rPr>
              <a:t>~ 3 g/S </a:t>
            </a:r>
            <a:endParaRPr kumimoji="0" lang="en-GB" sz="12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44" name="TextBox 243"/>
          <p:cNvSpPr txBox="1"/>
          <p:nvPr/>
        </p:nvSpPr>
        <p:spPr>
          <a:xfrm>
            <a:off x="2059618" y="2041864"/>
            <a:ext cx="93215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7030A0"/>
                </a:solidFill>
                <a:effectLst/>
                <a:uLnTx/>
                <a:uFillTx/>
                <a:latin typeface="Calibri" panose="020F0502020204030204"/>
                <a:ea typeface="+mn-ea"/>
                <a:cs typeface="+mn-cs"/>
              </a:rPr>
              <a:t>~ 3 g/S </a:t>
            </a:r>
            <a:endParaRPr kumimoji="0" lang="en-GB" sz="12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45" name="TextBox 244"/>
          <p:cNvSpPr txBox="1"/>
          <p:nvPr/>
        </p:nvSpPr>
        <p:spPr>
          <a:xfrm>
            <a:off x="6929153" y="3218316"/>
            <a:ext cx="60946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7030A0"/>
                </a:solidFill>
                <a:effectLst/>
                <a:uLnTx/>
                <a:uFillTx/>
                <a:latin typeface="Calibri" panose="020F0502020204030204"/>
                <a:ea typeface="+mn-ea"/>
                <a:cs typeface="+mn-cs"/>
              </a:rPr>
              <a:t>15g/S</a:t>
            </a:r>
            <a:endParaRPr kumimoji="0" lang="en-GB" sz="14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46" name="TextBox 245"/>
          <p:cNvSpPr txBox="1"/>
          <p:nvPr/>
        </p:nvSpPr>
        <p:spPr>
          <a:xfrm>
            <a:off x="8614923" y="4643023"/>
            <a:ext cx="619529" cy="307777"/>
          </a:xfrm>
          <a:prstGeom prst="rect">
            <a:avLst/>
          </a:prstGeom>
          <a:noFill/>
          <a:ln w="38100">
            <a:solidFill>
              <a:srgbClr val="FF0000"/>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smtClean="0">
                <a:ln>
                  <a:noFill/>
                </a:ln>
                <a:solidFill>
                  <a:srgbClr val="7030A0"/>
                </a:solidFill>
                <a:effectLst/>
                <a:uLnTx/>
                <a:uFillTx/>
                <a:latin typeface="Calibri" panose="020F0502020204030204"/>
                <a:ea typeface="+mn-ea"/>
                <a:cs typeface="+mn-cs"/>
              </a:rPr>
              <a:t>12g/S</a:t>
            </a:r>
            <a:endParaRPr kumimoji="0" lang="en-GB" sz="14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sp>
        <p:nvSpPr>
          <p:cNvPr id="247" name="TextBox 246"/>
          <p:cNvSpPr txBox="1"/>
          <p:nvPr/>
        </p:nvSpPr>
        <p:spPr>
          <a:xfrm>
            <a:off x="8816481" y="5628170"/>
            <a:ext cx="47070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7030A0"/>
                </a:solidFill>
                <a:effectLst/>
                <a:uLnTx/>
                <a:uFillTx/>
                <a:latin typeface="Calibri" panose="020F0502020204030204"/>
                <a:ea typeface="+mn-ea"/>
                <a:cs typeface="+mn-cs"/>
              </a:rPr>
              <a:t>3g/S</a:t>
            </a:r>
            <a:endParaRPr kumimoji="0" lang="en-GB" sz="1200" b="0"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cxnSp>
        <p:nvCxnSpPr>
          <p:cNvPr id="257" name="Straight Connector 256"/>
          <p:cNvCxnSpPr/>
          <p:nvPr/>
        </p:nvCxnSpPr>
        <p:spPr>
          <a:xfrm>
            <a:off x="8194630" y="4605456"/>
            <a:ext cx="1489374" cy="3085"/>
          </a:xfrm>
          <a:prstGeom prst="line">
            <a:avLst/>
          </a:prstGeom>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a:off x="9677654" y="4190654"/>
            <a:ext cx="6350" cy="417887"/>
          </a:xfrm>
          <a:prstGeom prst="line">
            <a:avLst/>
          </a:prstGeom>
        </p:spPr>
        <p:style>
          <a:lnRef idx="1">
            <a:schemeClr val="accent1"/>
          </a:lnRef>
          <a:fillRef idx="0">
            <a:schemeClr val="accent1"/>
          </a:fillRef>
          <a:effectRef idx="0">
            <a:schemeClr val="accent1"/>
          </a:effectRef>
          <a:fontRef idx="minor">
            <a:schemeClr val="tx1"/>
          </a:fontRef>
        </p:style>
      </p:cxnSp>
      <p:grpSp>
        <p:nvGrpSpPr>
          <p:cNvPr id="263" name="Group 262"/>
          <p:cNvGrpSpPr/>
          <p:nvPr/>
        </p:nvGrpSpPr>
        <p:grpSpPr>
          <a:xfrm rot="16200000">
            <a:off x="9577297" y="4320483"/>
            <a:ext cx="187006" cy="111636"/>
            <a:chOff x="6903293" y="1945024"/>
            <a:chExt cx="121351" cy="56402"/>
          </a:xfrm>
        </p:grpSpPr>
        <p:sp>
          <p:nvSpPr>
            <p:cNvPr id="264" name="Rectangle 263"/>
            <p:cNvSpPr/>
            <p:nvPr/>
          </p:nvSpPr>
          <p:spPr>
            <a:xfrm>
              <a:off x="6903293" y="1945024"/>
              <a:ext cx="54693" cy="56402"/>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5" name="Rectangle 264"/>
            <p:cNvSpPr/>
            <p:nvPr/>
          </p:nvSpPr>
          <p:spPr>
            <a:xfrm>
              <a:off x="6965108" y="1945024"/>
              <a:ext cx="59536" cy="56401"/>
            </a:xfrm>
            <a:prstGeom prst="rect">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73" name="Straight Arrow Connector 272"/>
          <p:cNvCxnSpPr/>
          <p:nvPr/>
        </p:nvCxnSpPr>
        <p:spPr>
          <a:xfrm flipV="1">
            <a:off x="1666875" y="3844031"/>
            <a:ext cx="0" cy="9168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8027269" y="4576937"/>
            <a:ext cx="7401" cy="138629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9561250" y="5121284"/>
            <a:ext cx="8877" cy="84451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8030797" y="4601162"/>
            <a:ext cx="270414"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V="1">
            <a:off x="8750489" y="5889807"/>
            <a:ext cx="567685" cy="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V="1">
            <a:off x="8640844" y="5009760"/>
            <a:ext cx="567685" cy="5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2" name="TextBox 181"/>
          <p:cNvSpPr txBox="1"/>
          <p:nvPr/>
        </p:nvSpPr>
        <p:spPr>
          <a:xfrm>
            <a:off x="9898782" y="5280771"/>
            <a:ext cx="613186" cy="400110"/>
          </a:xfrm>
          <a:prstGeom prst="rect">
            <a:avLst/>
          </a:prstGeom>
          <a:solidFill>
            <a:schemeClr val="bg1"/>
          </a:solidFill>
          <a:ln>
            <a:solidFill>
              <a:schemeClr val="tx1"/>
            </a:solidFill>
          </a:ln>
        </p:spPr>
        <p:txBody>
          <a:bodyPr wrap="square" rtlCol="0">
            <a:spAutoFit/>
          </a:bodyPr>
          <a:lstStyle/>
          <a:p>
            <a:pPr algn="ctr"/>
            <a:r>
              <a:rPr lang="en-GB" sz="1000" dirty="0" smtClean="0"/>
              <a:t>6. 3mm ID pipe</a:t>
            </a:r>
            <a:endParaRPr lang="en-GB" sz="1000" dirty="0"/>
          </a:p>
        </p:txBody>
      </p:sp>
      <p:sp>
        <p:nvSpPr>
          <p:cNvPr id="183" name="TextBox 182"/>
          <p:cNvSpPr txBox="1"/>
          <p:nvPr/>
        </p:nvSpPr>
        <p:spPr>
          <a:xfrm>
            <a:off x="8245113" y="5142276"/>
            <a:ext cx="742511" cy="400110"/>
          </a:xfrm>
          <a:prstGeom prst="rect">
            <a:avLst/>
          </a:prstGeom>
          <a:noFill/>
          <a:ln>
            <a:solidFill>
              <a:schemeClr val="tx1"/>
            </a:solidFill>
          </a:ln>
        </p:spPr>
        <p:txBody>
          <a:bodyPr wrap="none" rtlCol="0">
            <a:spAutoFit/>
          </a:bodyPr>
          <a:lstStyle/>
          <a:p>
            <a:pPr algn="ctr"/>
            <a:r>
              <a:rPr lang="en-GB" sz="1000" dirty="0" smtClean="0"/>
              <a:t>5. Reducer</a:t>
            </a:r>
          </a:p>
          <a:p>
            <a:pPr algn="ctr"/>
            <a:r>
              <a:rPr lang="en-GB" sz="1000" dirty="0" smtClean="0"/>
              <a:t>-&gt; 3 mm</a:t>
            </a:r>
            <a:endParaRPr lang="en-GB" sz="1000" dirty="0"/>
          </a:p>
        </p:txBody>
      </p:sp>
      <p:cxnSp>
        <p:nvCxnSpPr>
          <p:cNvPr id="85" name="Straight Arrow Connector 84"/>
          <p:cNvCxnSpPr>
            <a:endCxn id="226" idx="3"/>
          </p:cNvCxnSpPr>
          <p:nvPr/>
        </p:nvCxnSpPr>
        <p:spPr>
          <a:xfrm>
            <a:off x="6823285" y="2022023"/>
            <a:ext cx="2403409" cy="151449"/>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182" idx="1"/>
          </p:cNvCxnSpPr>
          <p:nvPr/>
        </p:nvCxnSpPr>
        <p:spPr>
          <a:xfrm flipH="1" flipV="1">
            <a:off x="9544748" y="5476736"/>
            <a:ext cx="354034" cy="409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a:stCxn id="183" idx="2"/>
          </p:cNvCxnSpPr>
          <p:nvPr/>
        </p:nvCxnSpPr>
        <p:spPr>
          <a:xfrm flipH="1">
            <a:off x="8233182" y="5542386"/>
            <a:ext cx="383187" cy="326046"/>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25500C1D-0A9B-4603-8D59-C39F6966C38C}" type="datetime1">
              <a:rPr lang="en-US" smtClean="0"/>
              <a:t>7/13/2022</a:t>
            </a:fld>
            <a:endParaRPr lang="en-GB"/>
          </a:p>
        </p:txBody>
      </p:sp>
      <p:sp>
        <p:nvSpPr>
          <p:cNvPr id="5" name="Footer Placeholder 4"/>
          <p:cNvSpPr>
            <a:spLocks noGrp="1"/>
          </p:cNvSpPr>
          <p:nvPr>
            <p:ph type="ftr" sz="quarter" idx="11"/>
          </p:nvPr>
        </p:nvSpPr>
        <p:spPr/>
        <p:txBody>
          <a:bodyPr/>
          <a:lstStyle/>
          <a:p>
            <a:r>
              <a:rPr lang="en-US" smtClean="0"/>
              <a:t>PIP-II FCD modifications</a:t>
            </a:r>
            <a:endParaRPr lang="en-GB" dirty="0"/>
          </a:p>
        </p:txBody>
      </p:sp>
      <p:sp>
        <p:nvSpPr>
          <p:cNvPr id="6" name="Slide Number Placeholder 5"/>
          <p:cNvSpPr>
            <a:spLocks noGrp="1"/>
          </p:cNvSpPr>
          <p:nvPr>
            <p:ph type="sldNum" sz="quarter" idx="12"/>
          </p:nvPr>
        </p:nvSpPr>
        <p:spPr/>
        <p:txBody>
          <a:bodyPr/>
          <a:lstStyle/>
          <a:p>
            <a:fld id="{2B29092E-EDA9-45D4-8C21-CFAD563A75A5}" type="slidenum">
              <a:rPr lang="en-GB" smtClean="0"/>
              <a:t>6</a:t>
            </a:fld>
            <a:endParaRPr lang="en-GB" dirty="0"/>
          </a:p>
        </p:txBody>
      </p:sp>
      <p:sp>
        <p:nvSpPr>
          <p:cNvPr id="17" name="TextBox 16"/>
          <p:cNvSpPr txBox="1"/>
          <p:nvPr/>
        </p:nvSpPr>
        <p:spPr>
          <a:xfrm>
            <a:off x="5416454" y="1731472"/>
            <a:ext cx="1375813" cy="600164"/>
          </a:xfrm>
          <a:prstGeom prst="rect">
            <a:avLst/>
          </a:prstGeom>
          <a:noFill/>
          <a:ln>
            <a:solidFill>
              <a:schemeClr val="tx1"/>
            </a:solidFill>
          </a:ln>
        </p:spPr>
        <p:txBody>
          <a:bodyPr wrap="square" rtlCol="0">
            <a:spAutoFit/>
          </a:bodyPr>
          <a:lstStyle/>
          <a:p>
            <a:pPr algn="ctr"/>
            <a:r>
              <a:rPr lang="en-GB" sz="1100" dirty="0"/>
              <a:t>2</a:t>
            </a:r>
            <a:r>
              <a:rPr lang="en-GB" sz="1100" dirty="0" smtClean="0"/>
              <a:t>. Unchanged pipe   -&gt; 10mm mini CF connection</a:t>
            </a:r>
            <a:endParaRPr lang="en-GB" sz="1100" dirty="0"/>
          </a:p>
        </p:txBody>
      </p:sp>
      <p:cxnSp>
        <p:nvCxnSpPr>
          <p:cNvPr id="154" name="Straight Arrow Connector 153"/>
          <p:cNvCxnSpPr>
            <a:stCxn id="155" idx="3"/>
          </p:cNvCxnSpPr>
          <p:nvPr/>
        </p:nvCxnSpPr>
        <p:spPr>
          <a:xfrm flipV="1">
            <a:off x="6601055" y="2587751"/>
            <a:ext cx="2631721" cy="414416"/>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5781330" y="2702085"/>
            <a:ext cx="819725" cy="600164"/>
          </a:xfrm>
          <a:prstGeom prst="rect">
            <a:avLst/>
          </a:prstGeom>
          <a:noFill/>
          <a:ln>
            <a:solidFill>
              <a:schemeClr val="tx1"/>
            </a:solidFill>
          </a:ln>
        </p:spPr>
        <p:txBody>
          <a:bodyPr wrap="square" rtlCol="0">
            <a:spAutoFit/>
          </a:bodyPr>
          <a:lstStyle/>
          <a:p>
            <a:pPr algn="ctr"/>
            <a:r>
              <a:rPr lang="en-GB" sz="1100" dirty="0"/>
              <a:t>3</a:t>
            </a:r>
            <a:r>
              <a:rPr lang="en-GB" sz="1100" dirty="0" smtClean="0"/>
              <a:t>. 3mm </a:t>
            </a:r>
            <a:r>
              <a:rPr lang="en-GB" sz="1100" dirty="0"/>
              <a:t>c</a:t>
            </a:r>
            <a:r>
              <a:rPr lang="en-GB" sz="1100" dirty="0" smtClean="0"/>
              <a:t>oiled ID </a:t>
            </a:r>
            <a:r>
              <a:rPr lang="en-GB" sz="1100" dirty="0"/>
              <a:t>pipe</a:t>
            </a:r>
          </a:p>
        </p:txBody>
      </p:sp>
      <p:sp>
        <p:nvSpPr>
          <p:cNvPr id="158" name="Rectangle 157"/>
          <p:cNvSpPr/>
          <p:nvPr/>
        </p:nvSpPr>
        <p:spPr>
          <a:xfrm>
            <a:off x="9739432" y="3277566"/>
            <a:ext cx="304034" cy="4571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1" name="Straight Connector 170"/>
          <p:cNvCxnSpPr/>
          <p:nvPr/>
        </p:nvCxnSpPr>
        <p:spPr>
          <a:xfrm flipH="1">
            <a:off x="9891449" y="3332014"/>
            <a:ext cx="312" cy="15209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191" idx="3"/>
          </p:cNvCxnSpPr>
          <p:nvPr/>
        </p:nvCxnSpPr>
        <p:spPr>
          <a:xfrm flipV="1">
            <a:off x="6997516" y="4841505"/>
            <a:ext cx="664858" cy="190886"/>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5239785" y="4816947"/>
            <a:ext cx="1757731" cy="430887"/>
          </a:xfrm>
          <a:prstGeom prst="rect">
            <a:avLst/>
          </a:prstGeom>
          <a:noFill/>
          <a:ln>
            <a:solidFill>
              <a:schemeClr val="tx1"/>
            </a:solidFill>
          </a:ln>
        </p:spPr>
        <p:txBody>
          <a:bodyPr wrap="square" rtlCol="0">
            <a:spAutoFit/>
          </a:bodyPr>
          <a:lstStyle/>
          <a:p>
            <a:pPr algn="ctr"/>
            <a:r>
              <a:rPr lang="en-GB" sz="1100" dirty="0" smtClean="0"/>
              <a:t>4. Remove tees to top and middle bottom fill lines</a:t>
            </a:r>
            <a:endParaRPr lang="en-GB" sz="1100" dirty="0"/>
          </a:p>
        </p:txBody>
      </p:sp>
      <p:cxnSp>
        <p:nvCxnSpPr>
          <p:cNvPr id="192" name="Straight Connector 191"/>
          <p:cNvCxnSpPr>
            <a:endCxn id="226" idx="3"/>
          </p:cNvCxnSpPr>
          <p:nvPr/>
        </p:nvCxnSpPr>
        <p:spPr>
          <a:xfrm>
            <a:off x="9224851" y="1906414"/>
            <a:ext cx="1843" cy="267058"/>
          </a:xfrm>
          <a:prstGeom prst="line">
            <a:avLst/>
          </a:prstGeom>
          <a:ln w="28575"/>
        </p:spPr>
        <p:style>
          <a:lnRef idx="1">
            <a:schemeClr val="accent5"/>
          </a:lnRef>
          <a:fillRef idx="0">
            <a:schemeClr val="accent5"/>
          </a:fillRef>
          <a:effectRef idx="0">
            <a:schemeClr val="accent5"/>
          </a:effectRef>
          <a:fontRef idx="minor">
            <a:schemeClr val="tx1"/>
          </a:fontRef>
        </p:style>
      </p:cxnSp>
      <p:cxnSp>
        <p:nvCxnSpPr>
          <p:cNvPr id="194" name="Straight Arrow Connector 193"/>
          <p:cNvCxnSpPr>
            <a:stCxn id="195" idx="3"/>
          </p:cNvCxnSpPr>
          <p:nvPr/>
        </p:nvCxnSpPr>
        <p:spPr>
          <a:xfrm>
            <a:off x="6846857" y="1066742"/>
            <a:ext cx="851187" cy="413015"/>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5259643" y="766660"/>
            <a:ext cx="1587214" cy="600164"/>
          </a:xfrm>
          <a:prstGeom prst="rect">
            <a:avLst/>
          </a:prstGeom>
          <a:noFill/>
          <a:ln>
            <a:solidFill>
              <a:schemeClr val="tx1"/>
            </a:solidFill>
          </a:ln>
        </p:spPr>
        <p:txBody>
          <a:bodyPr wrap="square" rtlCol="0">
            <a:spAutoFit/>
          </a:bodyPr>
          <a:lstStyle/>
          <a:p>
            <a:pPr algn="ctr"/>
            <a:r>
              <a:rPr lang="en-GB" sz="1100" dirty="0" smtClean="0"/>
              <a:t>1. Remove elbow to bottom of helium reservoir</a:t>
            </a:r>
            <a:endParaRPr lang="en-GB" sz="1100" dirty="0"/>
          </a:p>
        </p:txBody>
      </p:sp>
      <p:sp>
        <p:nvSpPr>
          <p:cNvPr id="199" name="TextBox 198"/>
          <p:cNvSpPr txBox="1"/>
          <p:nvPr/>
        </p:nvSpPr>
        <p:spPr>
          <a:xfrm>
            <a:off x="2126091" y="1314980"/>
            <a:ext cx="1587214" cy="261610"/>
          </a:xfrm>
          <a:prstGeom prst="rect">
            <a:avLst/>
          </a:prstGeom>
          <a:noFill/>
          <a:ln>
            <a:noFill/>
          </a:ln>
        </p:spPr>
        <p:txBody>
          <a:bodyPr wrap="square" rtlCol="0">
            <a:spAutoFit/>
          </a:bodyPr>
          <a:lstStyle/>
          <a:p>
            <a:pPr algn="ctr"/>
            <a:r>
              <a:rPr lang="en-GB" sz="1100" dirty="0" smtClean="0"/>
              <a:t>Helium Reservoir</a:t>
            </a:r>
            <a:endParaRPr lang="en-GB" sz="1100" dirty="0"/>
          </a:p>
        </p:txBody>
      </p:sp>
      <p:sp>
        <p:nvSpPr>
          <p:cNvPr id="200" name="TextBox 199"/>
          <p:cNvSpPr txBox="1"/>
          <p:nvPr/>
        </p:nvSpPr>
        <p:spPr>
          <a:xfrm>
            <a:off x="8388084" y="1431551"/>
            <a:ext cx="1587214" cy="261610"/>
          </a:xfrm>
          <a:prstGeom prst="rect">
            <a:avLst/>
          </a:prstGeom>
          <a:noFill/>
          <a:ln>
            <a:noFill/>
          </a:ln>
        </p:spPr>
        <p:txBody>
          <a:bodyPr wrap="square" rtlCol="0">
            <a:spAutoFit/>
          </a:bodyPr>
          <a:lstStyle/>
          <a:p>
            <a:pPr algn="ctr"/>
            <a:r>
              <a:rPr lang="en-GB" sz="1100" dirty="0" smtClean="0"/>
              <a:t>Helium Reservoir</a:t>
            </a:r>
            <a:endParaRPr lang="en-GB" sz="1100" dirty="0"/>
          </a:p>
        </p:txBody>
      </p:sp>
      <p:sp>
        <p:nvSpPr>
          <p:cNvPr id="162" name="TextBox 161"/>
          <p:cNvSpPr txBox="1"/>
          <p:nvPr/>
        </p:nvSpPr>
        <p:spPr>
          <a:xfrm>
            <a:off x="545430" y="193133"/>
            <a:ext cx="3192814" cy="369332"/>
          </a:xfrm>
          <a:prstGeom prst="rect">
            <a:avLst/>
          </a:prstGeom>
          <a:noFill/>
        </p:spPr>
        <p:txBody>
          <a:bodyPr wrap="square" rtlCol="0">
            <a:spAutoFit/>
          </a:bodyPr>
          <a:lstStyle/>
          <a:p>
            <a:r>
              <a:rPr lang="en-GB" b="1" u="sng" dirty="0" smtClean="0"/>
              <a:t>Proposed CSI modifications</a:t>
            </a:r>
            <a:endParaRPr lang="en-GB" b="1" u="sng" dirty="0"/>
          </a:p>
        </p:txBody>
      </p:sp>
    </p:spTree>
    <p:extLst>
      <p:ext uri="{BB962C8B-B14F-4D97-AF65-F5344CB8AC3E}">
        <p14:creationId xmlns:p14="http://schemas.microsoft.com/office/powerpoint/2010/main" val="4247488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FE59ED2-B1B2-4D15-A215-40A979F96DF2}" type="datetime1">
              <a:rPr lang="en-US" smtClean="0"/>
              <a:t>7/13/2022</a:t>
            </a:fld>
            <a:endParaRPr lang="en-GB"/>
          </a:p>
        </p:txBody>
      </p:sp>
      <p:sp>
        <p:nvSpPr>
          <p:cNvPr id="5" name="Footer Placeholder 4"/>
          <p:cNvSpPr>
            <a:spLocks noGrp="1"/>
          </p:cNvSpPr>
          <p:nvPr>
            <p:ph type="ftr" sz="quarter" idx="11"/>
          </p:nvPr>
        </p:nvSpPr>
        <p:spPr/>
        <p:txBody>
          <a:bodyPr/>
          <a:lstStyle/>
          <a:p>
            <a:r>
              <a:rPr lang="en-US" smtClean="0"/>
              <a:t>PIP-II FCD modifications</a:t>
            </a:r>
            <a:endParaRPr lang="en-GB"/>
          </a:p>
        </p:txBody>
      </p:sp>
      <p:sp>
        <p:nvSpPr>
          <p:cNvPr id="6" name="Slide Number Placeholder 5"/>
          <p:cNvSpPr>
            <a:spLocks noGrp="1"/>
          </p:cNvSpPr>
          <p:nvPr>
            <p:ph type="sldNum" sz="quarter" idx="12"/>
          </p:nvPr>
        </p:nvSpPr>
        <p:spPr/>
        <p:txBody>
          <a:bodyPr/>
          <a:lstStyle/>
          <a:p>
            <a:fld id="{2B29092E-EDA9-45D4-8C21-CFAD563A75A5}" type="slidenum">
              <a:rPr lang="en-GB" smtClean="0"/>
              <a:t>7</a:t>
            </a:fld>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2063" y="566968"/>
            <a:ext cx="3228374" cy="5278828"/>
          </a:xfrm>
          <a:prstGeom prst="rect">
            <a:avLst/>
          </a:prstGeom>
          <a:ln>
            <a:solidFill>
              <a:schemeClr val="tx1"/>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0832" y="562599"/>
            <a:ext cx="3379535" cy="5283197"/>
          </a:xfrm>
          <a:prstGeom prst="rect">
            <a:avLst/>
          </a:prstGeom>
          <a:ln>
            <a:solidFill>
              <a:schemeClr val="tx1"/>
            </a:solidFill>
          </a:ln>
        </p:spPr>
      </p:pic>
      <p:cxnSp>
        <p:nvCxnSpPr>
          <p:cNvPr id="11" name="Straight Arrow Connector 10"/>
          <p:cNvCxnSpPr/>
          <p:nvPr/>
        </p:nvCxnSpPr>
        <p:spPr>
          <a:xfrm flipH="1" flipV="1">
            <a:off x="9544748" y="5476736"/>
            <a:ext cx="354034" cy="409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320715" y="5996644"/>
            <a:ext cx="5844550" cy="369332"/>
          </a:xfrm>
          <a:prstGeom prst="rect">
            <a:avLst/>
          </a:prstGeom>
          <a:noFill/>
          <a:ln>
            <a:solidFill>
              <a:schemeClr val="tx1"/>
            </a:solidFill>
          </a:ln>
        </p:spPr>
        <p:txBody>
          <a:bodyPr wrap="square" rtlCol="0">
            <a:spAutoFit/>
          </a:bodyPr>
          <a:lstStyle/>
          <a:p>
            <a:r>
              <a:rPr lang="en-GB" b="1" dirty="0" smtClean="0"/>
              <a:t>Figure 4a and b : Modified CSI CAD for HB650 cavity testing </a:t>
            </a:r>
            <a:endParaRPr lang="en-GB" b="1" dirty="0"/>
          </a:p>
        </p:txBody>
      </p:sp>
      <p:sp>
        <p:nvSpPr>
          <p:cNvPr id="20" name="TextBox 19"/>
          <p:cNvSpPr txBox="1"/>
          <p:nvPr/>
        </p:nvSpPr>
        <p:spPr>
          <a:xfrm>
            <a:off x="1824790" y="654518"/>
            <a:ext cx="385010" cy="369332"/>
          </a:xfrm>
          <a:prstGeom prst="rect">
            <a:avLst/>
          </a:prstGeom>
          <a:noFill/>
        </p:spPr>
        <p:txBody>
          <a:bodyPr wrap="square" rtlCol="0">
            <a:spAutoFit/>
          </a:bodyPr>
          <a:lstStyle/>
          <a:p>
            <a:r>
              <a:rPr lang="en-GB" dirty="0" smtClean="0"/>
              <a:t>a)</a:t>
            </a:r>
            <a:endParaRPr lang="en-GB" dirty="0"/>
          </a:p>
        </p:txBody>
      </p:sp>
      <p:sp>
        <p:nvSpPr>
          <p:cNvPr id="21" name="TextBox 20"/>
          <p:cNvSpPr txBox="1"/>
          <p:nvPr/>
        </p:nvSpPr>
        <p:spPr>
          <a:xfrm>
            <a:off x="6920832" y="839184"/>
            <a:ext cx="385010" cy="369332"/>
          </a:xfrm>
          <a:prstGeom prst="rect">
            <a:avLst/>
          </a:prstGeom>
          <a:noFill/>
        </p:spPr>
        <p:txBody>
          <a:bodyPr wrap="square" rtlCol="0">
            <a:spAutoFit/>
          </a:bodyPr>
          <a:lstStyle/>
          <a:p>
            <a:r>
              <a:rPr lang="en-GB" dirty="0"/>
              <a:t>b</a:t>
            </a:r>
            <a:r>
              <a:rPr lang="en-GB" dirty="0" smtClean="0"/>
              <a:t>)</a:t>
            </a:r>
            <a:endParaRPr lang="en-GB" dirty="0"/>
          </a:p>
        </p:txBody>
      </p:sp>
    </p:spTree>
    <p:extLst>
      <p:ext uri="{BB962C8B-B14F-4D97-AF65-F5344CB8AC3E}">
        <p14:creationId xmlns:p14="http://schemas.microsoft.com/office/powerpoint/2010/main" val="808753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72565" y="632092"/>
            <a:ext cx="10846869" cy="4351338"/>
          </a:xfrm>
        </p:spPr>
        <p:txBody>
          <a:bodyPr>
            <a:normAutofit/>
          </a:bodyPr>
          <a:lstStyle/>
          <a:p>
            <a:pPr marL="0" indent="0">
              <a:buNone/>
            </a:pPr>
            <a:r>
              <a:rPr lang="en-GB" sz="1800" dirty="0" smtClean="0"/>
              <a:t>In addition to the changes in the configuration of the CSI, we will also need to make modification to the process and operating procedures.</a:t>
            </a:r>
          </a:p>
          <a:p>
            <a:pPr marL="0" indent="0">
              <a:buNone/>
            </a:pPr>
            <a:endParaRPr lang="en-GB" sz="1800" dirty="0"/>
          </a:p>
          <a:p>
            <a:pPr marL="0" indent="0">
              <a:buNone/>
            </a:pPr>
            <a:r>
              <a:rPr lang="en-GB" sz="1800" dirty="0" smtClean="0"/>
              <a:t>During the cooldown process the temperature gradient across the cavity can exceed 100 K, thus in order to minimise the gradient is to cooldown slowly from 300 K  to 4 K. </a:t>
            </a:r>
          </a:p>
          <a:p>
            <a:pPr marL="0" indent="0">
              <a:buNone/>
            </a:pPr>
            <a:endParaRPr lang="en-GB" sz="1800" dirty="0" smtClean="0"/>
          </a:p>
          <a:p>
            <a:pPr marL="0" indent="0">
              <a:buNone/>
            </a:pPr>
            <a:r>
              <a:rPr lang="en-GB" sz="1800" dirty="0" smtClean="0"/>
              <a:t>The fast cooldown is only required below 45 K.</a:t>
            </a:r>
          </a:p>
          <a:p>
            <a:pPr marL="0" indent="0">
              <a:buNone/>
            </a:pPr>
            <a:endParaRPr lang="en-GB" sz="1800" dirty="0" smtClean="0"/>
          </a:p>
          <a:p>
            <a:pPr marL="0" indent="0">
              <a:buNone/>
            </a:pPr>
            <a:r>
              <a:rPr lang="en-GB" sz="1800" dirty="0" smtClean="0"/>
              <a:t>Once the cavity is cooled to 4 K, it will be </a:t>
            </a:r>
            <a:r>
              <a:rPr lang="en-GB" sz="1800" dirty="0" err="1" smtClean="0"/>
              <a:t>thermalised</a:t>
            </a:r>
            <a:r>
              <a:rPr lang="en-GB" sz="1800" dirty="0" smtClean="0"/>
              <a:t> so that the temperature gradient across the cavity is &gt; 20 K. once this is done, then the temperature of the cavity is raised to about 45 K followed by a fast cooldown back to 4 K</a:t>
            </a:r>
          </a:p>
          <a:p>
            <a:pPr marL="0" indent="0">
              <a:buNone/>
            </a:pPr>
            <a:endParaRPr lang="en-GB" sz="1800" dirty="0"/>
          </a:p>
          <a:p>
            <a:pPr marL="0" indent="0">
              <a:buNone/>
            </a:pPr>
            <a:endParaRPr lang="en-GB" sz="1800" dirty="0"/>
          </a:p>
        </p:txBody>
      </p:sp>
      <p:sp>
        <p:nvSpPr>
          <p:cNvPr id="2" name="Date Placeholder 1"/>
          <p:cNvSpPr>
            <a:spLocks noGrp="1"/>
          </p:cNvSpPr>
          <p:nvPr>
            <p:ph type="dt" sz="half" idx="10"/>
          </p:nvPr>
        </p:nvSpPr>
        <p:spPr/>
        <p:txBody>
          <a:bodyPr/>
          <a:lstStyle/>
          <a:p>
            <a:fld id="{7A9E20BE-35FA-4079-915F-FFFA05F3B734}" type="datetime1">
              <a:rPr lang="en-US" smtClean="0"/>
              <a:t>7/13/2022</a:t>
            </a:fld>
            <a:endParaRPr lang="en-GB"/>
          </a:p>
        </p:txBody>
      </p:sp>
      <p:sp>
        <p:nvSpPr>
          <p:cNvPr id="3" name="Footer Placeholder 2"/>
          <p:cNvSpPr>
            <a:spLocks noGrp="1"/>
          </p:cNvSpPr>
          <p:nvPr>
            <p:ph type="ftr" sz="quarter" idx="11"/>
          </p:nvPr>
        </p:nvSpPr>
        <p:spPr/>
        <p:txBody>
          <a:bodyPr/>
          <a:lstStyle/>
          <a:p>
            <a:r>
              <a:rPr lang="en-US" smtClean="0"/>
              <a:t>PIP-II FCD modifications</a:t>
            </a:r>
            <a:endParaRPr lang="en-GB"/>
          </a:p>
        </p:txBody>
      </p:sp>
      <p:sp>
        <p:nvSpPr>
          <p:cNvPr id="4" name="Slide Number Placeholder 3"/>
          <p:cNvSpPr>
            <a:spLocks noGrp="1"/>
          </p:cNvSpPr>
          <p:nvPr>
            <p:ph type="sldNum" sz="quarter" idx="12"/>
          </p:nvPr>
        </p:nvSpPr>
        <p:spPr/>
        <p:txBody>
          <a:bodyPr/>
          <a:lstStyle/>
          <a:p>
            <a:fld id="{889E9A42-9D2C-40EA-8E8F-852DB75D1291}" type="slidenum">
              <a:rPr lang="en-GB" smtClean="0"/>
              <a:t>8</a:t>
            </a:fld>
            <a:endParaRPr lang="en-GB"/>
          </a:p>
        </p:txBody>
      </p:sp>
      <p:sp>
        <p:nvSpPr>
          <p:cNvPr id="7" name="TextBox 6"/>
          <p:cNvSpPr txBox="1"/>
          <p:nvPr/>
        </p:nvSpPr>
        <p:spPr>
          <a:xfrm>
            <a:off x="672565" y="231006"/>
            <a:ext cx="3620302" cy="369332"/>
          </a:xfrm>
          <a:prstGeom prst="rect">
            <a:avLst/>
          </a:prstGeom>
          <a:noFill/>
        </p:spPr>
        <p:txBody>
          <a:bodyPr wrap="square" rtlCol="0">
            <a:spAutoFit/>
          </a:bodyPr>
          <a:lstStyle/>
          <a:p>
            <a:r>
              <a:rPr lang="en-GB" b="1" u="sng" dirty="0" smtClean="0"/>
              <a:t>Process and procedural changes</a:t>
            </a:r>
            <a:endParaRPr lang="en-GB" b="1" u="sng" dirty="0"/>
          </a:p>
        </p:txBody>
      </p:sp>
    </p:spTree>
    <p:extLst>
      <p:ext uri="{BB962C8B-B14F-4D97-AF65-F5344CB8AC3E}">
        <p14:creationId xmlns:p14="http://schemas.microsoft.com/office/powerpoint/2010/main" val="7185078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GB" sz="2800" b="1" u="sng" dirty="0" smtClean="0">
                <a:latin typeface="+mn-lt"/>
              </a:rPr>
              <a:t>Proposed modes of operation [for normal HB650 testing]</a:t>
            </a:r>
            <a:endParaRPr lang="en-GB" sz="2800" b="1" u="sng" dirty="0">
              <a:latin typeface="+mn-lt"/>
            </a:endParaRPr>
          </a:p>
        </p:txBody>
      </p:sp>
      <p:sp>
        <p:nvSpPr>
          <p:cNvPr id="3" name="Content Placeholder 2"/>
          <p:cNvSpPr>
            <a:spLocks noGrp="1"/>
          </p:cNvSpPr>
          <p:nvPr>
            <p:ph idx="1"/>
          </p:nvPr>
        </p:nvSpPr>
        <p:spPr>
          <a:xfrm>
            <a:off x="838200" y="897722"/>
            <a:ext cx="10515600" cy="4351338"/>
          </a:xfrm>
        </p:spPr>
        <p:txBody>
          <a:bodyPr>
            <a:noAutofit/>
          </a:bodyPr>
          <a:lstStyle/>
          <a:p>
            <a:pPr>
              <a:lnSpc>
                <a:spcPct val="100000"/>
              </a:lnSpc>
            </a:pPr>
            <a:r>
              <a:rPr lang="en-GB" sz="1600" dirty="0" smtClean="0"/>
              <a:t>Mode 1: Cavity assembly </a:t>
            </a:r>
          </a:p>
          <a:p>
            <a:pPr>
              <a:lnSpc>
                <a:spcPct val="100000"/>
              </a:lnSpc>
            </a:pPr>
            <a:r>
              <a:rPr lang="en-GB" sz="1600" dirty="0" smtClean="0"/>
              <a:t>Mode 2: Mode 2 Checks &amp; CSI loading into bunker</a:t>
            </a:r>
          </a:p>
          <a:p>
            <a:pPr>
              <a:lnSpc>
                <a:spcPct val="100000"/>
              </a:lnSpc>
            </a:pPr>
            <a:r>
              <a:rPr lang="en-GB" sz="1600" dirty="0" smtClean="0"/>
              <a:t>Mode 3: Mode 3 Checks &amp; Shield cooldown to 80-90 K using GHe and LHe</a:t>
            </a:r>
          </a:p>
          <a:p>
            <a:pPr>
              <a:lnSpc>
                <a:spcPct val="100000"/>
              </a:lnSpc>
            </a:pPr>
            <a:r>
              <a:rPr lang="en-GB" sz="1600" dirty="0" smtClean="0"/>
              <a:t>Mode 4: Cavity cooldown</a:t>
            </a:r>
            <a:r>
              <a:rPr lang="en-GB" sz="1600" dirty="0"/>
              <a:t> </a:t>
            </a:r>
            <a:r>
              <a:rPr lang="en-GB" sz="1600" dirty="0" smtClean="0"/>
              <a:t>with LHe to 4 K then RF testing </a:t>
            </a:r>
            <a:r>
              <a:rPr lang="en-GB" sz="1600" dirty="0"/>
              <a:t>[Set up and Cable Calibration – 2 hrs </a:t>
            </a:r>
            <a:r>
              <a:rPr lang="en-GB" sz="1600" dirty="0" smtClean="0"/>
              <a:t>]</a:t>
            </a:r>
          </a:p>
          <a:p>
            <a:pPr>
              <a:lnSpc>
                <a:spcPct val="100000"/>
              </a:lnSpc>
            </a:pPr>
            <a:r>
              <a:rPr lang="en-GB" sz="1600" b="1" dirty="0" smtClean="0">
                <a:solidFill>
                  <a:schemeClr val="accent1">
                    <a:lumMod val="75000"/>
                  </a:schemeClr>
                </a:solidFill>
              </a:rPr>
              <a:t>Mode 5: LHe is boiled off using heaters to thermally cycle </a:t>
            </a:r>
            <a:r>
              <a:rPr lang="en-GB" sz="1600" b="1" dirty="0">
                <a:solidFill>
                  <a:schemeClr val="accent1">
                    <a:lumMod val="75000"/>
                  </a:schemeClr>
                </a:solidFill>
              </a:rPr>
              <a:t>c</a:t>
            </a:r>
            <a:r>
              <a:rPr lang="en-GB" sz="1600" b="1" dirty="0" smtClean="0">
                <a:solidFill>
                  <a:schemeClr val="accent1">
                    <a:lumMod val="75000"/>
                  </a:schemeClr>
                </a:solidFill>
              </a:rPr>
              <a:t>avity to 35 K [+/- 10 K]</a:t>
            </a:r>
          </a:p>
          <a:p>
            <a:pPr>
              <a:lnSpc>
                <a:spcPct val="100000"/>
              </a:lnSpc>
            </a:pPr>
            <a:r>
              <a:rPr lang="en-GB" sz="1600" b="1" dirty="0" smtClean="0">
                <a:solidFill>
                  <a:schemeClr val="accent1">
                    <a:lumMod val="75000"/>
                  </a:schemeClr>
                </a:solidFill>
              </a:rPr>
              <a:t>Mode 6: Fast cooldown of cavity to 4 K with helium flowrate of 15 g/s; Once at 4 K,  CSI is filled at 4 g/s until full. </a:t>
            </a:r>
          </a:p>
          <a:p>
            <a:pPr>
              <a:lnSpc>
                <a:spcPct val="100000"/>
              </a:lnSpc>
            </a:pPr>
            <a:r>
              <a:rPr lang="en-GB" sz="1600" dirty="0" smtClean="0"/>
              <a:t>Mode 7: Cavity cooldown to 2 K , </a:t>
            </a:r>
            <a:r>
              <a:rPr lang="en-GB" sz="1600" dirty="0" smtClean="0"/>
              <a:t>LP </a:t>
            </a:r>
            <a:r>
              <a:rPr lang="en-GB" sz="1600" dirty="0" smtClean="0"/>
              <a:t>measurement -  2 hrs , if cavity fails conditioning maybe required [2 hrs - 2 days]</a:t>
            </a:r>
          </a:p>
          <a:p>
            <a:pPr>
              <a:lnSpc>
                <a:spcPct val="100000"/>
              </a:lnSpc>
            </a:pPr>
            <a:r>
              <a:rPr lang="en-GB" sz="1600" dirty="0" smtClean="0"/>
              <a:t>Mode </a:t>
            </a:r>
            <a:r>
              <a:rPr lang="en-GB" sz="1600" dirty="0"/>
              <a:t>8</a:t>
            </a:r>
            <a:r>
              <a:rPr lang="en-GB" sz="1600" dirty="0" smtClean="0"/>
              <a:t>: Temperature stability at 2 K and RF operations</a:t>
            </a:r>
          </a:p>
          <a:p>
            <a:pPr>
              <a:lnSpc>
                <a:spcPct val="100000"/>
              </a:lnSpc>
            </a:pPr>
            <a:r>
              <a:rPr lang="en-GB" sz="1600" dirty="0" smtClean="0"/>
              <a:t>Mode 9: Warmup to 300 K</a:t>
            </a:r>
          </a:p>
          <a:p>
            <a:pPr>
              <a:lnSpc>
                <a:spcPct val="100000"/>
              </a:lnSpc>
            </a:pPr>
            <a:r>
              <a:rPr lang="en-GB" sz="1600" dirty="0" smtClean="0"/>
              <a:t>Mode 10: CSI removal from bunker</a:t>
            </a:r>
          </a:p>
          <a:p>
            <a:pPr>
              <a:lnSpc>
                <a:spcPct val="100000"/>
              </a:lnSpc>
            </a:pPr>
            <a:r>
              <a:rPr lang="en-GB" sz="1600" dirty="0" smtClean="0"/>
              <a:t>Mode 11: Cavity disassembly on CSI stand (then return to mode-1) </a:t>
            </a:r>
            <a:endParaRPr lang="en-GB" sz="1600" dirty="0"/>
          </a:p>
        </p:txBody>
      </p:sp>
      <p:sp>
        <p:nvSpPr>
          <p:cNvPr id="5" name="Date Placeholder 4"/>
          <p:cNvSpPr>
            <a:spLocks noGrp="1"/>
          </p:cNvSpPr>
          <p:nvPr>
            <p:ph type="dt" sz="half" idx="10"/>
          </p:nvPr>
        </p:nvSpPr>
        <p:spPr/>
        <p:txBody>
          <a:bodyPr/>
          <a:lstStyle/>
          <a:p>
            <a:fld id="{9EC53A14-76C2-4CDF-9A04-A9E1B22345AA}" type="datetime1">
              <a:rPr lang="en-US" smtClean="0"/>
              <a:t>7/13/2022</a:t>
            </a:fld>
            <a:endParaRPr lang="en-GB"/>
          </a:p>
        </p:txBody>
      </p:sp>
      <p:sp>
        <p:nvSpPr>
          <p:cNvPr id="6" name="Footer Placeholder 5"/>
          <p:cNvSpPr>
            <a:spLocks noGrp="1"/>
          </p:cNvSpPr>
          <p:nvPr>
            <p:ph type="ftr" sz="quarter" idx="11"/>
          </p:nvPr>
        </p:nvSpPr>
        <p:spPr/>
        <p:txBody>
          <a:bodyPr/>
          <a:lstStyle/>
          <a:p>
            <a:r>
              <a:rPr lang="en-US" smtClean="0"/>
              <a:t>PIP-II FCD modifications</a:t>
            </a:r>
            <a:endParaRPr lang="en-GB"/>
          </a:p>
        </p:txBody>
      </p:sp>
      <p:sp>
        <p:nvSpPr>
          <p:cNvPr id="7" name="Slide Number Placeholder 6"/>
          <p:cNvSpPr>
            <a:spLocks noGrp="1"/>
          </p:cNvSpPr>
          <p:nvPr>
            <p:ph type="sldNum" sz="quarter" idx="12"/>
          </p:nvPr>
        </p:nvSpPr>
        <p:spPr/>
        <p:txBody>
          <a:bodyPr/>
          <a:lstStyle/>
          <a:p>
            <a:fld id="{2B29092E-EDA9-45D4-8C21-CFAD563A75A5}" type="slidenum">
              <a:rPr lang="en-GB" smtClean="0"/>
              <a:t>9</a:t>
            </a:fld>
            <a:endParaRPr lang="en-GB"/>
          </a:p>
        </p:txBody>
      </p:sp>
    </p:spTree>
    <p:extLst>
      <p:ext uri="{BB962C8B-B14F-4D97-AF65-F5344CB8AC3E}">
        <p14:creationId xmlns:p14="http://schemas.microsoft.com/office/powerpoint/2010/main" val="22285919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Font and logo master">
  <a:themeElements>
    <a:clrScheme name="STFC theme">
      <a:dk1>
        <a:srgbClr val="2E2C61"/>
      </a:dk1>
      <a:lt1>
        <a:srgbClr val="FFFFFF"/>
      </a:lt1>
      <a:dk2>
        <a:srgbClr val="2E2C61"/>
      </a:dk2>
      <a:lt2>
        <a:srgbClr val="FFFFFF"/>
      </a:lt2>
      <a:accent1>
        <a:srgbClr val="1E5DF8"/>
      </a:accent1>
      <a:accent2>
        <a:srgbClr val="003088"/>
      </a:accent2>
      <a:accent3>
        <a:srgbClr val="F08900"/>
      </a:accent3>
      <a:accent4>
        <a:srgbClr val="616161"/>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5617</TotalTime>
  <Words>2599</Words>
  <Application>Microsoft Office PowerPoint</Application>
  <PresentationFormat>Widescreen</PresentationFormat>
  <Paragraphs>426</Paragraphs>
  <Slides>32</Slides>
  <Notes>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32</vt:i4>
      </vt:variant>
    </vt:vector>
  </HeadingPairs>
  <TitlesOfParts>
    <vt:vector size="41" baseType="lpstr">
      <vt:lpstr>Arial</vt:lpstr>
      <vt:lpstr>Arial Regular</vt:lpstr>
      <vt:lpstr>Calibri</vt:lpstr>
      <vt:lpstr>Calibri Light</vt:lpstr>
      <vt:lpstr>Wingdings</vt:lpstr>
      <vt:lpstr>Office Theme</vt:lpstr>
      <vt:lpstr>1_Office Theme</vt:lpstr>
      <vt:lpstr>2_Office Theme</vt:lpstr>
      <vt:lpstr>Font and logo master</vt:lpstr>
      <vt:lpstr>PowerPoint Presentation</vt:lpstr>
      <vt:lpstr>Introduction</vt:lpstr>
      <vt:lpstr>Fast cooldown (FCD)</vt:lpstr>
      <vt:lpstr>PowerPoint Presentation</vt:lpstr>
      <vt:lpstr>PowerPoint Presentation</vt:lpstr>
      <vt:lpstr>PowerPoint Presentation</vt:lpstr>
      <vt:lpstr>PowerPoint Presentation</vt:lpstr>
      <vt:lpstr>PowerPoint Presentation</vt:lpstr>
      <vt:lpstr>Proposed modes of operation [for normal HB650 testing]</vt:lpstr>
      <vt:lpstr>PowerPoint Presentation</vt:lpstr>
      <vt:lpstr>PowerPoint Presentation</vt:lpstr>
      <vt:lpstr>PowerPoint Presentation</vt:lpstr>
      <vt:lpstr>Cryoplant modifications</vt:lpstr>
      <vt:lpstr>Existing warm gas storage capacity</vt:lpstr>
      <vt:lpstr>PowerPoint Presentation</vt:lpstr>
      <vt:lpstr>PowerPoint Presentation</vt:lpstr>
      <vt:lpstr>PowerPoint Presentation</vt:lpstr>
      <vt:lpstr>PowerPoint Presentation</vt:lpstr>
      <vt:lpstr>PowerPoint Presentation</vt:lpstr>
      <vt:lpstr>FCD validation process</vt:lpstr>
      <vt:lpstr>PowerPoint Presentation</vt:lpstr>
      <vt:lpstr>Potential additional improvements to cryogenic operations</vt:lpstr>
      <vt:lpstr>PowerPoint Presentation</vt:lpstr>
      <vt:lpstr>Summary</vt:lpstr>
      <vt:lpstr>Additional modifications to CSI and VTF</vt:lpstr>
      <vt:lpstr>PowerPoint Presentation</vt:lpstr>
      <vt:lpstr>Active and Passive magnetic shield</vt:lpstr>
      <vt:lpstr>PowerPoint Presentation</vt:lpstr>
      <vt:lpstr>PowerPoint Presentation</vt:lpstr>
      <vt:lpstr>PowerPoint Presentation</vt:lpstr>
      <vt:lpstr>PowerPoint Presentation</vt:lpstr>
      <vt:lpstr>Thank You</vt:lpstr>
    </vt:vector>
  </TitlesOfParts>
  <Company>Science and Technology Facilities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Pattalwar, Shrikant (STFC,DL,AST)</dc:creator>
  <cp:lastModifiedBy>Akintola, Ayo (STFC,DL,AST)</cp:lastModifiedBy>
  <cp:revision>119</cp:revision>
  <dcterms:created xsi:type="dcterms:W3CDTF">2021-03-03T10:39:21Z</dcterms:created>
  <dcterms:modified xsi:type="dcterms:W3CDTF">2022-07-13T17:16:13Z</dcterms:modified>
</cp:coreProperties>
</file>