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8" autoAdjust="0"/>
    <p:restoredTop sz="94660"/>
  </p:normalViewPr>
  <p:slideViewPr>
    <p:cSldViewPr snapToGrid="0">
      <p:cViewPr>
        <p:scale>
          <a:sx n="70" d="100"/>
          <a:sy n="70" d="100"/>
        </p:scale>
        <p:origin x="1908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FE0716-CFC0-C7B0-8237-8B14E1BC2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6A6B6EA-7A1A-E5CA-2BFA-E7B4FF4BE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A8CB11-8D00-A5E6-7789-2D9571A8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27F500-2CED-4606-FAC5-2A26FEF79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F2AF71-D4DD-8539-F624-DDF9CEA2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10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BBB1F6-5FA7-2543-B697-AA35FDEC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59CE9FE-E8F2-13B4-6CA8-FBD65080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CC00E7-548C-1068-4F28-3353C25E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A82FB2-D2E5-2F14-9D68-F1DB2BD7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1ABA83-1E5D-EA99-11EA-9EBBE547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29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DC313FD-A9E0-83DF-A7D8-098458D601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3CC7BC-3C51-6CDB-7DF3-83907E59A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47818D-77A1-155B-204B-0293A50F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EB3F89-38FC-C6DF-1541-C7AAA076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B998E5-0BFD-B6C4-5287-DF5C3B02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85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9AB2F-EB4E-7EE0-BC19-6EE831E83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CF3AE7-E062-AD90-067B-80D275203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887068-2F38-4B54-DC94-0EB88DA2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4CD638-8B2E-E941-FBC2-A91FBE78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46734F-8390-60C4-453E-AF907A32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04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1F98FE-BD4E-8D6B-AC3D-4951067B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2E68B2-3CE1-2B86-3257-E34A47FA8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3035F9-29CE-6DC7-0E3E-63E2EB83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4C3863-9063-9216-4106-4FE354FE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A7262C-6920-8E89-AF73-E376E51C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02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18671C-933F-92C3-321C-879F9D63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65237C-CD0F-6494-131A-B8570ACA1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CA2507-5F2F-72E1-FD76-C8387250D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1FB9E8-BB86-821E-2CB3-2A83DFF0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D8F650-43A7-61D2-F236-DB2C4257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270743-EF7F-E257-C0F3-306E9EC6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66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459F2-75B1-57CB-E9C8-831D8C877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F591AF-01B6-7339-62FC-0E1907719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6B7FCF-700E-332A-D5E3-DDE9FD08E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0E47F88-BF7E-8C56-281C-47B38D846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2D2790-6973-A43E-5D9F-A7E96B42A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BDD66B2-EF35-F257-B542-3C023304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4A5ECBC-30E3-3012-5927-B19C7B27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C95455B-6817-A4AD-D975-52283DC7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89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ED4B9A-1799-3D09-6EF8-34B1F4B6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6949C26-7159-E4BE-37AA-BBE9EBE3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7B6F96-FAD7-73D6-D49B-C3B3C384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4D9662-987E-9348-1F66-3325926F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63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5A1ECBC-96C0-27F8-13EC-1A4797FD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45F9D6-C565-DFE0-77E8-50C60186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72A64F-BADC-7E99-906B-CAF0F861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00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E7CBC-F70D-7F2B-C8E9-58F6C72F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D3072D-E583-3858-4B89-440C2D74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2B80738-ED7A-12B0-7060-1141525B2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6658FC-600D-F981-DCBF-6F3C8489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AE15B5-B100-A855-3F8B-F2F91A8A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000E41-C812-51DA-8D4F-9916546FC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9EFEF-9300-7505-C150-353E6CB4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18D7A90-751A-4C54-9153-52907C5C7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8C8EC2-2BFF-694C-CB6D-7A36028B0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79946D-B22A-FDC4-6867-098D51C3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5247C8-FE38-48F2-9E0F-47938185A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628C93-DC52-FD17-8F69-A7FD45FE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5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60963FF-01BF-7180-117F-D504E431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5F8AFA-A9C3-76BD-8713-AEB361E30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EB5A78-9628-F51D-69EF-59F2D606F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B8EC0-76C8-430C-B54F-502AB4A57731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763A0-750D-D188-A611-E4DF359A4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678560-D33F-6E66-9CDB-1E8DC65CB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10AC-860E-4603-A4D1-06E8E51A29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94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004CEB1-9B22-3FB0-23CF-09630688027D}"/>
              </a:ext>
            </a:extLst>
          </p:cNvPr>
          <p:cNvSpPr txBox="1"/>
          <p:nvPr/>
        </p:nvSpPr>
        <p:spPr>
          <a:xfrm>
            <a:off x="568405" y="321950"/>
            <a:ext cx="2584362" cy="107721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Physics</a:t>
            </a:r>
            <a:r>
              <a:rPr lang="it-IT" sz="1600" b="1" dirty="0">
                <a:latin typeface="Comic Sans MS" panose="030F0702030302020204" pitchFamily="66" charset="0"/>
              </a:rPr>
              <a:t> </a:t>
            </a:r>
            <a:r>
              <a:rPr lang="it-IT" sz="1600" b="1" dirty="0" err="1">
                <a:latin typeface="Comic Sans MS" panose="030F0702030302020204" pitchFamily="66" charset="0"/>
              </a:rPr>
              <a:t>cases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only</a:t>
            </a:r>
            <a:r>
              <a:rPr lang="it-IT" sz="1600" dirty="0">
                <a:latin typeface="Comic Sans MS" panose="030F0702030302020204" pitchFamily="66" charset="0"/>
              </a:rPr>
              <a:t> </a:t>
            </a:r>
            <a:r>
              <a:rPr lang="it-IT" sz="1600" dirty="0" err="1">
                <a:latin typeface="Comic Sans MS" panose="030F0702030302020204" pitchFamily="66" charset="0"/>
              </a:rPr>
              <a:t>calorimetry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vertex </a:t>
            </a:r>
            <a:r>
              <a:rPr lang="it-IT" sz="1600" dirty="0" err="1">
                <a:latin typeface="Comic Sans MS" panose="030F0702030302020204" pitchFamily="66" charset="0"/>
              </a:rPr>
              <a:t>reconstruction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track </a:t>
            </a:r>
            <a:r>
              <a:rPr lang="it-IT" sz="1600" dirty="0" err="1">
                <a:latin typeface="Comic Sans MS" panose="030F0702030302020204" pitchFamily="66" charset="0"/>
              </a:rPr>
              <a:t>reconstruction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B596B6B-BCD5-3346-5C0A-B851BBA5E349}"/>
              </a:ext>
            </a:extLst>
          </p:cNvPr>
          <p:cNvSpPr txBox="1"/>
          <p:nvPr/>
        </p:nvSpPr>
        <p:spPr>
          <a:xfrm>
            <a:off x="3305053" y="351793"/>
            <a:ext cx="3687228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Simulation</a:t>
            </a:r>
            <a:r>
              <a:rPr lang="it-IT" sz="1600" b="1" dirty="0">
                <a:latin typeface="Comic Sans MS" panose="030F0702030302020204" pitchFamily="66" charset="0"/>
              </a:rPr>
              <a:t> of GRAIN inside SAND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Track matching with STT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Calorimetry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944B206-7B3E-9277-8440-5CC3A8FE4781}"/>
              </a:ext>
            </a:extLst>
          </p:cNvPr>
          <p:cNvSpPr txBox="1"/>
          <p:nvPr/>
        </p:nvSpPr>
        <p:spPr>
          <a:xfrm>
            <a:off x="290564" y="2074847"/>
            <a:ext cx="301396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Constraints</a:t>
            </a:r>
            <a:r>
              <a:rPr lang="it-IT" sz="1600" b="1" dirty="0">
                <a:latin typeface="Comic Sans MS" panose="030F0702030302020204" pitchFamily="66" charset="0"/>
              </a:rPr>
              <a:t> to </a:t>
            </a:r>
            <a:r>
              <a:rPr lang="it-IT" sz="1600" b="1" dirty="0" err="1">
                <a:latin typeface="Comic Sans MS" panose="030F0702030302020204" pitchFamily="66" charset="0"/>
              </a:rPr>
              <a:t>mechanics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minimal</a:t>
            </a:r>
            <a:r>
              <a:rPr lang="it-IT" sz="1600" dirty="0">
                <a:latin typeface="Comic Sans MS" panose="030F0702030302020204" pitchFamily="66" charset="0"/>
              </a:rPr>
              <a:t> </a:t>
            </a:r>
            <a:r>
              <a:rPr lang="it-IT" sz="1600" dirty="0" err="1">
                <a:latin typeface="Comic Sans MS" panose="030F0702030302020204" pitchFamily="66" charset="0"/>
              </a:rPr>
              <a:t>Lar</a:t>
            </a:r>
            <a:r>
              <a:rPr lang="it-IT" sz="1600" dirty="0">
                <a:latin typeface="Comic Sans MS" panose="030F0702030302020204" pitchFamily="66" charset="0"/>
              </a:rPr>
              <a:t> </a:t>
            </a:r>
            <a:r>
              <a:rPr lang="it-IT" sz="1600" dirty="0" err="1">
                <a:latin typeface="Comic Sans MS" panose="030F0702030302020204" pitchFamily="66" charset="0"/>
              </a:rPr>
              <a:t>Fiducial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Thickness</a:t>
            </a:r>
            <a:r>
              <a:rPr lang="it-IT" sz="1600" dirty="0">
                <a:latin typeface="Comic Sans MS" panose="030F0702030302020204" pitchFamily="66" charset="0"/>
              </a:rPr>
              <a:t> of </a:t>
            </a:r>
            <a:r>
              <a:rPr lang="it-IT" sz="1600" dirty="0" err="1">
                <a:latin typeface="Comic Sans MS" panose="030F0702030302020204" pitchFamily="66" charset="0"/>
              </a:rPr>
              <a:t>LAr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Thickness</a:t>
            </a:r>
            <a:r>
              <a:rPr lang="it-IT" sz="1600" dirty="0">
                <a:latin typeface="Comic Sans MS" panose="030F0702030302020204" pitchFamily="66" charset="0"/>
              </a:rPr>
              <a:t> </a:t>
            </a:r>
            <a:r>
              <a:rPr lang="it-IT" sz="1600" dirty="0" err="1">
                <a:latin typeface="Comic Sans MS" panose="030F0702030302020204" pitchFamily="66" charset="0"/>
              </a:rPr>
              <a:t>ext</a:t>
            </a:r>
            <a:r>
              <a:rPr lang="it-IT" sz="1600" dirty="0">
                <a:latin typeface="Comic Sans MS" panose="030F0702030302020204" pitchFamily="66" charset="0"/>
              </a:rPr>
              <a:t> vessel </a:t>
            </a:r>
          </a:p>
          <a:p>
            <a:pPr lvl="1"/>
            <a:r>
              <a:rPr lang="it-IT" sz="1600" dirty="0">
                <a:latin typeface="Comic Sans MS" panose="030F0702030302020204" pitchFamily="66" charset="0"/>
              </a:rPr>
              <a:t>+ </a:t>
            </a:r>
            <a:r>
              <a:rPr lang="it-IT" sz="1600" dirty="0" err="1">
                <a:latin typeface="Comic Sans MS" panose="030F0702030302020204" pitchFamily="66" charset="0"/>
              </a:rPr>
              <a:t>material</a:t>
            </a:r>
            <a:r>
              <a:rPr lang="it-IT" sz="1600" dirty="0">
                <a:latin typeface="Comic Sans MS" panose="030F0702030302020204" pitchFamily="66" charset="0"/>
              </a:rPr>
              <a:t> (carbon </a:t>
            </a:r>
            <a:r>
              <a:rPr lang="it-IT" sz="1600" dirty="0" err="1">
                <a:latin typeface="Comic Sans MS" panose="030F0702030302020204" pitchFamily="66" charset="0"/>
              </a:rPr>
              <a:t>fiber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Thickness</a:t>
            </a:r>
            <a:r>
              <a:rPr lang="it-IT" sz="1600" dirty="0">
                <a:latin typeface="Comic Sans MS" panose="030F0702030302020204" pitchFamily="66" charset="0"/>
              </a:rPr>
              <a:t> </a:t>
            </a:r>
            <a:r>
              <a:rPr lang="it-IT" sz="1600" dirty="0" err="1">
                <a:latin typeface="Comic Sans MS" panose="030F0702030302020204" pitchFamily="66" charset="0"/>
              </a:rPr>
              <a:t>int</a:t>
            </a:r>
            <a:r>
              <a:rPr lang="it-IT" sz="1600" dirty="0">
                <a:latin typeface="Comic Sans MS" panose="030F0702030302020204" pitchFamily="66" charset="0"/>
              </a:rPr>
              <a:t> vessel </a:t>
            </a:r>
          </a:p>
          <a:p>
            <a:pPr lvl="1"/>
            <a:r>
              <a:rPr lang="it-IT" sz="1600" dirty="0">
                <a:latin typeface="Comic Sans MS" panose="030F0702030302020204" pitchFamily="66" charset="0"/>
              </a:rPr>
              <a:t>+ </a:t>
            </a:r>
            <a:r>
              <a:rPr lang="it-IT" sz="1600" dirty="0" err="1">
                <a:latin typeface="Comic Sans MS" panose="030F0702030302020204" pitchFamily="66" charset="0"/>
              </a:rPr>
              <a:t>material</a:t>
            </a:r>
            <a:r>
              <a:rPr lang="it-IT" sz="1600" dirty="0">
                <a:latin typeface="Comic Sans MS" panose="030F0702030302020204" pitchFamily="66" charset="0"/>
              </a:rPr>
              <a:t> (</a:t>
            </a:r>
            <a:r>
              <a:rPr lang="it-IT" sz="1600" dirty="0" err="1">
                <a:latin typeface="Comic Sans MS" panose="030F0702030302020204" pitchFamily="66" charset="0"/>
              </a:rPr>
              <a:t>aluminum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F343394-18D4-8317-D835-BCE88B0B04E9}"/>
              </a:ext>
            </a:extLst>
          </p:cNvPr>
          <p:cNvSpPr txBox="1"/>
          <p:nvPr/>
        </p:nvSpPr>
        <p:spPr>
          <a:xfrm>
            <a:off x="1630212" y="4824393"/>
            <a:ext cx="20345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Mechanical</a:t>
            </a:r>
            <a:r>
              <a:rPr lang="it-IT" sz="1600" b="1" dirty="0">
                <a:latin typeface="Comic Sans MS" panose="030F0702030302020204" pitchFamily="66" charset="0"/>
              </a:rPr>
              <a:t> design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Internal</a:t>
            </a:r>
            <a:r>
              <a:rPr lang="it-IT" sz="1600" dirty="0">
                <a:latin typeface="Comic Sans MS" panose="030F0702030302020204" pitchFamily="66" charset="0"/>
              </a:rPr>
              <a:t> vessel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External</a:t>
            </a:r>
            <a:r>
              <a:rPr lang="it-IT" sz="1600" dirty="0">
                <a:latin typeface="Comic Sans MS" panose="030F0702030302020204" pitchFamily="66" charset="0"/>
              </a:rPr>
              <a:t> vessel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Flanges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Pipe connections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Protoype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ECCF70F1-9A21-4F2A-F6C6-A06EB6144119}"/>
              </a:ext>
            </a:extLst>
          </p:cNvPr>
          <p:cNvSpPr txBox="1"/>
          <p:nvPr/>
        </p:nvSpPr>
        <p:spPr>
          <a:xfrm>
            <a:off x="8894438" y="2175913"/>
            <a:ext cx="30315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Simulation</a:t>
            </a:r>
            <a:r>
              <a:rPr lang="it-IT" sz="1600" b="1" dirty="0">
                <a:latin typeface="Comic Sans MS" panose="030F0702030302020204" pitchFamily="66" charset="0"/>
              </a:rPr>
              <a:t> of det. </a:t>
            </a:r>
            <a:r>
              <a:rPr lang="it-IT" sz="1600" b="1" dirty="0" err="1">
                <a:latin typeface="Comic Sans MS" panose="030F0702030302020204" pitchFamily="66" charset="0"/>
              </a:rPr>
              <a:t>response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Lens (Geant4?)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Masks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Electronics (Alcor ASIC)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DCF9215-6969-079E-573F-D075D7EA3B62}"/>
              </a:ext>
            </a:extLst>
          </p:cNvPr>
          <p:cNvSpPr txBox="1"/>
          <p:nvPr/>
        </p:nvSpPr>
        <p:spPr>
          <a:xfrm>
            <a:off x="8887942" y="564662"/>
            <a:ext cx="27606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Simulation</a:t>
            </a:r>
            <a:r>
              <a:rPr lang="it-IT" sz="1600" b="1" dirty="0">
                <a:latin typeface="Comic Sans MS" panose="030F0702030302020204" pitchFamily="66" charset="0"/>
              </a:rPr>
              <a:t> of </a:t>
            </a:r>
            <a:r>
              <a:rPr lang="it-IT" sz="1600" b="1" dirty="0" err="1">
                <a:latin typeface="Comic Sans MS" panose="030F0702030302020204" pitchFamily="66" charset="0"/>
              </a:rPr>
              <a:t>scintillation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Yield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Timing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Propagation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Xenon doping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64F131F-2BB0-C8B9-72B0-EB82727D15BD}"/>
              </a:ext>
            </a:extLst>
          </p:cNvPr>
          <p:cNvSpPr txBox="1"/>
          <p:nvPr/>
        </p:nvSpPr>
        <p:spPr>
          <a:xfrm>
            <a:off x="3826571" y="2037318"/>
            <a:ext cx="22894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latin typeface="Comic Sans MS" panose="030F0702030302020204" pitchFamily="66" charset="0"/>
              </a:rPr>
              <a:t>Detector design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Lens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Masks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Electronics (ASIC)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75388207-E3F8-D25A-74AD-6CA22A77315E}"/>
              </a:ext>
            </a:extLst>
          </p:cNvPr>
          <p:cNvSpPr txBox="1"/>
          <p:nvPr/>
        </p:nvSpPr>
        <p:spPr>
          <a:xfrm>
            <a:off x="6415678" y="1489430"/>
            <a:ext cx="21723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latin typeface="Comic Sans MS" panose="030F0702030302020204" pitchFamily="66" charset="0"/>
              </a:rPr>
              <a:t>Detector </a:t>
            </a:r>
            <a:r>
              <a:rPr lang="it-IT" sz="1600" b="1" dirty="0" err="1">
                <a:latin typeface="Comic Sans MS" panose="030F0702030302020204" pitchFamily="66" charset="0"/>
              </a:rPr>
              <a:t>prototype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Lens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Masks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Sensor Matrix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Readout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5F640781-22BA-0DB3-A2F4-955AB5D482ED}"/>
              </a:ext>
            </a:extLst>
          </p:cNvPr>
          <p:cNvSpPr txBox="1"/>
          <p:nvPr/>
        </p:nvSpPr>
        <p:spPr>
          <a:xfrm>
            <a:off x="4078369" y="5153559"/>
            <a:ext cx="24753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Cryogeny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Recirculation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 err="1">
                <a:latin typeface="Comic Sans MS" panose="030F0702030302020204" pitchFamily="66" charset="0"/>
              </a:rPr>
              <a:t>Purification</a:t>
            </a:r>
            <a:endParaRPr lang="it-IT" sz="1600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Integration in SAND</a:t>
            </a:r>
          </a:p>
        </p:txBody>
      </p:sp>
      <p:sp>
        <p:nvSpPr>
          <p:cNvPr id="41" name="Freccia in giù 40">
            <a:extLst>
              <a:ext uri="{FF2B5EF4-FFF2-40B4-BE49-F238E27FC236}">
                <a16:creationId xmlns:a16="http://schemas.microsoft.com/office/drawing/2014/main" id="{5C66CDFF-DE74-F21D-52AB-0AD18D696A62}"/>
              </a:ext>
            </a:extLst>
          </p:cNvPr>
          <p:cNvSpPr/>
          <p:nvPr/>
        </p:nvSpPr>
        <p:spPr>
          <a:xfrm>
            <a:off x="1524990" y="1605772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in giù 41">
            <a:extLst>
              <a:ext uri="{FF2B5EF4-FFF2-40B4-BE49-F238E27FC236}">
                <a16:creationId xmlns:a16="http://schemas.microsoft.com/office/drawing/2014/main" id="{F5233911-D2DB-D746-AC11-4F6E78F9D299}"/>
              </a:ext>
            </a:extLst>
          </p:cNvPr>
          <p:cNvSpPr/>
          <p:nvPr/>
        </p:nvSpPr>
        <p:spPr>
          <a:xfrm>
            <a:off x="4515762" y="1405894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in giù 42">
            <a:extLst>
              <a:ext uri="{FF2B5EF4-FFF2-40B4-BE49-F238E27FC236}">
                <a16:creationId xmlns:a16="http://schemas.microsoft.com/office/drawing/2014/main" id="{DFE131F0-3025-989C-BFE8-B397372FA4EF}"/>
              </a:ext>
            </a:extLst>
          </p:cNvPr>
          <p:cNvSpPr/>
          <p:nvPr/>
        </p:nvSpPr>
        <p:spPr>
          <a:xfrm>
            <a:off x="9618042" y="3383169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4" name="Freccia in giù 43">
            <a:extLst>
              <a:ext uri="{FF2B5EF4-FFF2-40B4-BE49-F238E27FC236}">
                <a16:creationId xmlns:a16="http://schemas.microsoft.com/office/drawing/2014/main" id="{8BE9550E-7001-06D1-F8A7-EB6C6493CCA8}"/>
              </a:ext>
            </a:extLst>
          </p:cNvPr>
          <p:cNvSpPr/>
          <p:nvPr/>
        </p:nvSpPr>
        <p:spPr>
          <a:xfrm>
            <a:off x="9575632" y="1827308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AD1D0777-CE6C-F720-6CAA-9D7AD756DF35}"/>
              </a:ext>
            </a:extLst>
          </p:cNvPr>
          <p:cNvSpPr txBox="1"/>
          <p:nvPr/>
        </p:nvSpPr>
        <p:spPr>
          <a:xfrm>
            <a:off x="8894438" y="3798949"/>
            <a:ext cx="1938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err="1">
                <a:latin typeface="Comic Sans MS" panose="030F0702030302020204" pitchFamily="66" charset="0"/>
              </a:rPr>
              <a:t>Reconstruction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3D Lens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3D </a:t>
            </a:r>
            <a:r>
              <a:rPr lang="it-IT" sz="1600" dirty="0" err="1">
                <a:latin typeface="Comic Sans MS" panose="030F0702030302020204" pitchFamily="66" charset="0"/>
              </a:rPr>
              <a:t>masks</a:t>
            </a:r>
            <a:r>
              <a:rPr lang="it-IT" sz="1600" dirty="0">
                <a:latin typeface="Comic Sans MS" panose="030F0702030302020204" pitchFamily="66" charset="0"/>
              </a:rPr>
              <a:t> voxel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latin typeface="Comic Sans MS" panose="030F0702030302020204" pitchFamily="66" charset="0"/>
              </a:rPr>
              <a:t>2D </a:t>
            </a:r>
            <a:r>
              <a:rPr lang="it-IT" sz="1600" dirty="0" err="1">
                <a:latin typeface="Comic Sans MS" panose="030F0702030302020204" pitchFamily="66" charset="0"/>
              </a:rPr>
              <a:t>masks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48" name="Freccia in giù 47">
            <a:extLst>
              <a:ext uri="{FF2B5EF4-FFF2-40B4-BE49-F238E27FC236}">
                <a16:creationId xmlns:a16="http://schemas.microsoft.com/office/drawing/2014/main" id="{BE2E9EBC-4944-2CB8-FF1B-8A6F95F7CE44}"/>
              </a:ext>
            </a:extLst>
          </p:cNvPr>
          <p:cNvSpPr/>
          <p:nvPr/>
        </p:nvSpPr>
        <p:spPr>
          <a:xfrm rot="5400000">
            <a:off x="8336447" y="2465706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9" name="Parentesi graffa aperta 48">
            <a:extLst>
              <a:ext uri="{FF2B5EF4-FFF2-40B4-BE49-F238E27FC236}">
                <a16:creationId xmlns:a16="http://schemas.microsoft.com/office/drawing/2014/main" id="{C1F80890-1D00-DA0C-8600-60805C100D3A}"/>
              </a:ext>
            </a:extLst>
          </p:cNvPr>
          <p:cNvSpPr/>
          <p:nvPr/>
        </p:nvSpPr>
        <p:spPr>
          <a:xfrm>
            <a:off x="8459528" y="574723"/>
            <a:ext cx="453023" cy="4315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Freccia in giù 49">
            <a:extLst>
              <a:ext uri="{FF2B5EF4-FFF2-40B4-BE49-F238E27FC236}">
                <a16:creationId xmlns:a16="http://schemas.microsoft.com/office/drawing/2014/main" id="{E0D41D7A-A397-FD09-F804-DFD65D24A219}"/>
              </a:ext>
            </a:extLst>
          </p:cNvPr>
          <p:cNvSpPr/>
          <p:nvPr/>
        </p:nvSpPr>
        <p:spPr>
          <a:xfrm rot="5400000">
            <a:off x="5977481" y="2314488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1" name="Freccia in giù 50">
            <a:extLst>
              <a:ext uri="{FF2B5EF4-FFF2-40B4-BE49-F238E27FC236}">
                <a16:creationId xmlns:a16="http://schemas.microsoft.com/office/drawing/2014/main" id="{B99D9966-1919-D404-80CF-48EFD0BE7093}"/>
              </a:ext>
            </a:extLst>
          </p:cNvPr>
          <p:cNvSpPr/>
          <p:nvPr/>
        </p:nvSpPr>
        <p:spPr>
          <a:xfrm rot="5400000">
            <a:off x="3316822" y="2298366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7" name="Freccia in giù 56">
            <a:extLst>
              <a:ext uri="{FF2B5EF4-FFF2-40B4-BE49-F238E27FC236}">
                <a16:creationId xmlns:a16="http://schemas.microsoft.com/office/drawing/2014/main" id="{476ED7F6-CDEA-7A30-E6FB-0956EC1D8E07}"/>
              </a:ext>
            </a:extLst>
          </p:cNvPr>
          <p:cNvSpPr/>
          <p:nvPr/>
        </p:nvSpPr>
        <p:spPr>
          <a:xfrm>
            <a:off x="1249084" y="4370882"/>
            <a:ext cx="302436" cy="413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87EC014-DFE5-4462-931B-1E1BEB849638}"/>
              </a:ext>
            </a:extLst>
          </p:cNvPr>
          <p:cNvSpPr txBox="1"/>
          <p:nvPr/>
        </p:nvSpPr>
        <p:spPr>
          <a:xfrm>
            <a:off x="6269616" y="4340844"/>
            <a:ext cx="23214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latin typeface="Comic Sans MS" panose="030F0702030302020204" pitchFamily="66" charset="0"/>
              </a:rPr>
              <a:t>Test det. </a:t>
            </a:r>
            <a:r>
              <a:rPr lang="it-IT" sz="1600" b="1" dirty="0" err="1">
                <a:latin typeface="Comic Sans MS" panose="030F0702030302020204" pitchFamily="66" charset="0"/>
              </a:rPr>
              <a:t>prototype</a:t>
            </a:r>
            <a:r>
              <a:rPr lang="it-IT" sz="1600" dirty="0">
                <a:latin typeface="Comic Sans MS" panose="030F0702030302020204" pitchFamily="66" charset="0"/>
              </a:rPr>
              <a:t>:</a:t>
            </a:r>
          </a:p>
          <a:p>
            <a:r>
              <a:rPr lang="it-IT" sz="1600" dirty="0">
                <a:latin typeface="Comic Sans MS" panose="030F0702030302020204" pitchFamily="66" charset="0"/>
              </a:rPr>
              <a:t>- ARTIC setup</a:t>
            </a:r>
          </a:p>
          <a:p>
            <a:r>
              <a:rPr lang="it-IT" sz="1600" dirty="0">
                <a:latin typeface="Comic Sans MS" panose="030F0702030302020204" pitchFamily="66" charset="0"/>
              </a:rPr>
              <a:t>- Supports</a:t>
            </a:r>
          </a:p>
          <a:p>
            <a:r>
              <a:rPr lang="it-IT" sz="1600" dirty="0">
                <a:latin typeface="Comic Sans MS" panose="030F0702030302020204" pitchFamily="66" charset="0"/>
              </a:rPr>
              <a:t>- </a:t>
            </a:r>
            <a:r>
              <a:rPr lang="it-IT" sz="1600" dirty="0" err="1">
                <a:latin typeface="Comic Sans MS" panose="030F0702030302020204" pitchFamily="66" charset="0"/>
              </a:rPr>
              <a:t>Artificial</a:t>
            </a:r>
            <a:r>
              <a:rPr lang="it-IT" sz="1600" dirty="0">
                <a:latin typeface="Comic Sans MS" panose="030F0702030302020204" pitchFamily="66" charset="0"/>
              </a:rPr>
              <a:t> light</a:t>
            </a:r>
          </a:p>
          <a:p>
            <a:r>
              <a:rPr lang="it-IT" sz="1600" dirty="0">
                <a:latin typeface="Comic Sans MS" panose="030F0702030302020204" pitchFamily="66" charset="0"/>
              </a:rPr>
              <a:t>- </a:t>
            </a:r>
            <a:r>
              <a:rPr lang="it-IT" sz="1600" dirty="0" err="1">
                <a:latin typeface="Comic Sans MS" panose="030F0702030302020204" pitchFamily="66" charset="0"/>
              </a:rPr>
              <a:t>Cosmic</a:t>
            </a:r>
            <a:r>
              <a:rPr lang="it-IT" sz="1600" dirty="0">
                <a:latin typeface="Comic Sans MS" panose="030F0702030302020204" pitchFamily="66" charset="0"/>
              </a:rPr>
              <a:t> trigger</a:t>
            </a:r>
          </a:p>
          <a:p>
            <a:r>
              <a:rPr lang="it-IT" sz="1600" dirty="0">
                <a:latin typeface="Comic Sans MS" panose="030F0702030302020204" pitchFamily="66" charset="0"/>
              </a:rPr>
              <a:t>- Detector </a:t>
            </a:r>
            <a:r>
              <a:rPr lang="it-IT" sz="1600" dirty="0" err="1">
                <a:latin typeface="Comic Sans MS" panose="030F0702030302020204" pitchFamily="66" charset="0"/>
              </a:rPr>
              <a:t>installation</a:t>
            </a:r>
            <a:endParaRPr lang="it-IT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135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Montanari</dc:creator>
  <cp:lastModifiedBy>Alessandro Montanari</cp:lastModifiedBy>
  <cp:revision>8</cp:revision>
  <dcterms:created xsi:type="dcterms:W3CDTF">2022-05-25T18:48:37Z</dcterms:created>
  <dcterms:modified xsi:type="dcterms:W3CDTF">2022-05-26T09:52:13Z</dcterms:modified>
</cp:coreProperties>
</file>