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rian%20Leung\CMS%20Dark%20Data\Lab%206%20PMT%20Stability%20Tests\PMT_Stability_Tests_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rian%20Leung\CMS%20Dark%20Data\Lab%206%20PMT%20Stability%20Tests\PMT_Stability_Tests_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rian%20Leung\CMS%20Dark%20Data\Lab%206%20PMT%20Stability%20Tests\PMT_Stability_Tests_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R669 PMT Stabilities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Carlos Blue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'Stability Trend'!$A$2:$A$8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Trend'!$B$2:$B$8</c:f>
              <c:numCache>
                <c:formatCode>General</c:formatCode>
                <c:ptCount val="7"/>
                <c:pt idx="0">
                  <c:v>1</c:v>
                </c:pt>
                <c:pt idx="1">
                  <c:v>1.0011137300776485</c:v>
                </c:pt>
                <c:pt idx="2">
                  <c:v>1.0128166512127703</c:v>
                </c:pt>
                <c:pt idx="3">
                  <c:v>1.0137195631322504</c:v>
                </c:pt>
                <c:pt idx="4">
                  <c:v>0.99428738091351487</c:v>
                </c:pt>
                <c:pt idx="5">
                  <c:v>0.99296968379984507</c:v>
                </c:pt>
                <c:pt idx="6">
                  <c:v>0.98887266825836218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9E-47C9-958F-BE5DD4F05178}"/>
            </c:ext>
          </c:extLst>
        </c:ser>
        <c:ser>
          <c:idx val="1"/>
          <c:order val="1"/>
          <c:tx>
            <c:v>Carlos Green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'Stability Trend'!$A$2:$A$8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Trend'!$C$2:$C$8</c:f>
              <c:numCache>
                <c:formatCode>General</c:formatCode>
                <c:ptCount val="7"/>
                <c:pt idx="0">
                  <c:v>1</c:v>
                </c:pt>
                <c:pt idx="1">
                  <c:v>0.99623054497138863</c:v>
                </c:pt>
                <c:pt idx="2">
                  <c:v>1.0066173045962077</c:v>
                </c:pt>
                <c:pt idx="3">
                  <c:v>1.0110041731913291</c:v>
                </c:pt>
                <c:pt idx="4">
                  <c:v>0.99198743575420278</c:v>
                </c:pt>
                <c:pt idx="5">
                  <c:v>0.99924579383393586</c:v>
                </c:pt>
                <c:pt idx="6">
                  <c:v>0.99400885683832207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29E-47C9-958F-BE5DD4F05178}"/>
            </c:ext>
          </c:extLst>
        </c:ser>
        <c:ser>
          <c:idx val="2"/>
          <c:order val="2"/>
          <c:tx>
            <c:v>Carlos Mu2e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'Stability Trend'!$A$2:$A$8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Trend'!$D$2:$D$8</c:f>
              <c:numCache>
                <c:formatCode>General</c:formatCode>
                <c:ptCount val="7"/>
                <c:pt idx="0">
                  <c:v>1</c:v>
                </c:pt>
                <c:pt idx="1">
                  <c:v>0.97873856225927036</c:v>
                </c:pt>
                <c:pt idx="2">
                  <c:v>1.0132204346518834</c:v>
                </c:pt>
                <c:pt idx="3">
                  <c:v>1.0527229236451197</c:v>
                </c:pt>
                <c:pt idx="4">
                  <c:v>0.96590105708528851</c:v>
                </c:pt>
                <c:pt idx="5">
                  <c:v>0.98349562663901868</c:v>
                </c:pt>
                <c:pt idx="6">
                  <c:v>0.96593475487934377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29E-47C9-958F-BE5DD4F05178}"/>
            </c:ext>
          </c:extLst>
        </c:ser>
        <c:ser>
          <c:idx val="3"/>
          <c:order val="3"/>
          <c:tx>
            <c:v>Anna Blue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'Stability Trend'!$J$2:$J$8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Trend'!$K$2:$K$8</c:f>
              <c:numCache>
                <c:formatCode>General</c:formatCode>
                <c:ptCount val="7"/>
                <c:pt idx="0">
                  <c:v>1</c:v>
                </c:pt>
                <c:pt idx="1">
                  <c:v>0.98637403294152581</c:v>
                </c:pt>
                <c:pt idx="2">
                  <c:v>0.99746006669595932</c:v>
                </c:pt>
                <c:pt idx="3">
                  <c:v>1.0325113005074644</c:v>
                </c:pt>
                <c:pt idx="4">
                  <c:v>0.98058967944032494</c:v>
                </c:pt>
                <c:pt idx="5">
                  <c:v>0.99921344830024039</c:v>
                </c:pt>
                <c:pt idx="6">
                  <c:v>0.99578021662714933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29E-47C9-958F-BE5DD4F05178}"/>
            </c:ext>
          </c:extLst>
        </c:ser>
        <c:ser>
          <c:idx val="4"/>
          <c:order val="4"/>
          <c:tx>
            <c:v>Anna Green</c:v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xVal>
            <c:numRef>
              <c:f>'Stability Trend'!$J$2:$J$8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Trend'!$L$2:$L$8</c:f>
              <c:numCache>
                <c:formatCode>General</c:formatCode>
                <c:ptCount val="7"/>
                <c:pt idx="0">
                  <c:v>1</c:v>
                </c:pt>
                <c:pt idx="1">
                  <c:v>0.99009516627874938</c:v>
                </c:pt>
                <c:pt idx="2">
                  <c:v>1.0017113073844746</c:v>
                </c:pt>
                <c:pt idx="3">
                  <c:v>1.0201139569604938</c:v>
                </c:pt>
                <c:pt idx="4">
                  <c:v>0.98579265179592124</c:v>
                </c:pt>
                <c:pt idx="5">
                  <c:v>0.99501459034371598</c:v>
                </c:pt>
                <c:pt idx="6">
                  <c:v>0.99287109470389456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29E-47C9-958F-BE5DD4F05178}"/>
            </c:ext>
          </c:extLst>
        </c:ser>
        <c:ser>
          <c:idx val="5"/>
          <c:order val="5"/>
          <c:tx>
            <c:v>Anna Mu2e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'Stability Trend'!$J$2:$J$8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Trend'!$M$2:$M$8</c:f>
              <c:numCache>
                <c:formatCode>General</c:formatCode>
                <c:ptCount val="7"/>
                <c:pt idx="0">
                  <c:v>1</c:v>
                </c:pt>
                <c:pt idx="1">
                  <c:v>1.115431879075202</c:v>
                </c:pt>
                <c:pt idx="2">
                  <c:v>1.1539427473995931</c:v>
                </c:pt>
                <c:pt idx="3">
                  <c:v>0.98994084032259155</c:v>
                </c:pt>
                <c:pt idx="4">
                  <c:v>1.0791772708653697</c:v>
                </c:pt>
                <c:pt idx="5">
                  <c:v>1.1946427252398955</c:v>
                </c:pt>
                <c:pt idx="6">
                  <c:v>1.0141486311350467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29E-47C9-958F-BE5DD4F05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9622408"/>
        <c:axId val="659625688"/>
      </c:scatterChart>
      <c:valAx>
        <c:axId val="659622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25688"/>
        <c:crosses val="autoZero"/>
        <c:crossBetween val="midCat"/>
      </c:valAx>
      <c:valAx>
        <c:axId val="659625688"/>
        <c:scaling>
          <c:orientation val="minMax"/>
          <c:max val="1.2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22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R669 PMT Stabilities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Carlos Blue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'Stability Trend'!$A$2:$A$8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Trend'!$B$2:$B$8</c:f>
              <c:numCache>
                <c:formatCode>General</c:formatCode>
                <c:ptCount val="7"/>
                <c:pt idx="0">
                  <c:v>1</c:v>
                </c:pt>
                <c:pt idx="1">
                  <c:v>1.0011137300776485</c:v>
                </c:pt>
                <c:pt idx="2">
                  <c:v>1.0128166512127703</c:v>
                </c:pt>
                <c:pt idx="3">
                  <c:v>1.0137195631322504</c:v>
                </c:pt>
                <c:pt idx="4">
                  <c:v>0.99428738091351487</c:v>
                </c:pt>
                <c:pt idx="5">
                  <c:v>0.99296968379984507</c:v>
                </c:pt>
                <c:pt idx="6">
                  <c:v>0.98887266825836218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806-4BE7-9B3A-212469629BB0}"/>
            </c:ext>
          </c:extLst>
        </c:ser>
        <c:ser>
          <c:idx val="1"/>
          <c:order val="1"/>
          <c:tx>
            <c:v>Carlos Green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'Stability Trend'!$A$2:$A$8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Trend'!$C$2:$C$8</c:f>
              <c:numCache>
                <c:formatCode>General</c:formatCode>
                <c:ptCount val="7"/>
                <c:pt idx="0">
                  <c:v>1</c:v>
                </c:pt>
                <c:pt idx="1">
                  <c:v>0.99623054497138863</c:v>
                </c:pt>
                <c:pt idx="2">
                  <c:v>1.0066173045962077</c:v>
                </c:pt>
                <c:pt idx="3">
                  <c:v>1.0110041731913291</c:v>
                </c:pt>
                <c:pt idx="4">
                  <c:v>0.99198743575420278</c:v>
                </c:pt>
                <c:pt idx="5">
                  <c:v>0.99924579383393586</c:v>
                </c:pt>
                <c:pt idx="6">
                  <c:v>0.99400885683832207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806-4BE7-9B3A-212469629BB0}"/>
            </c:ext>
          </c:extLst>
        </c:ser>
        <c:ser>
          <c:idx val="2"/>
          <c:order val="2"/>
          <c:tx>
            <c:v>Carlos Mu2e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'Stability Trend'!$A$2:$A$8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Trend'!$D$2:$D$8</c:f>
              <c:numCache>
                <c:formatCode>General</c:formatCode>
                <c:ptCount val="7"/>
                <c:pt idx="0">
                  <c:v>1</c:v>
                </c:pt>
                <c:pt idx="1">
                  <c:v>0.97873856225927036</c:v>
                </c:pt>
                <c:pt idx="2">
                  <c:v>1.0132204346518834</c:v>
                </c:pt>
                <c:pt idx="3">
                  <c:v>1.0527229236451197</c:v>
                </c:pt>
                <c:pt idx="4">
                  <c:v>0.96590105708528851</c:v>
                </c:pt>
                <c:pt idx="5">
                  <c:v>0.98349562663901868</c:v>
                </c:pt>
                <c:pt idx="6">
                  <c:v>0.96593475487934377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806-4BE7-9B3A-212469629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9622408"/>
        <c:axId val="65962568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Anna Blue</c:v>
                </c:tx>
                <c:spPr>
                  <a:ln w="19050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7030A0"/>
                    </a:solidFill>
                    <a:ln w="9525">
                      <a:solidFill>
                        <a:srgbClr val="7030A0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'Stability Trend'!$J$2:$J$8</c15:sqref>
                        </c15:formulaRef>
                      </c:ext>
                    </c:extLst>
                    <c:numCache>
                      <c:formatCode>m/d/yyyy</c:formatCode>
                      <c:ptCount val="7"/>
                      <c:pt idx="0">
                        <c:v>44692</c:v>
                      </c:pt>
                      <c:pt idx="1">
                        <c:v>44693</c:v>
                      </c:pt>
                      <c:pt idx="2">
                        <c:v>44697</c:v>
                      </c:pt>
                      <c:pt idx="3">
                        <c:v>44698</c:v>
                      </c:pt>
                      <c:pt idx="4">
                        <c:v>44706</c:v>
                      </c:pt>
                      <c:pt idx="5">
                        <c:v>44707</c:v>
                      </c:pt>
                      <c:pt idx="6">
                        <c:v>44712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'Stability Trend'!$K$2:$K$8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</c:v>
                      </c:pt>
                      <c:pt idx="1">
                        <c:v>0.98637403294152581</c:v>
                      </c:pt>
                      <c:pt idx="2">
                        <c:v>0.99746006669595932</c:v>
                      </c:pt>
                      <c:pt idx="3">
                        <c:v>1.0325113005074644</c:v>
                      </c:pt>
                      <c:pt idx="4">
                        <c:v>0.98058967944032494</c:v>
                      </c:pt>
                      <c:pt idx="5">
                        <c:v>0.99921344830024039</c:v>
                      </c:pt>
                      <c:pt idx="6">
                        <c:v>0.99578021662714933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C806-4BE7-9B3A-212469629BB0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Anna Green</c:v>
                </c:tx>
                <c:spPr>
                  <a:ln w="19050" cap="rnd">
                    <a:solidFill>
                      <a:srgbClr val="FFFF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FFFF00"/>
                    </a:solidFill>
                    <a:ln w="9525">
                      <a:solidFill>
                        <a:srgbClr val="FFFF0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'Stability Trend'!$J$2:$J$8</c15:sqref>
                        </c15:formulaRef>
                      </c:ext>
                    </c:extLst>
                    <c:numCache>
                      <c:formatCode>m/d/yyyy</c:formatCode>
                      <c:ptCount val="7"/>
                      <c:pt idx="0">
                        <c:v>44692</c:v>
                      </c:pt>
                      <c:pt idx="1">
                        <c:v>44693</c:v>
                      </c:pt>
                      <c:pt idx="2">
                        <c:v>44697</c:v>
                      </c:pt>
                      <c:pt idx="3">
                        <c:v>44698</c:v>
                      </c:pt>
                      <c:pt idx="4">
                        <c:v>44706</c:v>
                      </c:pt>
                      <c:pt idx="5">
                        <c:v>44707</c:v>
                      </c:pt>
                      <c:pt idx="6">
                        <c:v>44712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'Stability Trend'!$L$2:$L$8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</c:v>
                      </c:pt>
                      <c:pt idx="1">
                        <c:v>0.99009516627874938</c:v>
                      </c:pt>
                      <c:pt idx="2">
                        <c:v>1.0017113073844746</c:v>
                      </c:pt>
                      <c:pt idx="3">
                        <c:v>1.0201139569604938</c:v>
                      </c:pt>
                      <c:pt idx="4">
                        <c:v>0.98579265179592124</c:v>
                      </c:pt>
                      <c:pt idx="5">
                        <c:v>0.99501459034371598</c:v>
                      </c:pt>
                      <c:pt idx="6">
                        <c:v>0.99287109470389456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806-4BE7-9B3A-212469629BB0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Anna Mu2e</c:v>
                </c:tx>
                <c:spPr>
                  <a:ln w="19050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'Stability Trend'!$J$2:$J$8</c15:sqref>
                        </c15:formulaRef>
                      </c:ext>
                    </c:extLst>
                    <c:numCache>
                      <c:formatCode>m/d/yyyy</c:formatCode>
                      <c:ptCount val="7"/>
                      <c:pt idx="0">
                        <c:v>44692</c:v>
                      </c:pt>
                      <c:pt idx="1">
                        <c:v>44693</c:v>
                      </c:pt>
                      <c:pt idx="2">
                        <c:v>44697</c:v>
                      </c:pt>
                      <c:pt idx="3">
                        <c:v>44698</c:v>
                      </c:pt>
                      <c:pt idx="4">
                        <c:v>44706</c:v>
                      </c:pt>
                      <c:pt idx="5">
                        <c:v>44707</c:v>
                      </c:pt>
                      <c:pt idx="6">
                        <c:v>44712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'Stability Trend'!$M$2:$M$8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</c:v>
                      </c:pt>
                      <c:pt idx="1">
                        <c:v>1.115431879075202</c:v>
                      </c:pt>
                      <c:pt idx="2">
                        <c:v>1.1539427473995931</c:v>
                      </c:pt>
                      <c:pt idx="3">
                        <c:v>0.98994084032259155</c:v>
                      </c:pt>
                      <c:pt idx="4">
                        <c:v>1.0791772708653697</c:v>
                      </c:pt>
                      <c:pt idx="5">
                        <c:v>1.1946427252398955</c:v>
                      </c:pt>
                      <c:pt idx="6">
                        <c:v>1.0141486311350467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806-4BE7-9B3A-212469629BB0}"/>
                  </c:ext>
                </c:extLst>
              </c15:ser>
            </c15:filteredScatterSeries>
          </c:ext>
        </c:extLst>
      </c:scatterChart>
      <c:valAx>
        <c:axId val="659622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25688"/>
        <c:crosses val="autoZero"/>
        <c:crossBetween val="midCat"/>
      </c:valAx>
      <c:valAx>
        <c:axId val="659625688"/>
        <c:scaling>
          <c:orientation val="minMax"/>
          <c:max val="1.1000000000000001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22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R669 PMT Stabilities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3"/>
          <c:order val="3"/>
          <c:tx>
            <c:v>Anna Blue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'Stability Trend'!$J$2:$J$8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Trend'!$K$2:$K$8</c:f>
              <c:numCache>
                <c:formatCode>General</c:formatCode>
                <c:ptCount val="7"/>
                <c:pt idx="0">
                  <c:v>1</c:v>
                </c:pt>
                <c:pt idx="1">
                  <c:v>0.98637403294152581</c:v>
                </c:pt>
                <c:pt idx="2">
                  <c:v>0.99746006669595932</c:v>
                </c:pt>
                <c:pt idx="3">
                  <c:v>1.0325113005074644</c:v>
                </c:pt>
                <c:pt idx="4">
                  <c:v>0.98058967944032494</c:v>
                </c:pt>
                <c:pt idx="5">
                  <c:v>0.99921344830024039</c:v>
                </c:pt>
                <c:pt idx="6">
                  <c:v>0.99578021662714933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25-4849-A7EE-B9E08E481ACB}"/>
            </c:ext>
          </c:extLst>
        </c:ser>
        <c:ser>
          <c:idx val="4"/>
          <c:order val="4"/>
          <c:tx>
            <c:v>Anna Green</c:v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xVal>
            <c:numRef>
              <c:f>'Stability Trend'!$J$2:$J$8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Trend'!$L$2:$L$8</c:f>
              <c:numCache>
                <c:formatCode>General</c:formatCode>
                <c:ptCount val="7"/>
                <c:pt idx="0">
                  <c:v>1</c:v>
                </c:pt>
                <c:pt idx="1">
                  <c:v>0.99009516627874938</c:v>
                </c:pt>
                <c:pt idx="2">
                  <c:v>1.0017113073844746</c:v>
                </c:pt>
                <c:pt idx="3">
                  <c:v>1.0201139569604938</c:v>
                </c:pt>
                <c:pt idx="4">
                  <c:v>0.98579265179592124</c:v>
                </c:pt>
                <c:pt idx="5">
                  <c:v>0.99501459034371598</c:v>
                </c:pt>
                <c:pt idx="6">
                  <c:v>0.99287109470389456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B25-4849-A7EE-B9E08E481ACB}"/>
            </c:ext>
          </c:extLst>
        </c:ser>
        <c:ser>
          <c:idx val="5"/>
          <c:order val="5"/>
          <c:tx>
            <c:v>Anna Mu2e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'Stability Trend'!$J$2:$J$8</c:f>
              <c:numCache>
                <c:formatCode>m/d/yyyy</c:formatCode>
                <c:ptCount val="7"/>
                <c:pt idx="0">
                  <c:v>44692</c:v>
                </c:pt>
                <c:pt idx="1">
                  <c:v>44693</c:v>
                </c:pt>
                <c:pt idx="2">
                  <c:v>44697</c:v>
                </c:pt>
                <c:pt idx="3">
                  <c:v>44698</c:v>
                </c:pt>
                <c:pt idx="4">
                  <c:v>44706</c:v>
                </c:pt>
                <c:pt idx="5">
                  <c:v>44707</c:v>
                </c:pt>
                <c:pt idx="6">
                  <c:v>44712</c:v>
                </c:pt>
              </c:numCache>
            </c:numRef>
          </c:xVal>
          <c:yVal>
            <c:numRef>
              <c:f>'Stability Trend'!$M$2:$M$8</c:f>
              <c:numCache>
                <c:formatCode>General</c:formatCode>
                <c:ptCount val="7"/>
                <c:pt idx="0">
                  <c:v>1</c:v>
                </c:pt>
                <c:pt idx="1">
                  <c:v>1.115431879075202</c:v>
                </c:pt>
                <c:pt idx="2">
                  <c:v>1.1539427473995931</c:v>
                </c:pt>
                <c:pt idx="3">
                  <c:v>0.98994084032259155</c:v>
                </c:pt>
                <c:pt idx="4">
                  <c:v>1.0791772708653697</c:v>
                </c:pt>
                <c:pt idx="5">
                  <c:v>1.1946427252398955</c:v>
                </c:pt>
                <c:pt idx="6">
                  <c:v>1.0141486311350467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B25-4849-A7EE-B9E08E481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9622408"/>
        <c:axId val="65962568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Carlos Blue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'Stability Trend'!$A$2:$A$8</c15:sqref>
                        </c15:formulaRef>
                      </c:ext>
                    </c:extLst>
                    <c:numCache>
                      <c:formatCode>m/d/yyyy</c:formatCode>
                      <c:ptCount val="7"/>
                      <c:pt idx="0">
                        <c:v>44692</c:v>
                      </c:pt>
                      <c:pt idx="1">
                        <c:v>44693</c:v>
                      </c:pt>
                      <c:pt idx="2">
                        <c:v>44697</c:v>
                      </c:pt>
                      <c:pt idx="3">
                        <c:v>44698</c:v>
                      </c:pt>
                      <c:pt idx="4">
                        <c:v>44706</c:v>
                      </c:pt>
                      <c:pt idx="5">
                        <c:v>44707</c:v>
                      </c:pt>
                      <c:pt idx="6">
                        <c:v>44712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'Stability Trend'!$B$2:$B$8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</c:v>
                      </c:pt>
                      <c:pt idx="1">
                        <c:v>1.0011137300776485</c:v>
                      </c:pt>
                      <c:pt idx="2">
                        <c:v>1.0128166512127703</c:v>
                      </c:pt>
                      <c:pt idx="3">
                        <c:v>1.0137195631322504</c:v>
                      </c:pt>
                      <c:pt idx="4">
                        <c:v>0.99428738091351487</c:v>
                      </c:pt>
                      <c:pt idx="5">
                        <c:v>0.99296968379984507</c:v>
                      </c:pt>
                      <c:pt idx="6">
                        <c:v>0.98887266825836218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1B25-4849-A7EE-B9E08E481AC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Carlos Green</c:v>
                </c:tx>
                <c:spPr>
                  <a:ln w="19050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50"/>
                    </a:solidFill>
                    <a:ln w="9525">
                      <a:solidFill>
                        <a:srgbClr val="00B05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'Stability Trend'!$A$2:$A$8</c15:sqref>
                        </c15:formulaRef>
                      </c:ext>
                    </c:extLst>
                    <c:numCache>
                      <c:formatCode>m/d/yyyy</c:formatCode>
                      <c:ptCount val="7"/>
                      <c:pt idx="0">
                        <c:v>44692</c:v>
                      </c:pt>
                      <c:pt idx="1">
                        <c:v>44693</c:v>
                      </c:pt>
                      <c:pt idx="2">
                        <c:v>44697</c:v>
                      </c:pt>
                      <c:pt idx="3">
                        <c:v>44698</c:v>
                      </c:pt>
                      <c:pt idx="4">
                        <c:v>44706</c:v>
                      </c:pt>
                      <c:pt idx="5">
                        <c:v>44707</c:v>
                      </c:pt>
                      <c:pt idx="6">
                        <c:v>44712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'Stability Trend'!$C$2:$C$8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</c:v>
                      </c:pt>
                      <c:pt idx="1">
                        <c:v>0.99623054497138863</c:v>
                      </c:pt>
                      <c:pt idx="2">
                        <c:v>1.0066173045962077</c:v>
                      </c:pt>
                      <c:pt idx="3">
                        <c:v>1.0110041731913291</c:v>
                      </c:pt>
                      <c:pt idx="4">
                        <c:v>0.99198743575420278</c:v>
                      </c:pt>
                      <c:pt idx="5">
                        <c:v>0.99924579383393586</c:v>
                      </c:pt>
                      <c:pt idx="6">
                        <c:v>0.99400885683832207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B25-4849-A7EE-B9E08E481AC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Carlos Mu2e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'Stability Trend'!$A$2:$A$8</c15:sqref>
                        </c15:formulaRef>
                      </c:ext>
                    </c:extLst>
                    <c:numCache>
                      <c:formatCode>m/d/yyyy</c:formatCode>
                      <c:ptCount val="7"/>
                      <c:pt idx="0">
                        <c:v>44692</c:v>
                      </c:pt>
                      <c:pt idx="1">
                        <c:v>44693</c:v>
                      </c:pt>
                      <c:pt idx="2">
                        <c:v>44697</c:v>
                      </c:pt>
                      <c:pt idx="3">
                        <c:v>44698</c:v>
                      </c:pt>
                      <c:pt idx="4">
                        <c:v>44706</c:v>
                      </c:pt>
                      <c:pt idx="5">
                        <c:v>44707</c:v>
                      </c:pt>
                      <c:pt idx="6">
                        <c:v>44712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'Stability Trend'!$D$2:$D$8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</c:v>
                      </c:pt>
                      <c:pt idx="1">
                        <c:v>0.97873856225927036</c:v>
                      </c:pt>
                      <c:pt idx="2">
                        <c:v>1.0132204346518834</c:v>
                      </c:pt>
                      <c:pt idx="3">
                        <c:v>1.0527229236451197</c:v>
                      </c:pt>
                      <c:pt idx="4">
                        <c:v>0.96590105708528851</c:v>
                      </c:pt>
                      <c:pt idx="5">
                        <c:v>0.98349562663901868</c:v>
                      </c:pt>
                      <c:pt idx="6">
                        <c:v>0.96593475487934377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B25-4849-A7EE-B9E08E481ACB}"/>
                  </c:ext>
                </c:extLst>
              </c15:ser>
            </c15:filteredScatterSeries>
          </c:ext>
        </c:extLst>
      </c:scatterChart>
      <c:valAx>
        <c:axId val="659622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25688"/>
        <c:crosses val="autoZero"/>
        <c:crossBetween val="midCat"/>
      </c:valAx>
      <c:valAx>
        <c:axId val="659625688"/>
        <c:scaling>
          <c:orientation val="minMax"/>
          <c:max val="1.2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622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5952-EA37-41B3-841B-8D8461A79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BF202-A877-4525-B2B5-3D701478F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DF4F9-E946-4B29-88AA-98C9121F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3C90E-124B-4BA6-B8D5-CA0AD3FD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A9781-E1BF-4FC1-A7CC-BD87998A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7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433F-2A98-4ACA-AEEE-FF0DC383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13331-4187-47C3-83EA-0D2AE13BC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5374F-065A-444D-BA89-911B84E39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89745-7E16-40A5-A173-D27362AB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D82E2-2553-4AC1-BFD2-F6EFA8BF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4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7FC4D-2E21-4250-89C0-C5E5BAA5F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36583-7D9F-409F-A616-16591A562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47B48-E3C3-4995-B977-F66EBB8E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CCA43-0621-4B39-8979-62FA6B77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D1477-4995-4721-8084-24B4C346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8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AAB52-D912-47E5-90EE-1D83AB1E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4B8E-7AD6-48A5-BBAB-491B0E37B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A1C40-22A5-41BE-AD36-E080B8DD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376CC-94AC-4355-A35A-1FB804C5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99036-AB1D-4E3A-874F-C93BEB9F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5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9334-152D-4AA4-B17F-77AF3CB3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E11F2-D00D-4A7C-8B7B-02A38D6F9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4FCC-DE00-42D4-87CE-8342D9D0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1F5B2-D93E-47C3-8A08-7016D13D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A5282-4DEB-4E5A-BF3D-F5AD1E63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2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39AA7-FA9C-421E-96D5-0301B7E9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35E53-F529-4E50-8975-42DB5897E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A3BA1-D930-48FF-AE37-B423DBF4D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B5D8D-F9AC-446D-BC22-AEA32F2E8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75CE5-21C7-4206-8E24-BF96F69B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B5DF2-A943-4AA9-92F7-72A1F8A2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BEBE6-22B6-44EA-8904-7B0266718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C86A9-6482-4C82-BF72-6B98EA48C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01A16-8FFE-4D4E-B652-6CF27F8B2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C62FF-D4A5-4917-AEEF-D019C261F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9A06C-5DB2-4E12-A5E6-4225393A1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806A9E-D95A-4B4B-BD83-8E58ACD63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61E9B-5F5F-4005-AE24-DE276886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FF6D3-FC3A-47DD-B1FE-CE7861F6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E84A-C7E4-4B26-801A-2BD679D9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C940B-AE31-4B86-80F4-1B6B7813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EF9CF-832D-43BE-A89A-D53473D3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58670-A734-4491-816C-8B972AA9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0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993F4-C4FB-4723-93BB-9672F0BBA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10DBA-ED04-426E-AC7C-1C12B402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9DF1B-332F-469A-BD67-E5BD496F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D0E4-1D3C-40D6-8639-4267EA17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B5493-B3B2-4C20-B5F4-EB7280FB0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46249-D4BD-4C68-A49B-8827D286D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620CF-F43E-4304-9A62-930A9644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03B6F-8B26-40E8-93EA-15ACF20F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AC912-ED97-4FF9-B2F7-5EE430D5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9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178A8-435D-4248-B60C-0859D5EC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2990D2-498E-482F-A0C0-B03B695C8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BEFE0-D56B-4118-8382-EAC665A47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723A6-1270-4FEB-9831-A92883CF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91B7C-B7C2-45EF-9E00-526643933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C304F-DA04-48EA-8BFB-7DFB1137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7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05740-97BC-4B82-8AB7-DEB789E4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FC236-16AA-4546-A307-28ABAF3B6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CDC8C-FC31-4C47-AD0E-030A93F98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F78EC-2F54-4418-A837-51BA3A9D09D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7D5FA-27B5-46C9-8239-B0413FC1C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03C82-A43B-49C3-899F-26F4A6E1B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B49C5-684C-4B92-B9BA-F47C4F03E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C1A7-4B61-42FF-B417-332342CA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347" y="1022099"/>
            <a:ext cx="10403306" cy="2387600"/>
          </a:xfrm>
        </p:spPr>
        <p:txBody>
          <a:bodyPr/>
          <a:lstStyle/>
          <a:p>
            <a:r>
              <a:rPr lang="en-US" dirty="0"/>
              <a:t>Lab 6 PMT (R669) Stability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56F5B-7F00-4514-A211-7C1089520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0139"/>
            <a:ext cx="9144000" cy="1655762"/>
          </a:xfrm>
        </p:spPr>
        <p:txBody>
          <a:bodyPr/>
          <a:lstStyle/>
          <a:p>
            <a:r>
              <a:rPr lang="en-US" i="1" dirty="0"/>
              <a:t>By: Brian Leung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DFA8682-7434-4050-B106-DB83FD5DF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6959"/>
            <a:ext cx="7315200" cy="15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9233-331D-4FAD-A0BB-30F3210A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Lab 6 Photomultiplier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82FB-6468-472F-8CA8-28F899A05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Hamamatsu R669s</a:t>
            </a:r>
          </a:p>
          <a:p>
            <a:r>
              <a:rPr lang="en-US" sz="2400" dirty="0"/>
              <a:t>Testing stability and reproducibility of measurements</a:t>
            </a:r>
          </a:p>
          <a:p>
            <a:r>
              <a:rPr lang="en-US" sz="2400" dirty="0"/>
              <a:t>Carlos PMT – Wrapped, Issues with Sensitivity on boundary of PMT surface</a:t>
            </a:r>
          </a:p>
          <a:p>
            <a:r>
              <a:rPr lang="en-US" sz="2400" dirty="0"/>
              <a:t>Anna PMT – Newer PMT, Sensitivity is LOW, Issues with Gain</a:t>
            </a:r>
          </a:p>
        </p:txBody>
      </p:sp>
      <p:pic>
        <p:nvPicPr>
          <p:cNvPr id="5" name="Picture 4" descr="A person holding a bottle&#10;&#10;Description automatically generated with low confidence">
            <a:extLst>
              <a:ext uri="{FF2B5EF4-FFF2-40B4-BE49-F238E27FC236}">
                <a16:creationId xmlns:a16="http://schemas.microsoft.com/office/drawing/2014/main" id="{9B325EBE-B378-4EF5-8200-B3EC0838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5838" y="4307364"/>
            <a:ext cx="3184355" cy="1547950"/>
          </a:xfrm>
          <a:prstGeom prst="rect">
            <a:avLst/>
          </a:prstGeom>
        </p:spPr>
      </p:pic>
      <p:pic>
        <p:nvPicPr>
          <p:cNvPr id="7" name="Picture 6" descr="A picture containing engine&#10;&#10;Description automatically generated">
            <a:extLst>
              <a:ext uri="{FF2B5EF4-FFF2-40B4-BE49-F238E27FC236}">
                <a16:creationId xmlns:a16="http://schemas.microsoft.com/office/drawing/2014/main" id="{D59F4C78-4324-461D-AE66-DDA15400B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1806" y="4307360"/>
            <a:ext cx="3184358" cy="15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6647-3D62-4658-A3D6-725ACBFF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Lab 6 Test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55BB7-FBFB-47A0-8997-DCE3B95BA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82979" cy="4351338"/>
          </a:xfrm>
        </p:spPr>
        <p:txBody>
          <a:bodyPr/>
          <a:lstStyle/>
          <a:p>
            <a:r>
              <a:rPr lang="en-US" dirty="0"/>
              <a:t>Measurements done in Lab 6 Dark Box following specific procedure (Voltages, Gain Settings, MAESTRO Settings, etc.)</a:t>
            </a:r>
          </a:p>
          <a:p>
            <a:r>
              <a:rPr lang="en-US" dirty="0"/>
              <a:t>Source = </a:t>
            </a:r>
            <a:r>
              <a:rPr lang="en-US" baseline="30000" dirty="0"/>
              <a:t>207</a:t>
            </a:r>
            <a:r>
              <a:rPr lang="en-US" dirty="0"/>
              <a:t>Bi</a:t>
            </a:r>
          </a:p>
          <a:p>
            <a:r>
              <a:rPr lang="en-US" dirty="0"/>
              <a:t>Samples and Source secured using 3D-printed fixtures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2801" y="1267344"/>
            <a:ext cx="5674477" cy="43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5E46-63C9-458D-AB84-49195A2B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Ongoing Results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DAE0B73-F0E1-4B31-8FE2-745D2F1E7C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939096"/>
              </p:ext>
            </p:extLst>
          </p:nvPr>
        </p:nvGraphicFramePr>
        <p:xfrm>
          <a:off x="838200" y="2070226"/>
          <a:ext cx="7124698" cy="160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421">
                  <a:extLst>
                    <a:ext uri="{9D8B030D-6E8A-4147-A177-3AD203B41FA5}">
                      <a16:colId xmlns:a16="http://schemas.microsoft.com/office/drawing/2014/main" val="3345268696"/>
                    </a:ext>
                  </a:extLst>
                </a:gridCol>
                <a:gridCol w="684884">
                  <a:extLst>
                    <a:ext uri="{9D8B030D-6E8A-4147-A177-3AD203B41FA5}">
                      <a16:colId xmlns:a16="http://schemas.microsoft.com/office/drawing/2014/main" val="3550327339"/>
                    </a:ext>
                  </a:extLst>
                </a:gridCol>
                <a:gridCol w="684884">
                  <a:extLst>
                    <a:ext uri="{9D8B030D-6E8A-4147-A177-3AD203B41FA5}">
                      <a16:colId xmlns:a16="http://schemas.microsoft.com/office/drawing/2014/main" val="3817695987"/>
                    </a:ext>
                  </a:extLst>
                </a:gridCol>
                <a:gridCol w="684884">
                  <a:extLst>
                    <a:ext uri="{9D8B030D-6E8A-4147-A177-3AD203B41FA5}">
                      <a16:colId xmlns:a16="http://schemas.microsoft.com/office/drawing/2014/main" val="1742665324"/>
                    </a:ext>
                  </a:extLst>
                </a:gridCol>
                <a:gridCol w="1483916">
                  <a:extLst>
                    <a:ext uri="{9D8B030D-6E8A-4147-A177-3AD203B41FA5}">
                      <a16:colId xmlns:a16="http://schemas.microsoft.com/office/drawing/2014/main" val="2096642024"/>
                    </a:ext>
                  </a:extLst>
                </a:gridCol>
                <a:gridCol w="684884">
                  <a:extLst>
                    <a:ext uri="{9D8B030D-6E8A-4147-A177-3AD203B41FA5}">
                      <a16:colId xmlns:a16="http://schemas.microsoft.com/office/drawing/2014/main" val="3969788223"/>
                    </a:ext>
                  </a:extLst>
                </a:gridCol>
                <a:gridCol w="1284158">
                  <a:extLst>
                    <a:ext uri="{9D8B030D-6E8A-4147-A177-3AD203B41FA5}">
                      <a16:colId xmlns:a16="http://schemas.microsoft.com/office/drawing/2014/main" val="4086426396"/>
                    </a:ext>
                  </a:extLst>
                </a:gridCol>
                <a:gridCol w="903667">
                  <a:extLst>
                    <a:ext uri="{9D8B030D-6E8A-4147-A177-3AD203B41FA5}">
                      <a16:colId xmlns:a16="http://schemas.microsoft.com/office/drawing/2014/main" val="22212639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CARLOS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BLUE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GREEN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Mu2e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No. of Days Since Start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BLUE Ref 5/11/22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217,239,352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414131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5/11/2022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GREEN Ref 5/11/22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230,570,465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528684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5/12/2022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1.001114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0.996231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0.978739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Mu2e Ref 5/11/22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10,336,977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103859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5/16/2022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1.012817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1.006617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1.01322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BLUE StdDev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0.964%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26889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5/17/2022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1.01372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1.011004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1.052723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GREEN StdDev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0.683%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70063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5/25/2022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0.994287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0.991987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0.965901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Mu2e StdDev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3.102%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938325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5/26/2022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0.99297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0.999246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0.983496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21205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5/31/2022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0.988873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0.994009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0.965935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676522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BB2B1C-21E5-4D53-91AE-9DB717998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665243"/>
              </p:ext>
            </p:extLst>
          </p:nvPr>
        </p:nvGraphicFramePr>
        <p:xfrm>
          <a:off x="876299" y="4209048"/>
          <a:ext cx="7048499" cy="160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411">
                  <a:extLst>
                    <a:ext uri="{9D8B030D-6E8A-4147-A177-3AD203B41FA5}">
                      <a16:colId xmlns:a16="http://schemas.microsoft.com/office/drawing/2014/main" val="1053055045"/>
                    </a:ext>
                  </a:extLst>
                </a:gridCol>
                <a:gridCol w="684874">
                  <a:extLst>
                    <a:ext uri="{9D8B030D-6E8A-4147-A177-3AD203B41FA5}">
                      <a16:colId xmlns:a16="http://schemas.microsoft.com/office/drawing/2014/main" val="1142753878"/>
                    </a:ext>
                  </a:extLst>
                </a:gridCol>
                <a:gridCol w="684874">
                  <a:extLst>
                    <a:ext uri="{9D8B030D-6E8A-4147-A177-3AD203B41FA5}">
                      <a16:colId xmlns:a16="http://schemas.microsoft.com/office/drawing/2014/main" val="784879243"/>
                    </a:ext>
                  </a:extLst>
                </a:gridCol>
                <a:gridCol w="684874">
                  <a:extLst>
                    <a:ext uri="{9D8B030D-6E8A-4147-A177-3AD203B41FA5}">
                      <a16:colId xmlns:a16="http://schemas.microsoft.com/office/drawing/2014/main" val="2147471872"/>
                    </a:ext>
                  </a:extLst>
                </a:gridCol>
                <a:gridCol w="1483895">
                  <a:extLst>
                    <a:ext uri="{9D8B030D-6E8A-4147-A177-3AD203B41FA5}">
                      <a16:colId xmlns:a16="http://schemas.microsoft.com/office/drawing/2014/main" val="1389861562"/>
                    </a:ext>
                  </a:extLst>
                </a:gridCol>
                <a:gridCol w="684874">
                  <a:extLst>
                    <a:ext uri="{9D8B030D-6E8A-4147-A177-3AD203B41FA5}">
                      <a16:colId xmlns:a16="http://schemas.microsoft.com/office/drawing/2014/main" val="767892934"/>
                    </a:ext>
                  </a:extLst>
                </a:gridCol>
                <a:gridCol w="1284140">
                  <a:extLst>
                    <a:ext uri="{9D8B030D-6E8A-4147-A177-3AD203B41FA5}">
                      <a16:colId xmlns:a16="http://schemas.microsoft.com/office/drawing/2014/main" val="2750012109"/>
                    </a:ext>
                  </a:extLst>
                </a:gridCol>
                <a:gridCol w="827557">
                  <a:extLst>
                    <a:ext uri="{9D8B030D-6E8A-4147-A177-3AD203B41FA5}">
                      <a16:colId xmlns:a16="http://schemas.microsoft.com/office/drawing/2014/main" val="316974162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ANNA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BLUE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GREEN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Mu2e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No. of Days Since Start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BLUE Ref 5/11/22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45,390,956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25858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5/11/2022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GREEN Ref 5/11/22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55,658,616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59258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5/12/2022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0.986374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0.990095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1.115432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Mu2e Ref 5/11/22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49,640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42453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5/16/2022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0.99746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1.001711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1.153943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BLUE StdDev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1.651%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66846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5/17/2022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1.032511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1.020114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0.989941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GREEN StdDev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1.121%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328754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5/25/2022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0.98059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0.985793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1.079177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Mu2e StdDev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8.030%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2575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5/26/2022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0.999213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0.995015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1.194643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626204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5/31/2022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0.99578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0.992871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1.014149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2522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827C4B-2E53-420B-AE48-A69F18753003}"/>
              </a:ext>
            </a:extLst>
          </p:cNvPr>
          <p:cNvSpPr txBox="1"/>
          <p:nvPr/>
        </p:nvSpPr>
        <p:spPr>
          <a:xfrm>
            <a:off x="8381999" y="3172327"/>
            <a:ext cx="3400927" cy="207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Sample measured 3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are Averages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Compared to Reference Measurement from 5/11/22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Anna PMT had issues with Mu2e measurement (signal very low)</a:t>
            </a:r>
          </a:p>
        </p:txBody>
      </p:sp>
    </p:spTree>
    <p:extLst>
      <p:ext uri="{BB962C8B-B14F-4D97-AF65-F5344CB8AC3E}">
        <p14:creationId xmlns:p14="http://schemas.microsoft.com/office/powerpoint/2010/main" val="3710189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728418"/>
              </p:ext>
            </p:extLst>
          </p:nvPr>
        </p:nvGraphicFramePr>
        <p:xfrm>
          <a:off x="1068491" y="182980"/>
          <a:ext cx="10055017" cy="64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59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728271"/>
              </p:ext>
            </p:extLst>
          </p:nvPr>
        </p:nvGraphicFramePr>
        <p:xfrm>
          <a:off x="1100575" y="122822"/>
          <a:ext cx="9990849" cy="6612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664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568784"/>
              </p:ext>
            </p:extLst>
          </p:nvPr>
        </p:nvGraphicFramePr>
        <p:xfrm>
          <a:off x="1060470" y="42611"/>
          <a:ext cx="10071059" cy="6772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179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9D95B-C008-43D8-820A-CABE9C55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Lab 6 Polystyrene Polymer Studies (Update)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324FB-CF9A-43F8-9EE6-CF23087C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 Light Testing (Optic Sphere)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INEOS and LG Chemicals Pellets look promising</a:t>
            </a:r>
          </a:p>
          <a:p>
            <a:r>
              <a:rPr lang="en-US" dirty="0"/>
              <a:t>Oven Casting Runs for various PS Pellet Samples</a:t>
            </a:r>
          </a:p>
          <a:p>
            <a:r>
              <a:rPr lang="en-US" dirty="0"/>
              <a:t>Testing: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AmSty 665, INEOS 1200, INEOS 153F (German), LG Chemicals 25SPI (Korean)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More PS Pellet Samples in the future (Kumho &amp; Hyundai)</a:t>
            </a:r>
          </a:p>
        </p:txBody>
      </p:sp>
    </p:spTree>
    <p:extLst>
      <p:ext uri="{BB962C8B-B14F-4D97-AF65-F5344CB8AC3E}">
        <p14:creationId xmlns:p14="http://schemas.microsoft.com/office/powerpoint/2010/main" val="3093406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old&#10;&#10;Description automatically generated">
            <a:extLst>
              <a:ext uri="{FF2B5EF4-FFF2-40B4-BE49-F238E27FC236}">
                <a16:creationId xmlns:a16="http://schemas.microsoft.com/office/drawing/2014/main" id="{03D2D82B-79E5-4690-ADA1-413BFA961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12" y="1935831"/>
            <a:ext cx="5739060" cy="2789821"/>
          </a:xfrm>
          <a:prstGeom prst="rect">
            <a:avLst/>
          </a:prstGeom>
        </p:spPr>
      </p:pic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66D13F63-DA33-4470-A663-612D77F61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14" y="584590"/>
            <a:ext cx="5851358" cy="284441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EDE928D-E79A-4DC8-8FB3-789FA637D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785962"/>
              </p:ext>
            </p:extLst>
          </p:nvPr>
        </p:nvGraphicFramePr>
        <p:xfrm>
          <a:off x="5816514" y="4048402"/>
          <a:ext cx="5482558" cy="215187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741279">
                  <a:extLst>
                    <a:ext uri="{9D8B030D-6E8A-4147-A177-3AD203B41FA5}">
                      <a16:colId xmlns:a16="http://schemas.microsoft.com/office/drawing/2014/main" val="3567772325"/>
                    </a:ext>
                  </a:extLst>
                </a:gridCol>
                <a:gridCol w="2741279">
                  <a:extLst>
                    <a:ext uri="{9D8B030D-6E8A-4147-A177-3AD203B41FA5}">
                      <a16:colId xmlns:a16="http://schemas.microsoft.com/office/drawing/2014/main" val="1728192843"/>
                    </a:ext>
                  </a:extLst>
                </a:gridCol>
              </a:tblGrid>
              <a:tr h="430374">
                <a:tc>
                  <a:txBody>
                    <a:bodyPr/>
                    <a:lstStyle/>
                    <a:p>
                      <a:r>
                        <a:rPr lang="en-US" dirty="0"/>
                        <a:t>AmSty 665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Samples 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585240"/>
                  </a:ext>
                </a:extLst>
              </a:tr>
              <a:tr h="430374">
                <a:tc>
                  <a:txBody>
                    <a:bodyPr/>
                    <a:lstStyle/>
                    <a:p>
                      <a:r>
                        <a:rPr lang="en-US" dirty="0"/>
                        <a:t>AmSty 665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Samples 3/4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500764"/>
                  </a:ext>
                </a:extLst>
              </a:tr>
              <a:tr h="430374">
                <a:tc>
                  <a:txBody>
                    <a:bodyPr/>
                    <a:lstStyle/>
                    <a:p>
                      <a:r>
                        <a:rPr lang="en-US" dirty="0"/>
                        <a:t>INEOS 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Samples 5/6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70390"/>
                  </a:ext>
                </a:extLst>
              </a:tr>
              <a:tr h="430374">
                <a:tc>
                  <a:txBody>
                    <a:bodyPr/>
                    <a:lstStyle/>
                    <a:p>
                      <a:r>
                        <a:rPr lang="en-US" dirty="0"/>
                        <a:t>INEOS 153F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Samples 7/8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517762"/>
                  </a:ext>
                </a:extLst>
              </a:tr>
              <a:tr h="430374">
                <a:tc>
                  <a:txBody>
                    <a:bodyPr/>
                    <a:lstStyle/>
                    <a:p>
                      <a:r>
                        <a:rPr lang="en-US" dirty="0"/>
                        <a:t>LG Chemicals 25SPI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Samples 9/10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35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740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356</Words>
  <Application>Microsoft Office PowerPoint</Application>
  <PresentationFormat>Widescreen</PresentationFormat>
  <Paragraphs>146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Lab 6 PMT (R669) Stability Study</vt:lpstr>
      <vt:lpstr>Lab 6 Photomultiplier Tubes</vt:lpstr>
      <vt:lpstr>Lab 6 Test Setup</vt:lpstr>
      <vt:lpstr>Ongoing Results</vt:lpstr>
      <vt:lpstr>PowerPoint Presentation</vt:lpstr>
      <vt:lpstr>PowerPoint Presentation</vt:lpstr>
      <vt:lpstr>PowerPoint Presentation</vt:lpstr>
      <vt:lpstr>Lab 6 Polystyrene Polymer Studies (Update)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Leung</dc:creator>
  <cp:lastModifiedBy>Brian Leung</cp:lastModifiedBy>
  <cp:revision>9</cp:revision>
  <dcterms:created xsi:type="dcterms:W3CDTF">2022-05-31T18:31:21Z</dcterms:created>
  <dcterms:modified xsi:type="dcterms:W3CDTF">2022-06-01T18:54:03Z</dcterms:modified>
</cp:coreProperties>
</file>