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257" r:id="rId3"/>
    <p:sldId id="291" r:id="rId4"/>
    <p:sldId id="295" r:id="rId5"/>
    <p:sldId id="294" r:id="rId6"/>
    <p:sldId id="290" r:id="rId7"/>
    <p:sldId id="29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Vander Meulen" initials="DVM" lastIdx="1" clrIdx="0">
    <p:extLst>
      <p:ext uri="{19B8F6BF-5375-455C-9EA6-DF929625EA0E}">
        <p15:presenceInfo xmlns:p15="http://schemas.microsoft.com/office/powerpoint/2012/main" userId="S::vander@services.fnal.gov::2b3bdfc9-494e-4db7-a25e-d58535c82e9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8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EB0CA-24F4-42B4-BBAC-80328FF1725D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287F2-EB24-47A7-96A3-E3E02F7A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28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44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1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04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34" y="1149350"/>
            <a:ext cx="43561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075267" y="3559284"/>
            <a:ext cx="10035117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1075267" y="4841093"/>
            <a:ext cx="10035117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00692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7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5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0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1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1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4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7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1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7D84E-8117-422A-A966-2DE070234A70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71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2330450" y="3559176"/>
            <a:ext cx="7526338" cy="91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Status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2330450" y="4621162"/>
            <a:ext cx="7526338" cy="1573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D. Vander Meulen</a:t>
            </a: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June 3, 2022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0256B-666F-4C8B-A582-A744AAED2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"/>
            <a:ext cx="10515600" cy="115146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This Week 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2B6CC4-4A9C-4566-9D72-6550168BF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308" y="1151466"/>
            <a:ext cx="10515600" cy="5597569"/>
          </a:xfrm>
        </p:spPr>
        <p:txBody>
          <a:bodyPr>
            <a:normAutofit/>
          </a:bodyPr>
          <a:lstStyle/>
          <a:p>
            <a:r>
              <a:rPr lang="en-US" sz="2400" dirty="0"/>
              <a:t>Continuing to look at why G-2 CTags are low. Recycler looking at their 2.5 MHz RF, Muon Campus tuning, and G-2 looking at their equipment. Improvements have been made, but more work is needed.</a:t>
            </a:r>
          </a:p>
          <a:p>
            <a:r>
              <a:rPr lang="en-US" sz="2400" dirty="0"/>
              <a:t>8 GeV proton studies Thursday. High intensity beam for Tune Tracker system tests, Delivery Ring aperture, chromaticity, and injection loss studies. Studies ended when network troubles started.</a:t>
            </a:r>
          </a:p>
          <a:p>
            <a:r>
              <a:rPr lang="en-US" sz="2400" dirty="0"/>
              <a:t>LCW leak rate continues to climb. Make up is now between 210 – 240 gal/day. The leak is not a threat to operations and will be delt with during the summer shutdown.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0679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B9DF9D00-9043-0096-3E9F-46FD4A694F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04" y="0"/>
            <a:ext cx="85865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40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400A7D-A116-8FF0-2BF0-EEC1E813B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LCW Make Up Trend</a:t>
            </a:r>
          </a:p>
        </p:txBody>
      </p:sp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3E9DB9C4-D0AF-61A3-7F9A-E86FF3A4CC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316" y="715555"/>
            <a:ext cx="6780700" cy="542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734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A8306-9261-491B-99EE-CE0C406C6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34532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Down Time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6668C-076A-47DA-83C3-FFB47161A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/>
          <a:lstStyle/>
          <a:p>
            <a:r>
              <a:rPr lang="en-US" dirty="0"/>
              <a:t>Muon Campus:</a:t>
            </a:r>
          </a:p>
          <a:p>
            <a:pPr lvl="1"/>
            <a:r>
              <a:rPr lang="en-US" dirty="0"/>
              <a:t>None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G-2: Trolley runs:				9hrs	51min</a:t>
            </a:r>
          </a:p>
          <a:p>
            <a:pPr lvl="1"/>
            <a:r>
              <a:rPr lang="en-US" dirty="0"/>
              <a:t>Controls Connectivity Problem:		2hrs	14min</a:t>
            </a:r>
          </a:p>
          <a:p>
            <a:pPr lvl="1"/>
            <a:r>
              <a:rPr lang="en-US" dirty="0"/>
              <a:t>No Beam Request: 			22hrs	(pend)</a:t>
            </a:r>
          </a:p>
        </p:txBody>
      </p:sp>
    </p:spTree>
    <p:extLst>
      <p:ext uri="{BB962C8B-B14F-4D97-AF65-F5344CB8AC3E}">
        <p14:creationId xmlns:p14="http://schemas.microsoft.com/office/powerpoint/2010/main" val="461158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C15E8-908A-4238-856D-C17BAFA75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67548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G-2 Performance – Integrated for Run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E5EC2-8FAF-415A-88B5-C0EC92989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080" y="907689"/>
            <a:ext cx="6151972" cy="16371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1600" dirty="0">
              <a:solidFill>
                <a:srgbClr val="004C97"/>
              </a:solidFill>
            </a:endParaRPr>
          </a:p>
          <a:p>
            <a:r>
              <a:rPr lang="en-US" sz="8000" dirty="0">
                <a:solidFill>
                  <a:srgbClr val="004C97"/>
                </a:solidFill>
              </a:rPr>
              <a:t>G-2 Experiment POT Run Goal:  </a:t>
            </a:r>
            <a:r>
              <a:rPr lang="en-US" sz="8000" dirty="0">
                <a:solidFill>
                  <a:srgbClr val="00B050"/>
                </a:solidFill>
              </a:rPr>
              <a:t>~4.2E20 POT</a:t>
            </a:r>
            <a:endParaRPr lang="en-US" sz="8000" dirty="0">
              <a:solidFill>
                <a:srgbClr val="004C97"/>
              </a:solidFill>
            </a:endParaRPr>
          </a:p>
          <a:p>
            <a:r>
              <a:rPr lang="en-US" sz="8000" dirty="0">
                <a:solidFill>
                  <a:srgbClr val="004C97"/>
                </a:solidFill>
              </a:rPr>
              <a:t>Run 5 period is Nov 2021 – June 2022</a:t>
            </a:r>
          </a:p>
          <a:p>
            <a:pPr marL="0" indent="0">
              <a:buNone/>
            </a:pPr>
            <a:r>
              <a:rPr lang="en-US" sz="8000" dirty="0">
                <a:solidFill>
                  <a:srgbClr val="004C97"/>
                </a:solidFill>
              </a:rPr>
              <a:t>	Run 5: </a:t>
            </a:r>
            <a:r>
              <a:rPr lang="en-US" sz="8000" dirty="0">
                <a:solidFill>
                  <a:srgbClr val="00B050"/>
                </a:solidFill>
              </a:rPr>
              <a:t>Goal of ~x6 BNL</a:t>
            </a:r>
          </a:p>
          <a:p>
            <a:pPr marL="0" indent="0">
              <a:buNone/>
            </a:pPr>
            <a:r>
              <a:rPr lang="en-US" sz="8000" dirty="0">
                <a:solidFill>
                  <a:srgbClr val="00B050"/>
                </a:solidFill>
              </a:rPr>
              <a:t>	Total Run: Goal of x20 BNL</a:t>
            </a:r>
          </a:p>
          <a:p>
            <a:endParaRPr lang="en-US" sz="8000" dirty="0">
              <a:solidFill>
                <a:srgbClr val="004C97"/>
              </a:solidFill>
            </a:endParaRPr>
          </a:p>
          <a:p>
            <a:pPr marL="0" indent="0">
              <a:buNone/>
            </a:pPr>
            <a:r>
              <a:rPr lang="en-US" sz="8000" dirty="0">
                <a:solidFill>
                  <a:srgbClr val="004C97"/>
                </a:solidFill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E1E10-E3CC-4DFB-ABE9-CD5EAA39E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                    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D6BED-1AC8-49F5-ADF5-BED9112DD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                      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49EA7-DD75-4BEF-B0C6-9717F99AE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   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BD586E-E116-4C33-B66B-237DC291B624}"/>
              </a:ext>
            </a:extLst>
          </p:cNvPr>
          <p:cNvSpPr txBox="1"/>
          <p:nvPr/>
        </p:nvSpPr>
        <p:spPr>
          <a:xfrm>
            <a:off x="9031858" y="616376"/>
            <a:ext cx="2935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Run 5 # POT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5C8084-E14B-40D9-B735-106BB4A17D85}"/>
              </a:ext>
            </a:extLst>
          </p:cNvPr>
          <p:cNvSpPr txBox="1"/>
          <p:nvPr/>
        </p:nvSpPr>
        <p:spPr>
          <a:xfrm>
            <a:off x="250166" y="2758328"/>
            <a:ext cx="5011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Run 5 Integrated  ~ x 5.12 BNL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D60BE6-F382-4F88-A9EC-1FD4EE261BAE}"/>
              </a:ext>
            </a:extLst>
          </p:cNvPr>
          <p:cNvSpPr/>
          <p:nvPr/>
        </p:nvSpPr>
        <p:spPr>
          <a:xfrm>
            <a:off x="8324672" y="3663296"/>
            <a:ext cx="37286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Total Integrated  ~ x 18.19 BNL</a:t>
            </a:r>
          </a:p>
        </p:txBody>
      </p:sp>
      <p:pic>
        <p:nvPicPr>
          <p:cNvPr id="8" name="Picture 7" descr="Chart, line chart&#10;&#10;Description automatically generated">
            <a:extLst>
              <a:ext uri="{FF2B5EF4-FFF2-40B4-BE49-F238E27FC236}">
                <a16:creationId xmlns:a16="http://schemas.microsoft.com/office/drawing/2014/main" id="{5482A62A-F2AF-7D3E-7C32-BBF49E6260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14" y="3130953"/>
            <a:ext cx="4596870" cy="3502979"/>
          </a:xfrm>
          <a:prstGeom prst="rect">
            <a:avLst/>
          </a:prstGeom>
        </p:spPr>
      </p:pic>
      <p:pic>
        <p:nvPicPr>
          <p:cNvPr id="11" name="Picture 10" descr="Chart, line chart&#10;&#10;Description automatically generated">
            <a:extLst>
              <a:ext uri="{FF2B5EF4-FFF2-40B4-BE49-F238E27FC236}">
                <a16:creationId xmlns:a16="http://schemas.microsoft.com/office/drawing/2014/main" id="{5E969F19-4AFA-9DDA-6A05-25572DEBD5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474" y="4027017"/>
            <a:ext cx="4394392" cy="265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030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68371-BC8A-4F95-BEB2-E37D70FD6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85332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Weekend Plan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65442-3697-4D12-BC43-948CDCDF5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r>
              <a:rPr lang="en-US" dirty="0"/>
              <a:t>Run to G-2 as requested.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67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8460</TotalTime>
  <Words>241</Words>
  <Application>Microsoft Office PowerPoint</Application>
  <PresentationFormat>Widescreen</PresentationFormat>
  <Paragraphs>32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Office Theme</vt:lpstr>
      <vt:lpstr>Muon Campus Status</vt:lpstr>
      <vt:lpstr>This Week …</vt:lpstr>
      <vt:lpstr>PowerPoint Presentation</vt:lpstr>
      <vt:lpstr>LCW Make Up Trend</vt:lpstr>
      <vt:lpstr>Down Time ...</vt:lpstr>
      <vt:lpstr>G-2 Performance – Integrated for Run 5</vt:lpstr>
      <vt:lpstr>Weekend Plan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Muon Campus Status</dc:title>
  <dc:creator>David Vander Meulen</dc:creator>
  <cp:lastModifiedBy>David Vander Meulen</cp:lastModifiedBy>
  <cp:revision>160</cp:revision>
  <dcterms:created xsi:type="dcterms:W3CDTF">2020-01-02T23:32:46Z</dcterms:created>
  <dcterms:modified xsi:type="dcterms:W3CDTF">2022-06-03T16:04:56Z</dcterms:modified>
</cp:coreProperties>
</file>