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263" r:id="rId5"/>
    <p:sldId id="444" r:id="rId6"/>
    <p:sldId id="445" r:id="rId7"/>
    <p:sldId id="449" r:id="rId8"/>
    <p:sldId id="326" r:id="rId9"/>
    <p:sldId id="446" r:id="rId10"/>
    <p:sldId id="448" r:id="rId1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0">
          <p15:clr>
            <a:srgbClr val="A4A3A4"/>
          </p15:clr>
        </p15:guide>
        <p15:guide id="2" pos="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800000"/>
    <a:srgbClr val="5F5F5F"/>
    <a:srgbClr val="FFE699"/>
    <a:srgbClr val="FFCC00"/>
    <a:srgbClr val="B4C6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88" autoAdjust="0"/>
    <p:restoredTop sz="96407" autoAdjust="0"/>
  </p:normalViewPr>
  <p:slideViewPr>
    <p:cSldViewPr snapToGrid="0" showGuides="1">
      <p:cViewPr varScale="1">
        <p:scale>
          <a:sx n="124" d="100"/>
          <a:sy n="124" d="100"/>
        </p:scale>
        <p:origin x="1136" y="168"/>
      </p:cViewPr>
      <p:guideLst>
        <p:guide orient="horz" pos="4080"/>
        <p:guide pos="24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F5CDDF-3246-6843-A314-FDDEB3F3DF8E}" type="datetimeFigureOut">
              <a:rPr lang="fr-FR" smtClean="0"/>
              <a:pPr/>
              <a:t>13/06/2022</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405983-79D5-E84D-A19B-6B5F52179104}" type="slidenum">
              <a:rPr lang="fr-FR" smtClean="0"/>
              <a:pPr/>
              <a:t>‹#›</a:t>
            </a:fld>
            <a:endParaRPr lang="fr-FR" dirty="0"/>
          </a:p>
        </p:txBody>
      </p:sp>
    </p:spTree>
    <p:extLst>
      <p:ext uri="{BB962C8B-B14F-4D97-AF65-F5344CB8AC3E}">
        <p14:creationId xmlns:p14="http://schemas.microsoft.com/office/powerpoint/2010/main" val="2360430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D8F6D-3354-BF4D-834B-467E3215D30A}" type="datetimeFigureOut">
              <a:rPr lang="fr-FR" smtClean="0"/>
              <a:pPr/>
              <a:t>13/06/2022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B141A-D04E-DD49-88DC-EFA90428BA41}" type="slidenum">
              <a:rPr lang="fr-FR" smtClean="0"/>
              <a:pPr/>
              <a:t>‹#›</a:t>
            </a:fld>
            <a:endParaRPr lang="fr-FR" dirty="0"/>
          </a:p>
        </p:txBody>
      </p:sp>
    </p:spTree>
    <p:extLst>
      <p:ext uri="{BB962C8B-B14F-4D97-AF65-F5344CB8AC3E}">
        <p14:creationId xmlns:p14="http://schemas.microsoft.com/office/powerpoint/2010/main" val="37535872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B141A-D04E-DD49-88DC-EFA90428BA41}" type="slidenum">
              <a:rPr lang="fr-FR" smtClean="0"/>
              <a:pPr/>
              <a:t>1</a:t>
            </a:fld>
            <a:endParaRPr lang="fr-FR" dirty="0"/>
          </a:p>
        </p:txBody>
      </p:sp>
    </p:spTree>
    <p:extLst>
      <p:ext uri="{BB962C8B-B14F-4D97-AF65-F5344CB8AC3E}">
        <p14:creationId xmlns:p14="http://schemas.microsoft.com/office/powerpoint/2010/main" val="101449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371600" y="2819400"/>
            <a:ext cx="72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371600" y="4800600"/>
            <a:ext cx="648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6" name="Espace réservé du numéro de diapositive 5"/>
          <p:cNvSpPr>
            <a:spLocks noGrp="1"/>
          </p:cNvSpPr>
          <p:nvPr>
            <p:ph type="sldNum" sz="quarter" idx="12"/>
          </p:nvPr>
        </p:nvSpPr>
        <p:spPr>
          <a:xfrm>
            <a:off x="8686800" y="6356350"/>
            <a:ext cx="360000" cy="360000"/>
          </a:xfrm>
          <a:ln>
            <a:solidFill>
              <a:srgbClr val="2BABAD"/>
            </a:solidFill>
          </a:ln>
        </p:spPr>
        <p:txBody>
          <a:bodyPr lIns="0" tIns="0" rIns="0" bIns="0" anchor="b" anchorCtr="0"/>
          <a:lstStyle>
            <a:lvl1pPr>
              <a:defRPr>
                <a:solidFill>
                  <a:schemeClr val="accent1"/>
                </a:solidFill>
              </a:defRPr>
            </a:lvl1pPr>
          </a:lstStyle>
          <a:p>
            <a:fld id="{BFDCA1C4-9514-7B4F-976F-D92F7E296653}" type="slidenum">
              <a:rPr lang="fr-FR" smtClean="0"/>
              <a:pPr/>
              <a:t>‹#›</a:t>
            </a:fld>
            <a:endParaRPr lang="fr-FR" dirty="0"/>
          </a:p>
        </p:txBody>
      </p:sp>
      <p:sp>
        <p:nvSpPr>
          <p:cNvPr id="15" name="Espace réservé du texte 14"/>
          <p:cNvSpPr>
            <a:spLocks noGrp="1"/>
          </p:cNvSpPr>
          <p:nvPr>
            <p:ph type="body" sz="quarter" idx="14" hasCustomPrompt="1"/>
          </p:nvPr>
        </p:nvSpPr>
        <p:spPr>
          <a:xfrm>
            <a:off x="1371600" y="5899150"/>
            <a:ext cx="648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a:ln>
                  <a:noFill/>
                </a:ln>
                <a:solidFill>
                  <a:schemeClr val="bg2"/>
                </a:solidFill>
                <a:effectLst/>
                <a:uLnTx/>
                <a:uFillTx/>
                <a:latin typeface="+mn-lt"/>
                <a:ea typeface="+mn-ea"/>
                <a:cs typeface="+mn-cs"/>
              </a:rPr>
              <a:t>Conference - Location - Date</a:t>
            </a:r>
          </a:p>
          <a:p>
            <a:pPr lvl="0"/>
            <a:endParaRPr lang="en-GB" noProof="0"/>
          </a:p>
        </p:txBody>
      </p:sp>
      <p:sp>
        <p:nvSpPr>
          <p:cNvPr id="14" name="Espace réservé du pied de page 4"/>
          <p:cNvSpPr>
            <a:spLocks noGrp="1"/>
          </p:cNvSpPr>
          <p:nvPr>
            <p:ph type="ftr" sz="quarter" idx="3"/>
          </p:nvPr>
        </p:nvSpPr>
        <p:spPr>
          <a:xfrm>
            <a:off x="4499992" y="6388100"/>
            <a:ext cx="3167912" cy="360000"/>
          </a:xfrm>
          <a:prstGeom prst="rect">
            <a:avLst/>
          </a:prstGeom>
        </p:spPr>
        <p:txBody>
          <a:bodyPr vert="horz" lIns="0" tIns="0" rIns="0" bIns="0" rtlCol="0" anchor="b"/>
          <a:lstStyle>
            <a:lvl1pPr algn="r">
              <a:defRPr sz="1200">
                <a:solidFill>
                  <a:schemeClr val="accent1"/>
                </a:solidFill>
              </a:defRPr>
            </a:lvl1pPr>
          </a:lstStyle>
          <a:p>
            <a:r>
              <a:rPr lang="en-US"/>
              <a:t>14-June-2022 MQXFA08b Response to Recommendations</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a:t>Slide title – line 1 – Arial 30 pt – HiLumi blue</a:t>
            </a:r>
            <a:br>
              <a:rPr lang="en-GB" noProof="0"/>
            </a:br>
            <a:r>
              <a:rPr lang="en-GB" noProof="0"/>
              <a:t>Slide title – line 2 – Arial 30 pt – HiLumi blue</a:t>
            </a:r>
          </a:p>
        </p:txBody>
      </p:sp>
      <p:sp>
        <p:nvSpPr>
          <p:cNvPr id="3" name="Espace réservé du contenu 2"/>
          <p:cNvSpPr>
            <a:spLocks noGrp="1"/>
          </p:cNvSpPr>
          <p:nvPr>
            <p:ph idx="1" hasCustomPrompt="1"/>
          </p:nvPr>
        </p:nvSpPr>
        <p:spPr>
          <a:xfrm>
            <a:off x="612000" y="1219200"/>
            <a:ext cx="792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12"/>
          </p:nvPr>
        </p:nvSpPr>
        <p:spPr/>
        <p:txBody>
          <a:bodyPr/>
          <a:lstStyle/>
          <a:p>
            <a:fld id="{BFDCA1C4-9514-7B4F-976F-D92F7E296653}" type="slidenum">
              <a:rPr lang="fr-FR" smtClean="0"/>
              <a:pPr/>
              <a:t>‹#›</a:t>
            </a:fld>
            <a:endParaRPr lang="fr-FR" dirty="0"/>
          </a:p>
        </p:txBody>
      </p:sp>
      <p:sp>
        <p:nvSpPr>
          <p:cNvPr id="11"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14-June-2022 MQXFA08b Response to Recommendations</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457200" y="1215232"/>
            <a:ext cx="4040188"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457200" y="20574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4645025" y="1215232"/>
            <a:ext cx="4041775"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4645025" y="20574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pPr/>
              <a:t>‹#›</a:t>
            </a:fld>
            <a:endParaRPr lang="fr-FR" dirty="0"/>
          </a:p>
        </p:txBody>
      </p:sp>
      <p:sp>
        <p:nvSpPr>
          <p:cNvPr id="14" name="Espace réservé du pied de page 4"/>
          <p:cNvSpPr>
            <a:spLocks noGrp="1"/>
          </p:cNvSpPr>
          <p:nvPr>
            <p:ph type="ftr" sz="quarter" idx="1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14-June-2022 MQXFA08b Response to Recommendations</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pPr/>
              <a:t>‹#›</a:t>
            </a:fld>
            <a:endParaRPr lang="fr-FR" dirty="0"/>
          </a:p>
        </p:txBody>
      </p:sp>
      <p:sp>
        <p:nvSpPr>
          <p:cNvPr id="10"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14-June-2022 MQXFA08b Response to Recommendations</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FDCA1C4-9514-7B4F-976F-D92F7E296653}" type="slidenum">
              <a:rPr lang="fr-FR" smtClean="0"/>
              <a:pPr/>
              <a:t>‹#›</a:t>
            </a:fld>
            <a:endParaRPr lang="fr-FR" dirty="0"/>
          </a:p>
        </p:txBody>
      </p:sp>
      <p:sp>
        <p:nvSpPr>
          <p:cNvPr id="9"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14-June-2022 MQXFA08b Response to Recommendations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612000" y="457200"/>
            <a:ext cx="79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noProof="0" dirty="0"/>
          </a:p>
        </p:txBody>
      </p:sp>
      <p:sp>
        <p:nvSpPr>
          <p:cNvPr id="4" name="Espace réservé du texte 3"/>
          <p:cNvSpPr>
            <a:spLocks noGrp="1"/>
          </p:cNvSpPr>
          <p:nvPr>
            <p:ph type="body" sz="half" idx="2" hasCustomPrompt="1"/>
          </p:nvPr>
        </p:nvSpPr>
        <p:spPr>
          <a:xfrm>
            <a:off x="612000" y="5105400"/>
            <a:ext cx="792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pPr/>
              <a:t>‹#›</a:t>
            </a:fld>
            <a:endParaRPr lang="fr-FR" dirty="0"/>
          </a:p>
        </p:txBody>
      </p:sp>
      <p:sp>
        <p:nvSpPr>
          <p:cNvPr id="9" name="Espace réservé du contenu 8"/>
          <p:cNvSpPr>
            <a:spLocks noGrp="1"/>
          </p:cNvSpPr>
          <p:nvPr>
            <p:ph sz="quarter" idx="14" hasCustomPrompt="1"/>
          </p:nvPr>
        </p:nvSpPr>
        <p:spPr>
          <a:xfrm>
            <a:off x="613550" y="4648200"/>
            <a:ext cx="7918450" cy="381000"/>
          </a:xfrm>
        </p:spPr>
        <p:txBody>
          <a:bodyPr/>
          <a:lstStyle>
            <a:lvl1pPr>
              <a:buFontTx/>
              <a:buNone/>
              <a:defRPr sz="1800">
                <a:solidFill>
                  <a:schemeClr val="bg2"/>
                </a:solidFill>
              </a:defRPr>
            </a:lvl1pPr>
          </a:lstStyle>
          <a:p>
            <a:pPr lvl="0"/>
            <a:r>
              <a:rPr lang="en-GB" dirty="0"/>
              <a:t>Image title</a:t>
            </a:r>
          </a:p>
        </p:txBody>
      </p:sp>
      <p:sp>
        <p:nvSpPr>
          <p:cNvPr id="13"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14-June-2022 MQXFA08b Response to Recommendations</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12000" y="180000"/>
            <a:ext cx="792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612000" y="1371600"/>
            <a:ext cx="7920000" cy="4754563"/>
          </a:xfrm>
          <a:prstGeom prst="rect">
            <a:avLst/>
          </a:prstGeom>
        </p:spPr>
        <p:txBody>
          <a:bodyPr vert="horz" lIns="0" tIns="0" rIns="0" bIns="0" rtlCol="0">
            <a:normAutofit/>
          </a:bodyPr>
          <a:lstStyle/>
          <a:p>
            <a:pPr lvl="0"/>
            <a:r>
              <a:rPr lang="en-GB" noProof="0"/>
              <a:t>Click to edit Master texts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14-June-2022 MQXFA08b Response to Recommendations</a:t>
            </a:r>
            <a:endParaRPr lang="en-GB" dirty="0"/>
          </a:p>
        </p:txBody>
      </p:sp>
      <p:sp>
        <p:nvSpPr>
          <p:cNvPr id="6" name="Espace réservé du numéro de diapositive 5"/>
          <p:cNvSpPr>
            <a:spLocks noGrp="1"/>
          </p:cNvSpPr>
          <p:nvPr>
            <p:ph type="sldNum" sz="quarter" idx="4"/>
          </p:nvPr>
        </p:nvSpPr>
        <p:spPr>
          <a:xfrm>
            <a:off x="8686800" y="6356350"/>
            <a:ext cx="360000" cy="360000"/>
          </a:xfrm>
          <a:prstGeom prst="rect">
            <a:avLst/>
          </a:prstGeom>
        </p:spPr>
        <p:txBody>
          <a:bodyPr vert="horz" lIns="0" tIns="0" rIns="0" bIns="0" rtlCol="0" anchor="b"/>
          <a:lstStyle>
            <a:lvl1pPr algn="r">
              <a:defRPr sz="1200">
                <a:solidFill>
                  <a:schemeClr val="accent1"/>
                </a:solidFill>
              </a:defRPr>
            </a:lvl1pPr>
          </a:lstStyle>
          <a:p>
            <a:fld id="{BFDCA1C4-9514-7B4F-976F-D92F7E296653}" type="slidenum">
              <a:rPr lang="fr-FR" smtClean="0"/>
              <a:pPr/>
              <a:t>‹#›</a:t>
            </a:fld>
            <a:endParaRPr lang="fr-FR" dirty="0"/>
          </a:p>
        </p:txBody>
      </p:sp>
      <p:pic>
        <p:nvPicPr>
          <p:cNvPr id="7" name="Picture 6"/>
          <p:cNvPicPr>
            <a:picLocks noChangeAspect="1"/>
          </p:cNvPicPr>
          <p:nvPr userDrawn="1"/>
        </p:nvPicPr>
        <p:blipFill rotWithShape="1">
          <a:blip r:embed="rId9">
            <a:extLst>
              <a:ext uri="{28A0092B-C50C-407E-A947-70E740481C1C}">
                <a14:useLocalDpi xmlns:a14="http://schemas.microsoft.com/office/drawing/2010/main"/>
              </a:ext>
            </a:extLst>
          </a:blip>
          <a:srcRect/>
          <a:stretch/>
        </p:blipFill>
        <p:spPr>
          <a:xfrm>
            <a:off x="0" y="6212900"/>
            <a:ext cx="1907704" cy="6451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7" r:id="rId6"/>
  </p:sldLayoutIdLst>
  <p:hf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edms.cern.ch/ui/file/2031083/1.0/HL_Acceptance_criteria_part-A_MQXFA_v1.0.pdf" TargetMode="Externa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12168" y="2788089"/>
            <a:ext cx="7200000" cy="1432999"/>
          </a:xfrm>
        </p:spPr>
        <p:txBody>
          <a:bodyPr>
            <a:normAutofit/>
          </a:bodyPr>
          <a:lstStyle/>
          <a:p>
            <a:r>
              <a:rPr lang="en-US" altLang="en-US" sz="3600" dirty="0">
                <a:solidFill>
                  <a:srgbClr val="FF0000"/>
                </a:solidFill>
                <a:latin typeface="Century Gothic" panose="020B0502020202020204" pitchFamily="34" charset="0"/>
              </a:rPr>
              <a:t>MQXFA08b Response to Recommendations</a:t>
            </a:r>
            <a:endParaRPr lang="en-GB" sz="3600" dirty="0"/>
          </a:p>
        </p:txBody>
      </p:sp>
      <p:sp>
        <p:nvSpPr>
          <p:cNvPr id="3" name="Sous-titre 2"/>
          <p:cNvSpPr>
            <a:spLocks noGrp="1"/>
          </p:cNvSpPr>
          <p:nvPr>
            <p:ph type="subTitle" idx="1"/>
          </p:nvPr>
        </p:nvSpPr>
        <p:spPr>
          <a:xfrm>
            <a:off x="1288956" y="4796912"/>
            <a:ext cx="6480000" cy="990600"/>
          </a:xfrm>
        </p:spPr>
        <p:txBody>
          <a:bodyPr>
            <a:normAutofit lnSpcReduction="10000"/>
          </a:bodyPr>
          <a:lstStyle/>
          <a:p>
            <a:r>
              <a:rPr lang="en-GB" dirty="0"/>
              <a:t>Soren Prestemon, for the AUP Structures Team</a:t>
            </a:r>
          </a:p>
          <a:p>
            <a:r>
              <a:rPr lang="en-US" i="1" dirty="0"/>
              <a:t>14-June-2022</a:t>
            </a:r>
          </a:p>
          <a:p>
            <a:r>
              <a:rPr lang="en-US" i="1" dirty="0"/>
              <a:t>LBNL</a:t>
            </a:r>
            <a:endParaRPr lang="en-GB" i="1" dirty="0"/>
          </a:p>
        </p:txBody>
      </p:sp>
      <p:sp>
        <p:nvSpPr>
          <p:cNvPr id="8" name="Freeform 7"/>
          <p:cNvSpPr/>
          <p:nvPr/>
        </p:nvSpPr>
        <p:spPr>
          <a:xfrm>
            <a:off x="871672" y="908720"/>
            <a:ext cx="604431" cy="1286727"/>
          </a:xfrm>
          <a:custGeom>
            <a:avLst/>
            <a:gdLst>
              <a:gd name="connsiteX0" fmla="*/ 460739 w 604431"/>
              <a:gd name="connsiteY0" fmla="*/ 0 h 1286727"/>
              <a:gd name="connsiteX1" fmla="*/ 460739 w 604431"/>
              <a:gd name="connsiteY1" fmla="*/ 0 h 1286727"/>
              <a:gd name="connsiteX2" fmla="*/ 447677 w 604431"/>
              <a:gd name="connsiteY2" fmla="*/ 117566 h 1286727"/>
              <a:gd name="connsiteX3" fmla="*/ 421551 w 604431"/>
              <a:gd name="connsiteY3" fmla="*/ 156754 h 1286727"/>
              <a:gd name="connsiteX4" fmla="*/ 356237 w 604431"/>
              <a:gd name="connsiteY4" fmla="*/ 274320 h 1286727"/>
              <a:gd name="connsiteX5" fmla="*/ 330111 w 604431"/>
              <a:gd name="connsiteY5" fmla="*/ 313509 h 1286727"/>
              <a:gd name="connsiteX6" fmla="*/ 251734 w 604431"/>
              <a:gd name="connsiteY6" fmla="*/ 378823 h 1286727"/>
              <a:gd name="connsiteX7" fmla="*/ 225608 w 604431"/>
              <a:gd name="connsiteY7" fmla="*/ 418011 h 1286727"/>
              <a:gd name="connsiteX8" fmla="*/ 186419 w 604431"/>
              <a:gd name="connsiteY8" fmla="*/ 444137 h 1286727"/>
              <a:gd name="connsiteX9" fmla="*/ 134168 w 604431"/>
              <a:gd name="connsiteY9" fmla="*/ 522514 h 1286727"/>
              <a:gd name="connsiteX10" fmla="*/ 108042 w 604431"/>
              <a:gd name="connsiteY10" fmla="*/ 561703 h 1286727"/>
              <a:gd name="connsiteX11" fmla="*/ 68854 w 604431"/>
              <a:gd name="connsiteY11" fmla="*/ 679269 h 1286727"/>
              <a:gd name="connsiteX12" fmla="*/ 55791 w 604431"/>
              <a:gd name="connsiteY12" fmla="*/ 718457 h 1286727"/>
              <a:gd name="connsiteX13" fmla="*/ 42728 w 604431"/>
              <a:gd name="connsiteY13" fmla="*/ 757646 h 1286727"/>
              <a:gd name="connsiteX14" fmla="*/ 16602 w 604431"/>
              <a:gd name="connsiteY14" fmla="*/ 809897 h 1286727"/>
              <a:gd name="connsiteX15" fmla="*/ 16602 w 604431"/>
              <a:gd name="connsiteY15" fmla="*/ 1045029 h 1286727"/>
              <a:gd name="connsiteX16" fmla="*/ 55791 w 604431"/>
              <a:gd name="connsiteY16" fmla="*/ 1084217 h 1286727"/>
              <a:gd name="connsiteX17" fmla="*/ 121105 w 604431"/>
              <a:gd name="connsiteY17" fmla="*/ 1162594 h 1286727"/>
              <a:gd name="connsiteX18" fmla="*/ 173357 w 604431"/>
              <a:gd name="connsiteY18" fmla="*/ 1175657 h 1286727"/>
              <a:gd name="connsiteX19" fmla="*/ 199482 w 604431"/>
              <a:gd name="connsiteY19" fmla="*/ 1214846 h 1286727"/>
              <a:gd name="connsiteX20" fmla="*/ 238671 w 604431"/>
              <a:gd name="connsiteY20" fmla="*/ 1227909 h 1286727"/>
              <a:gd name="connsiteX21" fmla="*/ 277859 w 604431"/>
              <a:gd name="connsiteY21" fmla="*/ 1254034 h 1286727"/>
              <a:gd name="connsiteX22" fmla="*/ 369299 w 604431"/>
              <a:gd name="connsiteY22" fmla="*/ 1280160 h 1286727"/>
              <a:gd name="connsiteX23" fmla="*/ 591368 w 604431"/>
              <a:gd name="connsiteY23" fmla="*/ 1227909 h 1286727"/>
              <a:gd name="connsiteX24" fmla="*/ 604431 w 604431"/>
              <a:gd name="connsiteY24" fmla="*/ 1136469 h 1286727"/>
              <a:gd name="connsiteX25" fmla="*/ 578305 w 604431"/>
              <a:gd name="connsiteY25" fmla="*/ 757646 h 1286727"/>
              <a:gd name="connsiteX26" fmla="*/ 565242 w 604431"/>
              <a:gd name="connsiteY26" fmla="*/ 718457 h 1286727"/>
              <a:gd name="connsiteX27" fmla="*/ 578305 w 604431"/>
              <a:gd name="connsiteY27" fmla="*/ 235131 h 1286727"/>
              <a:gd name="connsiteX28" fmla="*/ 486865 w 604431"/>
              <a:gd name="connsiteY28" fmla="*/ 0 h 1286727"/>
              <a:gd name="connsiteX29" fmla="*/ 460739 w 604431"/>
              <a:gd name="connsiteY29" fmla="*/ 0 h 1286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04431" h="1286727">
                <a:moveTo>
                  <a:pt x="460739" y="0"/>
                </a:moveTo>
                <a:lnTo>
                  <a:pt x="460739" y="0"/>
                </a:lnTo>
                <a:cubicBezTo>
                  <a:pt x="456385" y="39189"/>
                  <a:pt x="457240" y="79313"/>
                  <a:pt x="447677" y="117566"/>
                </a:cubicBezTo>
                <a:cubicBezTo>
                  <a:pt x="443869" y="132797"/>
                  <a:pt x="429340" y="143123"/>
                  <a:pt x="421551" y="156754"/>
                </a:cubicBezTo>
                <a:cubicBezTo>
                  <a:pt x="338365" y="302328"/>
                  <a:pt x="465035" y="100242"/>
                  <a:pt x="356237" y="274320"/>
                </a:cubicBezTo>
                <a:cubicBezTo>
                  <a:pt x="347916" y="287633"/>
                  <a:pt x="340162" y="301448"/>
                  <a:pt x="330111" y="313509"/>
                </a:cubicBezTo>
                <a:cubicBezTo>
                  <a:pt x="298682" y="351224"/>
                  <a:pt x="290264" y="353136"/>
                  <a:pt x="251734" y="378823"/>
                </a:cubicBezTo>
                <a:cubicBezTo>
                  <a:pt x="243025" y="391886"/>
                  <a:pt x="236709" y="406910"/>
                  <a:pt x="225608" y="418011"/>
                </a:cubicBezTo>
                <a:cubicBezTo>
                  <a:pt x="214506" y="429112"/>
                  <a:pt x="196757" y="432322"/>
                  <a:pt x="186419" y="444137"/>
                </a:cubicBezTo>
                <a:cubicBezTo>
                  <a:pt x="165743" y="467767"/>
                  <a:pt x="151585" y="496388"/>
                  <a:pt x="134168" y="522514"/>
                </a:cubicBezTo>
                <a:cubicBezTo>
                  <a:pt x="125459" y="535577"/>
                  <a:pt x="113007" y="546809"/>
                  <a:pt x="108042" y="561703"/>
                </a:cubicBezTo>
                <a:lnTo>
                  <a:pt x="68854" y="679269"/>
                </a:lnTo>
                <a:lnTo>
                  <a:pt x="55791" y="718457"/>
                </a:lnTo>
                <a:cubicBezTo>
                  <a:pt x="51437" y="731520"/>
                  <a:pt x="48886" y="745330"/>
                  <a:pt x="42728" y="757646"/>
                </a:cubicBezTo>
                <a:lnTo>
                  <a:pt x="16602" y="809897"/>
                </a:lnTo>
                <a:cubicBezTo>
                  <a:pt x="1443" y="900852"/>
                  <a:pt x="-11575" y="939366"/>
                  <a:pt x="16602" y="1045029"/>
                </a:cubicBezTo>
                <a:cubicBezTo>
                  <a:pt x="21362" y="1062879"/>
                  <a:pt x="43964" y="1070025"/>
                  <a:pt x="55791" y="1084217"/>
                </a:cubicBezTo>
                <a:cubicBezTo>
                  <a:pt x="80384" y="1113729"/>
                  <a:pt x="84677" y="1141778"/>
                  <a:pt x="121105" y="1162594"/>
                </a:cubicBezTo>
                <a:cubicBezTo>
                  <a:pt x="136693" y="1171501"/>
                  <a:pt x="155940" y="1171303"/>
                  <a:pt x="173357" y="1175657"/>
                </a:cubicBezTo>
                <a:cubicBezTo>
                  <a:pt x="182065" y="1188720"/>
                  <a:pt x="187223" y="1205038"/>
                  <a:pt x="199482" y="1214846"/>
                </a:cubicBezTo>
                <a:cubicBezTo>
                  <a:pt x="210234" y="1223448"/>
                  <a:pt x="226355" y="1221751"/>
                  <a:pt x="238671" y="1227909"/>
                </a:cubicBezTo>
                <a:cubicBezTo>
                  <a:pt x="252713" y="1234930"/>
                  <a:pt x="263817" y="1247013"/>
                  <a:pt x="277859" y="1254034"/>
                </a:cubicBezTo>
                <a:cubicBezTo>
                  <a:pt x="296599" y="1263404"/>
                  <a:pt x="352558" y="1275975"/>
                  <a:pt x="369299" y="1280160"/>
                </a:cubicBezTo>
                <a:cubicBezTo>
                  <a:pt x="434801" y="1275793"/>
                  <a:pt x="563973" y="1319226"/>
                  <a:pt x="591368" y="1227909"/>
                </a:cubicBezTo>
                <a:cubicBezTo>
                  <a:pt x="600215" y="1198418"/>
                  <a:pt x="600077" y="1166949"/>
                  <a:pt x="604431" y="1136469"/>
                </a:cubicBezTo>
                <a:cubicBezTo>
                  <a:pt x="598352" y="990576"/>
                  <a:pt x="610202" y="885233"/>
                  <a:pt x="578305" y="757646"/>
                </a:cubicBezTo>
                <a:cubicBezTo>
                  <a:pt x="574965" y="744288"/>
                  <a:pt x="569596" y="731520"/>
                  <a:pt x="565242" y="718457"/>
                </a:cubicBezTo>
                <a:cubicBezTo>
                  <a:pt x="569596" y="557348"/>
                  <a:pt x="578305" y="396298"/>
                  <a:pt x="578305" y="235131"/>
                </a:cubicBezTo>
                <a:cubicBezTo>
                  <a:pt x="578305" y="188617"/>
                  <a:pt x="608232" y="0"/>
                  <a:pt x="486865" y="0"/>
                </a:cubicBezTo>
                <a:lnTo>
                  <a:pt x="460739" y="0"/>
                </a:lnTo>
                <a:close/>
              </a:path>
            </a:pathLst>
          </a:cu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Image 11" descr="HLU-logoN-title.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352050" y="585575"/>
            <a:ext cx="3540430" cy="1534388"/>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1287690" y="585575"/>
            <a:ext cx="4057610" cy="169129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39CD-101E-5709-5E61-75999AD1A591}"/>
              </a:ext>
            </a:extLst>
          </p:cNvPr>
          <p:cNvSpPr>
            <a:spLocks noGrp="1"/>
          </p:cNvSpPr>
          <p:nvPr>
            <p:ph type="title"/>
          </p:nvPr>
        </p:nvSpPr>
        <p:spPr/>
        <p:txBody>
          <a:bodyPr/>
          <a:lstStyle/>
          <a:p>
            <a:r>
              <a:rPr lang="en-US" dirty="0"/>
              <a:t>MQXFA11 Review recommendations</a:t>
            </a:r>
          </a:p>
        </p:txBody>
      </p:sp>
      <p:sp>
        <p:nvSpPr>
          <p:cNvPr id="3" name="Content Placeholder 2">
            <a:extLst>
              <a:ext uri="{FF2B5EF4-FFF2-40B4-BE49-F238E27FC236}">
                <a16:creationId xmlns:a16="http://schemas.microsoft.com/office/drawing/2014/main" id="{8B7743FC-C557-5F96-E285-D11DA29DEA74}"/>
              </a:ext>
            </a:extLst>
          </p:cNvPr>
          <p:cNvSpPr>
            <a:spLocks noGrp="1"/>
          </p:cNvSpPr>
          <p:nvPr>
            <p:ph idx="1"/>
          </p:nvPr>
        </p:nvSpPr>
        <p:spPr/>
        <p:txBody>
          <a:bodyPr>
            <a:normAutofit/>
          </a:bodyPr>
          <a:lstStyle/>
          <a:p>
            <a:r>
              <a:rPr lang="en-US" sz="2400" dirty="0"/>
              <a:t>Review existing pole gap data at 50 in-</a:t>
            </a:r>
            <a:r>
              <a:rPr lang="en-US" sz="2400" dirty="0" err="1"/>
              <a:t>lb</a:t>
            </a:r>
            <a:r>
              <a:rPr lang="en-US" sz="2400" dirty="0"/>
              <a:t> and 75 in-</a:t>
            </a:r>
            <a:r>
              <a:rPr lang="en-US" sz="2400" dirty="0" err="1"/>
              <a:t>lb</a:t>
            </a:r>
            <a:r>
              <a:rPr lang="en-US" sz="2400" dirty="0"/>
              <a:t> to verify whether an adjustment is needed in the target pole gap specification as a result of the new collar clamping method (since prior gap specification was based on 75 in-</a:t>
            </a:r>
            <a:r>
              <a:rPr lang="en-US" sz="2400" dirty="0" err="1"/>
              <a:t>lb</a:t>
            </a:r>
            <a:r>
              <a:rPr lang="en-US" sz="2400" dirty="0"/>
              <a:t> and the new method likely results in a lower average torque).</a:t>
            </a:r>
          </a:p>
          <a:p>
            <a:r>
              <a:rPr lang="en-US" sz="2400" i="1" dirty="0"/>
              <a:t>Response: Indeed the new method applies less torque (75 vs 125 in-</a:t>
            </a:r>
            <a:r>
              <a:rPr lang="en-US" sz="2400" i="1" dirty="0" err="1"/>
              <a:t>lbs</a:t>
            </a:r>
            <a:r>
              <a:rPr lang="en-US" sz="2400" i="1" dirty="0"/>
              <a:t>) during the </a:t>
            </a:r>
            <a:r>
              <a:rPr lang="en-US" sz="2400" i="1" dirty="0" err="1"/>
              <a:t>coilpack</a:t>
            </a:r>
            <a:r>
              <a:rPr lang="en-US" sz="2400" i="1" dirty="0"/>
              <a:t> squaring process. A review of previous data, however, suggests the impact on the pole key gap is negligeable; the gap changes primarily at the initial, low torque values.</a:t>
            </a:r>
          </a:p>
          <a:p>
            <a:r>
              <a:rPr lang="en-US" sz="2400" i="1" dirty="0"/>
              <a:t>MQXFA08b will also perform measurements at 75- and 125 in-lbs. during the Fuji coil pack build for reference.</a:t>
            </a:r>
          </a:p>
          <a:p>
            <a:endParaRPr lang="en-US" sz="2400" i="1" dirty="0"/>
          </a:p>
          <a:p>
            <a:endParaRPr lang="en-US" sz="2400" i="1" dirty="0"/>
          </a:p>
        </p:txBody>
      </p:sp>
      <p:sp>
        <p:nvSpPr>
          <p:cNvPr id="4" name="Slide Number Placeholder 3">
            <a:extLst>
              <a:ext uri="{FF2B5EF4-FFF2-40B4-BE49-F238E27FC236}">
                <a16:creationId xmlns:a16="http://schemas.microsoft.com/office/drawing/2014/main" id="{4C2FC31B-5CBB-DEC6-6F62-2960DD8FD7B4}"/>
              </a:ext>
            </a:extLst>
          </p:cNvPr>
          <p:cNvSpPr>
            <a:spLocks noGrp="1"/>
          </p:cNvSpPr>
          <p:nvPr>
            <p:ph type="sldNum" sz="quarter" idx="12"/>
          </p:nvPr>
        </p:nvSpPr>
        <p:spPr/>
        <p:txBody>
          <a:bodyPr/>
          <a:lstStyle/>
          <a:p>
            <a:fld id="{BFDCA1C4-9514-7B4F-976F-D92F7E296653}" type="slidenum">
              <a:rPr lang="fr-FR" smtClean="0"/>
              <a:pPr/>
              <a:t>2</a:t>
            </a:fld>
            <a:endParaRPr lang="fr-FR" dirty="0"/>
          </a:p>
        </p:txBody>
      </p:sp>
      <p:sp>
        <p:nvSpPr>
          <p:cNvPr id="5" name="Footer Placeholder 4">
            <a:extLst>
              <a:ext uri="{FF2B5EF4-FFF2-40B4-BE49-F238E27FC236}">
                <a16:creationId xmlns:a16="http://schemas.microsoft.com/office/drawing/2014/main" id="{8C356406-2816-F1AD-FC6F-F6145E75CD65}"/>
              </a:ext>
            </a:extLst>
          </p:cNvPr>
          <p:cNvSpPr>
            <a:spLocks noGrp="1"/>
          </p:cNvSpPr>
          <p:nvPr>
            <p:ph type="ftr" sz="quarter" idx="3"/>
          </p:nvPr>
        </p:nvSpPr>
        <p:spPr/>
        <p:txBody>
          <a:bodyPr/>
          <a:lstStyle/>
          <a:p>
            <a:r>
              <a:rPr lang="en-US"/>
              <a:t>14-June-2022 MQXFA08b Response to Recommendations</a:t>
            </a:r>
            <a:endParaRPr lang="en-GB" dirty="0"/>
          </a:p>
        </p:txBody>
      </p:sp>
    </p:spTree>
    <p:extLst>
      <p:ext uri="{BB962C8B-B14F-4D97-AF65-F5344CB8AC3E}">
        <p14:creationId xmlns:p14="http://schemas.microsoft.com/office/powerpoint/2010/main" val="73057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39CD-101E-5709-5E61-75999AD1A591}"/>
              </a:ext>
            </a:extLst>
          </p:cNvPr>
          <p:cNvSpPr>
            <a:spLocks noGrp="1"/>
          </p:cNvSpPr>
          <p:nvPr>
            <p:ph type="title"/>
          </p:nvPr>
        </p:nvSpPr>
        <p:spPr/>
        <p:txBody>
          <a:bodyPr/>
          <a:lstStyle/>
          <a:p>
            <a:r>
              <a:rPr lang="en-US" dirty="0"/>
              <a:t>MQXFA11 Review recommendations</a:t>
            </a:r>
          </a:p>
        </p:txBody>
      </p:sp>
      <p:sp>
        <p:nvSpPr>
          <p:cNvPr id="3" name="Content Placeholder 2">
            <a:extLst>
              <a:ext uri="{FF2B5EF4-FFF2-40B4-BE49-F238E27FC236}">
                <a16:creationId xmlns:a16="http://schemas.microsoft.com/office/drawing/2014/main" id="{8B7743FC-C557-5F96-E285-D11DA29DEA74}"/>
              </a:ext>
            </a:extLst>
          </p:cNvPr>
          <p:cNvSpPr>
            <a:spLocks noGrp="1"/>
          </p:cNvSpPr>
          <p:nvPr>
            <p:ph idx="1"/>
          </p:nvPr>
        </p:nvSpPr>
        <p:spPr>
          <a:xfrm>
            <a:off x="612000" y="1219200"/>
            <a:ext cx="8268764" cy="5137150"/>
          </a:xfrm>
        </p:spPr>
        <p:txBody>
          <a:bodyPr>
            <a:normAutofit fontScale="85000" lnSpcReduction="20000"/>
          </a:bodyPr>
          <a:lstStyle/>
          <a:p>
            <a:r>
              <a:rPr lang="en-US" dirty="0"/>
              <a:t>If the interception of force through the pole key is considered as a possible contributor to the performance degradation in MQXFA07 and MQXFA08, it shall be addressed in MQXFA11.</a:t>
            </a:r>
          </a:p>
          <a:p>
            <a:r>
              <a:rPr lang="en-US" i="1" dirty="0"/>
              <a:t>Response: The source of performance degradation in MQXFA07 and 08 has proven elusive. Nevertheless we seek to address any element that may have contributed. The interception of azimuthal force at the collars is one possible candidate that might contribute. We are addressing it by increasing the pole key gap by 200 micron/side.</a:t>
            </a:r>
          </a:p>
          <a:p>
            <a:r>
              <a:rPr lang="en-US" i="1" dirty="0"/>
              <a:t>Updated spec (</a:t>
            </a:r>
            <a:r>
              <a:rPr lang="en-US" i="1" dirty="0" err="1"/>
              <a:t>DocDB</a:t>
            </a:r>
            <a:r>
              <a:rPr lang="en-US" i="1" dirty="0"/>
              <a:t> 4009): </a:t>
            </a:r>
          </a:p>
          <a:p>
            <a:pPr lvl="1"/>
            <a:r>
              <a:rPr lang="en-US" i="1" dirty="0"/>
              <a:t>The average pole key gap (per side) along the magnet length shall be +0.400 ±0.050 mm in each quadrant.</a:t>
            </a:r>
          </a:p>
          <a:p>
            <a:pPr lvl="1"/>
            <a:r>
              <a:rPr lang="en-US" i="1" dirty="0"/>
              <a:t>The minimum pole key gap (per side) in any quadrant and in any longitudinal location shall be &gt; +0.300 mm. </a:t>
            </a:r>
          </a:p>
          <a:p>
            <a:endParaRPr lang="en-US" i="1" dirty="0"/>
          </a:p>
          <a:p>
            <a:endParaRPr lang="en-US" i="1"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C2FC31B-5CBB-DEC6-6F62-2960DD8FD7B4}"/>
              </a:ext>
            </a:extLst>
          </p:cNvPr>
          <p:cNvSpPr>
            <a:spLocks noGrp="1"/>
          </p:cNvSpPr>
          <p:nvPr>
            <p:ph type="sldNum" sz="quarter" idx="12"/>
          </p:nvPr>
        </p:nvSpPr>
        <p:spPr/>
        <p:txBody>
          <a:bodyPr/>
          <a:lstStyle/>
          <a:p>
            <a:fld id="{BFDCA1C4-9514-7B4F-976F-D92F7E296653}" type="slidenum">
              <a:rPr lang="fr-FR" smtClean="0"/>
              <a:pPr/>
              <a:t>3</a:t>
            </a:fld>
            <a:endParaRPr lang="fr-FR" dirty="0"/>
          </a:p>
        </p:txBody>
      </p:sp>
      <p:sp>
        <p:nvSpPr>
          <p:cNvPr id="5" name="Footer Placeholder 4">
            <a:extLst>
              <a:ext uri="{FF2B5EF4-FFF2-40B4-BE49-F238E27FC236}">
                <a16:creationId xmlns:a16="http://schemas.microsoft.com/office/drawing/2014/main" id="{8C356406-2816-F1AD-FC6F-F6145E75CD65}"/>
              </a:ext>
            </a:extLst>
          </p:cNvPr>
          <p:cNvSpPr>
            <a:spLocks noGrp="1"/>
          </p:cNvSpPr>
          <p:nvPr>
            <p:ph type="ftr" sz="quarter" idx="3"/>
          </p:nvPr>
        </p:nvSpPr>
        <p:spPr/>
        <p:txBody>
          <a:bodyPr/>
          <a:lstStyle/>
          <a:p>
            <a:r>
              <a:rPr lang="en-US"/>
              <a:t>14-June-2022 MQXFA08b Response to Recommendations</a:t>
            </a:r>
            <a:endParaRPr lang="en-GB" dirty="0"/>
          </a:p>
        </p:txBody>
      </p:sp>
    </p:spTree>
    <p:extLst>
      <p:ext uri="{BB962C8B-B14F-4D97-AF65-F5344CB8AC3E}">
        <p14:creationId xmlns:p14="http://schemas.microsoft.com/office/powerpoint/2010/main" val="1544601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CBFD2-84FB-0196-BCC3-AFB0835DA5A3}"/>
              </a:ext>
            </a:extLst>
          </p:cNvPr>
          <p:cNvSpPr>
            <a:spLocks noGrp="1"/>
          </p:cNvSpPr>
          <p:nvPr>
            <p:ph type="title"/>
          </p:nvPr>
        </p:nvSpPr>
        <p:spPr/>
        <p:txBody>
          <a:bodyPr/>
          <a:lstStyle/>
          <a:p>
            <a:r>
              <a:rPr lang="en-US" dirty="0"/>
              <a:t>MQXFA11 Review recommendations</a:t>
            </a:r>
          </a:p>
        </p:txBody>
      </p:sp>
      <p:sp>
        <p:nvSpPr>
          <p:cNvPr id="3" name="Content Placeholder 2">
            <a:extLst>
              <a:ext uri="{FF2B5EF4-FFF2-40B4-BE49-F238E27FC236}">
                <a16:creationId xmlns:a16="http://schemas.microsoft.com/office/drawing/2014/main" id="{8D1B10F4-B4F2-877D-7108-F12D04365544}"/>
              </a:ext>
            </a:extLst>
          </p:cNvPr>
          <p:cNvSpPr>
            <a:spLocks noGrp="1"/>
          </p:cNvSpPr>
          <p:nvPr>
            <p:ph idx="1"/>
          </p:nvPr>
        </p:nvSpPr>
        <p:spPr/>
        <p:txBody>
          <a:bodyPr>
            <a:normAutofit/>
          </a:bodyPr>
          <a:lstStyle/>
          <a:p>
            <a:r>
              <a:rPr lang="en-US" sz="2400" dirty="0"/>
              <a:t>In case the decision is to increase the pole gap, a closer follow up of the first coil packs and magnets magnetic measurements is needed to assess that it does not have a significant impact on the field quality or field angle. A detailed comparison of the magnetic measurements of MQXFA10-first build up (non-uniform gaps) and MQXFA10-second build up (uniform gaps) is advised, to assess the importance of the squareness of the coil pack and the uncertainty of the coil position within the magnet.</a:t>
            </a:r>
          </a:p>
        </p:txBody>
      </p:sp>
      <p:sp>
        <p:nvSpPr>
          <p:cNvPr id="4" name="Slide Number Placeholder 3">
            <a:extLst>
              <a:ext uri="{FF2B5EF4-FFF2-40B4-BE49-F238E27FC236}">
                <a16:creationId xmlns:a16="http://schemas.microsoft.com/office/drawing/2014/main" id="{427939F3-288A-B485-D6BD-4B1E937F2B18}"/>
              </a:ext>
            </a:extLst>
          </p:cNvPr>
          <p:cNvSpPr>
            <a:spLocks noGrp="1"/>
          </p:cNvSpPr>
          <p:nvPr>
            <p:ph type="sldNum" sz="quarter" idx="12"/>
          </p:nvPr>
        </p:nvSpPr>
        <p:spPr/>
        <p:txBody>
          <a:bodyPr/>
          <a:lstStyle/>
          <a:p>
            <a:fld id="{BFDCA1C4-9514-7B4F-976F-D92F7E296653}" type="slidenum">
              <a:rPr lang="fr-FR" smtClean="0"/>
              <a:pPr/>
              <a:t>4</a:t>
            </a:fld>
            <a:endParaRPr lang="fr-FR" dirty="0"/>
          </a:p>
        </p:txBody>
      </p:sp>
      <p:sp>
        <p:nvSpPr>
          <p:cNvPr id="5" name="Footer Placeholder 4">
            <a:extLst>
              <a:ext uri="{FF2B5EF4-FFF2-40B4-BE49-F238E27FC236}">
                <a16:creationId xmlns:a16="http://schemas.microsoft.com/office/drawing/2014/main" id="{E5161899-2168-A670-6C03-B1379A1FB9BD}"/>
              </a:ext>
            </a:extLst>
          </p:cNvPr>
          <p:cNvSpPr>
            <a:spLocks noGrp="1"/>
          </p:cNvSpPr>
          <p:nvPr>
            <p:ph type="ftr" sz="quarter" idx="3"/>
          </p:nvPr>
        </p:nvSpPr>
        <p:spPr/>
        <p:txBody>
          <a:bodyPr/>
          <a:lstStyle/>
          <a:p>
            <a:r>
              <a:rPr lang="en-US"/>
              <a:t>14-June-2022 MQXFA08b Response to Recommendations</a:t>
            </a:r>
            <a:endParaRPr lang="en-GB" dirty="0"/>
          </a:p>
        </p:txBody>
      </p:sp>
    </p:spTree>
    <p:extLst>
      <p:ext uri="{BB962C8B-B14F-4D97-AF65-F5344CB8AC3E}">
        <p14:creationId xmlns:p14="http://schemas.microsoft.com/office/powerpoint/2010/main" val="2342166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272698" y="1042851"/>
            <a:ext cx="3560445" cy="1546577"/>
          </a:xfrm>
          <a:prstGeom prst="rect">
            <a:avLst/>
          </a:prstGeom>
          <a:noFill/>
        </p:spPr>
        <p:txBody>
          <a:bodyPr wrap="square" rtlCol="0">
            <a:spAutoFit/>
          </a:bodyPr>
          <a:lstStyle/>
          <a:p>
            <a:pPr marL="214313" indent="-214313">
              <a:buFont typeface="Arial" panose="020B0604020202020204" pitchFamily="34" charset="0"/>
              <a:buChar char="•"/>
            </a:pPr>
            <a:r>
              <a:rPr lang="en-US" sz="1350" dirty="0"/>
              <a:t>Upper and lower bounds provided by Susana </a:t>
            </a:r>
            <a:r>
              <a:rPr lang="en-US" sz="1350" dirty="0" err="1"/>
              <a:t>Izquierdo</a:t>
            </a:r>
            <a:r>
              <a:rPr lang="en-US" sz="1350" dirty="0"/>
              <a:t> Bermudez according to the Triplet Field Quality Table version 4, May 20 2015 (</a:t>
            </a:r>
            <a:r>
              <a:rPr lang="en-US" sz="1350" dirty="0">
                <a:hlinkClick r:id="rId2"/>
              </a:rPr>
              <a:t>https://edms.cern.ch/ui/file/2031083/1.0/HL_Acceptance_criteria_part-A_MQXFA_v1.0.pdf</a:t>
            </a:r>
            <a:r>
              <a:rPr lang="en-US" sz="1350" dirty="0"/>
              <a:t>)</a:t>
            </a:r>
          </a:p>
        </p:txBody>
      </p:sp>
      <p:sp>
        <p:nvSpPr>
          <p:cNvPr id="7" name="Date Placeholder 6"/>
          <p:cNvSpPr>
            <a:spLocks noGrp="1"/>
          </p:cNvSpPr>
          <p:nvPr>
            <p:ph type="dt" sz="half" idx="10"/>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20 April 2022</a:t>
            </a:r>
          </a:p>
        </p:txBody>
      </p:sp>
      <p:sp>
        <p:nvSpPr>
          <p:cNvPr id="9" name="Footer Placeholder 8"/>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A10, v0</a:t>
            </a:r>
          </a:p>
        </p:txBody>
      </p:sp>
      <p:pic>
        <p:nvPicPr>
          <p:cNvPr id="6" name="Content Placeholder 5"/>
          <p:cNvPicPr>
            <a:picLocks noGrp="1" noChangeAspect="1"/>
          </p:cNvPicPr>
          <p:nvPr>
            <p:ph idx="1"/>
          </p:nvPr>
        </p:nvPicPr>
        <p:blipFill>
          <a:blip r:embed="rId3"/>
          <a:stretch>
            <a:fillRect/>
          </a:stretch>
        </p:blipFill>
        <p:spPr>
          <a:xfrm>
            <a:off x="402619" y="859457"/>
            <a:ext cx="3933075" cy="2713579"/>
          </a:xfrm>
          <a:prstGeom prst="rect">
            <a:avLst/>
          </a:prstGeom>
        </p:spPr>
      </p:pic>
      <p:sp>
        <p:nvSpPr>
          <p:cNvPr id="4" name="Title 3">
            <a:extLst>
              <a:ext uri="{FF2B5EF4-FFF2-40B4-BE49-F238E27FC236}">
                <a16:creationId xmlns:a16="http://schemas.microsoft.com/office/drawing/2014/main" id="{49DA5809-E312-E852-1FBD-9CBF1D04C04F}"/>
              </a:ext>
            </a:extLst>
          </p:cNvPr>
          <p:cNvSpPr>
            <a:spLocks noGrp="1"/>
          </p:cNvSpPr>
          <p:nvPr>
            <p:ph type="title"/>
          </p:nvPr>
        </p:nvSpPr>
        <p:spPr>
          <a:xfrm>
            <a:off x="612000" y="308807"/>
            <a:ext cx="7920000" cy="720000"/>
          </a:xfrm>
        </p:spPr>
        <p:txBody>
          <a:bodyPr/>
          <a:lstStyle/>
          <a:p>
            <a:r>
              <a:rPr lang="en-US" dirty="0"/>
              <a:t>Data from MQXFA10</a:t>
            </a:r>
          </a:p>
        </p:txBody>
      </p:sp>
      <p:pic>
        <p:nvPicPr>
          <p:cNvPr id="10" name="Content Placeholder 10">
            <a:extLst>
              <a:ext uri="{FF2B5EF4-FFF2-40B4-BE49-F238E27FC236}">
                <a16:creationId xmlns:a16="http://schemas.microsoft.com/office/drawing/2014/main" id="{F3991837-F10C-7B86-95F1-8A0E59742322}"/>
              </a:ext>
            </a:extLst>
          </p:cNvPr>
          <p:cNvPicPr>
            <a:picLocks noChangeAspect="1"/>
          </p:cNvPicPr>
          <p:nvPr/>
        </p:nvPicPr>
        <p:blipFill>
          <a:blip r:embed="rId4"/>
          <a:stretch>
            <a:fillRect/>
          </a:stretch>
        </p:blipFill>
        <p:spPr>
          <a:xfrm>
            <a:off x="4995167" y="3642218"/>
            <a:ext cx="3933075" cy="2359845"/>
          </a:xfrm>
          <a:prstGeom prst="rect">
            <a:avLst/>
          </a:prstGeom>
        </p:spPr>
      </p:pic>
      <p:pic>
        <p:nvPicPr>
          <p:cNvPr id="12" name="Content Placeholder 7">
            <a:extLst>
              <a:ext uri="{FF2B5EF4-FFF2-40B4-BE49-F238E27FC236}">
                <a16:creationId xmlns:a16="http://schemas.microsoft.com/office/drawing/2014/main" id="{967433EC-F98C-CBF9-9CD6-C21B29A77DFF}"/>
              </a:ext>
            </a:extLst>
          </p:cNvPr>
          <p:cNvPicPr>
            <a:picLocks noChangeAspect="1"/>
          </p:cNvPicPr>
          <p:nvPr/>
        </p:nvPicPr>
        <p:blipFill>
          <a:blip r:embed="rId5"/>
          <a:stretch>
            <a:fillRect/>
          </a:stretch>
        </p:blipFill>
        <p:spPr>
          <a:xfrm>
            <a:off x="474538" y="3628174"/>
            <a:ext cx="3933075" cy="2717618"/>
          </a:xfrm>
          <a:prstGeom prst="rect">
            <a:avLst/>
          </a:prstGeom>
        </p:spPr>
      </p:pic>
      <p:sp>
        <p:nvSpPr>
          <p:cNvPr id="5" name="TextBox 4">
            <a:extLst>
              <a:ext uri="{FF2B5EF4-FFF2-40B4-BE49-F238E27FC236}">
                <a16:creationId xmlns:a16="http://schemas.microsoft.com/office/drawing/2014/main" id="{6DE424E9-A061-FDC9-BD45-50ED869D7BA3}"/>
              </a:ext>
            </a:extLst>
          </p:cNvPr>
          <p:cNvSpPr txBox="1"/>
          <p:nvPr/>
        </p:nvSpPr>
        <p:spPr>
          <a:xfrm>
            <a:off x="1110143" y="3754354"/>
            <a:ext cx="2661863" cy="369332"/>
          </a:xfrm>
          <a:prstGeom prst="rect">
            <a:avLst/>
          </a:prstGeom>
          <a:noFill/>
        </p:spPr>
        <p:txBody>
          <a:bodyPr wrap="square" rtlCol="0">
            <a:spAutoFit/>
          </a:bodyPr>
          <a:lstStyle/>
          <a:p>
            <a:r>
              <a:rPr lang="en-US" dirty="0"/>
              <a:t>MQXFA10-first build up</a:t>
            </a:r>
          </a:p>
        </p:txBody>
      </p:sp>
      <p:sp>
        <p:nvSpPr>
          <p:cNvPr id="8" name="Rectangle 7">
            <a:extLst>
              <a:ext uri="{FF2B5EF4-FFF2-40B4-BE49-F238E27FC236}">
                <a16:creationId xmlns:a16="http://schemas.microsoft.com/office/drawing/2014/main" id="{CCE36308-AB2D-FEA3-F869-E831308B1A6E}"/>
              </a:ext>
            </a:extLst>
          </p:cNvPr>
          <p:cNvSpPr/>
          <p:nvPr/>
        </p:nvSpPr>
        <p:spPr>
          <a:xfrm>
            <a:off x="1075040" y="1083945"/>
            <a:ext cx="3006016" cy="369332"/>
          </a:xfrm>
          <a:prstGeom prst="rect">
            <a:avLst/>
          </a:prstGeom>
        </p:spPr>
        <p:txBody>
          <a:bodyPr wrap="none">
            <a:spAutoFit/>
          </a:bodyPr>
          <a:lstStyle/>
          <a:p>
            <a:r>
              <a:rPr lang="en-US" dirty="0"/>
              <a:t>MQXFA10-second build up </a:t>
            </a:r>
          </a:p>
        </p:txBody>
      </p:sp>
    </p:spTree>
    <p:extLst>
      <p:ext uri="{BB962C8B-B14F-4D97-AF65-F5344CB8AC3E}">
        <p14:creationId xmlns:p14="http://schemas.microsoft.com/office/powerpoint/2010/main" val="312551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39CD-101E-5709-5E61-75999AD1A591}"/>
              </a:ext>
            </a:extLst>
          </p:cNvPr>
          <p:cNvSpPr>
            <a:spLocks noGrp="1"/>
          </p:cNvSpPr>
          <p:nvPr>
            <p:ph type="title"/>
          </p:nvPr>
        </p:nvSpPr>
        <p:spPr/>
        <p:txBody>
          <a:bodyPr/>
          <a:lstStyle/>
          <a:p>
            <a:r>
              <a:rPr lang="en-US" dirty="0"/>
              <a:t>MQXFA11 Review recommendations</a:t>
            </a:r>
          </a:p>
        </p:txBody>
      </p:sp>
      <p:sp>
        <p:nvSpPr>
          <p:cNvPr id="3" name="Content Placeholder 2">
            <a:extLst>
              <a:ext uri="{FF2B5EF4-FFF2-40B4-BE49-F238E27FC236}">
                <a16:creationId xmlns:a16="http://schemas.microsoft.com/office/drawing/2014/main" id="{8B7743FC-C557-5F96-E285-D11DA29DEA74}"/>
              </a:ext>
            </a:extLst>
          </p:cNvPr>
          <p:cNvSpPr>
            <a:spLocks noGrp="1"/>
          </p:cNvSpPr>
          <p:nvPr>
            <p:ph idx="1"/>
          </p:nvPr>
        </p:nvSpPr>
        <p:spPr/>
        <p:txBody>
          <a:bodyPr>
            <a:normAutofit lnSpcReduction="10000"/>
          </a:bodyPr>
          <a:lstStyle/>
          <a:p>
            <a:r>
              <a:rPr lang="en-US" sz="2000" dirty="0"/>
              <a:t>Determine whether it is possible for AUP to adopt the CERN method for applying preload via bladders in the cooling holes in conjunction with standard bladders elsewhere in the yoke.  This has been demonstrated to permit greater margin in coil stress and should be able to be implemented with exact configurations of CERN bladders and spacers in these regions of the magnet.</a:t>
            </a:r>
          </a:p>
          <a:p>
            <a:r>
              <a:rPr lang="en-US" sz="2000" i="1" dirty="0"/>
              <a:t>Response: In principle it is possible for AUP to adopt the CERN method, but there are some concerns, and some tooling is required. We have purchased longer lead items needed to try the technique with AUP magnets, and are working on the BOM for the remaining components (e.g. various </a:t>
            </a:r>
            <a:r>
              <a:rPr lang="en-US" sz="2000" i="1" dirty="0" err="1"/>
              <a:t>toolings</a:t>
            </a:r>
            <a:r>
              <a:rPr lang="en-US" sz="2000" i="1" dirty="0"/>
              <a:t> for the bladder operations). The project has not made the decision to adopt - or not – the technique at this point.</a:t>
            </a:r>
          </a:p>
          <a:p>
            <a:r>
              <a:rPr lang="en-US" sz="2000" i="1" dirty="0"/>
              <a:t>Also trying to coordinate with CERN for their style bladders to be adapted and used for MQXFA, since we do not have enough bladder stock to incorporate these into our processes</a:t>
            </a:r>
          </a:p>
          <a:p>
            <a:endParaRPr lang="en-US" sz="2000" i="1" dirty="0"/>
          </a:p>
          <a:p>
            <a:endParaRPr lang="en-US" sz="2000" i="1" dirty="0"/>
          </a:p>
          <a:p>
            <a:endParaRPr lang="en-US" sz="2000" i="1" dirty="0"/>
          </a:p>
          <a:p>
            <a:endParaRPr lang="en-US" sz="2000" dirty="0"/>
          </a:p>
        </p:txBody>
      </p:sp>
      <p:sp>
        <p:nvSpPr>
          <p:cNvPr id="4" name="Slide Number Placeholder 3">
            <a:extLst>
              <a:ext uri="{FF2B5EF4-FFF2-40B4-BE49-F238E27FC236}">
                <a16:creationId xmlns:a16="http://schemas.microsoft.com/office/drawing/2014/main" id="{4C2FC31B-5CBB-DEC6-6F62-2960DD8FD7B4}"/>
              </a:ext>
            </a:extLst>
          </p:cNvPr>
          <p:cNvSpPr>
            <a:spLocks noGrp="1"/>
          </p:cNvSpPr>
          <p:nvPr>
            <p:ph type="sldNum" sz="quarter" idx="12"/>
          </p:nvPr>
        </p:nvSpPr>
        <p:spPr/>
        <p:txBody>
          <a:bodyPr/>
          <a:lstStyle/>
          <a:p>
            <a:fld id="{BFDCA1C4-9514-7B4F-976F-D92F7E296653}" type="slidenum">
              <a:rPr lang="fr-FR" smtClean="0"/>
              <a:pPr/>
              <a:t>6</a:t>
            </a:fld>
            <a:endParaRPr lang="fr-FR" dirty="0"/>
          </a:p>
        </p:txBody>
      </p:sp>
      <p:sp>
        <p:nvSpPr>
          <p:cNvPr id="5" name="Footer Placeholder 4">
            <a:extLst>
              <a:ext uri="{FF2B5EF4-FFF2-40B4-BE49-F238E27FC236}">
                <a16:creationId xmlns:a16="http://schemas.microsoft.com/office/drawing/2014/main" id="{8C356406-2816-F1AD-FC6F-F6145E75CD65}"/>
              </a:ext>
            </a:extLst>
          </p:cNvPr>
          <p:cNvSpPr>
            <a:spLocks noGrp="1"/>
          </p:cNvSpPr>
          <p:nvPr>
            <p:ph type="ftr" sz="quarter" idx="3"/>
          </p:nvPr>
        </p:nvSpPr>
        <p:spPr/>
        <p:txBody>
          <a:bodyPr/>
          <a:lstStyle/>
          <a:p>
            <a:r>
              <a:rPr lang="en-US"/>
              <a:t>14-June-2022 MQXFA08b Response to Recommendations</a:t>
            </a:r>
            <a:endParaRPr lang="en-GB" dirty="0"/>
          </a:p>
        </p:txBody>
      </p:sp>
    </p:spTree>
    <p:extLst>
      <p:ext uri="{BB962C8B-B14F-4D97-AF65-F5344CB8AC3E}">
        <p14:creationId xmlns:p14="http://schemas.microsoft.com/office/powerpoint/2010/main" val="3070774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39CD-101E-5709-5E61-75999AD1A591}"/>
              </a:ext>
            </a:extLst>
          </p:cNvPr>
          <p:cNvSpPr>
            <a:spLocks noGrp="1"/>
          </p:cNvSpPr>
          <p:nvPr>
            <p:ph type="title"/>
          </p:nvPr>
        </p:nvSpPr>
        <p:spPr/>
        <p:txBody>
          <a:bodyPr/>
          <a:lstStyle/>
          <a:p>
            <a:r>
              <a:rPr lang="en-US" dirty="0"/>
              <a:t>MQXFA11 Review recommendations</a:t>
            </a:r>
          </a:p>
        </p:txBody>
      </p:sp>
      <p:sp>
        <p:nvSpPr>
          <p:cNvPr id="3" name="Content Placeholder 2">
            <a:extLst>
              <a:ext uri="{FF2B5EF4-FFF2-40B4-BE49-F238E27FC236}">
                <a16:creationId xmlns:a16="http://schemas.microsoft.com/office/drawing/2014/main" id="{8B7743FC-C557-5F96-E285-D11DA29DEA74}"/>
              </a:ext>
            </a:extLst>
          </p:cNvPr>
          <p:cNvSpPr>
            <a:spLocks noGrp="1"/>
          </p:cNvSpPr>
          <p:nvPr>
            <p:ph idx="1"/>
          </p:nvPr>
        </p:nvSpPr>
        <p:spPr/>
        <p:txBody>
          <a:bodyPr>
            <a:normAutofit/>
          </a:bodyPr>
          <a:lstStyle/>
          <a:p>
            <a:r>
              <a:rPr lang="en-US" dirty="0"/>
              <a:t>Change method of securing screws.  Belleville washers which are available in 316 Stainless are an option.  Other methods of securing screws can be considered. </a:t>
            </a:r>
          </a:p>
          <a:p>
            <a:r>
              <a:rPr lang="en-US" i="1" dirty="0"/>
              <a:t>Response: We have an RFQ out for the Belleville washers and should have an order placed in the coming weeks. Will incorporate them moving forward.</a:t>
            </a:r>
          </a:p>
        </p:txBody>
      </p:sp>
      <p:sp>
        <p:nvSpPr>
          <p:cNvPr id="4" name="Slide Number Placeholder 3">
            <a:extLst>
              <a:ext uri="{FF2B5EF4-FFF2-40B4-BE49-F238E27FC236}">
                <a16:creationId xmlns:a16="http://schemas.microsoft.com/office/drawing/2014/main" id="{4C2FC31B-5CBB-DEC6-6F62-2960DD8FD7B4}"/>
              </a:ext>
            </a:extLst>
          </p:cNvPr>
          <p:cNvSpPr>
            <a:spLocks noGrp="1"/>
          </p:cNvSpPr>
          <p:nvPr>
            <p:ph type="sldNum" sz="quarter" idx="12"/>
          </p:nvPr>
        </p:nvSpPr>
        <p:spPr/>
        <p:txBody>
          <a:bodyPr/>
          <a:lstStyle/>
          <a:p>
            <a:fld id="{BFDCA1C4-9514-7B4F-976F-D92F7E296653}" type="slidenum">
              <a:rPr lang="fr-FR" smtClean="0"/>
              <a:pPr/>
              <a:t>7</a:t>
            </a:fld>
            <a:endParaRPr lang="fr-FR" dirty="0"/>
          </a:p>
        </p:txBody>
      </p:sp>
      <p:sp>
        <p:nvSpPr>
          <p:cNvPr id="5" name="Footer Placeholder 4">
            <a:extLst>
              <a:ext uri="{FF2B5EF4-FFF2-40B4-BE49-F238E27FC236}">
                <a16:creationId xmlns:a16="http://schemas.microsoft.com/office/drawing/2014/main" id="{8C356406-2816-F1AD-FC6F-F6145E75CD65}"/>
              </a:ext>
            </a:extLst>
          </p:cNvPr>
          <p:cNvSpPr>
            <a:spLocks noGrp="1"/>
          </p:cNvSpPr>
          <p:nvPr>
            <p:ph type="ftr" sz="quarter" idx="3"/>
          </p:nvPr>
        </p:nvSpPr>
        <p:spPr/>
        <p:txBody>
          <a:bodyPr/>
          <a:lstStyle/>
          <a:p>
            <a:r>
              <a:rPr lang="en-US"/>
              <a:t>14-June-2022 MQXFA08b Response to Recommendations</a:t>
            </a:r>
            <a:endParaRPr lang="en-GB" dirty="0"/>
          </a:p>
        </p:txBody>
      </p:sp>
    </p:spTree>
    <p:extLst>
      <p:ext uri="{BB962C8B-B14F-4D97-AF65-F5344CB8AC3E}">
        <p14:creationId xmlns:p14="http://schemas.microsoft.com/office/powerpoint/2010/main" val="1626238368"/>
      </p:ext>
    </p:extLst>
  </p:cSld>
  <p:clrMapOvr>
    <a:masterClrMapping/>
  </p:clrMapOvr>
</p:sld>
</file>

<file path=ppt/theme/theme1.xml><?xml version="1.0" encoding="utf-8"?>
<a:theme xmlns:a="http://schemas.openxmlformats.org/drawingml/2006/main" name="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ABA85A245EC45AA49FA36F10E0232" ma:contentTypeVersion="2" ma:contentTypeDescription="Create a new document." ma:contentTypeScope="" ma:versionID="adcd0aad5aed504a8f0da929d2112ad6">
  <xsd:schema xmlns:xsd="http://www.w3.org/2001/XMLSchema" xmlns:xs="http://www.w3.org/2001/XMLSchema" xmlns:p="http://schemas.microsoft.com/office/2006/metadata/properties" xmlns:ns2="8946e33d-fd2f-4ae4-8ee9-d90c129cdf9e" targetNamespace="http://schemas.microsoft.com/office/2006/metadata/properties" ma:root="true" ma:fieldsID="8f86ca1f070cacaf1fa8f62c9f76043c" ns2:_="">
    <xsd:import namespace="8946e33d-fd2f-4ae4-8ee9-d90c129cdf9e"/>
    <xsd:element name="properties">
      <xsd:complexType>
        <xsd:sequence>
          <xsd:element name="documentManagement">
            <xsd:complexType>
              <xsd:all>
                <xsd:element ref="ns2:Description0" minOccurs="0"/>
                <xsd:element ref="ns2:No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46e33d-fd2f-4ae4-8ee9-d90c129cdf9e"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element name="Note" ma:index="9" nillable="true" ma:displayName="Note" ma:internalName="Not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0 xmlns="8946e33d-fd2f-4ae4-8ee9-d90c129cdf9e">HL-LHC PowerPoint Presentation, incl. LARP logo, 4:3 format</Description0>
    <Note xmlns="8946e33d-fd2f-4ae4-8ee9-d90c129cdf9e">For presentations to be given at Joint HL-LHC/LARP annual meetings (US or European locations).
https://edms.cern.ch/document/1607180/</Note>
  </documentManagement>
</p:properties>
</file>

<file path=customXml/itemProps1.xml><?xml version="1.0" encoding="utf-8"?>
<ds:datastoreItem xmlns:ds="http://schemas.openxmlformats.org/officeDocument/2006/customXml" ds:itemID="{1A7292EC-A4CC-4379-ABA5-C61E3A4C43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46e33d-fd2f-4ae4-8ee9-d90c129cdf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C4280F-E911-4FF7-B1B5-10F770B636CB}">
  <ds:schemaRefs>
    <ds:schemaRef ds:uri="http://schemas.microsoft.com/sharepoint/v3/contenttype/forms"/>
  </ds:schemaRefs>
</ds:datastoreItem>
</file>

<file path=customXml/itemProps3.xml><?xml version="1.0" encoding="utf-8"?>
<ds:datastoreItem xmlns:ds="http://schemas.openxmlformats.org/officeDocument/2006/customXml" ds:itemID="{BF8EF391-2BAD-45F4-B22E-736040720C99}">
  <ds:schemaRefs>
    <ds:schemaRef ds:uri="http://schemas.microsoft.com/office/2006/metadata/properties"/>
    <ds:schemaRef ds:uri="http://purl.org/dc/dcmitype/"/>
    <ds:schemaRef ds:uri="8946e33d-fd2f-4ae4-8ee9-d90c129cdf9e"/>
    <ds:schemaRef ds:uri="http://purl.org/dc/terms/"/>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58532</TotalTime>
  <Words>723</Words>
  <Application>Microsoft Macintosh PowerPoint</Application>
  <PresentationFormat>On-screen Show (4:3)</PresentationFormat>
  <Paragraphs>45</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vt:lpstr>
      <vt:lpstr>Thème Office</vt:lpstr>
      <vt:lpstr>MQXFA08b Response to Recommendations</vt:lpstr>
      <vt:lpstr>MQXFA11 Review recommendations</vt:lpstr>
      <vt:lpstr>MQXFA11 Review recommendations</vt:lpstr>
      <vt:lpstr>MQXFA11 Review recommendations</vt:lpstr>
      <vt:lpstr>Data from MQXFA10</vt:lpstr>
      <vt:lpstr>MQXFA11 Review recommendations</vt:lpstr>
      <vt:lpstr>MQXFA11 Review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MQXFAP1b Preload Progress</dc:title>
  <dc:creator>Heng Pan</dc:creator>
  <cp:lastModifiedBy>soprestemon</cp:lastModifiedBy>
  <cp:revision>366</cp:revision>
  <cp:lastPrinted>2021-01-20T02:58:01Z</cp:lastPrinted>
  <dcterms:created xsi:type="dcterms:W3CDTF">2020-03-09T16:37:58Z</dcterms:created>
  <dcterms:modified xsi:type="dcterms:W3CDTF">2022-06-14T04:26:54Z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0x010100689ABA85A245EC45AA49FA36F10E0232</vt:lpwstr>
  </property>
</Properties>
</file>