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7" r:id="rId3"/>
    <p:sldId id="291" r:id="rId4"/>
    <p:sldId id="294" r:id="rId5"/>
    <p:sldId id="290" r:id="rId6"/>
    <p:sldId id="29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Vander Meulen" initials="DVM" lastIdx="1" clrIdx="0">
    <p:extLst>
      <p:ext uri="{19B8F6BF-5375-455C-9EA6-DF929625EA0E}">
        <p15:presenceInfo xmlns:p15="http://schemas.microsoft.com/office/powerpoint/2012/main" userId="S::vander@services.fnal.gov::2b3bdfc9-494e-4db7-a25e-d58535c82e9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EB0CA-24F4-42B4-BBAC-80328FF1725D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287F2-EB24-47A7-96A3-E3E02F7A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28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44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1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04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34" y="1149350"/>
            <a:ext cx="43561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075267" y="3559284"/>
            <a:ext cx="10035117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1075267" y="4841093"/>
            <a:ext cx="10035117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00692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7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5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0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1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1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4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7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1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7D84E-8117-422A-A966-2DE070234A70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71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2330450" y="3559176"/>
            <a:ext cx="7526338" cy="91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Status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2330450" y="4621162"/>
            <a:ext cx="7526338" cy="1573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D. Vander Meulen</a:t>
            </a: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June 10, 2022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0256B-666F-4C8B-A582-A744AAED2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"/>
            <a:ext cx="10515600" cy="510748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This Week 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2B6CC4-4A9C-4566-9D72-6550168BF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308" y="510746"/>
            <a:ext cx="10515600" cy="6238289"/>
          </a:xfrm>
        </p:spPr>
        <p:txBody>
          <a:bodyPr>
            <a:normAutofit/>
          </a:bodyPr>
          <a:lstStyle/>
          <a:p>
            <a:r>
              <a:rPr lang="en-US" sz="2000" dirty="0"/>
              <a:t>Continuing to look at why G-2 CTags are low. Muon Campus tuning and G-2 looking at their equipment. Recycler people looking at RF system rebunching. The Booster cogging module change out on Wednesday improved things!</a:t>
            </a:r>
          </a:p>
          <a:p>
            <a:r>
              <a:rPr lang="en-US" sz="2000" dirty="0"/>
              <a:t>CAMAC repeater crate power supply failure at AP-0</a:t>
            </a:r>
          </a:p>
          <a:p>
            <a:r>
              <a:rPr lang="en-US" sz="2000" dirty="0"/>
              <a:t>Muon CAMAC front end MUONFE required a reboot</a:t>
            </a:r>
          </a:p>
          <a:p>
            <a:r>
              <a:rPr lang="en-US" sz="2000" dirty="0"/>
              <a:t>Proton clean-up timing in Delivery Ring tuned up. This was due to the beam arrival time in M1 drifting down, putting the bunch out of sync with our abort kicker.</a:t>
            </a:r>
          </a:p>
          <a:p>
            <a:r>
              <a:rPr lang="en-US" sz="2000" dirty="0"/>
              <a:t>Looking at controls problem with three Delivery Ring power supplies - D:QD, Q:QF, and D:QSS. Setting values jumping around when changes made from a parameter page.</a:t>
            </a:r>
          </a:p>
          <a:p>
            <a:r>
              <a:rPr lang="en-US" sz="2000" dirty="0"/>
              <a:t>8 GeV proton studies today:</a:t>
            </a:r>
          </a:p>
          <a:p>
            <a:pPr lvl="1"/>
            <a:r>
              <a:rPr lang="en-US" sz="2000" dirty="0"/>
              <a:t>Delivery Ring chromaticity mult calibrations</a:t>
            </a:r>
          </a:p>
          <a:p>
            <a:pPr lvl="1"/>
            <a:r>
              <a:rPr lang="en-US" sz="2000" dirty="0"/>
              <a:t>High intensity WCM measurements</a:t>
            </a:r>
          </a:p>
          <a:p>
            <a:pPr lvl="1"/>
            <a:r>
              <a:rPr lang="en-US" sz="2000" dirty="0"/>
              <a:t>TBT system investigation work</a:t>
            </a:r>
          </a:p>
          <a:p>
            <a:pPr lvl="1"/>
            <a:r>
              <a:rPr lang="en-US" sz="2000" dirty="0"/>
              <a:t>Investigate power supply control issues with Delivery Ring supplies D:QD, Q:QF, and D:QSS</a:t>
            </a:r>
          </a:p>
          <a:p>
            <a:pPr lvl="1"/>
            <a:r>
              <a:rPr lang="en-US" sz="2000" dirty="0"/>
              <a:t>Delivery Ring aperture scans</a:t>
            </a:r>
          </a:p>
          <a:p>
            <a:pPr lvl="1"/>
            <a:r>
              <a:rPr lang="en-US" sz="2000" dirty="0"/>
              <a:t>Scope TBT system tests</a:t>
            </a:r>
          </a:p>
          <a:p>
            <a:pPr lvl="1"/>
            <a:r>
              <a:rPr lang="en-US" sz="2000" dirty="0"/>
              <a:t>New Delivery Ring BPM frontend tests</a:t>
            </a:r>
          </a:p>
          <a:p>
            <a:r>
              <a:rPr lang="en-US" sz="2000" dirty="0"/>
              <a:t>Hi LCW leak rate continues. Make up is now between 250 – 280 gal/day. </a:t>
            </a:r>
          </a:p>
        </p:txBody>
      </p:sp>
    </p:spTree>
    <p:extLst>
      <p:ext uri="{BB962C8B-B14F-4D97-AF65-F5344CB8AC3E}">
        <p14:creationId xmlns:p14="http://schemas.microsoft.com/office/powerpoint/2010/main" val="530679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chart&#10;&#10;Description automatically generated">
            <a:extLst>
              <a:ext uri="{FF2B5EF4-FFF2-40B4-BE49-F238E27FC236}">
                <a16:creationId xmlns:a16="http://schemas.microsoft.com/office/drawing/2014/main" id="{437F50F8-F559-10CB-66E9-DCDAFDBF81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215" y="0"/>
            <a:ext cx="85635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40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A8306-9261-491B-99EE-CE0C406C6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34532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Down Time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6668C-076A-47DA-83C3-FFB47161A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/>
          <a:lstStyle/>
          <a:p>
            <a:r>
              <a:rPr lang="en-US" dirty="0"/>
              <a:t>Muon Campus:  (14 min)</a:t>
            </a:r>
          </a:p>
          <a:p>
            <a:pPr lvl="1"/>
            <a:r>
              <a:rPr lang="en-US" dirty="0"/>
              <a:t>PRAC35 front end reboot: 			14min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G-2:  (11hrs 23min)</a:t>
            </a:r>
          </a:p>
          <a:p>
            <a:pPr lvl="1"/>
            <a:r>
              <a:rPr lang="en-US" dirty="0"/>
              <a:t>Trolley runs				9hrs	53min</a:t>
            </a:r>
          </a:p>
          <a:p>
            <a:pPr lvl="1"/>
            <a:r>
              <a:rPr lang="en-US" dirty="0"/>
              <a:t>MC-1 Controlled Access:		1hr	30mi</a:t>
            </a:r>
          </a:p>
        </p:txBody>
      </p:sp>
    </p:spTree>
    <p:extLst>
      <p:ext uri="{BB962C8B-B14F-4D97-AF65-F5344CB8AC3E}">
        <p14:creationId xmlns:p14="http://schemas.microsoft.com/office/powerpoint/2010/main" val="461158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C15E8-908A-4238-856D-C17BAFA75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67548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G-2 Performance – Integrated for Run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E5EC2-8FAF-415A-88B5-C0EC92989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080" y="907689"/>
            <a:ext cx="6151972" cy="16371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1600" dirty="0">
              <a:solidFill>
                <a:srgbClr val="004C97"/>
              </a:solidFill>
            </a:endParaRPr>
          </a:p>
          <a:p>
            <a:r>
              <a:rPr lang="en-US" sz="8000" dirty="0">
                <a:solidFill>
                  <a:srgbClr val="004C97"/>
                </a:solidFill>
              </a:rPr>
              <a:t>G-2 Experiment POT Run Goal:  </a:t>
            </a:r>
            <a:r>
              <a:rPr lang="en-US" sz="8000" dirty="0">
                <a:solidFill>
                  <a:srgbClr val="00B050"/>
                </a:solidFill>
              </a:rPr>
              <a:t>~4.2E20 POT</a:t>
            </a:r>
            <a:endParaRPr lang="en-US" sz="8000" dirty="0">
              <a:solidFill>
                <a:srgbClr val="004C97"/>
              </a:solidFill>
            </a:endParaRPr>
          </a:p>
          <a:p>
            <a:r>
              <a:rPr lang="en-US" sz="8000" dirty="0">
                <a:solidFill>
                  <a:srgbClr val="004C97"/>
                </a:solidFill>
              </a:rPr>
              <a:t>Run 5 period is Nov 2021 – June 2022</a:t>
            </a:r>
          </a:p>
          <a:p>
            <a:pPr marL="0" indent="0">
              <a:buNone/>
            </a:pPr>
            <a:r>
              <a:rPr lang="en-US" sz="8000" dirty="0">
                <a:solidFill>
                  <a:srgbClr val="004C97"/>
                </a:solidFill>
              </a:rPr>
              <a:t>	Run 5: </a:t>
            </a:r>
            <a:r>
              <a:rPr lang="en-US" sz="8000" dirty="0">
                <a:solidFill>
                  <a:srgbClr val="00B050"/>
                </a:solidFill>
              </a:rPr>
              <a:t>Goal of ~x6 BNL</a:t>
            </a:r>
          </a:p>
          <a:p>
            <a:pPr marL="0" indent="0">
              <a:buNone/>
            </a:pPr>
            <a:r>
              <a:rPr lang="en-US" sz="8000" dirty="0">
                <a:solidFill>
                  <a:srgbClr val="00B050"/>
                </a:solidFill>
              </a:rPr>
              <a:t>	Total Run: Goal of x20 BNL</a:t>
            </a:r>
          </a:p>
          <a:p>
            <a:endParaRPr lang="en-US" sz="8000" dirty="0">
              <a:solidFill>
                <a:srgbClr val="004C97"/>
              </a:solidFill>
            </a:endParaRPr>
          </a:p>
          <a:p>
            <a:pPr marL="0" indent="0">
              <a:buNone/>
            </a:pPr>
            <a:r>
              <a:rPr lang="en-US" sz="8000" dirty="0">
                <a:solidFill>
                  <a:srgbClr val="004C97"/>
                </a:solidFill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E1E10-E3CC-4DFB-ABE9-CD5EAA39E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                    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D6BED-1AC8-49F5-ADF5-BED9112DD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                      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49EA7-DD75-4BEF-B0C6-9717F99AE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   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BD586E-E116-4C33-B66B-237DC291B624}"/>
              </a:ext>
            </a:extLst>
          </p:cNvPr>
          <p:cNvSpPr txBox="1"/>
          <p:nvPr/>
        </p:nvSpPr>
        <p:spPr>
          <a:xfrm>
            <a:off x="9031858" y="616376"/>
            <a:ext cx="2935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Run 5 # POT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5C8084-E14B-40D9-B735-106BB4A17D85}"/>
              </a:ext>
            </a:extLst>
          </p:cNvPr>
          <p:cNvSpPr txBox="1"/>
          <p:nvPr/>
        </p:nvSpPr>
        <p:spPr>
          <a:xfrm>
            <a:off x="250166" y="2758328"/>
            <a:ext cx="5011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Run 5 Integrated  ~ x 5.5 BNL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D60BE6-F382-4F88-A9EC-1FD4EE261BAE}"/>
              </a:ext>
            </a:extLst>
          </p:cNvPr>
          <p:cNvSpPr/>
          <p:nvPr/>
        </p:nvSpPr>
        <p:spPr>
          <a:xfrm>
            <a:off x="7971815" y="3341775"/>
            <a:ext cx="37286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       Total Integrated x 18.38 BNL</a:t>
            </a:r>
          </a:p>
        </p:txBody>
      </p:sp>
      <p:pic>
        <p:nvPicPr>
          <p:cNvPr id="9" name="Picture 8" descr="Chart, line chart&#10;&#10;Description automatically generated">
            <a:extLst>
              <a:ext uri="{FF2B5EF4-FFF2-40B4-BE49-F238E27FC236}">
                <a16:creationId xmlns:a16="http://schemas.microsoft.com/office/drawing/2014/main" id="{A06A7923-507C-2F13-544F-91BD4D5AFE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8" y="3022283"/>
            <a:ext cx="5125545" cy="3781800"/>
          </a:xfrm>
          <a:prstGeom prst="rect">
            <a:avLst/>
          </a:prstGeom>
        </p:spPr>
      </p:pic>
      <p:pic>
        <p:nvPicPr>
          <p:cNvPr id="23" name="Picture 22" descr="Chart, line chart&#10;&#10;Description automatically generated">
            <a:extLst>
              <a:ext uri="{FF2B5EF4-FFF2-40B4-BE49-F238E27FC236}">
                <a16:creationId xmlns:a16="http://schemas.microsoft.com/office/drawing/2014/main" id="{CC3943B7-5280-4DCF-21EA-FADC9D90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1" y="3730752"/>
            <a:ext cx="5486400" cy="3127248"/>
          </a:xfrm>
          <a:prstGeom prst="rect">
            <a:avLst/>
          </a:prstGeom>
        </p:spPr>
      </p:pic>
      <p:pic>
        <p:nvPicPr>
          <p:cNvPr id="8" name="Picture 7" descr="Chart, line chart&#10;&#10;Description automatically generated">
            <a:extLst>
              <a:ext uri="{FF2B5EF4-FFF2-40B4-BE49-F238E27FC236}">
                <a16:creationId xmlns:a16="http://schemas.microsoft.com/office/drawing/2014/main" id="{DB4BB1AA-87F6-13A3-A681-21559210EB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757" y="926750"/>
            <a:ext cx="3664808" cy="2443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030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68371-BC8A-4F95-BEB2-E37D70FD6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8533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Today / Weekend Plan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65442-3697-4D12-BC43-948CDCDF5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697" y="1371600"/>
            <a:ext cx="11022227" cy="4805363"/>
          </a:xfrm>
        </p:spPr>
        <p:txBody>
          <a:bodyPr>
            <a:normAutofit/>
          </a:bodyPr>
          <a:lstStyle/>
          <a:p>
            <a:r>
              <a:rPr lang="en-US" sz="2400" dirty="0"/>
              <a:t>Todays 8 GeV studies continue to 17:00.</a:t>
            </a:r>
          </a:p>
          <a:p>
            <a:r>
              <a:rPr lang="en-US" sz="2400" dirty="0"/>
              <a:t>Reconfigure for G-2 running and be ready to deliver beam to G-2 when they are ready.</a:t>
            </a:r>
          </a:p>
          <a:p>
            <a:r>
              <a:rPr lang="en-US" sz="2400" dirty="0"/>
              <a:t>Run to G-2 as requested.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67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9195</TotalTime>
  <Words>353</Words>
  <Application>Microsoft Office PowerPoint</Application>
  <PresentationFormat>Widescreen</PresentationFormat>
  <Paragraphs>44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Office Theme</vt:lpstr>
      <vt:lpstr>Muon Campus Status</vt:lpstr>
      <vt:lpstr>This Week …</vt:lpstr>
      <vt:lpstr>PowerPoint Presentation</vt:lpstr>
      <vt:lpstr>Down Time ...</vt:lpstr>
      <vt:lpstr>G-2 Performance – Integrated for Run 5</vt:lpstr>
      <vt:lpstr>Today / Weekend Plan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Muon Campus Status</dc:title>
  <dc:creator>David Vander Meulen</dc:creator>
  <cp:lastModifiedBy>David Vander Meulen</cp:lastModifiedBy>
  <cp:revision>169</cp:revision>
  <dcterms:created xsi:type="dcterms:W3CDTF">2020-01-02T23:32:46Z</dcterms:created>
  <dcterms:modified xsi:type="dcterms:W3CDTF">2022-06-10T12:01:16Z</dcterms:modified>
</cp:coreProperties>
</file>