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092" r:id="rId3"/>
    <p:sldId id="263" r:id="rId4"/>
    <p:sldId id="2095" r:id="rId5"/>
    <p:sldId id="2090" r:id="rId6"/>
    <p:sldId id="2094" r:id="rId7"/>
    <p:sldId id="271" r:id="rId8"/>
    <p:sldId id="2096" r:id="rId9"/>
    <p:sldId id="2097" r:id="rId10"/>
    <p:sldId id="272" r:id="rId11"/>
    <p:sldId id="2089" r:id="rId12"/>
    <p:sldId id="2093" r:id="rId13"/>
    <p:sldId id="262" r:id="rId14"/>
    <p:sldId id="269" r:id="rId15"/>
    <p:sldId id="257" r:id="rId16"/>
    <p:sldId id="267" r:id="rId17"/>
    <p:sldId id="194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p:restoredTop sz="96327"/>
  </p:normalViewPr>
  <p:slideViewPr>
    <p:cSldViewPr snapToGrid="0" snapToObjects="1">
      <p:cViewPr varScale="1">
        <p:scale>
          <a:sx n="94" d="100"/>
          <a:sy n="94" d="100"/>
        </p:scale>
        <p:origin x="174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C298D-41E7-BD4D-9029-7820C62FF7EA}" type="datetimeFigureOut">
              <a:rPr lang="en-US" smtClean="0"/>
              <a:t>6/15/22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54874-0A06-5A43-8161-CFFE1779E4E3}" type="slidenum">
              <a:rPr lang="en-US" smtClean="0"/>
              <a:t>‹#›</a:t>
            </a:fld>
            <a:endParaRPr lang="en-US"/>
          </a:p>
        </p:txBody>
      </p:sp>
    </p:spTree>
    <p:extLst>
      <p:ext uri="{BB962C8B-B14F-4D97-AF65-F5344CB8AC3E}">
        <p14:creationId xmlns:p14="http://schemas.microsoft.com/office/powerpoint/2010/main" val="8580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2</a:t>
            </a:fld>
            <a:endParaRPr lang="en-US"/>
          </a:p>
        </p:txBody>
      </p:sp>
    </p:spTree>
    <p:extLst>
      <p:ext uri="{BB962C8B-B14F-4D97-AF65-F5344CB8AC3E}">
        <p14:creationId xmlns:p14="http://schemas.microsoft.com/office/powerpoint/2010/main" val="20162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3</a:t>
            </a:fld>
            <a:endParaRPr lang="en-US"/>
          </a:p>
        </p:txBody>
      </p:sp>
    </p:spTree>
    <p:extLst>
      <p:ext uri="{BB962C8B-B14F-4D97-AF65-F5344CB8AC3E}">
        <p14:creationId xmlns:p14="http://schemas.microsoft.com/office/powerpoint/2010/main" val="419879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6</a:t>
            </a:fld>
            <a:endParaRPr lang="en-US"/>
          </a:p>
        </p:txBody>
      </p:sp>
    </p:spTree>
    <p:extLst>
      <p:ext uri="{BB962C8B-B14F-4D97-AF65-F5344CB8AC3E}">
        <p14:creationId xmlns:p14="http://schemas.microsoft.com/office/powerpoint/2010/main" val="226152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7</a:t>
            </a:fld>
            <a:endParaRPr lang="en-US"/>
          </a:p>
        </p:txBody>
      </p:sp>
    </p:spTree>
    <p:extLst>
      <p:ext uri="{BB962C8B-B14F-4D97-AF65-F5344CB8AC3E}">
        <p14:creationId xmlns:p14="http://schemas.microsoft.com/office/powerpoint/2010/main" val="422887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14C77-060E-BC47-906F-BABB79819605}" type="slidenum">
              <a:rPr lang="en-US" smtClean="0"/>
              <a:t>11</a:t>
            </a:fld>
            <a:endParaRPr lang="en-US"/>
          </a:p>
        </p:txBody>
      </p:sp>
    </p:spTree>
    <p:extLst>
      <p:ext uri="{BB962C8B-B14F-4D97-AF65-F5344CB8AC3E}">
        <p14:creationId xmlns:p14="http://schemas.microsoft.com/office/powerpoint/2010/main" val="117187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13</a:t>
            </a:fld>
            <a:endParaRPr lang="en-US"/>
          </a:p>
        </p:txBody>
      </p:sp>
    </p:spTree>
    <p:extLst>
      <p:ext uri="{BB962C8B-B14F-4D97-AF65-F5344CB8AC3E}">
        <p14:creationId xmlns:p14="http://schemas.microsoft.com/office/powerpoint/2010/main" val="328887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54874-0A06-5A43-8161-CFFE1779E4E3}" type="slidenum">
              <a:rPr lang="en-US" smtClean="0"/>
              <a:t>14</a:t>
            </a:fld>
            <a:endParaRPr lang="en-US"/>
          </a:p>
        </p:txBody>
      </p:sp>
    </p:spTree>
    <p:extLst>
      <p:ext uri="{BB962C8B-B14F-4D97-AF65-F5344CB8AC3E}">
        <p14:creationId xmlns:p14="http://schemas.microsoft.com/office/powerpoint/2010/main" val="163729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E6FB-BDBF-6948-8D99-D019DE0F39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F690D2-5777-8A42-B821-3319FC71E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8EDD5F-0939-B548-99A5-A535C600D3A4}"/>
              </a:ext>
            </a:extLst>
          </p:cNvPr>
          <p:cNvSpPr>
            <a:spLocks noGrp="1"/>
          </p:cNvSpPr>
          <p:nvPr>
            <p:ph type="dt" sz="half" idx="10"/>
          </p:nvPr>
        </p:nvSpPr>
        <p:spPr/>
        <p:txBody>
          <a:bodyPr/>
          <a:lstStyle/>
          <a:p>
            <a:r>
              <a:rPr lang="en-US"/>
              <a:t>5/20/22</a:t>
            </a:r>
          </a:p>
        </p:txBody>
      </p:sp>
      <p:sp>
        <p:nvSpPr>
          <p:cNvPr id="5" name="Footer Placeholder 4">
            <a:extLst>
              <a:ext uri="{FF2B5EF4-FFF2-40B4-BE49-F238E27FC236}">
                <a16:creationId xmlns:a16="http://schemas.microsoft.com/office/drawing/2014/main" id="{4E2547A8-A138-AE4B-B438-326BDD901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D97AD-5F62-0548-8ACD-03B06ACB739B}"/>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58784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12E9-DA36-CC4F-8ACF-C4778DDC8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472BE9-B575-1349-9B9B-5EA4A6D7A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130C8-4636-E544-8C44-FA891DCCBF02}"/>
              </a:ext>
            </a:extLst>
          </p:cNvPr>
          <p:cNvSpPr>
            <a:spLocks noGrp="1"/>
          </p:cNvSpPr>
          <p:nvPr>
            <p:ph type="dt" sz="half" idx="10"/>
          </p:nvPr>
        </p:nvSpPr>
        <p:spPr/>
        <p:txBody>
          <a:bodyPr/>
          <a:lstStyle/>
          <a:p>
            <a:r>
              <a:rPr lang="en-US"/>
              <a:t>5/20/22</a:t>
            </a:r>
          </a:p>
        </p:txBody>
      </p:sp>
      <p:sp>
        <p:nvSpPr>
          <p:cNvPr id="5" name="Footer Placeholder 4">
            <a:extLst>
              <a:ext uri="{FF2B5EF4-FFF2-40B4-BE49-F238E27FC236}">
                <a16:creationId xmlns:a16="http://schemas.microsoft.com/office/drawing/2014/main" id="{8DB9F6DD-7CA5-134A-B595-5A80B9DBD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22E24-4733-0349-B70A-6612EF30E116}"/>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186384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426C7-77DA-A54F-BA7D-3F83070C7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49A62-139A-9149-AE20-48FAD9CB9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11A61-F92F-FD44-B3C1-FD6A82C0E6D5}"/>
              </a:ext>
            </a:extLst>
          </p:cNvPr>
          <p:cNvSpPr>
            <a:spLocks noGrp="1"/>
          </p:cNvSpPr>
          <p:nvPr>
            <p:ph type="dt" sz="half" idx="10"/>
          </p:nvPr>
        </p:nvSpPr>
        <p:spPr/>
        <p:txBody>
          <a:bodyPr/>
          <a:lstStyle/>
          <a:p>
            <a:r>
              <a:rPr lang="en-US"/>
              <a:t>5/20/22</a:t>
            </a:r>
          </a:p>
        </p:txBody>
      </p:sp>
      <p:sp>
        <p:nvSpPr>
          <p:cNvPr id="5" name="Footer Placeholder 4">
            <a:extLst>
              <a:ext uri="{FF2B5EF4-FFF2-40B4-BE49-F238E27FC236}">
                <a16:creationId xmlns:a16="http://schemas.microsoft.com/office/drawing/2014/main" id="{555247B3-D01F-5B43-9858-65B1A6B6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96FD5-7080-6049-9E97-663911A050B8}"/>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2349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EF57-7965-F14B-9FCF-69B4EC6C06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0398-D93C-3C4E-A1BD-86135D3E8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F8B12-BBF4-544A-A6C4-746F82A221CD}"/>
              </a:ext>
            </a:extLst>
          </p:cNvPr>
          <p:cNvSpPr>
            <a:spLocks noGrp="1"/>
          </p:cNvSpPr>
          <p:nvPr>
            <p:ph type="dt" sz="half" idx="10"/>
          </p:nvPr>
        </p:nvSpPr>
        <p:spPr/>
        <p:txBody>
          <a:bodyPr/>
          <a:lstStyle/>
          <a:p>
            <a:r>
              <a:rPr lang="en-US"/>
              <a:t>5/20/22</a:t>
            </a:r>
          </a:p>
        </p:txBody>
      </p:sp>
      <p:sp>
        <p:nvSpPr>
          <p:cNvPr id="5" name="Footer Placeholder 4">
            <a:extLst>
              <a:ext uri="{FF2B5EF4-FFF2-40B4-BE49-F238E27FC236}">
                <a16:creationId xmlns:a16="http://schemas.microsoft.com/office/drawing/2014/main" id="{E7DD173A-6691-FE44-A03A-C8C594E9C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90DE6-0220-7445-8197-FA1CBF386F65}"/>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88644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2C76-A800-FD4A-80FD-F705ECA5DE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73E7C-EF4A-894B-8ABC-C35A2BE4A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7E3C2-766C-7748-B234-E28A1552C30A}"/>
              </a:ext>
            </a:extLst>
          </p:cNvPr>
          <p:cNvSpPr>
            <a:spLocks noGrp="1"/>
          </p:cNvSpPr>
          <p:nvPr>
            <p:ph type="dt" sz="half" idx="10"/>
          </p:nvPr>
        </p:nvSpPr>
        <p:spPr/>
        <p:txBody>
          <a:bodyPr/>
          <a:lstStyle/>
          <a:p>
            <a:r>
              <a:rPr lang="en-US"/>
              <a:t>5/20/22</a:t>
            </a:r>
          </a:p>
        </p:txBody>
      </p:sp>
      <p:sp>
        <p:nvSpPr>
          <p:cNvPr id="5" name="Footer Placeholder 4">
            <a:extLst>
              <a:ext uri="{FF2B5EF4-FFF2-40B4-BE49-F238E27FC236}">
                <a16:creationId xmlns:a16="http://schemas.microsoft.com/office/drawing/2014/main" id="{77D1F82E-B266-B446-8070-028D00C89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7D5B-3BE0-2D4E-B81C-0F39966E4DFD}"/>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9715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7958-A28C-AE4F-86A7-6DB7CDE454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94D0A-6604-5D4E-8467-56DFFF5FB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2FF50-512F-4F43-B332-4B71787804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060DA-1FB7-AB40-B3E2-DD7F427D439A}"/>
              </a:ext>
            </a:extLst>
          </p:cNvPr>
          <p:cNvSpPr>
            <a:spLocks noGrp="1"/>
          </p:cNvSpPr>
          <p:nvPr>
            <p:ph type="dt" sz="half" idx="10"/>
          </p:nvPr>
        </p:nvSpPr>
        <p:spPr/>
        <p:txBody>
          <a:bodyPr/>
          <a:lstStyle/>
          <a:p>
            <a:r>
              <a:rPr lang="en-US"/>
              <a:t>5/20/22</a:t>
            </a:r>
          </a:p>
        </p:txBody>
      </p:sp>
      <p:sp>
        <p:nvSpPr>
          <p:cNvPr id="6" name="Footer Placeholder 5">
            <a:extLst>
              <a:ext uri="{FF2B5EF4-FFF2-40B4-BE49-F238E27FC236}">
                <a16:creationId xmlns:a16="http://schemas.microsoft.com/office/drawing/2014/main" id="{861958CA-BA6A-C34C-8646-91D1BE9D4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A180E-5E6E-E442-97C7-41D2B0F64C86}"/>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271477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6A46-A0A3-A74F-83D5-0C9685F3C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20F724-5E8C-6B43-9840-51F5B4BB1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CBC925-C57A-4244-BDE6-BD139E853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F2D4E-5CD0-5D43-ABF9-AE65B550A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A541A-318A-D241-8525-3A2991E005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2D88A-7F8E-5641-AA33-B1AE4632F16B}"/>
              </a:ext>
            </a:extLst>
          </p:cNvPr>
          <p:cNvSpPr>
            <a:spLocks noGrp="1"/>
          </p:cNvSpPr>
          <p:nvPr>
            <p:ph type="dt" sz="half" idx="10"/>
          </p:nvPr>
        </p:nvSpPr>
        <p:spPr/>
        <p:txBody>
          <a:bodyPr/>
          <a:lstStyle/>
          <a:p>
            <a:r>
              <a:rPr lang="en-US"/>
              <a:t>5/20/22</a:t>
            </a:r>
          </a:p>
        </p:txBody>
      </p:sp>
      <p:sp>
        <p:nvSpPr>
          <p:cNvPr id="8" name="Footer Placeholder 7">
            <a:extLst>
              <a:ext uri="{FF2B5EF4-FFF2-40B4-BE49-F238E27FC236}">
                <a16:creationId xmlns:a16="http://schemas.microsoft.com/office/drawing/2014/main" id="{768D9C14-6218-C14D-BF67-662FC566C7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DFCEA-0375-994F-843E-2B4AB165F399}"/>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424158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B70C-BC3D-1C40-B257-77FC6248FB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2A6A3-7CB3-2546-8DC0-F07CB429B23D}"/>
              </a:ext>
            </a:extLst>
          </p:cNvPr>
          <p:cNvSpPr>
            <a:spLocks noGrp="1"/>
          </p:cNvSpPr>
          <p:nvPr>
            <p:ph type="dt" sz="half" idx="10"/>
          </p:nvPr>
        </p:nvSpPr>
        <p:spPr/>
        <p:txBody>
          <a:bodyPr/>
          <a:lstStyle/>
          <a:p>
            <a:r>
              <a:rPr lang="en-US"/>
              <a:t>5/20/22</a:t>
            </a:r>
          </a:p>
        </p:txBody>
      </p:sp>
      <p:sp>
        <p:nvSpPr>
          <p:cNvPr id="4" name="Footer Placeholder 3">
            <a:extLst>
              <a:ext uri="{FF2B5EF4-FFF2-40B4-BE49-F238E27FC236}">
                <a16:creationId xmlns:a16="http://schemas.microsoft.com/office/drawing/2014/main" id="{18F85053-BDC8-9141-A125-D3EF70990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45389-8744-C640-A8BA-EDC4C21A131E}"/>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238788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1F4AD-37C3-F248-9B03-98F20AC8DDD9}"/>
              </a:ext>
            </a:extLst>
          </p:cNvPr>
          <p:cNvSpPr>
            <a:spLocks noGrp="1"/>
          </p:cNvSpPr>
          <p:nvPr>
            <p:ph type="dt" sz="half" idx="10"/>
          </p:nvPr>
        </p:nvSpPr>
        <p:spPr/>
        <p:txBody>
          <a:bodyPr/>
          <a:lstStyle/>
          <a:p>
            <a:r>
              <a:rPr lang="en-US"/>
              <a:t>5/20/22</a:t>
            </a:r>
          </a:p>
        </p:txBody>
      </p:sp>
      <p:sp>
        <p:nvSpPr>
          <p:cNvPr id="3" name="Footer Placeholder 2">
            <a:extLst>
              <a:ext uri="{FF2B5EF4-FFF2-40B4-BE49-F238E27FC236}">
                <a16:creationId xmlns:a16="http://schemas.microsoft.com/office/drawing/2014/main" id="{883FFF15-E2FC-054D-8A87-C0C5EF56E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445A3-711C-D74B-80E0-367AB21EA3E5}"/>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76690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2224-4FB7-A646-B448-948F14985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C1FF5D-C296-7444-99D0-83A0738E7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4EB7B-9329-974D-9903-04F12C63A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E1163-DA69-0D49-9A03-999CFB0FEF95}"/>
              </a:ext>
            </a:extLst>
          </p:cNvPr>
          <p:cNvSpPr>
            <a:spLocks noGrp="1"/>
          </p:cNvSpPr>
          <p:nvPr>
            <p:ph type="dt" sz="half" idx="10"/>
          </p:nvPr>
        </p:nvSpPr>
        <p:spPr/>
        <p:txBody>
          <a:bodyPr/>
          <a:lstStyle/>
          <a:p>
            <a:r>
              <a:rPr lang="en-US"/>
              <a:t>5/20/22</a:t>
            </a:r>
          </a:p>
        </p:txBody>
      </p:sp>
      <p:sp>
        <p:nvSpPr>
          <p:cNvPr id="6" name="Footer Placeholder 5">
            <a:extLst>
              <a:ext uri="{FF2B5EF4-FFF2-40B4-BE49-F238E27FC236}">
                <a16:creationId xmlns:a16="http://schemas.microsoft.com/office/drawing/2014/main" id="{439A9FA5-7528-E048-8C83-7BBDE82BD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03843-B645-AC4C-9976-8C4ACDF961E6}"/>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230305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4D0A-0A3C-9C46-A7E1-235F5BE24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EB0F0-442C-2D4C-928D-DAC3631A2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07BC2E-8288-2E49-8276-60F21070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6D3AF-039C-8648-8F05-5BB4CDFC09ED}"/>
              </a:ext>
            </a:extLst>
          </p:cNvPr>
          <p:cNvSpPr>
            <a:spLocks noGrp="1"/>
          </p:cNvSpPr>
          <p:nvPr>
            <p:ph type="dt" sz="half" idx="10"/>
          </p:nvPr>
        </p:nvSpPr>
        <p:spPr/>
        <p:txBody>
          <a:bodyPr/>
          <a:lstStyle/>
          <a:p>
            <a:r>
              <a:rPr lang="en-US"/>
              <a:t>5/20/22</a:t>
            </a:r>
          </a:p>
        </p:txBody>
      </p:sp>
      <p:sp>
        <p:nvSpPr>
          <p:cNvPr id="6" name="Footer Placeholder 5">
            <a:extLst>
              <a:ext uri="{FF2B5EF4-FFF2-40B4-BE49-F238E27FC236}">
                <a16:creationId xmlns:a16="http://schemas.microsoft.com/office/drawing/2014/main" id="{28CBEEF1-A41F-B047-B69A-E1E4CE017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FD897-A282-7A41-AAA2-8DF2CAF78D55}"/>
              </a:ext>
            </a:extLst>
          </p:cNvPr>
          <p:cNvSpPr>
            <a:spLocks noGrp="1"/>
          </p:cNvSpPr>
          <p:nvPr>
            <p:ph type="sldNum" sz="quarter" idx="12"/>
          </p:nvPr>
        </p:nvSpPr>
        <p:spPr/>
        <p:txBody>
          <a:bodyPr/>
          <a:lstStyle/>
          <a:p>
            <a:fld id="{FDA37647-19D5-6A4D-B3B7-5205A4BD33D2}" type="slidenum">
              <a:rPr lang="en-US" smtClean="0"/>
              <a:t>‹#›</a:t>
            </a:fld>
            <a:endParaRPr lang="en-US"/>
          </a:p>
        </p:txBody>
      </p:sp>
    </p:spTree>
    <p:extLst>
      <p:ext uri="{BB962C8B-B14F-4D97-AF65-F5344CB8AC3E}">
        <p14:creationId xmlns:p14="http://schemas.microsoft.com/office/powerpoint/2010/main" val="197209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94FBB-163E-264C-83DA-C398D2BED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C3F4F-7D4F-EA4E-BC6F-947205A30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7779C-DBAD-E142-894A-12B092492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5/20/22</a:t>
            </a:r>
          </a:p>
        </p:txBody>
      </p:sp>
      <p:sp>
        <p:nvSpPr>
          <p:cNvPr id="5" name="Footer Placeholder 4">
            <a:extLst>
              <a:ext uri="{FF2B5EF4-FFF2-40B4-BE49-F238E27FC236}">
                <a16:creationId xmlns:a16="http://schemas.microsoft.com/office/drawing/2014/main" id="{5036DA9E-C883-6249-9724-B609AAF28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4987C9-BFE7-C247-91F6-985469CF9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37647-19D5-6A4D-B3B7-5205A4BD33D2}" type="slidenum">
              <a:rPr lang="en-US" smtClean="0"/>
              <a:t>‹#›</a:t>
            </a:fld>
            <a:endParaRPr lang="en-US"/>
          </a:p>
        </p:txBody>
      </p:sp>
    </p:spTree>
    <p:extLst>
      <p:ext uri="{BB962C8B-B14F-4D97-AF65-F5344CB8AC3E}">
        <p14:creationId xmlns:p14="http://schemas.microsoft.com/office/powerpoint/2010/main" val="171033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document/d/11F9W5JwVZLp9JfUN7EhVUg5orycYMNOO36i1saqoFrg/ed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1F9W5JwVZLp9JfUN7EhVUg5orycYMNOO36i1saqoFrg/edit#heading=h.80ikt0q8fhm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8135-FE7A-AD49-B840-61506F0F7EF5}"/>
              </a:ext>
            </a:extLst>
          </p:cNvPr>
          <p:cNvSpPr>
            <a:spLocks noGrp="1"/>
          </p:cNvSpPr>
          <p:nvPr>
            <p:ph type="ctrTitle"/>
          </p:nvPr>
        </p:nvSpPr>
        <p:spPr>
          <a:xfrm>
            <a:off x="1524000" y="1687247"/>
            <a:ext cx="9144000" cy="1596687"/>
          </a:xfrm>
        </p:spPr>
        <p:txBody>
          <a:bodyPr>
            <a:noAutofit/>
          </a:bodyPr>
          <a:lstStyle/>
          <a:p>
            <a:r>
              <a:rPr lang="en-US" sz="4800" dirty="0"/>
              <a:t>Snowmass Program Committee Meeting</a:t>
            </a:r>
          </a:p>
        </p:txBody>
      </p:sp>
      <p:sp>
        <p:nvSpPr>
          <p:cNvPr id="3" name="Subtitle 2">
            <a:extLst>
              <a:ext uri="{FF2B5EF4-FFF2-40B4-BE49-F238E27FC236}">
                <a16:creationId xmlns:a16="http://schemas.microsoft.com/office/drawing/2014/main" id="{83EFFED4-6536-A14F-9A1C-0E6DFDF8D890}"/>
              </a:ext>
            </a:extLst>
          </p:cNvPr>
          <p:cNvSpPr>
            <a:spLocks noGrp="1"/>
          </p:cNvSpPr>
          <p:nvPr>
            <p:ph type="subTitle" idx="1"/>
          </p:nvPr>
        </p:nvSpPr>
        <p:spPr>
          <a:xfrm>
            <a:off x="1524000" y="3673956"/>
            <a:ext cx="9144000" cy="1596687"/>
          </a:xfrm>
        </p:spPr>
        <p:txBody>
          <a:bodyPr/>
          <a:lstStyle/>
          <a:p>
            <a:r>
              <a:rPr lang="en-US" dirty="0"/>
              <a:t>June 17, 2022</a:t>
            </a:r>
          </a:p>
          <a:p>
            <a:r>
              <a:rPr lang="en-US" dirty="0"/>
              <a:t>J. Butler, Fermilab</a:t>
            </a:r>
          </a:p>
          <a:p>
            <a:endParaRPr lang="en-US" dirty="0"/>
          </a:p>
          <a:p>
            <a:endParaRPr lang="en-US" dirty="0"/>
          </a:p>
        </p:txBody>
      </p:sp>
      <p:sp>
        <p:nvSpPr>
          <p:cNvPr id="4" name="Date Placeholder 3">
            <a:extLst>
              <a:ext uri="{FF2B5EF4-FFF2-40B4-BE49-F238E27FC236}">
                <a16:creationId xmlns:a16="http://schemas.microsoft.com/office/drawing/2014/main" id="{19718E20-D218-8441-A0C9-076BF180C17E}"/>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8B58FB28-AC19-6547-A3E8-B8E6B4930505}"/>
              </a:ext>
            </a:extLst>
          </p:cNvPr>
          <p:cNvSpPr>
            <a:spLocks noGrp="1"/>
          </p:cNvSpPr>
          <p:nvPr>
            <p:ph type="sldNum" sz="quarter" idx="12"/>
          </p:nvPr>
        </p:nvSpPr>
        <p:spPr/>
        <p:txBody>
          <a:bodyPr/>
          <a:lstStyle/>
          <a:p>
            <a:fld id="{FDA37647-19D5-6A4D-B3B7-5205A4BD33D2}" type="slidenum">
              <a:rPr lang="en-US" smtClean="0"/>
              <a:t>1</a:t>
            </a:fld>
            <a:endParaRPr lang="en-US"/>
          </a:p>
        </p:txBody>
      </p:sp>
    </p:spTree>
    <p:extLst>
      <p:ext uri="{BB962C8B-B14F-4D97-AF65-F5344CB8AC3E}">
        <p14:creationId xmlns:p14="http://schemas.microsoft.com/office/powerpoint/2010/main" val="391699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9C54-AEC2-A748-B566-BDDCADEFE294}"/>
              </a:ext>
            </a:extLst>
          </p:cNvPr>
          <p:cNvSpPr>
            <a:spLocks noGrp="1"/>
          </p:cNvSpPr>
          <p:nvPr>
            <p:ph type="title"/>
          </p:nvPr>
        </p:nvSpPr>
        <p:spPr/>
        <p:txBody>
          <a:bodyPr/>
          <a:lstStyle/>
          <a:p>
            <a:r>
              <a:rPr lang="en-US" dirty="0"/>
              <a:t>Backup Slides</a:t>
            </a:r>
          </a:p>
        </p:txBody>
      </p:sp>
      <p:sp>
        <p:nvSpPr>
          <p:cNvPr id="3" name="Date Placeholder 2">
            <a:extLst>
              <a:ext uri="{FF2B5EF4-FFF2-40B4-BE49-F238E27FC236}">
                <a16:creationId xmlns:a16="http://schemas.microsoft.com/office/drawing/2014/main" id="{8819DBFA-4F87-2F4A-9B70-83CFA71BFF9B}"/>
              </a:ext>
            </a:extLst>
          </p:cNvPr>
          <p:cNvSpPr>
            <a:spLocks noGrp="1"/>
          </p:cNvSpPr>
          <p:nvPr>
            <p:ph type="dt" sz="half" idx="10"/>
          </p:nvPr>
        </p:nvSpPr>
        <p:spPr/>
        <p:txBody>
          <a:bodyPr/>
          <a:lstStyle/>
          <a:p>
            <a:r>
              <a:rPr lang="en-US"/>
              <a:t>5/20/22</a:t>
            </a:r>
          </a:p>
        </p:txBody>
      </p:sp>
      <p:sp>
        <p:nvSpPr>
          <p:cNvPr id="4" name="Slide Number Placeholder 3">
            <a:extLst>
              <a:ext uri="{FF2B5EF4-FFF2-40B4-BE49-F238E27FC236}">
                <a16:creationId xmlns:a16="http://schemas.microsoft.com/office/drawing/2014/main" id="{913A9961-C38D-C543-9B5F-D2B93F5E5180}"/>
              </a:ext>
            </a:extLst>
          </p:cNvPr>
          <p:cNvSpPr>
            <a:spLocks noGrp="1"/>
          </p:cNvSpPr>
          <p:nvPr>
            <p:ph type="sldNum" sz="quarter" idx="12"/>
          </p:nvPr>
        </p:nvSpPr>
        <p:spPr/>
        <p:txBody>
          <a:bodyPr/>
          <a:lstStyle/>
          <a:p>
            <a:fld id="{FDA37647-19D5-6A4D-B3B7-5205A4BD33D2}" type="slidenum">
              <a:rPr lang="en-US" smtClean="0"/>
              <a:t>10</a:t>
            </a:fld>
            <a:endParaRPr lang="en-US"/>
          </a:p>
        </p:txBody>
      </p:sp>
    </p:spTree>
    <p:extLst>
      <p:ext uri="{BB962C8B-B14F-4D97-AF65-F5344CB8AC3E}">
        <p14:creationId xmlns:p14="http://schemas.microsoft.com/office/powerpoint/2010/main" val="387557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5593-CC14-4C46-B5BA-776A5628BA8B}"/>
              </a:ext>
            </a:extLst>
          </p:cNvPr>
          <p:cNvSpPr>
            <a:spLocks noGrp="1"/>
          </p:cNvSpPr>
          <p:nvPr>
            <p:ph type="title"/>
          </p:nvPr>
        </p:nvSpPr>
        <p:spPr/>
        <p:txBody>
          <a:bodyPr/>
          <a:lstStyle/>
          <a:p>
            <a:r>
              <a:rPr lang="en-US" dirty="0"/>
              <a:t>Timeline for Snowmass Book </a:t>
            </a:r>
          </a:p>
        </p:txBody>
      </p:sp>
      <p:sp>
        <p:nvSpPr>
          <p:cNvPr id="5" name="Date Placeholder 4">
            <a:extLst>
              <a:ext uri="{FF2B5EF4-FFF2-40B4-BE49-F238E27FC236}">
                <a16:creationId xmlns:a16="http://schemas.microsoft.com/office/drawing/2014/main" id="{E6BE2DC1-5D9B-C942-A9C7-97C5D493536F}"/>
              </a:ext>
            </a:extLst>
          </p:cNvPr>
          <p:cNvSpPr>
            <a:spLocks noGrp="1"/>
          </p:cNvSpPr>
          <p:nvPr>
            <p:ph type="dt" sz="half" idx="10"/>
          </p:nvPr>
        </p:nvSpPr>
        <p:spPr/>
        <p:txBody>
          <a:bodyPr/>
          <a:lstStyle/>
          <a:p>
            <a:r>
              <a:rPr lang="en-US"/>
              <a:t>5/20/22</a:t>
            </a:r>
            <a:endParaRPr lang="en-US" dirty="0"/>
          </a:p>
        </p:txBody>
      </p:sp>
      <p:sp>
        <p:nvSpPr>
          <p:cNvPr id="6" name="Slide Number Placeholder 5">
            <a:extLst>
              <a:ext uri="{FF2B5EF4-FFF2-40B4-BE49-F238E27FC236}">
                <a16:creationId xmlns:a16="http://schemas.microsoft.com/office/drawing/2014/main" id="{F6CD0BEE-6CFB-CB4E-8DA6-04424DF0E06F}"/>
              </a:ext>
            </a:extLst>
          </p:cNvPr>
          <p:cNvSpPr>
            <a:spLocks noGrp="1"/>
          </p:cNvSpPr>
          <p:nvPr>
            <p:ph type="sldNum" sz="quarter" idx="4"/>
          </p:nvPr>
        </p:nvSpPr>
        <p:spPr>
          <a:xfrm>
            <a:off x="5309265" y="4883054"/>
            <a:ext cx="154305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Avenir Book" charset="0"/>
                <a:ea typeface="Avenir Book" charset="0"/>
                <a:cs typeface="Avenir Book" charset="0"/>
              </a:defRPr>
            </a:lvl1pPr>
            <a:lvl2pPr marL="457200" algn="l" defTabSz="457200" rtl="0" eaLnBrk="1" latinLnBrk="0" hangingPunct="1">
              <a:defRPr sz="1800" kern="1200">
                <a:solidFill>
                  <a:schemeClr val="tx1"/>
                </a:solidFill>
                <a:latin typeface="+mn-lt"/>
                <a:ea typeface="+mn-ea"/>
                <a:cs typeface="+mn-cs"/>
              </a:defRPr>
            </a:lvl2pPr>
            <a:lvl3pPr marL="914394" algn="l" defTabSz="457200" rtl="0" eaLnBrk="1" latinLnBrk="0" hangingPunct="1">
              <a:defRPr sz="1800" kern="1200">
                <a:solidFill>
                  <a:schemeClr val="tx1"/>
                </a:solidFill>
                <a:latin typeface="+mn-lt"/>
                <a:ea typeface="+mn-ea"/>
                <a:cs typeface="+mn-cs"/>
              </a:defRPr>
            </a:lvl3pPr>
            <a:lvl4pPr marL="1371593" algn="l" defTabSz="457200" rtl="0" eaLnBrk="1" latinLnBrk="0" hangingPunct="1">
              <a:defRPr sz="1800" kern="1200">
                <a:solidFill>
                  <a:schemeClr val="tx1"/>
                </a:solidFill>
                <a:latin typeface="+mn-lt"/>
                <a:ea typeface="+mn-ea"/>
                <a:cs typeface="+mn-cs"/>
              </a:defRPr>
            </a:lvl4pPr>
            <a:lvl5pPr marL="1828788" algn="l" defTabSz="457200" rtl="0" eaLnBrk="1" latinLnBrk="0" hangingPunct="1">
              <a:defRPr sz="1800" kern="1200">
                <a:solidFill>
                  <a:schemeClr val="tx1"/>
                </a:solidFill>
                <a:latin typeface="+mn-lt"/>
                <a:ea typeface="+mn-ea"/>
                <a:cs typeface="+mn-cs"/>
              </a:defRPr>
            </a:lvl5pPr>
            <a:lvl6pPr marL="2285987" algn="l" defTabSz="457200" rtl="0" eaLnBrk="1" latinLnBrk="0" hangingPunct="1">
              <a:defRPr sz="1800" kern="1200">
                <a:solidFill>
                  <a:schemeClr val="tx1"/>
                </a:solidFill>
                <a:latin typeface="+mn-lt"/>
                <a:ea typeface="+mn-ea"/>
                <a:cs typeface="+mn-cs"/>
              </a:defRPr>
            </a:lvl6pPr>
            <a:lvl7pPr marL="2743183" algn="l" defTabSz="457200" rtl="0" eaLnBrk="1" latinLnBrk="0" hangingPunct="1">
              <a:defRPr sz="1800" kern="1200">
                <a:solidFill>
                  <a:schemeClr val="tx1"/>
                </a:solidFill>
                <a:latin typeface="+mn-lt"/>
                <a:ea typeface="+mn-ea"/>
                <a:cs typeface="+mn-cs"/>
              </a:defRPr>
            </a:lvl7pPr>
            <a:lvl8pPr marL="3200382" algn="l" defTabSz="457200" rtl="0" eaLnBrk="1" latinLnBrk="0" hangingPunct="1">
              <a:defRPr sz="1800" kern="1200">
                <a:solidFill>
                  <a:schemeClr val="tx1"/>
                </a:solidFill>
                <a:latin typeface="+mn-lt"/>
                <a:ea typeface="+mn-ea"/>
                <a:cs typeface="+mn-cs"/>
              </a:defRPr>
            </a:lvl8pPr>
            <a:lvl9pPr marL="3657577" algn="l" defTabSz="457200" rtl="0" eaLnBrk="1" latinLnBrk="0" hangingPunct="1">
              <a:defRPr sz="1800" kern="1200">
                <a:solidFill>
                  <a:schemeClr val="tx1"/>
                </a:solidFill>
                <a:latin typeface="+mn-lt"/>
                <a:ea typeface="+mn-ea"/>
                <a:cs typeface="+mn-cs"/>
              </a:defRPr>
            </a:lvl9pPr>
          </a:lstStyle>
          <a:p>
            <a:fld id="{D141A47F-327A-5440-82F1-5C6FBC34A9CD}" type="slidenum">
              <a:rPr lang="en-US" smtClean="0"/>
              <a:pPr/>
              <a:t>11</a:t>
            </a:fld>
            <a:endParaRPr lang="en-US" dirty="0"/>
          </a:p>
        </p:txBody>
      </p:sp>
      <p:pic>
        <p:nvPicPr>
          <p:cNvPr id="11" name="Picture 10" descr="Timeline&#10;&#10;Description automatically generated">
            <a:extLst>
              <a:ext uri="{FF2B5EF4-FFF2-40B4-BE49-F238E27FC236}">
                <a16:creationId xmlns:a16="http://schemas.microsoft.com/office/drawing/2014/main" id="{1BD7903C-E31A-0C48-BD09-E617AFED3FD7}"/>
              </a:ext>
            </a:extLst>
          </p:cNvPr>
          <p:cNvPicPr>
            <a:picLocks noChangeAspect="1"/>
          </p:cNvPicPr>
          <p:nvPr/>
        </p:nvPicPr>
        <p:blipFill>
          <a:blip r:embed="rId3"/>
          <a:stretch>
            <a:fillRect/>
          </a:stretch>
        </p:blipFill>
        <p:spPr>
          <a:xfrm>
            <a:off x="3169358" y="1458719"/>
            <a:ext cx="5713385" cy="3066507"/>
          </a:xfrm>
          <a:prstGeom prst="rect">
            <a:avLst/>
          </a:prstGeom>
          <a:solidFill>
            <a:srgbClr val="C00000"/>
          </a:solidFill>
        </p:spPr>
      </p:pic>
      <p:sp>
        <p:nvSpPr>
          <p:cNvPr id="12" name="Content Placeholder 2">
            <a:extLst>
              <a:ext uri="{FF2B5EF4-FFF2-40B4-BE49-F238E27FC236}">
                <a16:creationId xmlns:a16="http://schemas.microsoft.com/office/drawing/2014/main" id="{7A99015D-100F-2E4F-8523-094C9F963637}"/>
              </a:ext>
            </a:extLst>
          </p:cNvPr>
          <p:cNvSpPr>
            <a:spLocks noGrp="1"/>
          </p:cNvSpPr>
          <p:nvPr>
            <p:ph idx="1"/>
          </p:nvPr>
        </p:nvSpPr>
        <p:spPr>
          <a:xfrm>
            <a:off x="2004229" y="4552519"/>
            <a:ext cx="8229600" cy="2022453"/>
          </a:xfrm>
        </p:spPr>
        <p:txBody>
          <a:bodyPr>
            <a:normAutofit fontScale="55000" lnSpcReduction="20000"/>
          </a:bodyPr>
          <a:lstStyle/>
          <a:p>
            <a:r>
              <a:rPr lang="en-US" b="1" dirty="0">
                <a:solidFill>
                  <a:srgbClr val="0400FB"/>
                </a:solidFill>
              </a:rPr>
              <a:t>March 15: Contributed papers (a.k.a. White Papers)</a:t>
            </a:r>
          </a:p>
          <a:p>
            <a:r>
              <a:rPr lang="en-US" dirty="0">
                <a:highlight>
                  <a:srgbClr val="FFFF00"/>
                </a:highlight>
              </a:rPr>
              <a:t>May 31: Preliminary Topical Group Reports</a:t>
            </a:r>
          </a:p>
          <a:p>
            <a:r>
              <a:rPr lang="en-US" dirty="0"/>
              <a:t>June 30: Preliminary Frontier Reports</a:t>
            </a:r>
          </a:p>
          <a:p>
            <a:r>
              <a:rPr lang="en-US" b="1" dirty="0">
                <a:solidFill>
                  <a:srgbClr val="0400FB"/>
                </a:solidFill>
              </a:rPr>
              <a:t>July 17 – 26: Converge on reports for all the frontiers  and produce executive summaries representing the  views of their communities and providing the basic input needed for P5</a:t>
            </a:r>
          </a:p>
          <a:p>
            <a:r>
              <a:rPr lang="en-US" dirty="0"/>
              <a:t>September: draft Executive Summary and Report Summary </a:t>
            </a:r>
          </a:p>
          <a:p>
            <a:r>
              <a:rPr lang="en-US" dirty="0"/>
              <a:t>October- November: Snowmass Book finalized and ready for submission</a:t>
            </a:r>
          </a:p>
        </p:txBody>
      </p:sp>
      <p:sp>
        <p:nvSpPr>
          <p:cNvPr id="7" name="Rectangle 6">
            <a:extLst>
              <a:ext uri="{FF2B5EF4-FFF2-40B4-BE49-F238E27FC236}">
                <a16:creationId xmlns:a16="http://schemas.microsoft.com/office/drawing/2014/main" id="{D00FEBF7-8666-F44D-8A7C-FA442BE7C951}"/>
              </a:ext>
            </a:extLst>
          </p:cNvPr>
          <p:cNvSpPr/>
          <p:nvPr/>
        </p:nvSpPr>
        <p:spPr>
          <a:xfrm>
            <a:off x="4949371" y="2714169"/>
            <a:ext cx="87085" cy="319315"/>
          </a:xfrm>
          <a:prstGeom prst="rect">
            <a:avLst/>
          </a:prstGeom>
          <a:solidFill>
            <a:schemeClr val="tx2">
              <a:lumMod val="7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3364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2D12F-0459-9671-6F4E-C7047DCB04EB}"/>
              </a:ext>
            </a:extLst>
          </p:cNvPr>
          <p:cNvPicPr>
            <a:picLocks noChangeAspect="1"/>
          </p:cNvPicPr>
          <p:nvPr/>
        </p:nvPicPr>
        <p:blipFill>
          <a:blip r:embed="rId2"/>
          <a:stretch>
            <a:fillRect/>
          </a:stretch>
        </p:blipFill>
        <p:spPr>
          <a:xfrm>
            <a:off x="137786" y="198181"/>
            <a:ext cx="11941479" cy="6600102"/>
          </a:xfrm>
          <a:prstGeom prst="rect">
            <a:avLst/>
          </a:prstGeom>
        </p:spPr>
      </p:pic>
    </p:spTree>
    <p:extLst>
      <p:ext uri="{BB962C8B-B14F-4D97-AF65-F5344CB8AC3E}">
        <p14:creationId xmlns:p14="http://schemas.microsoft.com/office/powerpoint/2010/main" val="143610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66F1-BAB7-A34A-B524-108C9F38C54D}"/>
              </a:ext>
            </a:extLst>
          </p:cNvPr>
          <p:cNvSpPr>
            <a:spLocks noGrp="1"/>
          </p:cNvSpPr>
          <p:nvPr>
            <p:ph type="title"/>
          </p:nvPr>
        </p:nvSpPr>
        <p:spPr/>
        <p:txBody>
          <a:bodyPr/>
          <a:lstStyle/>
          <a:p>
            <a:r>
              <a:rPr lang="en-US" dirty="0"/>
              <a:t>Some scheduling issues</a:t>
            </a:r>
          </a:p>
        </p:txBody>
      </p:sp>
      <p:sp>
        <p:nvSpPr>
          <p:cNvPr id="3" name="Content Placeholder 2">
            <a:extLst>
              <a:ext uri="{FF2B5EF4-FFF2-40B4-BE49-F238E27FC236}">
                <a16:creationId xmlns:a16="http://schemas.microsoft.com/office/drawing/2014/main" id="{A289392F-0F9B-7847-8B48-D55989F23C9D}"/>
              </a:ext>
            </a:extLst>
          </p:cNvPr>
          <p:cNvSpPr>
            <a:spLocks noGrp="1"/>
          </p:cNvSpPr>
          <p:nvPr>
            <p:ph idx="1"/>
          </p:nvPr>
        </p:nvSpPr>
        <p:spPr/>
        <p:txBody>
          <a:bodyPr>
            <a:normAutofit fontScale="77500" lnSpcReduction="20000"/>
          </a:bodyPr>
          <a:lstStyle/>
          <a:p>
            <a:r>
              <a:rPr lang="en-US" dirty="0"/>
              <a:t>The speakers at the general session are agency or international people or members of the political system or public that have constraints.</a:t>
            </a:r>
          </a:p>
          <a:p>
            <a:pPr lvl="1"/>
            <a:r>
              <a:rPr lang="en-US" dirty="0"/>
              <a:t>They may not be able to be at Snowmass for the whole time</a:t>
            </a:r>
          </a:p>
          <a:p>
            <a:pPr lvl="1"/>
            <a:r>
              <a:rPr lang="en-US" dirty="0"/>
              <a:t>ECFA meeting at CERN on July 20/21</a:t>
            </a:r>
          </a:p>
          <a:p>
            <a:pPr lvl="1"/>
            <a:r>
              <a:rPr lang="en-US" dirty="0"/>
              <a:t>We have information about three important leaders from Europe</a:t>
            </a:r>
          </a:p>
          <a:p>
            <a:pPr lvl="2"/>
            <a:r>
              <a:rPr lang="en-US" dirty="0"/>
              <a:t>Fabiola </a:t>
            </a:r>
            <a:r>
              <a:rPr lang="en-US" dirty="0" err="1"/>
              <a:t>Gianotti</a:t>
            </a:r>
            <a:r>
              <a:rPr lang="en-US" dirty="0"/>
              <a:t> (CERN DG), Karl Jacobs (ECFA chair) plan to be full time for the 24 and the 25 and leave early on the 26th.</a:t>
            </a:r>
          </a:p>
          <a:p>
            <a:pPr lvl="2"/>
            <a:r>
              <a:rPr lang="en-US" dirty="0"/>
              <a:t>Eliezer </a:t>
            </a:r>
            <a:r>
              <a:rPr lang="en-US" dirty="0" err="1"/>
              <a:t>Rabinovici</a:t>
            </a:r>
            <a:r>
              <a:rPr lang="en-US" dirty="0"/>
              <a:t>, president of the CERN Council will arrive on July 23, so </a:t>
            </a:r>
            <a:r>
              <a:rPr lang="en-US" dirty="0" err="1"/>
              <a:t>wil</a:t>
            </a:r>
            <a:r>
              <a:rPr lang="en-US" dirty="0"/>
              <a:t> have approximately the same stay </a:t>
            </a:r>
          </a:p>
          <a:p>
            <a:r>
              <a:rPr lang="en-US" dirty="0"/>
              <a:t>There are other constraints, such other conferences and workshops</a:t>
            </a:r>
          </a:p>
          <a:p>
            <a:r>
              <a:rPr lang="en-US" b="1" dirty="0"/>
              <a:t>We are likely to get new requests</a:t>
            </a:r>
          </a:p>
          <a:p>
            <a:pPr lvl="1"/>
            <a:r>
              <a:rPr lang="en-US" b="1" dirty="0"/>
              <a:t>We expect a request from DOE/NSF for the types of meetings they have held at previous  conferences and workshops, including Snowmass 2013. </a:t>
            </a:r>
          </a:p>
          <a:p>
            <a:pPr lvl="1"/>
            <a:r>
              <a:rPr lang="en-US" b="1" dirty="0"/>
              <a:t>Same is true with NSF</a:t>
            </a:r>
          </a:p>
          <a:p>
            <a:r>
              <a:rPr lang="en-US" dirty="0"/>
              <a:t>If some Frontiers may be willing to reduce their  requests that would help (no takers so far)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12305074-4359-4C40-85EB-5CE81E75C19B}"/>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95BE10FE-EEEB-784D-BFD4-1E1767B17788}"/>
              </a:ext>
            </a:extLst>
          </p:cNvPr>
          <p:cNvSpPr>
            <a:spLocks noGrp="1"/>
          </p:cNvSpPr>
          <p:nvPr>
            <p:ph type="sldNum" sz="quarter" idx="12"/>
          </p:nvPr>
        </p:nvSpPr>
        <p:spPr/>
        <p:txBody>
          <a:bodyPr/>
          <a:lstStyle/>
          <a:p>
            <a:fld id="{FDA37647-19D5-6A4D-B3B7-5205A4BD33D2}" type="slidenum">
              <a:rPr lang="en-US" smtClean="0"/>
              <a:t>13</a:t>
            </a:fld>
            <a:endParaRPr lang="en-US"/>
          </a:p>
        </p:txBody>
      </p:sp>
    </p:spTree>
    <p:extLst>
      <p:ext uri="{BB962C8B-B14F-4D97-AF65-F5344CB8AC3E}">
        <p14:creationId xmlns:p14="http://schemas.microsoft.com/office/powerpoint/2010/main" val="301882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4EC1-C10F-504E-B485-CA7591827D2C}"/>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B4F126E4-716B-1C4F-A75E-D92E4773358B}"/>
              </a:ext>
            </a:extLst>
          </p:cNvPr>
          <p:cNvSpPr>
            <a:spLocks noGrp="1"/>
          </p:cNvSpPr>
          <p:nvPr>
            <p:ph idx="1"/>
          </p:nvPr>
        </p:nvSpPr>
        <p:spPr/>
        <p:txBody>
          <a:bodyPr>
            <a:normAutofit lnSpcReduction="10000"/>
          </a:bodyPr>
          <a:lstStyle/>
          <a:p>
            <a:r>
              <a:rPr lang="en-US" dirty="0"/>
              <a:t>Lunch break is two hours</a:t>
            </a:r>
          </a:p>
          <a:p>
            <a:r>
              <a:rPr lang="en-US" dirty="0"/>
              <a:t>There is a 30-minute coffee break in the afternoon</a:t>
            </a:r>
          </a:p>
          <a:p>
            <a:r>
              <a:rPr lang="en-US" b="1" dirty="0"/>
              <a:t>Some of the evening events have been moved around and their starting time and duration may be changed to make sure that there is adequate time between the afternoon session and the event, and the event is placed appropriately for the intended audience.</a:t>
            </a:r>
          </a:p>
          <a:p>
            <a:r>
              <a:rPr lang="en-US" dirty="0"/>
              <a:t>Some rest and relaxation time is added on Wednesday, Friday, and Sunday</a:t>
            </a:r>
          </a:p>
          <a:p>
            <a:r>
              <a:rPr lang="en-US" dirty="0"/>
              <a:t>I think some of the evening activities should be moved 30-60 minutes later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D4D03541-CDC5-3146-A829-3DAB0EC5600C}"/>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C8836038-B117-5143-8D24-FF8BDE0CB72C}"/>
              </a:ext>
            </a:extLst>
          </p:cNvPr>
          <p:cNvSpPr>
            <a:spLocks noGrp="1"/>
          </p:cNvSpPr>
          <p:nvPr>
            <p:ph type="sldNum" sz="quarter" idx="12"/>
          </p:nvPr>
        </p:nvSpPr>
        <p:spPr/>
        <p:txBody>
          <a:bodyPr/>
          <a:lstStyle/>
          <a:p>
            <a:fld id="{FDA37647-19D5-6A4D-B3B7-5205A4BD33D2}" type="slidenum">
              <a:rPr lang="en-US" smtClean="0"/>
              <a:t>14</a:t>
            </a:fld>
            <a:endParaRPr lang="en-US"/>
          </a:p>
        </p:txBody>
      </p:sp>
    </p:spTree>
    <p:extLst>
      <p:ext uri="{BB962C8B-B14F-4D97-AF65-F5344CB8AC3E}">
        <p14:creationId xmlns:p14="http://schemas.microsoft.com/office/powerpoint/2010/main" val="102895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1758C0-0284-1C46-B5E3-49C30E453599}"/>
              </a:ext>
            </a:extLst>
          </p:cNvPr>
          <p:cNvSpPr txBox="1"/>
          <p:nvPr/>
        </p:nvSpPr>
        <p:spPr>
          <a:xfrm>
            <a:off x="2547777" y="5497970"/>
            <a:ext cx="7810471"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I </a:t>
            </a:r>
            <a:r>
              <a:rPr lang="en-US" dirty="0">
                <a:sym typeface="Wingdings" pitchFamily="2" charset="2"/>
              </a:rPr>
              <a:t> Long plenary  for  Primary presentation of the Frontiers (10)</a:t>
            </a:r>
          </a:p>
          <a:p>
            <a:r>
              <a:rPr lang="en-US" dirty="0">
                <a:sym typeface="Wingdings" pitchFamily="2" charset="2"/>
              </a:rPr>
              <a:t>II  Split session (two topics in parallel. Secondary presentations by Frontier (5x2)</a:t>
            </a:r>
          </a:p>
          <a:p>
            <a:r>
              <a:rPr lang="en-US" dirty="0">
                <a:sym typeface="Wingdings" pitchFamily="2" charset="2"/>
              </a:rPr>
              <a:t>G  General topic (not specific to any frontier) (7) </a:t>
            </a:r>
            <a:endParaRPr lang="en-US" dirty="0"/>
          </a:p>
        </p:txBody>
      </p:sp>
      <p:sp>
        <p:nvSpPr>
          <p:cNvPr id="6" name="Date Placeholder 5">
            <a:extLst>
              <a:ext uri="{FF2B5EF4-FFF2-40B4-BE49-F238E27FC236}">
                <a16:creationId xmlns:a16="http://schemas.microsoft.com/office/drawing/2014/main" id="{25EA42D4-304F-FC46-9BC5-5931FD2B6805}"/>
              </a:ext>
            </a:extLst>
          </p:cNvPr>
          <p:cNvSpPr>
            <a:spLocks noGrp="1"/>
          </p:cNvSpPr>
          <p:nvPr>
            <p:ph type="dt" sz="half" idx="10"/>
          </p:nvPr>
        </p:nvSpPr>
        <p:spPr/>
        <p:txBody>
          <a:bodyPr/>
          <a:lstStyle/>
          <a:p>
            <a:r>
              <a:rPr lang="en-US"/>
              <a:t>5/20/22</a:t>
            </a:r>
          </a:p>
        </p:txBody>
      </p:sp>
      <p:sp>
        <p:nvSpPr>
          <p:cNvPr id="8" name="Slide Number Placeholder 7">
            <a:extLst>
              <a:ext uri="{FF2B5EF4-FFF2-40B4-BE49-F238E27FC236}">
                <a16:creationId xmlns:a16="http://schemas.microsoft.com/office/drawing/2014/main" id="{4FA6CD3E-D3FA-CC4C-A9A6-F04269704D47}"/>
              </a:ext>
            </a:extLst>
          </p:cNvPr>
          <p:cNvSpPr>
            <a:spLocks noGrp="1"/>
          </p:cNvSpPr>
          <p:nvPr>
            <p:ph type="sldNum" sz="quarter" idx="12"/>
          </p:nvPr>
        </p:nvSpPr>
        <p:spPr/>
        <p:txBody>
          <a:bodyPr/>
          <a:lstStyle/>
          <a:p>
            <a:fld id="{FDA37647-19D5-6A4D-B3B7-5205A4BD33D2}" type="slidenum">
              <a:rPr lang="en-US" smtClean="0"/>
              <a:t>15</a:t>
            </a:fld>
            <a:endParaRPr lang="en-US"/>
          </a:p>
        </p:txBody>
      </p:sp>
      <p:pic>
        <p:nvPicPr>
          <p:cNvPr id="2" name="Picture 1">
            <a:extLst>
              <a:ext uri="{FF2B5EF4-FFF2-40B4-BE49-F238E27FC236}">
                <a16:creationId xmlns:a16="http://schemas.microsoft.com/office/drawing/2014/main" id="{17301E1B-C880-9E40-AD31-95A0BC6DC1F1}"/>
              </a:ext>
            </a:extLst>
          </p:cNvPr>
          <p:cNvPicPr>
            <a:picLocks noChangeAspect="1"/>
          </p:cNvPicPr>
          <p:nvPr/>
        </p:nvPicPr>
        <p:blipFill>
          <a:blip r:embed="rId2"/>
          <a:stretch>
            <a:fillRect/>
          </a:stretch>
        </p:blipFill>
        <p:spPr>
          <a:xfrm>
            <a:off x="627239" y="198871"/>
            <a:ext cx="11100634" cy="5172119"/>
          </a:xfrm>
          <a:prstGeom prst="rect">
            <a:avLst/>
          </a:prstGeom>
        </p:spPr>
      </p:pic>
      <p:pic>
        <p:nvPicPr>
          <p:cNvPr id="3" name="Picture 2">
            <a:extLst>
              <a:ext uri="{FF2B5EF4-FFF2-40B4-BE49-F238E27FC236}">
                <a16:creationId xmlns:a16="http://schemas.microsoft.com/office/drawing/2014/main" id="{D2343629-081B-4143-927E-DA184900E142}"/>
              </a:ext>
            </a:extLst>
          </p:cNvPr>
          <p:cNvPicPr>
            <a:picLocks noChangeAspect="1"/>
          </p:cNvPicPr>
          <p:nvPr/>
        </p:nvPicPr>
        <p:blipFill>
          <a:blip r:embed="rId3"/>
          <a:stretch>
            <a:fillRect/>
          </a:stretch>
        </p:blipFill>
        <p:spPr>
          <a:xfrm>
            <a:off x="2584450" y="1917700"/>
            <a:ext cx="7023100" cy="3022600"/>
          </a:xfrm>
          <a:prstGeom prst="rect">
            <a:avLst/>
          </a:prstGeom>
        </p:spPr>
      </p:pic>
    </p:spTree>
    <p:extLst>
      <p:ext uri="{BB962C8B-B14F-4D97-AF65-F5344CB8AC3E}">
        <p14:creationId xmlns:p14="http://schemas.microsoft.com/office/powerpoint/2010/main" val="398447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E9D5-93CC-244D-B975-1C47D1442647}"/>
              </a:ext>
            </a:extLst>
          </p:cNvPr>
          <p:cNvSpPr>
            <a:spLocks noGrp="1"/>
          </p:cNvSpPr>
          <p:nvPr>
            <p:ph type="title"/>
          </p:nvPr>
        </p:nvSpPr>
        <p:spPr/>
        <p:txBody>
          <a:bodyPr>
            <a:normAutofit/>
          </a:bodyPr>
          <a:lstStyle/>
          <a:p>
            <a:r>
              <a:rPr lang="en-US" dirty="0"/>
              <a:t>Suggestions for Plenary Sessions Organized by the Program Committee – Some examples</a:t>
            </a:r>
          </a:p>
        </p:txBody>
      </p:sp>
      <p:sp>
        <p:nvSpPr>
          <p:cNvPr id="3" name="Content Placeholder 2">
            <a:extLst>
              <a:ext uri="{FF2B5EF4-FFF2-40B4-BE49-F238E27FC236}">
                <a16:creationId xmlns:a16="http://schemas.microsoft.com/office/drawing/2014/main" id="{032A5AB7-7DAC-884B-AEA0-200DAAC8DB42}"/>
              </a:ext>
            </a:extLst>
          </p:cNvPr>
          <p:cNvSpPr>
            <a:spLocks noGrp="1"/>
          </p:cNvSpPr>
          <p:nvPr>
            <p:ph idx="1"/>
          </p:nvPr>
        </p:nvSpPr>
        <p:spPr>
          <a:xfrm>
            <a:off x="838200" y="1825624"/>
            <a:ext cx="10515600" cy="3763517"/>
          </a:xfrm>
        </p:spPr>
        <p:txBody>
          <a:bodyPr>
            <a:normAutofit fontScale="55000" lnSpcReduction="20000"/>
          </a:bodyPr>
          <a:lstStyle/>
          <a:p>
            <a:pPr fontAlgn="base"/>
            <a:r>
              <a:rPr lang="en-US" dirty="0"/>
              <a:t>RPF</a:t>
            </a:r>
          </a:p>
          <a:p>
            <a:pPr lvl="1" fontAlgn="base"/>
            <a:r>
              <a:rPr lang="en-US" dirty="0"/>
              <a:t>Colloquium 1 (</a:t>
            </a:r>
            <a:r>
              <a:rPr lang="en-US" b="1" dirty="0"/>
              <a:t>full plenary block</a:t>
            </a:r>
            <a:r>
              <a:rPr lang="en-US" dirty="0"/>
              <a:t>):</a:t>
            </a:r>
            <a:endParaRPr lang="en-US" sz="2000" dirty="0"/>
          </a:p>
          <a:p>
            <a:pPr lvl="2" fontAlgn="base"/>
            <a:r>
              <a:rPr lang="en-US" dirty="0"/>
              <a:t>Flavor physics and QCD</a:t>
            </a:r>
            <a:endParaRPr lang="en-US" sz="1800" dirty="0"/>
          </a:p>
          <a:p>
            <a:pPr lvl="2" fontAlgn="base"/>
            <a:r>
              <a:rPr lang="en-US" dirty="0"/>
              <a:t>Discrete symmetries, baryon, and lepton number violation</a:t>
            </a:r>
            <a:endParaRPr lang="en-US" sz="1800" dirty="0"/>
          </a:p>
          <a:p>
            <a:pPr lvl="2" fontAlgn="base"/>
            <a:r>
              <a:rPr lang="en-US" dirty="0"/>
              <a:t>Dark matter and rare processes</a:t>
            </a:r>
            <a:endParaRPr lang="en-US" sz="1800" dirty="0"/>
          </a:p>
          <a:p>
            <a:pPr lvl="1" fontAlgn="base"/>
            <a:r>
              <a:rPr lang="en-US" dirty="0"/>
              <a:t>Colloquium 2 </a:t>
            </a:r>
            <a:r>
              <a:rPr lang="en-US" b="1" dirty="0"/>
              <a:t>(shared block</a:t>
            </a:r>
            <a:r>
              <a:rPr lang="en-US" dirty="0"/>
              <a:t>):</a:t>
            </a:r>
          </a:p>
          <a:p>
            <a:pPr lvl="2" fontAlgn="base"/>
            <a:r>
              <a:rPr lang="en-US" dirty="0"/>
              <a:t>RPF+AMO </a:t>
            </a:r>
          </a:p>
          <a:p>
            <a:pPr fontAlgn="base"/>
            <a:r>
              <a:rPr lang="en-US" dirty="0"/>
              <a:t>CF</a:t>
            </a:r>
          </a:p>
          <a:p>
            <a:pPr lvl="1" fontAlgn="base"/>
            <a:r>
              <a:rPr lang="en-US" dirty="0"/>
              <a:t>Colloquia 1: Dark Matter as a Science driver for fundamental physics (community wide, with representatives from energy, rare processes, theory, and neutrino</a:t>
            </a:r>
            <a:r>
              <a:rPr lang="en-US" u="sng" dirty="0"/>
              <a:t>, ~3 hours</a:t>
            </a:r>
            <a:r>
              <a:rPr lang="en-US" dirty="0"/>
              <a:t>).</a:t>
            </a:r>
          </a:p>
          <a:p>
            <a:pPr lvl="1" fontAlgn="base"/>
            <a:r>
              <a:rPr lang="en-US" dirty="0"/>
              <a:t>Colloquia 2: Cosmic Probes of Fundamental Physics (community wide, with representatives from energy, rare processes, theory, and neutrino, ~2 hours)</a:t>
            </a:r>
          </a:p>
          <a:p>
            <a:pPr fontAlgn="base"/>
            <a:r>
              <a:rPr lang="en-US" dirty="0"/>
              <a:t>CEF</a:t>
            </a:r>
          </a:p>
          <a:p>
            <a:pPr lvl="1" fontAlgn="base"/>
            <a:r>
              <a:rPr lang="en-US" dirty="0"/>
              <a:t>Colloquium </a:t>
            </a:r>
            <a:r>
              <a:rPr lang="en-US" u="sng" dirty="0"/>
              <a:t>2.5h</a:t>
            </a:r>
            <a:r>
              <a:rPr lang="en-US" dirty="0"/>
              <a:t>. CEF will propose the topics and format after their April 29 meeting. This could be arranged as a panel discussion.</a:t>
            </a:r>
          </a:p>
          <a:p>
            <a:pPr fontAlgn="base"/>
            <a:r>
              <a:rPr lang="en-US" dirty="0"/>
              <a:t>IF </a:t>
            </a:r>
          </a:p>
          <a:p>
            <a:pPr lvl="1" fontAlgn="base"/>
            <a:r>
              <a:rPr lang="en-US" dirty="0"/>
              <a:t>Special CPAD Awards ceremony with invited talks by 2021 DPF Instrumentation Award winners and GIRA award winners, highlighting recent achievements in instrumentation and current key challenges, as well as career pipeline</a:t>
            </a:r>
          </a:p>
          <a:p>
            <a:pPr lvl="1" fontAlgn="base"/>
            <a:r>
              <a:rPr lang="en-US" dirty="0"/>
              <a:t>Colloquium: motivational talks about direction, technological key issues, career pipeline, facilities</a:t>
            </a:r>
          </a:p>
          <a:p>
            <a:pPr marL="0" indent="0">
              <a:buNone/>
            </a:pPr>
            <a:endParaRPr lang="en-US" dirty="0"/>
          </a:p>
        </p:txBody>
      </p:sp>
      <p:sp>
        <p:nvSpPr>
          <p:cNvPr id="4" name="Date Placeholder 3">
            <a:extLst>
              <a:ext uri="{FF2B5EF4-FFF2-40B4-BE49-F238E27FC236}">
                <a16:creationId xmlns:a16="http://schemas.microsoft.com/office/drawing/2014/main" id="{2C1EC9F3-6F8F-414F-B4AD-FF60215CF10F}"/>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59CBA877-789F-2645-845B-3A20822FE881}"/>
              </a:ext>
            </a:extLst>
          </p:cNvPr>
          <p:cNvSpPr>
            <a:spLocks noGrp="1"/>
          </p:cNvSpPr>
          <p:nvPr>
            <p:ph type="sldNum" sz="quarter" idx="12"/>
          </p:nvPr>
        </p:nvSpPr>
        <p:spPr/>
        <p:txBody>
          <a:bodyPr/>
          <a:lstStyle/>
          <a:p>
            <a:fld id="{FDA37647-19D5-6A4D-B3B7-5205A4BD33D2}" type="slidenum">
              <a:rPr lang="en-US" smtClean="0"/>
              <a:t>16</a:t>
            </a:fld>
            <a:endParaRPr lang="en-US"/>
          </a:p>
        </p:txBody>
      </p:sp>
      <p:sp>
        <p:nvSpPr>
          <p:cNvPr id="6" name="TextBox 5">
            <a:extLst>
              <a:ext uri="{FF2B5EF4-FFF2-40B4-BE49-F238E27FC236}">
                <a16:creationId xmlns:a16="http://schemas.microsoft.com/office/drawing/2014/main" id="{D9EED7E7-C12D-7D40-917D-A17D92CDBED9}"/>
              </a:ext>
            </a:extLst>
          </p:cNvPr>
          <p:cNvSpPr txBox="1"/>
          <p:nvPr/>
        </p:nvSpPr>
        <p:spPr>
          <a:xfrm>
            <a:off x="1571948" y="5630240"/>
            <a:ext cx="9493946" cy="369332"/>
          </a:xfrm>
          <a:prstGeom prst="rect">
            <a:avLst/>
          </a:prstGeom>
          <a:noFill/>
        </p:spPr>
        <p:txBody>
          <a:bodyPr wrap="none" rtlCol="0">
            <a:spAutoFit/>
          </a:bodyPr>
          <a:lstStyle/>
          <a:p>
            <a:r>
              <a:rPr lang="en-US" dirty="0">
                <a:hlinkClick r:id="rId2"/>
              </a:rPr>
              <a:t>https://docs.google.com/document/d/11F9W5JwVZLp9JfUN7EhVUg5orycYMNOO36i1saqoFrg/edit</a:t>
            </a:r>
            <a:endParaRPr lang="en-US" dirty="0"/>
          </a:p>
        </p:txBody>
      </p:sp>
      <p:sp>
        <p:nvSpPr>
          <p:cNvPr id="8" name="TextBox 7">
            <a:extLst>
              <a:ext uri="{FF2B5EF4-FFF2-40B4-BE49-F238E27FC236}">
                <a16:creationId xmlns:a16="http://schemas.microsoft.com/office/drawing/2014/main" id="{C2051132-8950-4E4D-B459-D17D7CBC4AD9}"/>
              </a:ext>
            </a:extLst>
          </p:cNvPr>
          <p:cNvSpPr txBox="1"/>
          <p:nvPr/>
        </p:nvSpPr>
        <p:spPr>
          <a:xfrm>
            <a:off x="3010330" y="5942566"/>
            <a:ext cx="5085559" cy="369332"/>
          </a:xfrm>
          <a:prstGeom prst="rect">
            <a:avLst/>
          </a:prstGeom>
          <a:noFill/>
        </p:spPr>
        <p:txBody>
          <a:bodyPr wrap="none" rtlCol="0">
            <a:spAutoFit/>
          </a:bodyPr>
          <a:lstStyle/>
          <a:p>
            <a:r>
              <a:rPr lang="en-US" dirty="0"/>
              <a:t>Snowmass SLACK channel: </a:t>
            </a:r>
            <a:r>
              <a:rPr lang="en-US" dirty="0" err="1"/>
              <a:t>ssss</a:t>
            </a:r>
            <a:r>
              <a:rPr lang="en-US" dirty="0"/>
              <a:t>-program-committee </a:t>
            </a:r>
          </a:p>
        </p:txBody>
      </p:sp>
    </p:spTree>
    <p:extLst>
      <p:ext uri="{BB962C8B-B14F-4D97-AF65-F5344CB8AC3E}">
        <p14:creationId xmlns:p14="http://schemas.microsoft.com/office/powerpoint/2010/main" val="285331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C69D-CDEB-4C45-8D68-4004305B1981}"/>
              </a:ext>
            </a:extLst>
          </p:cNvPr>
          <p:cNvSpPr>
            <a:spLocks noGrp="1"/>
          </p:cNvSpPr>
          <p:nvPr>
            <p:ph type="title"/>
          </p:nvPr>
        </p:nvSpPr>
        <p:spPr>
          <a:xfrm>
            <a:off x="1972367" y="451443"/>
            <a:ext cx="7298675" cy="1143000"/>
          </a:xfrm>
        </p:spPr>
        <p:txBody>
          <a:bodyPr/>
          <a:lstStyle/>
          <a:p>
            <a:r>
              <a:rPr lang="en-US" dirty="0"/>
              <a:t>The Snowmass Book - 2021</a:t>
            </a:r>
          </a:p>
        </p:txBody>
      </p:sp>
      <p:sp>
        <p:nvSpPr>
          <p:cNvPr id="5" name="Date Placeholder 4">
            <a:extLst>
              <a:ext uri="{FF2B5EF4-FFF2-40B4-BE49-F238E27FC236}">
                <a16:creationId xmlns:a16="http://schemas.microsoft.com/office/drawing/2014/main" id="{DB050CD9-69C1-664A-B2D2-FC86057D73B7}"/>
              </a:ext>
            </a:extLst>
          </p:cNvPr>
          <p:cNvSpPr>
            <a:spLocks noGrp="1"/>
          </p:cNvSpPr>
          <p:nvPr>
            <p:ph type="dt" sz="half" idx="10"/>
          </p:nvPr>
        </p:nvSpPr>
        <p:spPr/>
        <p:txBody>
          <a:bodyPr/>
          <a:lstStyle/>
          <a:p>
            <a:r>
              <a:rPr lang="en-US"/>
              <a:t>5/20/22</a:t>
            </a:r>
            <a:endParaRPr lang="en-US" dirty="0"/>
          </a:p>
        </p:txBody>
      </p:sp>
      <p:sp>
        <p:nvSpPr>
          <p:cNvPr id="6" name="Slide Number Placeholder 5">
            <a:extLst>
              <a:ext uri="{FF2B5EF4-FFF2-40B4-BE49-F238E27FC236}">
                <a16:creationId xmlns:a16="http://schemas.microsoft.com/office/drawing/2014/main" id="{2431A84F-6056-C340-A463-30EF83581295}"/>
              </a:ext>
            </a:extLst>
          </p:cNvPr>
          <p:cNvSpPr>
            <a:spLocks noGrp="1"/>
          </p:cNvSpPr>
          <p:nvPr>
            <p:ph type="sldNum" sz="quarter" idx="4"/>
          </p:nvPr>
        </p:nvSpPr>
        <p:spPr>
          <a:xfrm>
            <a:off x="5309265" y="4883054"/>
            <a:ext cx="154305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Avenir Book" charset="0"/>
                <a:ea typeface="Avenir Book" charset="0"/>
                <a:cs typeface="Avenir Book" charset="0"/>
              </a:defRPr>
            </a:lvl1pPr>
            <a:lvl2pPr marL="457200" algn="l" defTabSz="457200" rtl="0" eaLnBrk="1" latinLnBrk="0" hangingPunct="1">
              <a:defRPr sz="1800" kern="1200">
                <a:solidFill>
                  <a:schemeClr val="tx1"/>
                </a:solidFill>
                <a:latin typeface="+mn-lt"/>
                <a:ea typeface="+mn-ea"/>
                <a:cs typeface="+mn-cs"/>
              </a:defRPr>
            </a:lvl2pPr>
            <a:lvl3pPr marL="914394" algn="l" defTabSz="457200" rtl="0" eaLnBrk="1" latinLnBrk="0" hangingPunct="1">
              <a:defRPr sz="1800" kern="1200">
                <a:solidFill>
                  <a:schemeClr val="tx1"/>
                </a:solidFill>
                <a:latin typeface="+mn-lt"/>
                <a:ea typeface="+mn-ea"/>
                <a:cs typeface="+mn-cs"/>
              </a:defRPr>
            </a:lvl3pPr>
            <a:lvl4pPr marL="1371593" algn="l" defTabSz="457200" rtl="0" eaLnBrk="1" latinLnBrk="0" hangingPunct="1">
              <a:defRPr sz="1800" kern="1200">
                <a:solidFill>
                  <a:schemeClr val="tx1"/>
                </a:solidFill>
                <a:latin typeface="+mn-lt"/>
                <a:ea typeface="+mn-ea"/>
                <a:cs typeface="+mn-cs"/>
              </a:defRPr>
            </a:lvl4pPr>
            <a:lvl5pPr marL="1828788" algn="l" defTabSz="457200" rtl="0" eaLnBrk="1" latinLnBrk="0" hangingPunct="1">
              <a:defRPr sz="1800" kern="1200">
                <a:solidFill>
                  <a:schemeClr val="tx1"/>
                </a:solidFill>
                <a:latin typeface="+mn-lt"/>
                <a:ea typeface="+mn-ea"/>
                <a:cs typeface="+mn-cs"/>
              </a:defRPr>
            </a:lvl5pPr>
            <a:lvl6pPr marL="2285987" algn="l" defTabSz="457200" rtl="0" eaLnBrk="1" latinLnBrk="0" hangingPunct="1">
              <a:defRPr sz="1800" kern="1200">
                <a:solidFill>
                  <a:schemeClr val="tx1"/>
                </a:solidFill>
                <a:latin typeface="+mn-lt"/>
                <a:ea typeface="+mn-ea"/>
                <a:cs typeface="+mn-cs"/>
              </a:defRPr>
            </a:lvl6pPr>
            <a:lvl7pPr marL="2743183" algn="l" defTabSz="457200" rtl="0" eaLnBrk="1" latinLnBrk="0" hangingPunct="1">
              <a:defRPr sz="1800" kern="1200">
                <a:solidFill>
                  <a:schemeClr val="tx1"/>
                </a:solidFill>
                <a:latin typeface="+mn-lt"/>
                <a:ea typeface="+mn-ea"/>
                <a:cs typeface="+mn-cs"/>
              </a:defRPr>
            </a:lvl7pPr>
            <a:lvl8pPr marL="3200382" algn="l" defTabSz="457200" rtl="0" eaLnBrk="1" latinLnBrk="0" hangingPunct="1">
              <a:defRPr sz="1800" kern="1200">
                <a:solidFill>
                  <a:schemeClr val="tx1"/>
                </a:solidFill>
                <a:latin typeface="+mn-lt"/>
                <a:ea typeface="+mn-ea"/>
                <a:cs typeface="+mn-cs"/>
              </a:defRPr>
            </a:lvl8pPr>
            <a:lvl9pPr marL="3657577" algn="l" defTabSz="457200" rtl="0" eaLnBrk="1" latinLnBrk="0" hangingPunct="1">
              <a:defRPr sz="1800" kern="1200">
                <a:solidFill>
                  <a:schemeClr val="tx1"/>
                </a:solidFill>
                <a:latin typeface="+mn-lt"/>
                <a:ea typeface="+mn-ea"/>
                <a:cs typeface="+mn-cs"/>
              </a:defRPr>
            </a:lvl9pPr>
          </a:lstStyle>
          <a:p>
            <a:fld id="{D141A47F-327A-5440-82F1-5C6FBC34A9CD}" type="slidenum">
              <a:rPr lang="en-US" smtClean="0"/>
              <a:pPr/>
              <a:t>17</a:t>
            </a:fld>
            <a:endParaRPr lang="en-US" dirty="0"/>
          </a:p>
        </p:txBody>
      </p:sp>
      <p:sp>
        <p:nvSpPr>
          <p:cNvPr id="9" name="Rectangle 8">
            <a:extLst>
              <a:ext uri="{FF2B5EF4-FFF2-40B4-BE49-F238E27FC236}">
                <a16:creationId xmlns:a16="http://schemas.microsoft.com/office/drawing/2014/main" id="{C6F78B13-8C80-394D-84B4-B21F6147DB57}"/>
              </a:ext>
            </a:extLst>
          </p:cNvPr>
          <p:cNvSpPr/>
          <p:nvPr/>
        </p:nvSpPr>
        <p:spPr>
          <a:xfrm>
            <a:off x="9160605" y="2693504"/>
            <a:ext cx="1139687" cy="1470992"/>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latin typeface="Avenir Book" panose="02000503020000020003" pitchFamily="2" charset="0"/>
              </a:rPr>
              <a:t>Summary</a:t>
            </a:r>
          </a:p>
          <a:p>
            <a:pPr algn="ctr"/>
            <a:r>
              <a:rPr lang="en-US" sz="1600" dirty="0">
                <a:solidFill>
                  <a:sysClr val="windowText" lastClr="000000"/>
                </a:solidFill>
                <a:latin typeface="Avenir Book" panose="02000503020000020003" pitchFamily="2" charset="0"/>
              </a:rPr>
              <a:t>and</a:t>
            </a:r>
          </a:p>
          <a:p>
            <a:pPr algn="ctr"/>
            <a:r>
              <a:rPr lang="en-US" sz="1600" dirty="0">
                <a:solidFill>
                  <a:sysClr val="windowText" lastClr="000000"/>
                </a:solidFill>
                <a:latin typeface="Avenir Book" panose="02000503020000020003" pitchFamily="2" charset="0"/>
              </a:rPr>
              <a:t>Book</a:t>
            </a:r>
          </a:p>
        </p:txBody>
      </p:sp>
      <p:sp>
        <p:nvSpPr>
          <p:cNvPr id="10" name="Rectangle 9">
            <a:extLst>
              <a:ext uri="{FF2B5EF4-FFF2-40B4-BE49-F238E27FC236}">
                <a16:creationId xmlns:a16="http://schemas.microsoft.com/office/drawing/2014/main" id="{E0D18133-AF58-234E-9DC9-670D12808A86}"/>
              </a:ext>
            </a:extLst>
          </p:cNvPr>
          <p:cNvSpPr/>
          <p:nvPr/>
        </p:nvSpPr>
        <p:spPr>
          <a:xfrm>
            <a:off x="6392775" y="2009488"/>
            <a:ext cx="1293487" cy="750536"/>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latin typeface="Avenir Book" panose="02000503020000020003" pitchFamily="2" charset="0"/>
              </a:rPr>
              <a:t>Frontier 1</a:t>
            </a:r>
          </a:p>
          <a:p>
            <a:pPr algn="ctr"/>
            <a:r>
              <a:rPr lang="en-US" sz="1600" dirty="0">
                <a:solidFill>
                  <a:sysClr val="windowText" lastClr="000000"/>
                </a:solidFill>
                <a:latin typeface="Avenir Book" panose="02000503020000020003" pitchFamily="2" charset="0"/>
              </a:rPr>
              <a:t>Report</a:t>
            </a:r>
          </a:p>
        </p:txBody>
      </p:sp>
      <p:sp>
        <p:nvSpPr>
          <p:cNvPr id="11" name="Rectangle 10">
            <a:extLst>
              <a:ext uri="{FF2B5EF4-FFF2-40B4-BE49-F238E27FC236}">
                <a16:creationId xmlns:a16="http://schemas.microsoft.com/office/drawing/2014/main" id="{C59C4C60-7F44-C948-A9AF-21911FCDC748}"/>
              </a:ext>
            </a:extLst>
          </p:cNvPr>
          <p:cNvSpPr/>
          <p:nvPr/>
        </p:nvSpPr>
        <p:spPr>
          <a:xfrm>
            <a:off x="6392775" y="4213571"/>
            <a:ext cx="1293487" cy="750536"/>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Frontier 10</a:t>
            </a:r>
          </a:p>
          <a:p>
            <a:pPr algn="ctr"/>
            <a:r>
              <a:rPr lang="en-US" sz="1600" dirty="0">
                <a:solidFill>
                  <a:sysClr val="windowText" lastClr="000000"/>
                </a:solidFill>
              </a:rPr>
              <a:t>Report</a:t>
            </a:r>
          </a:p>
        </p:txBody>
      </p:sp>
      <p:sp>
        <p:nvSpPr>
          <p:cNvPr id="12" name="Oval 11">
            <a:extLst>
              <a:ext uri="{FF2B5EF4-FFF2-40B4-BE49-F238E27FC236}">
                <a16:creationId xmlns:a16="http://schemas.microsoft.com/office/drawing/2014/main" id="{9CFC8349-919C-C447-AA00-76C0A1BA086A}"/>
              </a:ext>
            </a:extLst>
          </p:cNvPr>
          <p:cNvSpPr/>
          <p:nvPr/>
        </p:nvSpPr>
        <p:spPr>
          <a:xfrm>
            <a:off x="6917634" y="3122974"/>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3BC4D0D2-0A31-434D-B6D2-A62E14D42E77}"/>
              </a:ext>
            </a:extLst>
          </p:cNvPr>
          <p:cNvSpPr/>
          <p:nvPr/>
        </p:nvSpPr>
        <p:spPr>
          <a:xfrm>
            <a:off x="6908802" y="3392434"/>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0298CD9E-3D7C-C24A-82A2-1688B9A3BDBA}"/>
              </a:ext>
            </a:extLst>
          </p:cNvPr>
          <p:cNvSpPr/>
          <p:nvPr/>
        </p:nvSpPr>
        <p:spPr>
          <a:xfrm>
            <a:off x="6908802" y="3670727"/>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D3A0B94F-FAA2-3E4C-B441-8C47D46B06F0}"/>
              </a:ext>
            </a:extLst>
          </p:cNvPr>
          <p:cNvSpPr/>
          <p:nvPr/>
        </p:nvSpPr>
        <p:spPr>
          <a:xfrm>
            <a:off x="4876802" y="1594443"/>
            <a:ext cx="1001941" cy="427543"/>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latin typeface="Avenir Book" panose="02000503020000020003" pitchFamily="2" charset="0"/>
              </a:rPr>
              <a:t>Topical group 1</a:t>
            </a:r>
          </a:p>
        </p:txBody>
      </p:sp>
      <p:sp>
        <p:nvSpPr>
          <p:cNvPr id="16" name="Rectangle 15">
            <a:extLst>
              <a:ext uri="{FF2B5EF4-FFF2-40B4-BE49-F238E27FC236}">
                <a16:creationId xmlns:a16="http://schemas.microsoft.com/office/drawing/2014/main" id="{B27794DC-8315-3A43-8184-E3E7D0B30D52}"/>
              </a:ext>
            </a:extLst>
          </p:cNvPr>
          <p:cNvSpPr/>
          <p:nvPr/>
        </p:nvSpPr>
        <p:spPr>
          <a:xfrm>
            <a:off x="4876802" y="2736176"/>
            <a:ext cx="1001941" cy="456371"/>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solidFill>
                  <a:sysClr val="windowText" lastClr="000000"/>
                </a:solidFill>
                <a:latin typeface="Avenir Book" panose="02000503020000020003" pitchFamily="2" charset="0"/>
              </a:rPr>
              <a:t>Topical group N</a:t>
            </a:r>
          </a:p>
        </p:txBody>
      </p:sp>
      <p:sp>
        <p:nvSpPr>
          <p:cNvPr id="17" name="Oval 16">
            <a:extLst>
              <a:ext uri="{FF2B5EF4-FFF2-40B4-BE49-F238E27FC236}">
                <a16:creationId xmlns:a16="http://schemas.microsoft.com/office/drawing/2014/main" id="{0CFCC3BE-F396-1442-B958-0EC534122408}"/>
              </a:ext>
            </a:extLst>
          </p:cNvPr>
          <p:cNvSpPr/>
          <p:nvPr/>
        </p:nvSpPr>
        <p:spPr>
          <a:xfrm>
            <a:off x="5384818" y="2504543"/>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99BF1089-3FCC-094B-8E98-5C8DEF2F1805}"/>
              </a:ext>
            </a:extLst>
          </p:cNvPr>
          <p:cNvSpPr/>
          <p:nvPr/>
        </p:nvSpPr>
        <p:spPr>
          <a:xfrm>
            <a:off x="5389238" y="2204171"/>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C3CB8A78-E046-114E-B6EA-9FD208BABE05}"/>
              </a:ext>
            </a:extLst>
          </p:cNvPr>
          <p:cNvSpPr/>
          <p:nvPr/>
        </p:nvSpPr>
        <p:spPr>
          <a:xfrm>
            <a:off x="1981201" y="1729222"/>
            <a:ext cx="2034208" cy="347685"/>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solidFill>
                  <a:sysClr val="windowText" lastClr="000000"/>
                </a:solidFill>
                <a:latin typeface="Avenir Book" panose="02000503020000020003" pitchFamily="2" charset="0"/>
              </a:rPr>
              <a:t>Contributed paper 1</a:t>
            </a:r>
          </a:p>
        </p:txBody>
      </p:sp>
      <p:sp>
        <p:nvSpPr>
          <p:cNvPr id="21" name="Rectangle 20">
            <a:extLst>
              <a:ext uri="{FF2B5EF4-FFF2-40B4-BE49-F238E27FC236}">
                <a16:creationId xmlns:a16="http://schemas.microsoft.com/office/drawing/2014/main" id="{3381C934-68E9-7946-9643-2614D8D0D8B0}"/>
              </a:ext>
            </a:extLst>
          </p:cNvPr>
          <p:cNvSpPr/>
          <p:nvPr/>
        </p:nvSpPr>
        <p:spPr>
          <a:xfrm>
            <a:off x="1972367" y="2886759"/>
            <a:ext cx="2043043" cy="347685"/>
          </a:xfrm>
          <a:prstGeom prst="rect">
            <a:avLst/>
          </a:prstGeom>
          <a:solidFill>
            <a:srgbClr val="51EF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solidFill>
                  <a:sysClr val="windowText" lastClr="000000"/>
                </a:solidFill>
                <a:latin typeface="Avenir Book" panose="02000503020000020003" pitchFamily="2" charset="0"/>
              </a:rPr>
              <a:t>Contributed paper M</a:t>
            </a:r>
          </a:p>
        </p:txBody>
      </p:sp>
      <p:sp>
        <p:nvSpPr>
          <p:cNvPr id="22" name="Oval 21">
            <a:extLst>
              <a:ext uri="{FF2B5EF4-FFF2-40B4-BE49-F238E27FC236}">
                <a16:creationId xmlns:a16="http://schemas.microsoft.com/office/drawing/2014/main" id="{1E5A6A9C-09D1-EF48-AC1D-4E8CAD008D78}"/>
              </a:ext>
            </a:extLst>
          </p:cNvPr>
          <p:cNvSpPr/>
          <p:nvPr/>
        </p:nvSpPr>
        <p:spPr>
          <a:xfrm>
            <a:off x="3021520" y="2367615"/>
            <a:ext cx="79513" cy="69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7399F8B9-FCD7-B64C-AECA-A325ACBAAB50}"/>
              </a:ext>
            </a:extLst>
          </p:cNvPr>
          <p:cNvPicPr>
            <a:picLocks noChangeAspect="1"/>
          </p:cNvPicPr>
          <p:nvPr/>
        </p:nvPicPr>
        <p:blipFill>
          <a:blip r:embed="rId2"/>
          <a:stretch>
            <a:fillRect/>
          </a:stretch>
        </p:blipFill>
        <p:spPr>
          <a:xfrm>
            <a:off x="2937938" y="2572021"/>
            <a:ext cx="220133" cy="203200"/>
          </a:xfrm>
          <a:prstGeom prst="rect">
            <a:avLst/>
          </a:prstGeom>
        </p:spPr>
      </p:pic>
      <p:cxnSp>
        <p:nvCxnSpPr>
          <p:cNvPr id="26" name="Straight Arrow Connector 25">
            <a:extLst>
              <a:ext uri="{FF2B5EF4-FFF2-40B4-BE49-F238E27FC236}">
                <a16:creationId xmlns:a16="http://schemas.microsoft.com/office/drawing/2014/main" id="{F2C96611-6386-D545-9463-F55B7E25683C}"/>
              </a:ext>
            </a:extLst>
          </p:cNvPr>
          <p:cNvCxnSpPr>
            <a:cxnSpLocks/>
            <a:stCxn id="10" idx="3"/>
          </p:cNvCxnSpPr>
          <p:nvPr/>
        </p:nvCxnSpPr>
        <p:spPr>
          <a:xfrm>
            <a:off x="7686262" y="2384757"/>
            <a:ext cx="1474343" cy="738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18D7D39-716A-9243-9D14-260FF9C4EB6B}"/>
              </a:ext>
            </a:extLst>
          </p:cNvPr>
          <p:cNvCxnSpPr>
            <a:stCxn id="11" idx="3"/>
          </p:cNvCxnSpPr>
          <p:nvPr/>
        </p:nvCxnSpPr>
        <p:spPr>
          <a:xfrm flipV="1">
            <a:off x="7686262" y="3735028"/>
            <a:ext cx="1474343" cy="8538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D21DEB8-DDA3-2647-81B3-A39BC44DF910}"/>
              </a:ext>
            </a:extLst>
          </p:cNvPr>
          <p:cNvCxnSpPr>
            <a:cxnSpLocks/>
            <a:stCxn id="15" idx="3"/>
          </p:cNvCxnSpPr>
          <p:nvPr/>
        </p:nvCxnSpPr>
        <p:spPr>
          <a:xfrm>
            <a:off x="5878743" y="1808215"/>
            <a:ext cx="514032" cy="3959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3B5ACC6-4A0F-3A40-8CAC-5BAB9FBDFEB3}"/>
              </a:ext>
            </a:extLst>
          </p:cNvPr>
          <p:cNvCxnSpPr>
            <a:cxnSpLocks/>
            <a:stCxn id="16" idx="3"/>
          </p:cNvCxnSpPr>
          <p:nvPr/>
        </p:nvCxnSpPr>
        <p:spPr>
          <a:xfrm flipV="1">
            <a:off x="5878743" y="2572023"/>
            <a:ext cx="514032" cy="392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C54B198-F74C-A44E-8B44-163FF6E7DC3B}"/>
              </a:ext>
            </a:extLst>
          </p:cNvPr>
          <p:cNvCxnSpPr>
            <a:cxnSpLocks/>
            <a:stCxn id="20" idx="3"/>
          </p:cNvCxnSpPr>
          <p:nvPr/>
        </p:nvCxnSpPr>
        <p:spPr>
          <a:xfrm flipV="1">
            <a:off x="4015410" y="1729221"/>
            <a:ext cx="1001941" cy="1738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01BBF12-51AF-5341-9B54-7B6FA24266A1}"/>
              </a:ext>
            </a:extLst>
          </p:cNvPr>
          <p:cNvCxnSpPr>
            <a:cxnSpLocks/>
          </p:cNvCxnSpPr>
          <p:nvPr/>
        </p:nvCxnSpPr>
        <p:spPr>
          <a:xfrm flipV="1">
            <a:off x="4030537" y="1884563"/>
            <a:ext cx="861392" cy="1172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 name="Picture 40" descr="A picture containing text&#10;&#10;Description automatically generated">
            <a:extLst>
              <a:ext uri="{FF2B5EF4-FFF2-40B4-BE49-F238E27FC236}">
                <a16:creationId xmlns:a16="http://schemas.microsoft.com/office/drawing/2014/main" id="{01D4C277-B963-E24D-A2F5-F878EB1814EB}"/>
              </a:ext>
            </a:extLst>
          </p:cNvPr>
          <p:cNvPicPr>
            <a:picLocks noChangeAspect="1"/>
          </p:cNvPicPr>
          <p:nvPr/>
        </p:nvPicPr>
        <p:blipFill rotWithShape="1">
          <a:blip r:embed="rId3"/>
          <a:srcRect l="5411" t="8003" r="16134" b="10837"/>
          <a:stretch/>
        </p:blipFill>
        <p:spPr>
          <a:xfrm rot="5400000">
            <a:off x="1620691" y="3694299"/>
            <a:ext cx="3138021" cy="2434669"/>
          </a:xfrm>
          <a:prstGeom prst="rect">
            <a:avLst/>
          </a:prstGeom>
        </p:spPr>
      </p:pic>
      <p:sp>
        <p:nvSpPr>
          <p:cNvPr id="43" name="TextBox 42">
            <a:extLst>
              <a:ext uri="{FF2B5EF4-FFF2-40B4-BE49-F238E27FC236}">
                <a16:creationId xmlns:a16="http://schemas.microsoft.com/office/drawing/2014/main" id="{4BF6F9EB-7452-7744-BE21-239340407584}"/>
              </a:ext>
            </a:extLst>
          </p:cNvPr>
          <p:cNvSpPr txBox="1"/>
          <p:nvPr/>
        </p:nvSpPr>
        <p:spPr>
          <a:xfrm>
            <a:off x="4452732" y="5191897"/>
            <a:ext cx="6181184" cy="1077218"/>
          </a:xfrm>
          <a:prstGeom prst="rect">
            <a:avLst/>
          </a:prstGeom>
          <a:noFill/>
        </p:spPr>
        <p:txBody>
          <a:bodyPr wrap="square" rtlCol="0">
            <a:spAutoFit/>
          </a:bodyPr>
          <a:lstStyle/>
          <a:p>
            <a:pPr marL="380990" indent="-380990">
              <a:buFont typeface="Arial" panose="020B0604020202020204" pitchFamily="34" charset="0"/>
              <a:buChar char="•"/>
            </a:pPr>
            <a:r>
              <a:rPr lang="en-US" sz="1600" dirty="0">
                <a:latin typeface="Avenir Book" panose="02000503020000020003" pitchFamily="2" charset="0"/>
              </a:rPr>
              <a:t>Report cover from Snowmass 2013, report is~ 350 pages</a:t>
            </a:r>
          </a:p>
          <a:p>
            <a:pPr marL="380990" indent="-380990">
              <a:buFont typeface="Arial" panose="020B0604020202020204" pitchFamily="34" charset="0"/>
              <a:buChar char="•"/>
            </a:pPr>
            <a:r>
              <a:rPr lang="en-US" sz="1600" dirty="0">
                <a:latin typeface="Avenir Book" panose="02000503020000020003" pitchFamily="2" charset="0"/>
              </a:rPr>
              <a:t>The new report is expected to be ~500 pages</a:t>
            </a:r>
          </a:p>
          <a:p>
            <a:pPr marL="380990" indent="-380990">
              <a:buFont typeface="Arial" panose="020B0604020202020204" pitchFamily="34" charset="0"/>
              <a:buChar char="•"/>
            </a:pPr>
            <a:r>
              <a:rPr lang="en-US" sz="1600" dirty="0">
                <a:latin typeface="Avenir Book" panose="02000503020000020003" pitchFamily="2" charset="0"/>
              </a:rPr>
              <a:t>All Contributed Papers will remain part of the permanent record of Snowmass</a:t>
            </a:r>
          </a:p>
        </p:txBody>
      </p:sp>
      <p:sp>
        <p:nvSpPr>
          <p:cNvPr id="8" name="TextBox 7">
            <a:extLst>
              <a:ext uri="{FF2B5EF4-FFF2-40B4-BE49-F238E27FC236}">
                <a16:creationId xmlns:a16="http://schemas.microsoft.com/office/drawing/2014/main" id="{7DFCD934-60F0-B34F-A127-1F96BEAE1F49}"/>
              </a:ext>
            </a:extLst>
          </p:cNvPr>
          <p:cNvSpPr txBox="1"/>
          <p:nvPr/>
        </p:nvSpPr>
        <p:spPr>
          <a:xfrm>
            <a:off x="4799195" y="3430776"/>
            <a:ext cx="1326902" cy="523220"/>
          </a:xfrm>
          <a:prstGeom prst="rect">
            <a:avLst/>
          </a:prstGeom>
          <a:noFill/>
        </p:spPr>
        <p:txBody>
          <a:bodyPr wrap="none" rtlCol="0">
            <a:spAutoFit/>
          </a:bodyPr>
          <a:lstStyle/>
          <a:p>
            <a:r>
              <a:rPr lang="en-US" sz="1400" dirty="0">
                <a:latin typeface="Avenir Book" panose="02000503020000020003" pitchFamily="2" charset="0"/>
              </a:rPr>
              <a:t>Topical group </a:t>
            </a:r>
          </a:p>
          <a:p>
            <a:r>
              <a:rPr lang="en-US" sz="1400" dirty="0">
                <a:latin typeface="Avenir Book" panose="02000503020000020003" pitchFamily="2" charset="0"/>
              </a:rPr>
              <a:t>reports</a:t>
            </a:r>
          </a:p>
        </p:txBody>
      </p:sp>
    </p:spTree>
    <p:extLst>
      <p:ext uri="{BB962C8B-B14F-4D97-AF65-F5344CB8AC3E}">
        <p14:creationId xmlns:p14="http://schemas.microsoft.com/office/powerpoint/2010/main" val="48812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713F-33A8-0C40-9235-66AF096EB13A}"/>
              </a:ext>
            </a:extLst>
          </p:cNvPr>
          <p:cNvSpPr>
            <a:spLocks noGrp="1"/>
          </p:cNvSpPr>
          <p:nvPr>
            <p:ph type="title"/>
          </p:nvPr>
        </p:nvSpPr>
        <p:spPr/>
        <p:txBody>
          <a:bodyPr/>
          <a:lstStyle/>
          <a:p>
            <a:r>
              <a:rPr lang="en-US" dirty="0"/>
              <a:t>Categories for General Sessions – Preliminary Thoughts  - DPF Chair Line</a:t>
            </a:r>
          </a:p>
        </p:txBody>
      </p:sp>
      <p:sp>
        <p:nvSpPr>
          <p:cNvPr id="3" name="Content Placeholder 2">
            <a:extLst>
              <a:ext uri="{FF2B5EF4-FFF2-40B4-BE49-F238E27FC236}">
                <a16:creationId xmlns:a16="http://schemas.microsoft.com/office/drawing/2014/main" id="{992CDE20-BF9A-C247-800D-AB05559F4940}"/>
              </a:ext>
            </a:extLst>
          </p:cNvPr>
          <p:cNvSpPr>
            <a:spLocks noGrp="1"/>
          </p:cNvSpPr>
          <p:nvPr>
            <p:ph idx="1"/>
          </p:nvPr>
        </p:nvSpPr>
        <p:spPr>
          <a:xfrm>
            <a:off x="838200" y="1825624"/>
            <a:ext cx="4966699" cy="4530725"/>
          </a:xfrm>
        </p:spPr>
        <p:txBody>
          <a:bodyPr>
            <a:normAutofit fontScale="62500" lnSpcReduction="20000"/>
          </a:bodyPr>
          <a:lstStyle/>
          <a:p>
            <a:r>
              <a:rPr lang="en-US" b="1" u="sng" dirty="0"/>
              <a:t>Domestic Program:</a:t>
            </a:r>
          </a:p>
          <a:p>
            <a:pPr lvl="1"/>
            <a:r>
              <a:rPr lang="en-US" dirty="0"/>
              <a:t>Overview from US funding agencies </a:t>
            </a:r>
          </a:p>
          <a:p>
            <a:pPr lvl="1"/>
            <a:r>
              <a:rPr lang="en-US" dirty="0"/>
              <a:t>Overview from US Lab directors</a:t>
            </a:r>
          </a:p>
          <a:p>
            <a:pPr lvl="1"/>
            <a:r>
              <a:rPr lang="en-US" dirty="0"/>
              <a:t>View from HEPAP and Previous P5 chairs and members</a:t>
            </a:r>
          </a:p>
          <a:p>
            <a:pPr lvl="1"/>
            <a:r>
              <a:rPr lang="en-US" dirty="0"/>
              <a:t>DOE and NSF also want to do some focused activities, such as meeting with PIs to discuss grant issues</a:t>
            </a:r>
          </a:p>
          <a:p>
            <a:pPr lvl="1"/>
            <a:r>
              <a:rPr lang="en-US" dirty="0"/>
              <a:t>Perhaps a perspective from some people in Government, Congress,</a:t>
            </a:r>
          </a:p>
          <a:p>
            <a:r>
              <a:rPr lang="en-US" b="1" u="sng" dirty="0"/>
              <a:t>International  and Interdisciplinary Program</a:t>
            </a:r>
            <a:r>
              <a:rPr lang="en-US" dirty="0"/>
              <a:t> </a:t>
            </a:r>
          </a:p>
          <a:p>
            <a:pPr lvl="1"/>
            <a:r>
              <a:rPr lang="en-US" dirty="0"/>
              <a:t>Presentations and panels of foreign lab directors </a:t>
            </a:r>
          </a:p>
          <a:p>
            <a:pPr lvl="1"/>
            <a:r>
              <a:rPr lang="en-US" dirty="0"/>
              <a:t>Plans and planning process in other regions and nations</a:t>
            </a:r>
          </a:p>
          <a:p>
            <a:pPr lvl="1"/>
            <a:r>
              <a:rPr lang="en-US" dirty="0"/>
              <a:t>ICFA, ECFA, perspective </a:t>
            </a:r>
            <a:r>
              <a:rPr lang="en-US" dirty="0" err="1"/>
              <a:t>etc</a:t>
            </a:r>
            <a:endParaRPr lang="en-US" dirty="0"/>
          </a:p>
          <a:p>
            <a:pPr lvl="1"/>
            <a:r>
              <a:rPr lang="en-US" dirty="0"/>
              <a:t>CERN and US collaboration</a:t>
            </a:r>
          </a:p>
          <a:p>
            <a:pPr lvl="1"/>
            <a:r>
              <a:rPr lang="en-US" dirty="0"/>
              <a:t>Possibly Ukraine, Russia impacts </a:t>
            </a:r>
          </a:p>
          <a:p>
            <a:pPr lvl="1"/>
            <a:r>
              <a:rPr lang="en-US" dirty="0"/>
              <a:t>Collaboration with Astrophysics (DAP), Nuclear (DNP), Gravity (DGRAV), DPB (also AF)</a:t>
            </a:r>
          </a:p>
          <a:p>
            <a:pPr lvl="1"/>
            <a:endParaRPr lang="en-US" dirty="0"/>
          </a:p>
          <a:p>
            <a:pPr lvl="1"/>
            <a:endParaRPr lang="en-US" dirty="0"/>
          </a:p>
        </p:txBody>
      </p:sp>
      <p:sp>
        <p:nvSpPr>
          <p:cNvPr id="4" name="Date Placeholder 3">
            <a:extLst>
              <a:ext uri="{FF2B5EF4-FFF2-40B4-BE49-F238E27FC236}">
                <a16:creationId xmlns:a16="http://schemas.microsoft.com/office/drawing/2014/main" id="{2FA8E13B-9AF0-1E40-9D4C-99FA1B98F6DA}"/>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854FD6F6-99C6-CB4D-AAF7-AD7C5B60D4D8}"/>
              </a:ext>
            </a:extLst>
          </p:cNvPr>
          <p:cNvSpPr>
            <a:spLocks noGrp="1"/>
          </p:cNvSpPr>
          <p:nvPr>
            <p:ph type="sldNum" sz="quarter" idx="12"/>
          </p:nvPr>
        </p:nvSpPr>
        <p:spPr/>
        <p:txBody>
          <a:bodyPr/>
          <a:lstStyle/>
          <a:p>
            <a:fld id="{FDA37647-19D5-6A4D-B3B7-5205A4BD33D2}" type="slidenum">
              <a:rPr lang="en-US" smtClean="0"/>
              <a:t>18</a:t>
            </a:fld>
            <a:endParaRPr lang="en-US"/>
          </a:p>
        </p:txBody>
      </p:sp>
      <p:sp>
        <p:nvSpPr>
          <p:cNvPr id="6" name="Content Placeholder 2">
            <a:extLst>
              <a:ext uri="{FF2B5EF4-FFF2-40B4-BE49-F238E27FC236}">
                <a16:creationId xmlns:a16="http://schemas.microsoft.com/office/drawing/2014/main" id="{9C23D8DE-E0D2-794D-A681-464D693FA6E8}"/>
              </a:ext>
            </a:extLst>
          </p:cNvPr>
          <p:cNvSpPr txBox="1">
            <a:spLocks/>
          </p:cNvSpPr>
          <p:nvPr/>
        </p:nvSpPr>
        <p:spPr>
          <a:xfrm>
            <a:off x="5768011" y="1823914"/>
            <a:ext cx="4966699" cy="453072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Special sessions on New and Evolving Technologies</a:t>
            </a:r>
          </a:p>
          <a:p>
            <a:pPr lvl="1"/>
            <a:r>
              <a:rPr lang="en-US" dirty="0"/>
              <a:t>Special  session on Quantum including academic and commercial participation. how can HEP contribute?</a:t>
            </a:r>
          </a:p>
          <a:p>
            <a:pPr lvl="1"/>
            <a:r>
              <a:rPr lang="en-US" dirty="0"/>
              <a:t>Special session on Gravitational Waves - HEP community is excited about this new way to experimentally probe the universe. How can HEP make the most out of this new opportunity?</a:t>
            </a:r>
          </a:p>
          <a:p>
            <a:pPr lvl="1"/>
            <a:r>
              <a:rPr lang="en-US" dirty="0"/>
              <a:t>Special session on AI – how can HEP contribute?</a:t>
            </a:r>
          </a:p>
          <a:p>
            <a:r>
              <a:rPr lang="en-US" b="1" u="sng" dirty="0"/>
              <a:t>Engagement</a:t>
            </a:r>
          </a:p>
          <a:p>
            <a:pPr lvl="1"/>
            <a:r>
              <a:rPr lang="en-US" dirty="0"/>
              <a:t>STEM,</a:t>
            </a:r>
          </a:p>
          <a:p>
            <a:pPr lvl="1"/>
            <a:r>
              <a:rPr lang="en-US" dirty="0"/>
              <a:t> Promoting DEI: Gender, race, sexual orientation, </a:t>
            </a:r>
          </a:p>
          <a:p>
            <a:pPr lvl="1"/>
            <a:r>
              <a:rPr lang="en-US" dirty="0"/>
              <a:t>supporting people with disabilities, </a:t>
            </a:r>
          </a:p>
          <a:p>
            <a:pPr lvl="1"/>
            <a:r>
              <a:rPr lang="en-US" dirty="0"/>
              <a:t>Careers issues in HEP, </a:t>
            </a:r>
          </a:p>
          <a:p>
            <a:pPr lvl="1"/>
            <a:r>
              <a:rPr lang="en-US" dirty="0"/>
              <a:t>How can we encourage  people to work on “enabling technologies” in HEP? Instrumentation, computing, </a:t>
            </a:r>
            <a:r>
              <a:rPr lang="en-US" dirty="0" err="1"/>
              <a:t>etc</a:t>
            </a:r>
            <a:r>
              <a:rPr lang="en-US" dirty="0"/>
              <a:t>  </a:t>
            </a:r>
          </a:p>
          <a:p>
            <a:pPr lvl="1"/>
            <a:r>
              <a:rPr lang="en-US" dirty="0"/>
              <a:t>Sustainability in the next round of HEP projects, current operations, </a:t>
            </a:r>
            <a:r>
              <a:rPr lang="en-US" dirty="0" err="1"/>
              <a:t>etc</a:t>
            </a:r>
            <a:r>
              <a:rPr lang="en-US" dirty="0"/>
              <a:t>, </a:t>
            </a:r>
          </a:p>
          <a:p>
            <a:pPr lvl="1"/>
            <a:r>
              <a:rPr lang="en-US" dirty="0"/>
              <a:t>A report on the US Congressional visits and other outreach activities to the government, </a:t>
            </a:r>
          </a:p>
          <a:p>
            <a:pPr lvl="1"/>
            <a:r>
              <a:rPr lang="en-US" dirty="0"/>
              <a:t>Outreach: do we do it well enough</a:t>
            </a:r>
          </a:p>
          <a:p>
            <a:pPr lvl="1"/>
            <a:endParaRPr lang="en-US" dirty="0"/>
          </a:p>
          <a:p>
            <a:pPr lvl="1"/>
            <a:endParaRPr lang="en-US" dirty="0"/>
          </a:p>
        </p:txBody>
      </p:sp>
    </p:spTree>
    <p:extLst>
      <p:ext uri="{BB962C8B-B14F-4D97-AF65-F5344CB8AC3E}">
        <p14:creationId xmlns:p14="http://schemas.microsoft.com/office/powerpoint/2010/main" val="317010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4D4D-0380-3D56-1A89-0955AC2626BF}"/>
              </a:ext>
            </a:extLst>
          </p:cNvPr>
          <p:cNvSpPr>
            <a:spLocks noGrp="1"/>
          </p:cNvSpPr>
          <p:nvPr>
            <p:ph type="title"/>
          </p:nvPr>
        </p:nvSpPr>
        <p:spPr/>
        <p:txBody>
          <a:bodyPr/>
          <a:lstStyle/>
          <a:p>
            <a:r>
              <a:rPr lang="en-US" dirty="0"/>
              <a:t>Day 1 Agenda</a:t>
            </a:r>
          </a:p>
        </p:txBody>
      </p:sp>
      <p:sp>
        <p:nvSpPr>
          <p:cNvPr id="3" name="Content Placeholder 2">
            <a:extLst>
              <a:ext uri="{FF2B5EF4-FFF2-40B4-BE49-F238E27FC236}">
                <a16:creationId xmlns:a16="http://schemas.microsoft.com/office/drawing/2014/main" id="{07930097-61FC-90C2-4101-748E53D8B967}"/>
              </a:ext>
            </a:extLst>
          </p:cNvPr>
          <p:cNvSpPr>
            <a:spLocks noGrp="1"/>
          </p:cNvSpPr>
          <p:nvPr>
            <p:ph sz="half" idx="1"/>
          </p:nvPr>
        </p:nvSpPr>
        <p:spPr>
          <a:xfrm>
            <a:off x="914400" y="1711325"/>
            <a:ext cx="5181600" cy="5010150"/>
          </a:xfrm>
        </p:spPr>
        <p:txBody>
          <a:bodyPr>
            <a:normAutofit fontScale="32500" lnSpcReduction="20000"/>
          </a:bodyPr>
          <a:lstStyle/>
          <a:p>
            <a:r>
              <a:rPr lang="en-US" sz="3700" dirty="0">
                <a:highlight>
                  <a:srgbClr val="FFFF00"/>
                </a:highlight>
                <a:latin typeface="Times New Roman" panose="02020603050405020304" pitchFamily="18" charset="0"/>
                <a:cs typeface="Times New Roman" panose="02020603050405020304" pitchFamily="18" charset="0"/>
              </a:rPr>
              <a:t>09:00</a:t>
            </a:r>
            <a:r>
              <a:rPr lang="en-US" sz="3700" dirty="0">
                <a:latin typeface="Times New Roman" panose="02020603050405020304" pitchFamily="18" charset="0"/>
                <a:cs typeface="Times New Roman" panose="02020603050405020304" pitchFamily="18" charset="0"/>
              </a:rPr>
              <a:t> –   9:30:  </a:t>
            </a:r>
          </a:p>
          <a:p>
            <a:r>
              <a:rPr lang="en-US" sz="4300" dirty="0">
                <a:latin typeface="Times New Roman" panose="02020603050405020304" pitchFamily="18" charset="0"/>
                <a:cs typeface="Times New Roman" panose="02020603050405020304" pitchFamily="18" charset="0"/>
              </a:rPr>
              <a:t>CSS Welcome and meeting logistics 15 minutes – Gordon and Shih-</a:t>
            </a:r>
            <a:r>
              <a:rPr lang="en-US" sz="4300" dirty="0" err="1">
                <a:latin typeface="Times New Roman" panose="02020603050405020304" pitchFamily="18" charset="0"/>
                <a:cs typeface="Times New Roman" panose="02020603050405020304" pitchFamily="18" charset="0"/>
              </a:rPr>
              <a:t>Chieh</a:t>
            </a:r>
            <a:endParaRPr lang="en-US" sz="4300" dirty="0">
              <a:latin typeface="Times New Roman" panose="02020603050405020304" pitchFamily="18" charset="0"/>
              <a:cs typeface="Times New Roman" panose="02020603050405020304" pitchFamily="18" charset="0"/>
            </a:endParaRPr>
          </a:p>
          <a:p>
            <a:pPr lvl="1"/>
            <a:r>
              <a:rPr lang="en-US" sz="4300" dirty="0">
                <a:latin typeface="Times New Roman" panose="02020603050405020304" pitchFamily="18" charset="0"/>
                <a:cs typeface="Times New Roman" panose="02020603050405020304" pitchFamily="18" charset="0"/>
              </a:rPr>
              <a:t>UW Welcome (UW Vice Provost of research) (5 min)</a:t>
            </a:r>
          </a:p>
          <a:p>
            <a:pPr lvl="1"/>
            <a:r>
              <a:rPr lang="en-US" sz="4300" dirty="0">
                <a:latin typeface="Times New Roman" panose="02020603050405020304" pitchFamily="18" charset="0"/>
                <a:cs typeface="Times New Roman" panose="02020603050405020304" pitchFamily="18" charset="0"/>
              </a:rPr>
              <a:t>  UW Welcome (UW Dean of Arts and Sciences) (5 min)</a:t>
            </a:r>
          </a:p>
          <a:p>
            <a:pPr lvl="1"/>
            <a:r>
              <a:rPr lang="en-US" sz="4300" dirty="0">
                <a:latin typeface="Times New Roman" panose="02020603050405020304" pitchFamily="18" charset="0"/>
                <a:cs typeface="Times New Roman" panose="02020603050405020304" pitchFamily="18" charset="0"/>
              </a:rPr>
              <a:t> UW Welcome (UW physics department Chair) (5 min)</a:t>
            </a:r>
          </a:p>
          <a:p>
            <a:r>
              <a:rPr lang="en-US" sz="4300" dirty="0">
                <a:latin typeface="Times New Roman" panose="02020603050405020304" pitchFamily="18" charset="0"/>
                <a:cs typeface="Times New Roman" panose="02020603050405020304" pitchFamily="18" charset="0"/>
              </a:rPr>
              <a:t>09:30 –    09:50: Introduction and Organization from DPF (Joel)</a:t>
            </a:r>
          </a:p>
          <a:p>
            <a:r>
              <a:rPr lang="en-US" sz="4300" dirty="0">
                <a:latin typeface="Times New Roman" panose="02020603050405020304" pitchFamily="18" charset="0"/>
                <a:cs typeface="Times New Roman" panose="02020603050405020304" pitchFamily="18" charset="0"/>
              </a:rPr>
              <a:t>09:50  –  10:20: Two frontier workplans</a:t>
            </a:r>
          </a:p>
          <a:p>
            <a:r>
              <a:rPr lang="en-US" sz="4300" dirty="0">
                <a:latin typeface="Times New Roman" panose="02020603050405020304" pitchFamily="18" charset="0"/>
                <a:cs typeface="Times New Roman" panose="02020603050405020304" pitchFamily="18" charset="0"/>
              </a:rPr>
              <a:t>                          Accelerator</a:t>
            </a:r>
          </a:p>
          <a:p>
            <a:r>
              <a:rPr lang="en-US" sz="4300" dirty="0">
                <a:latin typeface="Times New Roman" panose="02020603050405020304" pitchFamily="18" charset="0"/>
                <a:cs typeface="Times New Roman" panose="02020603050405020304" pitchFamily="18" charset="0"/>
              </a:rPr>
              <a:t>                          Community Engagement</a:t>
            </a:r>
          </a:p>
          <a:p>
            <a:r>
              <a:rPr lang="en-US" sz="4300" dirty="0">
                <a:latin typeface="Times New Roman" panose="02020603050405020304" pitchFamily="18" charset="0"/>
                <a:cs typeface="Times New Roman" panose="02020603050405020304" pitchFamily="18" charset="0"/>
              </a:rPr>
              <a:t>10:20  –  10:50: Coffee beak</a:t>
            </a:r>
          </a:p>
          <a:p>
            <a:r>
              <a:rPr lang="en-US" sz="4300" dirty="0">
                <a:latin typeface="Times New Roman" panose="02020603050405020304" pitchFamily="18" charset="0"/>
                <a:cs typeface="Times New Roman" panose="02020603050405020304" pitchFamily="18" charset="0"/>
              </a:rPr>
              <a:t>10:50  –  11:35: Three frontier workplans</a:t>
            </a:r>
          </a:p>
          <a:p>
            <a:r>
              <a:rPr lang="en-US" sz="4300" dirty="0">
                <a:latin typeface="Times New Roman" panose="02020603050405020304" pitchFamily="18" charset="0"/>
                <a:cs typeface="Times New Roman" panose="02020603050405020304" pitchFamily="18" charset="0"/>
              </a:rPr>
              <a:t>                           Computational</a:t>
            </a:r>
          </a:p>
          <a:p>
            <a:r>
              <a:rPr lang="en-US" sz="4300" dirty="0">
                <a:latin typeface="Times New Roman" panose="02020603050405020304" pitchFamily="18" charset="0"/>
                <a:cs typeface="Times New Roman" panose="02020603050405020304" pitchFamily="18" charset="0"/>
              </a:rPr>
              <a:t>                           Cosmic</a:t>
            </a:r>
          </a:p>
          <a:p>
            <a:r>
              <a:rPr lang="en-US" sz="4300" dirty="0">
                <a:latin typeface="Times New Roman" panose="02020603050405020304" pitchFamily="18" charset="0"/>
                <a:cs typeface="Times New Roman" panose="02020603050405020304" pitchFamily="18" charset="0"/>
              </a:rPr>
              <a:t>                           Energy                        </a:t>
            </a:r>
          </a:p>
          <a:p>
            <a:r>
              <a:rPr lang="en-US" sz="4300" dirty="0">
                <a:latin typeface="Times New Roman" panose="02020603050405020304" pitchFamily="18" charset="0"/>
                <a:cs typeface="Times New Roman" panose="02020603050405020304" pitchFamily="18" charset="0"/>
              </a:rPr>
              <a:t>11:35  –  12:00: Vision Talk </a:t>
            </a:r>
            <a:r>
              <a:rPr lang="en-US" sz="4300" b="1" dirty="0">
                <a:solidFill>
                  <a:srgbClr val="C00000"/>
                </a:solidFill>
                <a:latin typeface="Times New Roman" panose="02020603050405020304" pitchFamily="18" charset="0"/>
                <a:cs typeface="Times New Roman" panose="02020603050405020304" pitchFamily="18" charset="0"/>
              </a:rPr>
              <a:t>[Where will the next discoveries come from, are the drivers ok, should they be changed, augmented? ] </a:t>
            </a:r>
          </a:p>
          <a:p>
            <a:r>
              <a:rPr lang="en-US" sz="4300" dirty="0">
                <a:latin typeface="Times New Roman" panose="02020603050405020304" pitchFamily="18" charset="0"/>
                <a:cs typeface="Times New Roman" panose="02020603050405020304" pitchFamily="18" charset="0"/>
              </a:rPr>
              <a:t>12:00  – 14:00:  Lunch</a:t>
            </a:r>
            <a:endParaRPr lang="en-US" sz="3700" dirty="0">
              <a:latin typeface="Times New Roman" panose="02020603050405020304" pitchFamily="18" charset="0"/>
              <a:cs typeface="Times New Roman" panose="02020603050405020304" pitchFamily="18" charset="0"/>
            </a:endParaRPr>
          </a:p>
          <a:p>
            <a:pPr marL="0" indent="0">
              <a:buNone/>
            </a:pPr>
            <a:r>
              <a:rPr lang="en-US" dirty="0"/>
              <a:t> </a:t>
            </a:r>
          </a:p>
          <a:p>
            <a:endParaRPr lang="en-US" dirty="0"/>
          </a:p>
        </p:txBody>
      </p:sp>
      <p:sp>
        <p:nvSpPr>
          <p:cNvPr id="4" name="Content Placeholder 3">
            <a:extLst>
              <a:ext uri="{FF2B5EF4-FFF2-40B4-BE49-F238E27FC236}">
                <a16:creationId xmlns:a16="http://schemas.microsoft.com/office/drawing/2014/main" id="{F9740414-55F9-7720-157A-4813E929FB55}"/>
              </a:ext>
            </a:extLst>
          </p:cNvPr>
          <p:cNvSpPr>
            <a:spLocks noGrp="1"/>
          </p:cNvSpPr>
          <p:nvPr>
            <p:ph sz="half" idx="2"/>
          </p:nvPr>
        </p:nvSpPr>
        <p:spPr>
          <a:xfrm>
            <a:off x="6172200" y="1824641"/>
            <a:ext cx="5181600" cy="4722825"/>
          </a:xfrm>
        </p:spPr>
        <p:txBody>
          <a:bodyPr>
            <a:normAutofit fontScale="32500" lnSpcReduction="20000"/>
          </a:bodyPr>
          <a:lstStyle/>
          <a:p>
            <a:r>
              <a:rPr lang="en-US" sz="4300" dirty="0">
                <a:latin typeface="Times New Roman" panose="02020603050405020304" pitchFamily="18" charset="0"/>
                <a:cs typeface="Times New Roman" panose="02020603050405020304" pitchFamily="18" charset="0"/>
              </a:rPr>
              <a:t>14:00 – 14:30  Two Frontier Workplans</a:t>
            </a:r>
          </a:p>
          <a:p>
            <a:pPr lvl="1"/>
            <a:r>
              <a:rPr lang="en-US" sz="3900" dirty="0">
                <a:latin typeface="Times New Roman" panose="02020603050405020304" pitchFamily="18" charset="0"/>
                <a:cs typeface="Times New Roman" panose="02020603050405020304" pitchFamily="18" charset="0"/>
              </a:rPr>
              <a:t> Instrumentation</a:t>
            </a:r>
          </a:p>
          <a:p>
            <a:pPr lvl="1"/>
            <a:r>
              <a:rPr lang="en-US" sz="4300" dirty="0">
                <a:latin typeface="Times New Roman" panose="02020603050405020304" pitchFamily="18" charset="0"/>
                <a:cs typeface="Times New Roman" panose="02020603050405020304" pitchFamily="18" charset="0"/>
              </a:rPr>
              <a:t>  Neutrino</a:t>
            </a:r>
          </a:p>
          <a:p>
            <a:r>
              <a:rPr lang="en-US" sz="4300" dirty="0">
                <a:latin typeface="Times New Roman" panose="02020603050405020304" pitchFamily="18" charset="0"/>
                <a:cs typeface="Times New Roman" panose="02020603050405020304" pitchFamily="18" charset="0"/>
              </a:rPr>
              <a:t>14:30 – 14:45 Early Career viewpoint</a:t>
            </a:r>
          </a:p>
          <a:p>
            <a:r>
              <a:rPr lang="en-US" sz="4300" dirty="0">
                <a:latin typeface="Times New Roman" panose="02020603050405020304" pitchFamily="18" charset="0"/>
                <a:cs typeface="Times New Roman" panose="02020603050405020304" pitchFamily="18" charset="0"/>
              </a:rPr>
              <a:t>14:45­ – 15:15  Science talk</a:t>
            </a:r>
          </a:p>
          <a:p>
            <a:r>
              <a:rPr lang="en-US" sz="4300" dirty="0">
                <a:latin typeface="Times New Roman" panose="02020603050405020304" pitchFamily="18" charset="0"/>
                <a:cs typeface="Times New Roman" panose="02020603050405020304" pitchFamily="18" charset="0"/>
              </a:rPr>
              <a:t>15:15 – 16:00 Three frontier Workplans</a:t>
            </a:r>
          </a:p>
          <a:p>
            <a:pPr lvl="1"/>
            <a:r>
              <a:rPr lang="en-US" sz="3900" dirty="0">
                <a:latin typeface="Times New Roman" panose="02020603050405020304" pitchFamily="18" charset="0"/>
                <a:cs typeface="Times New Roman" panose="02020603050405020304" pitchFamily="18" charset="0"/>
              </a:rPr>
              <a:t> Rare Decays and Precision Measurements</a:t>
            </a:r>
          </a:p>
          <a:p>
            <a:pPr lvl="1"/>
            <a:r>
              <a:rPr lang="en-US" sz="4300" dirty="0">
                <a:latin typeface="Times New Roman" panose="02020603050405020304" pitchFamily="18" charset="0"/>
                <a:cs typeface="Times New Roman" panose="02020603050405020304" pitchFamily="18" charset="0"/>
              </a:rPr>
              <a:t> Theory</a:t>
            </a:r>
          </a:p>
          <a:p>
            <a:pPr lvl="1"/>
            <a:r>
              <a:rPr lang="en-US" sz="4300" dirty="0">
                <a:latin typeface="Times New Roman" panose="02020603050405020304" pitchFamily="18" charset="0"/>
                <a:cs typeface="Times New Roman" panose="02020603050405020304" pitchFamily="18" charset="0"/>
              </a:rPr>
              <a:t>Underground Facilities</a:t>
            </a:r>
          </a:p>
          <a:p>
            <a:r>
              <a:rPr lang="en-US" sz="4300" dirty="0">
                <a:latin typeface="Times New Roman" panose="02020603050405020304" pitchFamily="18" charset="0"/>
                <a:cs typeface="Times New Roman" panose="02020603050405020304" pitchFamily="18" charset="0"/>
              </a:rPr>
              <a:t>16:00 – 16:30: Coffee break</a:t>
            </a:r>
          </a:p>
          <a:p>
            <a:r>
              <a:rPr lang="en-US" sz="4300" dirty="0">
                <a:latin typeface="Times New Roman" panose="02020603050405020304" pitchFamily="18" charset="0"/>
                <a:cs typeface="Times New Roman" panose="02020603050405020304" pitchFamily="18" charset="0"/>
              </a:rPr>
              <a:t>16:30 – 18:30: </a:t>
            </a:r>
          </a:p>
          <a:p>
            <a:r>
              <a:rPr lang="en-US" sz="4300" dirty="0">
                <a:latin typeface="Times New Roman" panose="02020603050405020304" pitchFamily="18" charset="0"/>
                <a:cs typeface="Times New Roman" panose="02020603050405020304" pitchFamily="18" charset="0"/>
              </a:rPr>
              <a:t>  Snowmass/P5 2013/2014 retrospective, lessons learned</a:t>
            </a:r>
          </a:p>
          <a:p>
            <a:pPr lvl="1"/>
            <a:r>
              <a:rPr lang="en-US" sz="4300" dirty="0">
                <a:latin typeface="Times New Roman" panose="02020603050405020304" pitchFamily="18" charset="0"/>
                <a:cs typeface="Times New Roman" panose="02020603050405020304" pitchFamily="18" charset="0"/>
              </a:rPr>
              <a:t>Snowmass2013, </a:t>
            </a:r>
            <a:r>
              <a:rPr lang="en-US" sz="4300" b="1" dirty="0">
                <a:solidFill>
                  <a:srgbClr val="C00000"/>
                </a:solidFill>
                <a:latin typeface="Times New Roman" panose="02020603050405020304" pitchFamily="18" charset="0"/>
                <a:cs typeface="Times New Roman" panose="02020603050405020304" pitchFamily="18" charset="0"/>
              </a:rPr>
              <a:t>Why it worked, what is the same/different about tsnowmass21</a:t>
            </a:r>
          </a:p>
          <a:p>
            <a:pPr lvl="1"/>
            <a:r>
              <a:rPr lang="en-US" sz="4300" dirty="0">
                <a:latin typeface="Times New Roman" panose="02020603050405020304" pitchFamily="18" charset="0"/>
                <a:cs typeface="Times New Roman" panose="02020603050405020304" pitchFamily="18" charset="0"/>
              </a:rPr>
              <a:t>P5, </a:t>
            </a:r>
            <a:r>
              <a:rPr lang="en-US" sz="4300" b="1" dirty="0">
                <a:solidFill>
                  <a:srgbClr val="C00000"/>
                </a:solidFill>
                <a:latin typeface="Times New Roman" panose="02020603050405020304" pitchFamily="18" charset="0"/>
                <a:cs typeface="Times New Roman" panose="02020603050405020304" pitchFamily="18" charset="0"/>
              </a:rPr>
              <a:t>How it became a model for a successful </a:t>
            </a:r>
            <a:r>
              <a:rPr lang="en-US" sz="4300" b="1" dirty="0" err="1">
                <a:solidFill>
                  <a:srgbClr val="C00000"/>
                </a:solidFill>
                <a:latin typeface="Times New Roman" panose="02020603050405020304" pitchFamily="18" charset="0"/>
                <a:cs typeface="Times New Roman" panose="02020603050405020304" pitchFamily="18" charset="0"/>
              </a:rPr>
              <a:t>prioritzation</a:t>
            </a:r>
            <a:r>
              <a:rPr lang="en-US" sz="4300" b="1" dirty="0">
                <a:solidFill>
                  <a:srgbClr val="C00000"/>
                </a:solidFill>
                <a:latin typeface="Times New Roman" panose="02020603050405020304" pitchFamily="18" charset="0"/>
                <a:cs typeface="Times New Roman" panose="02020603050405020304" pitchFamily="18" charset="0"/>
              </a:rPr>
              <a:t> process  and how we repeat its success</a:t>
            </a:r>
          </a:p>
          <a:p>
            <a:pPr lvl="1"/>
            <a:r>
              <a:rPr lang="en-US" sz="4000" dirty="0">
                <a:latin typeface="Times New Roman" panose="02020603050405020304" pitchFamily="18" charset="0"/>
                <a:cs typeface="Times New Roman" panose="02020603050405020304" pitchFamily="18" charset="0"/>
              </a:rPr>
              <a:t>View from NSF</a:t>
            </a:r>
            <a:endParaRPr lang="en-US" sz="3900" dirty="0">
              <a:latin typeface="Times New Roman" panose="02020603050405020304" pitchFamily="18" charset="0"/>
              <a:cs typeface="Times New Roman" panose="02020603050405020304" pitchFamily="18" charset="0"/>
            </a:endParaRPr>
          </a:p>
          <a:p>
            <a:pPr lvl="1"/>
            <a:r>
              <a:rPr lang="en-US" sz="4300" dirty="0">
                <a:latin typeface="Times New Roman" panose="02020603050405020304" pitchFamily="18" charset="0"/>
                <a:cs typeface="Times New Roman" panose="02020603050405020304" pitchFamily="18" charset="0"/>
              </a:rPr>
              <a:t>View Fermilab Plans (from New Director)</a:t>
            </a:r>
          </a:p>
          <a:p>
            <a:pPr lvl="1"/>
            <a:r>
              <a:rPr lang="en-US" sz="4300" dirty="0">
                <a:latin typeface="Times New Roman" panose="02020603050405020304" pitchFamily="18" charset="0"/>
                <a:cs typeface="Times New Roman" panose="02020603050405020304" pitchFamily="18" charset="0"/>
              </a:rPr>
              <a:t>View from DOE </a:t>
            </a:r>
          </a:p>
          <a:p>
            <a:pPr lvl="1"/>
            <a:r>
              <a:rPr lang="en-US" sz="4300" dirty="0">
                <a:latin typeface="Times New Roman" panose="02020603050405020304" pitchFamily="18" charset="0"/>
                <a:cs typeface="Times New Roman" panose="02020603050405020304" pitchFamily="18" charset="0"/>
              </a:rPr>
              <a:t>View form HEPAP</a:t>
            </a:r>
          </a:p>
          <a:p>
            <a:endParaRPr lang="en-US" dirty="0"/>
          </a:p>
        </p:txBody>
      </p:sp>
      <p:sp>
        <p:nvSpPr>
          <p:cNvPr id="5" name="Date Placeholder 4">
            <a:extLst>
              <a:ext uri="{FF2B5EF4-FFF2-40B4-BE49-F238E27FC236}">
                <a16:creationId xmlns:a16="http://schemas.microsoft.com/office/drawing/2014/main" id="{B39E2A00-8ABA-DE6F-2F71-F7A3A05ED0D9}"/>
              </a:ext>
            </a:extLst>
          </p:cNvPr>
          <p:cNvSpPr>
            <a:spLocks noGrp="1"/>
          </p:cNvSpPr>
          <p:nvPr>
            <p:ph type="dt" sz="half" idx="10"/>
          </p:nvPr>
        </p:nvSpPr>
        <p:spPr/>
        <p:txBody>
          <a:bodyPr/>
          <a:lstStyle/>
          <a:p>
            <a:r>
              <a:rPr lang="en-US"/>
              <a:t>5/20/22</a:t>
            </a:r>
          </a:p>
        </p:txBody>
      </p:sp>
      <p:sp>
        <p:nvSpPr>
          <p:cNvPr id="6" name="Slide Number Placeholder 5">
            <a:extLst>
              <a:ext uri="{FF2B5EF4-FFF2-40B4-BE49-F238E27FC236}">
                <a16:creationId xmlns:a16="http://schemas.microsoft.com/office/drawing/2014/main" id="{E2212F19-CBE3-325A-A577-5497C3C32239}"/>
              </a:ext>
            </a:extLst>
          </p:cNvPr>
          <p:cNvSpPr>
            <a:spLocks noGrp="1"/>
          </p:cNvSpPr>
          <p:nvPr>
            <p:ph type="sldNum" sz="quarter" idx="12"/>
          </p:nvPr>
        </p:nvSpPr>
        <p:spPr/>
        <p:txBody>
          <a:bodyPr/>
          <a:lstStyle/>
          <a:p>
            <a:fld id="{FDA37647-19D5-6A4D-B3B7-5205A4BD33D2}" type="slidenum">
              <a:rPr lang="en-US" smtClean="0"/>
              <a:t>2</a:t>
            </a:fld>
            <a:endParaRPr lang="en-US"/>
          </a:p>
        </p:txBody>
      </p:sp>
    </p:spTree>
    <p:extLst>
      <p:ext uri="{BB962C8B-B14F-4D97-AF65-F5344CB8AC3E}">
        <p14:creationId xmlns:p14="http://schemas.microsoft.com/office/powerpoint/2010/main" val="89629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9E0C-8342-2F4D-88F2-16296D27297A}"/>
              </a:ext>
            </a:extLst>
          </p:cNvPr>
          <p:cNvSpPr>
            <a:spLocks noGrp="1"/>
          </p:cNvSpPr>
          <p:nvPr>
            <p:ph type="title"/>
          </p:nvPr>
        </p:nvSpPr>
        <p:spPr/>
        <p:txBody>
          <a:bodyPr/>
          <a:lstStyle/>
          <a:p>
            <a:r>
              <a:rPr lang="en-US" dirty="0"/>
              <a:t>Purpose of the various types of talks</a:t>
            </a:r>
          </a:p>
        </p:txBody>
      </p:sp>
      <p:sp>
        <p:nvSpPr>
          <p:cNvPr id="3" name="Content Placeholder 2">
            <a:extLst>
              <a:ext uri="{FF2B5EF4-FFF2-40B4-BE49-F238E27FC236}">
                <a16:creationId xmlns:a16="http://schemas.microsoft.com/office/drawing/2014/main" id="{7FECB142-5ED8-1C45-9A26-69A2DAE35BA9}"/>
              </a:ext>
            </a:extLst>
          </p:cNvPr>
          <p:cNvSpPr>
            <a:spLocks noGrp="1"/>
          </p:cNvSpPr>
          <p:nvPr>
            <p:ph idx="1"/>
          </p:nvPr>
        </p:nvSpPr>
        <p:spPr/>
        <p:txBody>
          <a:bodyPr>
            <a:normAutofit fontScale="77500" lnSpcReduction="20000"/>
          </a:bodyPr>
          <a:lstStyle/>
          <a:p>
            <a:r>
              <a:rPr lang="en-US" dirty="0"/>
              <a:t>We envisage the that the blocks labelled “I” will be where the Frontier groups deliver their main message to the entire community in simple, direct terms, including conveying the excitement and greatest challenges</a:t>
            </a:r>
          </a:p>
          <a:p>
            <a:pPr lvl="1"/>
            <a:r>
              <a:rPr lang="en-US" b="1" dirty="0">
                <a:solidFill>
                  <a:srgbClr val="7030A0"/>
                </a:solidFill>
                <a:highlight>
                  <a:srgbClr val="FFFF00"/>
                </a:highlight>
              </a:rPr>
              <a:t>There should be ample time for discussion, at least 20 minutes</a:t>
            </a:r>
          </a:p>
          <a:p>
            <a:pPr lvl="1"/>
            <a:r>
              <a:rPr lang="en-US" dirty="0"/>
              <a:t>We will hold speakers to their time so that the discussion and  Q&amp;A does not get sacrificed</a:t>
            </a:r>
          </a:p>
          <a:p>
            <a:pPr lvl="1"/>
            <a:r>
              <a:rPr lang="en-US" dirty="0"/>
              <a:t>We will use ways of allowing questions to be submitted in advance and allow remote participation, with priority given to those who are attending in-person</a:t>
            </a:r>
          </a:p>
          <a:p>
            <a:r>
              <a:rPr lang="en-US" dirty="0"/>
              <a:t>The blocks labelled S will be for more detailed, but still of wide interest, issues </a:t>
            </a:r>
          </a:p>
          <a:p>
            <a:r>
              <a:rPr lang="en-US" dirty="0"/>
              <a:t>The blocks labelled “G” are for community wide issues, </a:t>
            </a:r>
          </a:p>
          <a:p>
            <a:pPr lvl="1"/>
            <a:r>
              <a:rPr lang="en-US" dirty="0"/>
              <a:t>including information transfer, plans from international partners, funding agencies, national and international laboratories</a:t>
            </a:r>
          </a:p>
          <a:p>
            <a:pPr lvl="1"/>
            <a:r>
              <a:rPr lang="en-US" dirty="0"/>
              <a:t>topics that are shared by all, or many, frontiers or are field-wide issues</a:t>
            </a:r>
          </a:p>
          <a:p>
            <a:pPr lvl="2"/>
            <a:r>
              <a:rPr lang="en-US" dirty="0"/>
              <a:t>Career issues</a:t>
            </a:r>
          </a:p>
          <a:p>
            <a:pPr lvl="2"/>
            <a:r>
              <a:rPr lang="en-US" dirty="0"/>
              <a:t>DEA</a:t>
            </a:r>
          </a:p>
          <a:p>
            <a:pPr lvl="2"/>
            <a:r>
              <a:rPr lang="en-US" dirty="0"/>
              <a:t>Training the next generation</a:t>
            </a:r>
          </a:p>
          <a:p>
            <a:pPr lvl="2"/>
            <a:r>
              <a:rPr lang="en-US" dirty="0"/>
              <a:t>… </a:t>
            </a:r>
          </a:p>
        </p:txBody>
      </p:sp>
      <p:sp>
        <p:nvSpPr>
          <p:cNvPr id="4" name="Date Placeholder 3">
            <a:extLst>
              <a:ext uri="{FF2B5EF4-FFF2-40B4-BE49-F238E27FC236}">
                <a16:creationId xmlns:a16="http://schemas.microsoft.com/office/drawing/2014/main" id="{FFF5ED60-D0E8-CD43-809A-8AE6C58CBFE8}"/>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DB50FD10-108C-F84A-8A78-12EDF7A4D0BD}"/>
              </a:ext>
            </a:extLst>
          </p:cNvPr>
          <p:cNvSpPr>
            <a:spLocks noGrp="1"/>
          </p:cNvSpPr>
          <p:nvPr>
            <p:ph type="sldNum" sz="quarter" idx="12"/>
          </p:nvPr>
        </p:nvSpPr>
        <p:spPr/>
        <p:txBody>
          <a:bodyPr/>
          <a:lstStyle/>
          <a:p>
            <a:fld id="{FDA37647-19D5-6A4D-B3B7-5205A4BD33D2}" type="slidenum">
              <a:rPr lang="en-US" smtClean="0"/>
              <a:t>3</a:t>
            </a:fld>
            <a:endParaRPr lang="en-US"/>
          </a:p>
        </p:txBody>
      </p:sp>
    </p:spTree>
    <p:extLst>
      <p:ext uri="{BB962C8B-B14F-4D97-AF65-F5344CB8AC3E}">
        <p14:creationId xmlns:p14="http://schemas.microsoft.com/office/powerpoint/2010/main" val="24495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957B8-E80B-6C3F-9495-1464F9DB577B}"/>
              </a:ext>
            </a:extLst>
          </p:cNvPr>
          <p:cNvSpPr>
            <a:spLocks noGrp="1"/>
          </p:cNvSpPr>
          <p:nvPr>
            <p:ph type="dt" sz="half" idx="10"/>
          </p:nvPr>
        </p:nvSpPr>
        <p:spPr/>
        <p:txBody>
          <a:bodyPr/>
          <a:lstStyle/>
          <a:p>
            <a:r>
              <a:rPr lang="en-US"/>
              <a:t>5/20/22</a:t>
            </a:r>
          </a:p>
        </p:txBody>
      </p:sp>
      <p:sp>
        <p:nvSpPr>
          <p:cNvPr id="3" name="Slide Number Placeholder 2">
            <a:extLst>
              <a:ext uri="{FF2B5EF4-FFF2-40B4-BE49-F238E27FC236}">
                <a16:creationId xmlns:a16="http://schemas.microsoft.com/office/drawing/2014/main" id="{B184CE21-8962-B10C-FD53-7F64F6E7EC92}"/>
              </a:ext>
            </a:extLst>
          </p:cNvPr>
          <p:cNvSpPr>
            <a:spLocks noGrp="1"/>
          </p:cNvSpPr>
          <p:nvPr>
            <p:ph type="sldNum" sz="quarter" idx="12"/>
          </p:nvPr>
        </p:nvSpPr>
        <p:spPr/>
        <p:txBody>
          <a:bodyPr/>
          <a:lstStyle/>
          <a:p>
            <a:fld id="{FDA37647-19D5-6A4D-B3B7-5205A4BD33D2}" type="slidenum">
              <a:rPr lang="en-US" smtClean="0"/>
              <a:t>4</a:t>
            </a:fld>
            <a:endParaRPr lang="en-US"/>
          </a:p>
        </p:txBody>
      </p:sp>
      <p:pic>
        <p:nvPicPr>
          <p:cNvPr id="4" name="Picture 3">
            <a:extLst>
              <a:ext uri="{FF2B5EF4-FFF2-40B4-BE49-F238E27FC236}">
                <a16:creationId xmlns:a16="http://schemas.microsoft.com/office/drawing/2014/main" id="{E7439F94-5E37-F3BE-4856-59DBEEA2AA44}"/>
              </a:ext>
            </a:extLst>
          </p:cNvPr>
          <p:cNvPicPr>
            <a:picLocks noChangeAspect="1"/>
          </p:cNvPicPr>
          <p:nvPr/>
        </p:nvPicPr>
        <p:blipFill>
          <a:blip r:embed="rId2"/>
          <a:stretch>
            <a:fillRect/>
          </a:stretch>
        </p:blipFill>
        <p:spPr>
          <a:xfrm>
            <a:off x="1396077" y="0"/>
            <a:ext cx="9399846" cy="6858000"/>
          </a:xfrm>
          <a:prstGeom prst="rect">
            <a:avLst/>
          </a:prstGeom>
        </p:spPr>
      </p:pic>
    </p:spTree>
    <p:extLst>
      <p:ext uri="{BB962C8B-B14F-4D97-AF65-F5344CB8AC3E}">
        <p14:creationId xmlns:p14="http://schemas.microsoft.com/office/powerpoint/2010/main" val="8146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7DCD-BA11-024C-9108-D23E969D1E91}"/>
              </a:ext>
            </a:extLst>
          </p:cNvPr>
          <p:cNvSpPr>
            <a:spLocks noGrp="1"/>
          </p:cNvSpPr>
          <p:nvPr>
            <p:ph type="title"/>
          </p:nvPr>
        </p:nvSpPr>
        <p:spPr/>
        <p:txBody>
          <a:bodyPr/>
          <a:lstStyle/>
          <a:p>
            <a:r>
              <a:rPr lang="en-US" dirty="0"/>
              <a:t>DOE/NSF Meetings during the CSS</a:t>
            </a:r>
          </a:p>
        </p:txBody>
      </p:sp>
      <p:sp>
        <p:nvSpPr>
          <p:cNvPr id="3" name="Content Placeholder 2">
            <a:extLst>
              <a:ext uri="{FF2B5EF4-FFF2-40B4-BE49-F238E27FC236}">
                <a16:creationId xmlns:a16="http://schemas.microsoft.com/office/drawing/2014/main" id="{7AED84A0-2CC7-6541-AB6E-51A4264B2398}"/>
              </a:ext>
            </a:extLst>
          </p:cNvPr>
          <p:cNvSpPr>
            <a:spLocks noGrp="1"/>
          </p:cNvSpPr>
          <p:nvPr>
            <p:ph idx="1"/>
          </p:nvPr>
        </p:nvSpPr>
        <p:spPr/>
        <p:txBody>
          <a:bodyPr>
            <a:normAutofit fontScale="62500" lnSpcReduction="20000"/>
          </a:bodyPr>
          <a:lstStyle/>
          <a:p>
            <a:pPr marL="0" indent="0">
              <a:buNone/>
            </a:pPr>
            <a:r>
              <a:rPr lang="en-US" sz="3200" b="1" dirty="0"/>
              <a:t>There are three types of activities. While this may not be what one thinks of for a Snowmass, there is precedent from 2013, where these meetings were felt to be valuable and were well attended. This year, the agencies are trying </a:t>
            </a:r>
            <a:r>
              <a:rPr lang="en-US" sz="3200" b="1" dirty="0" err="1"/>
              <a:t>ot</a:t>
            </a:r>
            <a:r>
              <a:rPr lang="en-US" sz="3200" b="1" dirty="0"/>
              <a:t> reconnect in-person with their Pi’s and this Snowmass  provides a good opportunity. All the Program Managers from the main science sectors are showing up in-person, along with much of OHEP upper management.</a:t>
            </a:r>
            <a:endParaRPr lang="en-US" dirty="0"/>
          </a:p>
          <a:p>
            <a:r>
              <a:rPr lang="en-US" dirty="0"/>
              <a:t>DOE Program Officers (HEP, Intensity, Cosmic, Theory) each want two hours to meet with their constituencies, i.e., PIs they support. The size of the groups will vary but will not exceed 100. They expect </a:t>
            </a:r>
            <a:r>
              <a:rPr lang="en-US" dirty="0">
                <a:highlight>
                  <a:srgbClr val="FFFF00"/>
                </a:highlight>
              </a:rPr>
              <a:t>two of these to be in parallel on two evenings (e.g. Tuesday and Thursday). So, we need  two rooms on each day for two hours.</a:t>
            </a:r>
          </a:p>
          <a:p>
            <a:r>
              <a:rPr lang="en-US" dirty="0"/>
              <a:t>Small meetings with individual PIs or their groups, so up to 10 people. They need access to </a:t>
            </a:r>
            <a:r>
              <a:rPr lang="en-US" dirty="0">
                <a:highlight>
                  <a:srgbClr val="FFFF00"/>
                </a:highlight>
              </a:rPr>
              <a:t>5 small rooms </a:t>
            </a:r>
            <a:r>
              <a:rPr lang="en-US" dirty="0"/>
              <a:t>for a few days. Could be during the mornings or afternoons.</a:t>
            </a:r>
          </a:p>
          <a:p>
            <a:r>
              <a:rPr lang="en-US" dirty="0"/>
              <a:t>(This may not be something they decide they want) rooms for 1-2 hours for a large number of people to hear about major DOE programs such as FOAs, budget outlook early career issues,… </a:t>
            </a:r>
            <a:r>
              <a:rPr lang="en-US" dirty="0">
                <a:highlight>
                  <a:srgbClr val="FFFF00"/>
                </a:highlight>
              </a:rPr>
              <a:t>Possibly during lunch, now that we can order in.</a:t>
            </a:r>
          </a:p>
          <a:p>
            <a:r>
              <a:rPr lang="en-US" dirty="0"/>
              <a:t>Even without group 3, this requires a lot of rooms and occupy people for a lot of their time. However, the meetings were reasonably well attended in 2013.  Tuesday and Thursday evening are the best days to do group 1. Group 2 would probably need to be over a few lunches during the week, if they are in fact needed. </a:t>
            </a:r>
          </a:p>
          <a:p>
            <a:endParaRPr lang="en-US" dirty="0"/>
          </a:p>
        </p:txBody>
      </p:sp>
      <p:sp>
        <p:nvSpPr>
          <p:cNvPr id="4" name="Date Placeholder 3">
            <a:extLst>
              <a:ext uri="{FF2B5EF4-FFF2-40B4-BE49-F238E27FC236}">
                <a16:creationId xmlns:a16="http://schemas.microsoft.com/office/drawing/2014/main" id="{3CB29EAC-1D0B-8C4F-B048-DD8D23F64BAF}"/>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65BE77F4-9D74-D846-85D3-C2032B8526CF}"/>
              </a:ext>
            </a:extLst>
          </p:cNvPr>
          <p:cNvSpPr>
            <a:spLocks noGrp="1"/>
          </p:cNvSpPr>
          <p:nvPr>
            <p:ph type="sldNum" sz="quarter" idx="12"/>
          </p:nvPr>
        </p:nvSpPr>
        <p:spPr/>
        <p:txBody>
          <a:bodyPr/>
          <a:lstStyle/>
          <a:p>
            <a:fld id="{FDA37647-19D5-6A4D-B3B7-5205A4BD33D2}" type="slidenum">
              <a:rPr lang="en-US" smtClean="0"/>
              <a:t>5</a:t>
            </a:fld>
            <a:endParaRPr lang="en-US"/>
          </a:p>
        </p:txBody>
      </p:sp>
      <p:sp>
        <p:nvSpPr>
          <p:cNvPr id="6" name="TextBox 5">
            <a:extLst>
              <a:ext uri="{FF2B5EF4-FFF2-40B4-BE49-F238E27FC236}">
                <a16:creationId xmlns:a16="http://schemas.microsoft.com/office/drawing/2014/main" id="{AC6B8D15-63D1-1141-ADC2-14B8B9359B23}"/>
              </a:ext>
            </a:extLst>
          </p:cNvPr>
          <p:cNvSpPr txBox="1"/>
          <p:nvPr/>
        </p:nvSpPr>
        <p:spPr>
          <a:xfrm>
            <a:off x="4285397" y="5950424"/>
            <a:ext cx="4405886"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Need to find out what NSF needs!</a:t>
            </a:r>
          </a:p>
        </p:txBody>
      </p:sp>
    </p:spTree>
    <p:extLst>
      <p:ext uri="{BB962C8B-B14F-4D97-AF65-F5344CB8AC3E}">
        <p14:creationId xmlns:p14="http://schemas.microsoft.com/office/powerpoint/2010/main" val="22812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8C82-6067-D74D-8FEA-0127D5830978}"/>
              </a:ext>
            </a:extLst>
          </p:cNvPr>
          <p:cNvSpPr>
            <a:spLocks noGrp="1"/>
          </p:cNvSpPr>
          <p:nvPr>
            <p:ph type="title"/>
          </p:nvPr>
        </p:nvSpPr>
        <p:spPr/>
        <p:txBody>
          <a:bodyPr/>
          <a:lstStyle/>
          <a:p>
            <a:r>
              <a:rPr lang="en-US" dirty="0"/>
              <a:t>Days 9 and 10: Preliminary Thoughts – I </a:t>
            </a:r>
          </a:p>
        </p:txBody>
      </p:sp>
      <p:sp>
        <p:nvSpPr>
          <p:cNvPr id="3" name="Content Placeholder 2">
            <a:extLst>
              <a:ext uri="{FF2B5EF4-FFF2-40B4-BE49-F238E27FC236}">
                <a16:creationId xmlns:a16="http://schemas.microsoft.com/office/drawing/2014/main" id="{C9ED3502-D03E-314C-99FB-2060A525992D}"/>
              </a:ext>
            </a:extLst>
          </p:cNvPr>
          <p:cNvSpPr>
            <a:spLocks noGrp="1"/>
          </p:cNvSpPr>
          <p:nvPr>
            <p:ph idx="1"/>
          </p:nvPr>
        </p:nvSpPr>
        <p:spPr/>
        <p:txBody>
          <a:bodyPr>
            <a:normAutofit/>
          </a:bodyPr>
          <a:lstStyle/>
          <a:p>
            <a:r>
              <a:rPr lang="en-US" dirty="0"/>
              <a:t>We have 5 hours possibly available for Frontier summaries and other talks</a:t>
            </a:r>
          </a:p>
          <a:p>
            <a:pPr lvl="1"/>
            <a:r>
              <a:rPr lang="en-US" dirty="0"/>
              <a:t>This is reduced to 4.5 hours by the need for a morning coffee break</a:t>
            </a:r>
          </a:p>
          <a:p>
            <a:r>
              <a:rPr lang="en-US" dirty="0"/>
              <a:t>If we allow 20’/frontier, we use , 3 hours and 20 minutes and have time for another talk  session</a:t>
            </a:r>
            <a:endParaRPr lang="en-US" b="1" dirty="0">
              <a:solidFill>
                <a:srgbClr val="C00000"/>
              </a:solidFill>
            </a:endParaRPr>
          </a:p>
          <a:p>
            <a:pPr lvl="1"/>
            <a:r>
              <a:rPr lang="en-US" dirty="0"/>
              <a:t>The goal of the talk is to remind people of the major recommendations but mainly to focus on the state of your report for the Snowmass book, which should in general be “almost done”, so you could provide a “</a:t>
            </a:r>
            <a:r>
              <a:rPr lang="en-US" dirty="0" err="1"/>
              <a:t>punchlist</a:t>
            </a:r>
            <a:r>
              <a:rPr lang="en-US" dirty="0"/>
              <a:t>” of important tasks that are incomplete.</a:t>
            </a:r>
          </a:p>
          <a:p>
            <a:r>
              <a:rPr lang="en-US" b="1" dirty="0">
                <a:solidFill>
                  <a:srgbClr val="C00000"/>
                </a:solidFill>
              </a:rPr>
              <a:t>.This does not seem very attractive to me</a:t>
            </a:r>
            <a:endParaRPr lang="en-US" dirty="0"/>
          </a:p>
          <a:p>
            <a:endParaRPr lang="en-US" dirty="0"/>
          </a:p>
        </p:txBody>
      </p:sp>
      <p:sp>
        <p:nvSpPr>
          <p:cNvPr id="4" name="Date Placeholder 3">
            <a:extLst>
              <a:ext uri="{FF2B5EF4-FFF2-40B4-BE49-F238E27FC236}">
                <a16:creationId xmlns:a16="http://schemas.microsoft.com/office/drawing/2014/main" id="{C266B6E9-2BC3-7542-B10F-0A16138BA2C1}"/>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6E311A4A-A5EC-5545-A251-CD72F40C0309}"/>
              </a:ext>
            </a:extLst>
          </p:cNvPr>
          <p:cNvSpPr>
            <a:spLocks noGrp="1"/>
          </p:cNvSpPr>
          <p:nvPr>
            <p:ph type="sldNum" sz="quarter" idx="12"/>
          </p:nvPr>
        </p:nvSpPr>
        <p:spPr/>
        <p:txBody>
          <a:bodyPr/>
          <a:lstStyle/>
          <a:p>
            <a:fld id="{FDA37647-19D5-6A4D-B3B7-5205A4BD33D2}" type="slidenum">
              <a:rPr lang="en-US" smtClean="0"/>
              <a:t>6</a:t>
            </a:fld>
            <a:endParaRPr lang="en-US"/>
          </a:p>
        </p:txBody>
      </p:sp>
    </p:spTree>
    <p:extLst>
      <p:ext uri="{BB962C8B-B14F-4D97-AF65-F5344CB8AC3E}">
        <p14:creationId xmlns:p14="http://schemas.microsoft.com/office/powerpoint/2010/main" val="192135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8C82-6067-D74D-8FEA-0127D5830978}"/>
              </a:ext>
            </a:extLst>
          </p:cNvPr>
          <p:cNvSpPr>
            <a:spLocks noGrp="1"/>
          </p:cNvSpPr>
          <p:nvPr>
            <p:ph type="title"/>
          </p:nvPr>
        </p:nvSpPr>
        <p:spPr/>
        <p:txBody>
          <a:bodyPr/>
          <a:lstStyle/>
          <a:p>
            <a:r>
              <a:rPr lang="en-US" dirty="0"/>
              <a:t>Days 9 and 10: Preliminary Thoughts – II </a:t>
            </a:r>
          </a:p>
        </p:txBody>
      </p:sp>
      <p:sp>
        <p:nvSpPr>
          <p:cNvPr id="3" name="Content Placeholder 2">
            <a:extLst>
              <a:ext uri="{FF2B5EF4-FFF2-40B4-BE49-F238E27FC236}">
                <a16:creationId xmlns:a16="http://schemas.microsoft.com/office/drawing/2014/main" id="{C9ED3502-D03E-314C-99FB-2060A525992D}"/>
              </a:ext>
            </a:extLst>
          </p:cNvPr>
          <p:cNvSpPr>
            <a:spLocks noGrp="1"/>
          </p:cNvSpPr>
          <p:nvPr>
            <p:ph idx="1"/>
          </p:nvPr>
        </p:nvSpPr>
        <p:spPr/>
        <p:txBody>
          <a:bodyPr>
            <a:normAutofit fontScale="92500"/>
          </a:bodyPr>
          <a:lstStyle/>
          <a:p>
            <a:r>
              <a:rPr lang="en-US" dirty="0"/>
              <a:t>We have 5 hours possibly available for Frontier summaries and other talks</a:t>
            </a:r>
          </a:p>
          <a:p>
            <a:pPr lvl="1"/>
            <a:r>
              <a:rPr lang="en-US" dirty="0"/>
              <a:t>This is reduced to 4.5 hours by the need for a morning coffee break</a:t>
            </a:r>
          </a:p>
          <a:p>
            <a:r>
              <a:rPr lang="en-US" dirty="0"/>
              <a:t>Maybe we could focus on the 5 drivers (and any others we want to add) and have one 30 minute talk on each in which we cover all our proposals form this Snowmass and describe how we will advance  HEP </a:t>
            </a:r>
          </a:p>
          <a:p>
            <a:r>
              <a:rPr lang="en-US" dirty="0"/>
              <a:t>We could also say how we feel about the charge for P5 and whether we would like them to consider or even make recommendations on other issues critical to realizing the visions that are not project-like</a:t>
            </a:r>
          </a:p>
          <a:p>
            <a:pPr lvl="1"/>
            <a:r>
              <a:rPr lang="en-US" dirty="0"/>
              <a:t>HEPAP may want to work with the DOE and NSF and DPF outside of the  find a way to addressing  these issues</a:t>
            </a:r>
          </a:p>
        </p:txBody>
      </p:sp>
      <p:sp>
        <p:nvSpPr>
          <p:cNvPr id="4" name="Date Placeholder 3">
            <a:extLst>
              <a:ext uri="{FF2B5EF4-FFF2-40B4-BE49-F238E27FC236}">
                <a16:creationId xmlns:a16="http://schemas.microsoft.com/office/drawing/2014/main" id="{C266B6E9-2BC3-7542-B10F-0A16138BA2C1}"/>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6E311A4A-A5EC-5545-A251-CD72F40C0309}"/>
              </a:ext>
            </a:extLst>
          </p:cNvPr>
          <p:cNvSpPr>
            <a:spLocks noGrp="1"/>
          </p:cNvSpPr>
          <p:nvPr>
            <p:ph type="sldNum" sz="quarter" idx="12"/>
          </p:nvPr>
        </p:nvSpPr>
        <p:spPr/>
        <p:txBody>
          <a:bodyPr/>
          <a:lstStyle/>
          <a:p>
            <a:fld id="{FDA37647-19D5-6A4D-B3B7-5205A4BD33D2}" type="slidenum">
              <a:rPr lang="en-US" smtClean="0"/>
              <a:t>7</a:t>
            </a:fld>
            <a:endParaRPr lang="en-US"/>
          </a:p>
        </p:txBody>
      </p:sp>
    </p:spTree>
    <p:extLst>
      <p:ext uri="{BB962C8B-B14F-4D97-AF65-F5344CB8AC3E}">
        <p14:creationId xmlns:p14="http://schemas.microsoft.com/office/powerpoint/2010/main" val="63561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894B-7143-9264-8A47-0BC99355A3E8}"/>
              </a:ext>
            </a:extLst>
          </p:cNvPr>
          <p:cNvSpPr>
            <a:spLocks noGrp="1"/>
          </p:cNvSpPr>
          <p:nvPr>
            <p:ph type="title"/>
          </p:nvPr>
        </p:nvSpPr>
        <p:spPr/>
        <p:txBody>
          <a:bodyPr/>
          <a:lstStyle/>
          <a:p>
            <a:r>
              <a:rPr lang="en-US" dirty="0"/>
              <a:t>Organizing General Sessions</a:t>
            </a:r>
          </a:p>
        </p:txBody>
      </p:sp>
      <p:sp>
        <p:nvSpPr>
          <p:cNvPr id="3" name="Content Placeholder 2">
            <a:extLst>
              <a:ext uri="{FF2B5EF4-FFF2-40B4-BE49-F238E27FC236}">
                <a16:creationId xmlns:a16="http://schemas.microsoft.com/office/drawing/2014/main" id="{5355A135-DA84-3103-B490-BB70B1734F21}"/>
              </a:ext>
            </a:extLst>
          </p:cNvPr>
          <p:cNvSpPr>
            <a:spLocks noGrp="1"/>
          </p:cNvSpPr>
          <p:nvPr>
            <p:ph idx="1"/>
          </p:nvPr>
        </p:nvSpPr>
        <p:spPr/>
        <p:txBody>
          <a:bodyPr/>
          <a:lstStyle/>
          <a:p>
            <a:r>
              <a:rPr lang="en-US" dirty="0"/>
              <a:t>Quantum: Maria </a:t>
            </a:r>
            <a:r>
              <a:rPr lang="en-US" dirty="0" err="1"/>
              <a:t>Spiropulu</a:t>
            </a:r>
            <a:r>
              <a:rPr lang="en-US" dirty="0"/>
              <a:t>, Martin Savage (with a long list of stakeholders to contact)</a:t>
            </a:r>
          </a:p>
          <a:p>
            <a:r>
              <a:rPr lang="en-US" dirty="0"/>
              <a:t>Careers and Training the Next Generations: Petra Merkel, Vladimir </a:t>
            </a:r>
            <a:r>
              <a:rPr lang="en-US" dirty="0" err="1"/>
              <a:t>Shiltsev</a:t>
            </a:r>
            <a:r>
              <a:rPr lang="en-US" dirty="0"/>
              <a:t> (TBC) (with a list of stakeholders)</a:t>
            </a:r>
          </a:p>
          <a:p>
            <a:r>
              <a:rPr lang="en-US" dirty="0"/>
              <a:t>Recruiting International participants for </a:t>
            </a:r>
            <a:r>
              <a:rPr lang="en-US"/>
              <a:t>panel sessions</a:t>
            </a:r>
            <a:endParaRPr lang="en-US" dirty="0"/>
          </a:p>
          <a:p>
            <a:endParaRPr lang="en-US" dirty="0"/>
          </a:p>
        </p:txBody>
      </p:sp>
      <p:sp>
        <p:nvSpPr>
          <p:cNvPr id="4" name="Date Placeholder 3">
            <a:extLst>
              <a:ext uri="{FF2B5EF4-FFF2-40B4-BE49-F238E27FC236}">
                <a16:creationId xmlns:a16="http://schemas.microsoft.com/office/drawing/2014/main" id="{D0B2978C-5ADA-558B-AB62-AABFD2ACE132}"/>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B1E77E75-29B8-4851-D275-063662CE4FA5}"/>
              </a:ext>
            </a:extLst>
          </p:cNvPr>
          <p:cNvSpPr>
            <a:spLocks noGrp="1"/>
          </p:cNvSpPr>
          <p:nvPr>
            <p:ph type="sldNum" sz="quarter" idx="12"/>
          </p:nvPr>
        </p:nvSpPr>
        <p:spPr/>
        <p:txBody>
          <a:bodyPr/>
          <a:lstStyle/>
          <a:p>
            <a:fld id="{FDA37647-19D5-6A4D-B3B7-5205A4BD33D2}" type="slidenum">
              <a:rPr lang="en-US" smtClean="0"/>
              <a:t>8</a:t>
            </a:fld>
            <a:endParaRPr lang="en-US"/>
          </a:p>
        </p:txBody>
      </p:sp>
    </p:spTree>
    <p:extLst>
      <p:ext uri="{BB962C8B-B14F-4D97-AF65-F5344CB8AC3E}">
        <p14:creationId xmlns:p14="http://schemas.microsoft.com/office/powerpoint/2010/main" val="387276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BDC8-1769-3E73-71C3-3C63E7B73834}"/>
              </a:ext>
            </a:extLst>
          </p:cNvPr>
          <p:cNvSpPr>
            <a:spLocks noGrp="1"/>
          </p:cNvSpPr>
          <p:nvPr>
            <p:ph type="title"/>
          </p:nvPr>
        </p:nvSpPr>
        <p:spPr/>
        <p:txBody>
          <a:bodyPr/>
          <a:lstStyle/>
          <a:p>
            <a:r>
              <a:rPr lang="en-US" dirty="0"/>
              <a:t>Useful Information</a:t>
            </a:r>
          </a:p>
        </p:txBody>
      </p:sp>
      <p:sp>
        <p:nvSpPr>
          <p:cNvPr id="3" name="Content Placeholder 2">
            <a:extLst>
              <a:ext uri="{FF2B5EF4-FFF2-40B4-BE49-F238E27FC236}">
                <a16:creationId xmlns:a16="http://schemas.microsoft.com/office/drawing/2014/main" id="{022F3030-25E6-C5E5-5BD5-7E69997F748A}"/>
              </a:ext>
            </a:extLst>
          </p:cNvPr>
          <p:cNvSpPr>
            <a:spLocks noGrp="1"/>
          </p:cNvSpPr>
          <p:nvPr>
            <p:ph idx="1"/>
          </p:nvPr>
        </p:nvSpPr>
        <p:spPr/>
        <p:txBody>
          <a:bodyPr>
            <a:normAutofit/>
          </a:bodyPr>
          <a:lstStyle/>
          <a:p>
            <a:pPr marL="0" indent="0">
              <a:buNone/>
            </a:pPr>
            <a:r>
              <a:rPr lang="en-US" sz="3200" dirty="0">
                <a:hlinkClick r:id="rId2"/>
              </a:rPr>
              <a:t>https://docs.google.com/document/d/11F9W5JwVZLp9JfUN7EhVUg5orycYMNOO36i1saqoFrg/edit - heading=h.80ikt0q8fhm3</a:t>
            </a:r>
            <a:endParaRPr lang="en-US" sz="3200" dirty="0"/>
          </a:p>
        </p:txBody>
      </p:sp>
      <p:sp>
        <p:nvSpPr>
          <p:cNvPr id="4" name="Date Placeholder 3">
            <a:extLst>
              <a:ext uri="{FF2B5EF4-FFF2-40B4-BE49-F238E27FC236}">
                <a16:creationId xmlns:a16="http://schemas.microsoft.com/office/drawing/2014/main" id="{AC35E4FF-2BAF-F3E1-5462-F7A82FDCAD36}"/>
              </a:ext>
            </a:extLst>
          </p:cNvPr>
          <p:cNvSpPr>
            <a:spLocks noGrp="1"/>
          </p:cNvSpPr>
          <p:nvPr>
            <p:ph type="dt" sz="half" idx="10"/>
          </p:nvPr>
        </p:nvSpPr>
        <p:spPr/>
        <p:txBody>
          <a:bodyPr/>
          <a:lstStyle/>
          <a:p>
            <a:r>
              <a:rPr lang="en-US"/>
              <a:t>5/20/22</a:t>
            </a:r>
          </a:p>
        </p:txBody>
      </p:sp>
      <p:sp>
        <p:nvSpPr>
          <p:cNvPr id="5" name="Slide Number Placeholder 4">
            <a:extLst>
              <a:ext uri="{FF2B5EF4-FFF2-40B4-BE49-F238E27FC236}">
                <a16:creationId xmlns:a16="http://schemas.microsoft.com/office/drawing/2014/main" id="{C61788D6-2283-91BC-BBCF-037B56F56F3B}"/>
              </a:ext>
            </a:extLst>
          </p:cNvPr>
          <p:cNvSpPr>
            <a:spLocks noGrp="1"/>
          </p:cNvSpPr>
          <p:nvPr>
            <p:ph type="sldNum" sz="quarter" idx="12"/>
          </p:nvPr>
        </p:nvSpPr>
        <p:spPr/>
        <p:txBody>
          <a:bodyPr/>
          <a:lstStyle/>
          <a:p>
            <a:fld id="{FDA37647-19D5-6A4D-B3B7-5205A4BD33D2}" type="slidenum">
              <a:rPr lang="en-US" smtClean="0"/>
              <a:t>9</a:t>
            </a:fld>
            <a:endParaRPr lang="en-US"/>
          </a:p>
        </p:txBody>
      </p:sp>
    </p:spTree>
    <p:extLst>
      <p:ext uri="{BB962C8B-B14F-4D97-AF65-F5344CB8AC3E}">
        <p14:creationId xmlns:p14="http://schemas.microsoft.com/office/powerpoint/2010/main" val="311957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5469</TotalTime>
  <Words>2029</Words>
  <Application>Microsoft Macintosh PowerPoint</Application>
  <PresentationFormat>Widescreen</PresentationFormat>
  <Paragraphs>209</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Book</vt:lpstr>
      <vt:lpstr>Calibri</vt:lpstr>
      <vt:lpstr>Calibri Light</vt:lpstr>
      <vt:lpstr>Times New Roman</vt:lpstr>
      <vt:lpstr>Office Theme</vt:lpstr>
      <vt:lpstr>Snowmass Program Committee Meeting</vt:lpstr>
      <vt:lpstr>Day 1 Agenda</vt:lpstr>
      <vt:lpstr>Purpose of the various types of talks</vt:lpstr>
      <vt:lpstr>PowerPoint Presentation</vt:lpstr>
      <vt:lpstr>DOE/NSF Meetings during the CSS</vt:lpstr>
      <vt:lpstr>Days 9 and 10: Preliminary Thoughts – I </vt:lpstr>
      <vt:lpstr>Days 9 and 10: Preliminary Thoughts – II </vt:lpstr>
      <vt:lpstr>Organizing General Sessions</vt:lpstr>
      <vt:lpstr>Useful Information</vt:lpstr>
      <vt:lpstr>Backup Slides</vt:lpstr>
      <vt:lpstr>Timeline for Snowmass Book </vt:lpstr>
      <vt:lpstr>PowerPoint Presentation</vt:lpstr>
      <vt:lpstr>Some scheduling issues</vt:lpstr>
      <vt:lpstr>Notes</vt:lpstr>
      <vt:lpstr>PowerPoint Presentation</vt:lpstr>
      <vt:lpstr>Suggestions for Plenary Sessions Organized by the Program Committee – Some examples</vt:lpstr>
      <vt:lpstr>The Snowmass Book - 2021</vt:lpstr>
      <vt:lpstr>Categories for General Sessions – Preliminary Thoughts  - DPF Chair Line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Joel N Butler</dc:creator>
  <cp:keywords/>
  <dc:description/>
  <cp:lastModifiedBy>Joel N Butler</cp:lastModifiedBy>
  <cp:revision>30</cp:revision>
  <dcterms:created xsi:type="dcterms:W3CDTF">2022-04-25T06:06:39Z</dcterms:created>
  <dcterms:modified xsi:type="dcterms:W3CDTF">2022-06-15T17:39:25Z</dcterms:modified>
  <cp:category/>
</cp:coreProperties>
</file>