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4123" r:id="rId2"/>
  </p:sldMasterIdLst>
  <p:notesMasterIdLst>
    <p:notesMasterId r:id="rId19"/>
  </p:notesMasterIdLst>
  <p:handoutMasterIdLst>
    <p:handoutMasterId r:id="rId20"/>
  </p:handoutMasterIdLst>
  <p:sldIdLst>
    <p:sldId id="286" r:id="rId3"/>
    <p:sldId id="392" r:id="rId4"/>
    <p:sldId id="376" r:id="rId5"/>
    <p:sldId id="394" r:id="rId6"/>
    <p:sldId id="404" r:id="rId7"/>
    <p:sldId id="386" r:id="rId8"/>
    <p:sldId id="387" r:id="rId9"/>
    <p:sldId id="388" r:id="rId10"/>
    <p:sldId id="402" r:id="rId11"/>
    <p:sldId id="397" r:id="rId12"/>
    <p:sldId id="398" r:id="rId13"/>
    <p:sldId id="399" r:id="rId14"/>
    <p:sldId id="400" r:id="rId15"/>
    <p:sldId id="401" r:id="rId16"/>
    <p:sldId id="403" r:id="rId17"/>
    <p:sldId id="381" r:id="rId18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4142">
          <p15:clr>
            <a:srgbClr val="A4A3A4"/>
          </p15:clr>
        </p15:guide>
        <p15:guide id="2" orient="horz" pos="3655">
          <p15:clr>
            <a:srgbClr val="A4A3A4"/>
          </p15:clr>
        </p15:guide>
        <p15:guide id="3" orient="horz" pos="1698">
          <p15:clr>
            <a:srgbClr val="A4A3A4"/>
          </p15:clr>
        </p15:guide>
        <p15:guide id="4" orient="horz" pos="688">
          <p15:clr>
            <a:srgbClr val="A4A3A4"/>
          </p15:clr>
        </p15:guide>
        <p15:guide id="5" orient="horz" pos="2790">
          <p15:clr>
            <a:srgbClr val="A4A3A4"/>
          </p15:clr>
        </p15:guide>
        <p15:guide id="6" orient="horz" pos="174">
          <p15:clr>
            <a:srgbClr val="A4A3A4"/>
          </p15:clr>
        </p15:guide>
        <p15:guide id="7" orient="horz" pos="128">
          <p15:clr>
            <a:srgbClr val="A4A3A4"/>
          </p15:clr>
        </p15:guide>
        <p15:guide id="8" pos="5621">
          <p15:clr>
            <a:srgbClr val="A4A3A4"/>
          </p15:clr>
        </p15:guide>
        <p15:guide id="9" pos="136">
          <p15:clr>
            <a:srgbClr val="A4A3A4"/>
          </p15:clr>
        </p15:guide>
        <p15:guide id="10" pos="589">
          <p15:clr>
            <a:srgbClr val="A4A3A4"/>
          </p15:clr>
        </p15:guide>
        <p15:guide id="11" pos="3572">
          <p15:clr>
            <a:srgbClr val="A4A3A4"/>
          </p15:clr>
        </p15:guide>
        <p15:guide id="12" pos="5163">
          <p15:clr>
            <a:srgbClr val="A4A3A4"/>
          </p15:clr>
        </p15:guide>
        <p15:guide id="13" pos="4632">
          <p15:clr>
            <a:srgbClr val="A4A3A4"/>
          </p15:clr>
        </p15:guide>
        <p15:guide id="14" pos="4446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99D6EA"/>
    <a:srgbClr val="404040"/>
    <a:srgbClr val="4E4E4E"/>
    <a:srgbClr val="004C97"/>
    <a:srgbClr val="63666A"/>
    <a:srgbClr val="505050"/>
    <a:srgbClr val="A7A8AA"/>
    <a:srgbClr val="003087"/>
    <a:srgbClr val="0F2D62"/>
    <a:srgbClr val="8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C48FC4A-0823-40FB-9401-D11F9395E32B}" v="114" dt="2022-06-26T15:48:32.406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331" autoAdjust="0"/>
    <p:restoredTop sz="94660"/>
  </p:normalViewPr>
  <p:slideViewPr>
    <p:cSldViewPr snapToGrid="0" snapToObjects="1" showGuides="1">
      <p:cViewPr varScale="1">
        <p:scale>
          <a:sx n="119" d="100"/>
          <a:sy n="119" d="100"/>
        </p:scale>
        <p:origin x="1734" y="90"/>
      </p:cViewPr>
      <p:guideLst>
        <p:guide orient="horz" pos="4142"/>
        <p:guide orient="horz" pos="3655"/>
        <p:guide orient="horz" pos="1698"/>
        <p:guide orient="horz" pos="688"/>
        <p:guide orient="horz" pos="2790"/>
        <p:guide orient="horz" pos="174"/>
        <p:guide orient="horz" pos="128"/>
        <p:guide pos="5621"/>
        <p:guide pos="136"/>
        <p:guide pos="589"/>
        <p:guide pos="3572"/>
        <p:guide pos="5163"/>
        <p:guide pos="4632"/>
        <p:guide pos="4446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napToObjects="1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microsoft.com/office/2015/10/relationships/revisionInfo" Target="revisionInfo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BB872F3-6144-3148-BC13-C063BA20AE80}" type="datetimeFigureOut">
              <a:rPr lang="en-US"/>
              <a:pPr>
                <a:defRPr/>
              </a:pPr>
              <a:t>6/30/2022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0ACDB0ED-0BEE-9846-B9EA-5C7BFF062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1645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31CFD29-8380-B24A-89EC-384D8B8A981B}" type="datetimeFigureOut">
              <a:rPr lang="en-US"/>
              <a:pPr>
                <a:defRPr/>
              </a:pPr>
              <a:t>6/30/2022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CAD08E57-B576-F641-BEA6-C3D752DF7F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6400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ermilab + Extra Logos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219719" y="4963772"/>
            <a:ext cx="6107190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 baseline="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endParaRPr lang="en-US" dirty="0"/>
          </a:p>
          <a:p>
            <a:pPr lvl="0"/>
            <a:r>
              <a:rPr lang="en-US" dirty="0" err="1"/>
              <a:t>ProtoDune</a:t>
            </a:r>
            <a:r>
              <a:rPr lang="en-US" dirty="0"/>
              <a:t>-SP Installation, Test, and Integration</a:t>
            </a:r>
          </a:p>
          <a:p>
            <a:pPr lvl="0"/>
            <a:r>
              <a:rPr lang="en-US" dirty="0"/>
              <a:t>Linda Bagby, Terri Shaw</a:t>
            </a:r>
          </a:p>
          <a:p>
            <a:pPr lvl="0"/>
            <a:r>
              <a:rPr lang="en-US" dirty="0"/>
              <a:t>January 25, 2017</a:t>
            </a:r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5670218" y="5977379"/>
            <a:ext cx="3257550" cy="0"/>
          </a:xfrm>
          <a:prstGeom prst="line">
            <a:avLst/>
          </a:prstGeom>
          <a:ln w="28575" cmpd="sng">
            <a:solidFill>
              <a:srgbClr val="99D6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1" hasCustomPrompt="1"/>
          </p:nvPr>
        </p:nvSpPr>
        <p:spPr>
          <a:xfrm>
            <a:off x="219718" y="3951841"/>
            <a:ext cx="8667106" cy="1003049"/>
          </a:xfrm>
          <a:prstGeom prst="rect">
            <a:avLst/>
          </a:prstGeom>
        </p:spPr>
        <p:txBody>
          <a:bodyPr vert="horz" wrap="square" lIns="0" tIns="27432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 baseline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 dirty="0" err="1"/>
              <a:t>ProtoDUNE</a:t>
            </a:r>
            <a:r>
              <a:rPr lang="en-US" dirty="0"/>
              <a:t> Grounding and Shielding</a:t>
            </a:r>
          </a:p>
        </p:txBody>
      </p:sp>
      <p:pic>
        <p:nvPicPr>
          <p:cNvPr id="32" name="Picture 31" descr="14-0218-16D.lr.jpg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16" b="25769"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  <p:pic>
        <p:nvPicPr>
          <p:cNvPr id="33" name="Picture 32" descr="FermiLogoBar_DOE_KO_horiz.eps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88917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82685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06.30.22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Matt Micheli | 2x2@LArTF Electronics Integration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67BA2-A1A2-4E2F-8C46-C91465D163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4181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06.30.22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Matt Micheli | 2x2@LArTF Electronics Integration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67BA2-A1A2-4E2F-8C46-C91465D163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7266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06.30.22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Matt Micheli | 2x2@LArTF Electronics Integration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67BA2-A1A2-4E2F-8C46-C91465D163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371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06.30.22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Matt Micheli | 2x2@LArTF Electronics Integration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67BA2-A1A2-4E2F-8C46-C91465D163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7432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06.30.22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Matt Micheli | 2x2@LArTF Electronics Integration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67BA2-A1A2-4E2F-8C46-C91465D163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0624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06.30.22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Matt Micheli | 2x2@LArTF Electronics Integration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67BA2-A1A2-4E2F-8C46-C91465D163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32458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06.30.22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Matt Micheli | 2x2@LArTF Electronics Integration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67BA2-A1A2-4E2F-8C46-C91465D163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74196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06.30.22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Matt Micheli | 2x2@LArTF Electronics Integration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67BA2-A1A2-4E2F-8C46-C91465D163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28100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06.30.22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Matt Micheli | 2x2@LArTF Electronics Integration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67BA2-A1A2-4E2F-8C46-C91465D163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2333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Content">
    <p:bg>
      <p:bgPr>
        <a:solidFill>
          <a:schemeClr val="bg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28600" y="465691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228600" y="6315146"/>
            <a:ext cx="8677275" cy="0"/>
          </a:xfrm>
          <a:prstGeom prst="line">
            <a:avLst/>
          </a:prstGeom>
          <a:ln w="28575" cmpd="sng">
            <a:solidFill>
              <a:srgbClr val="99D6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06.30.22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v-SE"/>
              <a:t>Matt Micheli | 2x2@LArTF Electronics Integration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77693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3"/>
          <p:cNvSpPr>
            <a:spLocks noGrp="1"/>
          </p:cNvSpPr>
          <p:nvPr>
            <p:ph type="body" sz="half" idx="12"/>
          </p:nvPr>
        </p:nvSpPr>
        <p:spPr>
          <a:xfrm>
            <a:off x="228600" y="4765101"/>
            <a:ext cx="420624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4687970" y="4765101"/>
            <a:ext cx="420624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7"/>
          </p:nvPr>
        </p:nvSpPr>
        <p:spPr>
          <a:xfrm>
            <a:off x="228600" y="1043694"/>
            <a:ext cx="4206240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Content Placeholder 2"/>
          <p:cNvSpPr>
            <a:spLocks noGrp="1"/>
          </p:cNvSpPr>
          <p:nvPr>
            <p:ph sz="half" idx="18"/>
          </p:nvPr>
        </p:nvSpPr>
        <p:spPr>
          <a:xfrm>
            <a:off x="4687970" y="1043694"/>
            <a:ext cx="4206240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495482"/>
            <a:ext cx="793774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06.30.22</a:t>
            </a:r>
            <a:endParaRPr lang="en-US" dirty="0"/>
          </a:p>
        </p:txBody>
      </p:sp>
      <p:sp>
        <p:nvSpPr>
          <p:cNvPr id="1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15810" y="6495482"/>
            <a:ext cx="5538537" cy="23728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sv-SE"/>
              <a:t>Matt Micheli | 2x2@LArTF Electronics Integration</a:t>
            </a:r>
            <a:endParaRPr lang="en-US" b="1" dirty="0"/>
          </a:p>
        </p:txBody>
      </p:sp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228600" y="465691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495482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50569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1043693"/>
            <a:ext cx="3027894" cy="49942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42712" y="1043694"/>
            <a:ext cx="5347605" cy="49942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r>
              <a:rPr lang="en-US"/>
              <a:t>06.30.22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2015805" y="6495482"/>
            <a:ext cx="5538537" cy="242873"/>
          </a:xfrm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sv-SE"/>
              <a:t>Matt Micheli | 2x2@LArTF Electronics Integration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979A04A2-726F-2143-A443-7788AF27176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465691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81050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4073" y="1043694"/>
            <a:ext cx="8686800" cy="3695054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686800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r>
              <a:rPr lang="en-US"/>
              <a:t>06.30.22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15804" y="6495482"/>
            <a:ext cx="5538537" cy="242873"/>
          </a:xfrm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sv-SE"/>
              <a:t>Matt Micheli | 2x2@LArTF Electronics Integration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64DF0CCB-7EA3-7341-A46D-36EC5E85EBD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4073" y="465691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75133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06.30.22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15795" y="6495482"/>
            <a:ext cx="5538537" cy="237285"/>
          </a:xfrm>
        </p:spPr>
        <p:txBody>
          <a:bodyPr/>
          <a:lstStyle/>
          <a:p>
            <a:pPr>
              <a:defRPr/>
            </a:pPr>
            <a:r>
              <a:rPr lang="sv-SE"/>
              <a:t>Matt Micheli | 2x2@LArTF Electronics Integration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2250" y="468311"/>
            <a:ext cx="8675688" cy="5684865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Drag picture to placeholder or click icon to add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82164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05694" y="2793713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4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979425" y="2793713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5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53205" y="2793713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6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34456" y="2793713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7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00765" y="2793713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06.30.22</a:t>
            </a:r>
            <a:endParaRPr lang="en-US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>
          <a:xfrm>
            <a:off x="1530601" y="6495482"/>
            <a:ext cx="5538537" cy="242873"/>
          </a:xfrm>
        </p:spPr>
        <p:txBody>
          <a:bodyPr/>
          <a:lstStyle/>
          <a:p>
            <a:pPr>
              <a:defRPr/>
            </a:pPr>
            <a:r>
              <a:rPr lang="sv-SE"/>
              <a:t>Matt Micheli | 2x2@LArTF Electronics Integration</a:t>
            </a:r>
            <a:endParaRPr lang="en-US" b="1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8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05694" y="1050328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19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979425" y="1050328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0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53205" y="1050328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1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34456" y="1050328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00765" y="1050328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9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05694" y="4526953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50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1979425" y="4526953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51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53205" y="4526953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52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34456" y="4526953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53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00765" y="4526953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2" name="Title 1"/>
          <p:cNvSpPr>
            <a:spLocks noGrp="1"/>
          </p:cNvSpPr>
          <p:nvPr>
            <p:ph type="title"/>
          </p:nvPr>
        </p:nvSpPr>
        <p:spPr>
          <a:xfrm>
            <a:off x="228600" y="463790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66665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06.30.22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Matt Micheli | 2x2@LArTF Electronics Integration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67BA2-A1A2-4E2F-8C46-C91465D163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2936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06.30.22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Matt Micheli | 2x2@LArTF Electronics Integration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67BA2-A1A2-4E2F-8C46-C91465D163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6345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6" y="6495481"/>
            <a:ext cx="793775" cy="241301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06.30.22</a:t>
            </a:r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99773" y="6495483"/>
            <a:ext cx="4989690" cy="2413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sv-SE"/>
              <a:t>Matt Micheli | 2x2@LArTF Electronics Integration</a:t>
            </a:r>
            <a:endParaRPr lang="en-US" b="1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495482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214800" y="6315146"/>
            <a:ext cx="8704708" cy="0"/>
          </a:xfrm>
          <a:prstGeom prst="line">
            <a:avLst/>
          </a:prstGeom>
          <a:ln w="28575" cmpd="sng">
            <a:solidFill>
              <a:srgbClr val="99D6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Slide Number Placeholder 5"/>
          <p:cNvSpPr txBox="1">
            <a:spLocks/>
          </p:cNvSpPr>
          <p:nvPr/>
        </p:nvSpPr>
        <p:spPr>
          <a:xfrm>
            <a:off x="381001" y="6667500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200" kern="1200" smtClean="0">
                <a:solidFill>
                  <a:srgbClr val="004C97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endParaRPr lang="en-US" dirty="0"/>
          </a:p>
        </p:txBody>
      </p:sp>
      <p:grpSp>
        <p:nvGrpSpPr>
          <p:cNvPr id="12" name="Group 11"/>
          <p:cNvGrpSpPr>
            <a:grpSpLocks noChangeAspect="1"/>
          </p:cNvGrpSpPr>
          <p:nvPr/>
        </p:nvGrpSpPr>
        <p:grpSpPr>
          <a:xfrm>
            <a:off x="209721" y="136401"/>
            <a:ext cx="8723157" cy="197990"/>
            <a:chOff x="577653" y="6258863"/>
            <a:chExt cx="8320285" cy="188846"/>
          </a:xfrm>
        </p:grpSpPr>
        <p:cxnSp>
          <p:nvCxnSpPr>
            <p:cNvPr id="14" name="Straight Connector 13"/>
            <p:cNvCxnSpPr/>
            <p:nvPr userDrawn="1"/>
          </p:nvCxnSpPr>
          <p:spPr>
            <a:xfrm>
              <a:off x="577653" y="6351018"/>
              <a:ext cx="7213350" cy="6918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5" name="Picture 6" descr="FermiLogo_RGB_NALBlue.png"/>
            <p:cNvPicPr>
              <a:picLocks noChangeAspect="1"/>
            </p:cNvPicPr>
            <p:nvPr userDrawn="1"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58863"/>
              <a:ext cx="1044157" cy="188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9DF0C004-0472-412A-B67E-1218691828B6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8348451" y="6367565"/>
            <a:ext cx="627358" cy="47416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110" r:id="rId1"/>
    <p:sldLayoutId id="2147484098" r:id="rId2"/>
    <p:sldLayoutId id="2147484099" r:id="rId3"/>
    <p:sldLayoutId id="2147484100" r:id="rId4"/>
    <p:sldLayoutId id="2147484101" r:id="rId5"/>
    <p:sldLayoutId id="2147484121" r:id="rId6"/>
    <p:sldLayoutId id="2147484113" r:id="rId7"/>
  </p:sldLayoutIdLst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074184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595959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595959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595959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595959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595959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06.30.22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sv-SE"/>
              <a:t>Matt Micheli | 2x2@LArTF Electronics Integration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767BA2-A1A2-4E2F-8C46-C91465D163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452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4" r:id="rId1"/>
    <p:sldLayoutId id="2147484125" r:id="rId2"/>
    <p:sldLayoutId id="2147484126" r:id="rId3"/>
    <p:sldLayoutId id="2147484127" r:id="rId4"/>
    <p:sldLayoutId id="2147484128" r:id="rId5"/>
    <p:sldLayoutId id="2147484129" r:id="rId6"/>
    <p:sldLayoutId id="2147484130" r:id="rId7"/>
    <p:sldLayoutId id="2147484131" r:id="rId8"/>
    <p:sldLayoutId id="2147484132" r:id="rId9"/>
    <p:sldLayoutId id="2147484133" r:id="rId10"/>
    <p:sldLayoutId id="2147484134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19718" y="5331313"/>
            <a:ext cx="5451240" cy="1174529"/>
          </a:xfrm>
        </p:spPr>
        <p:txBody>
          <a:bodyPr/>
          <a:lstStyle/>
          <a:p>
            <a:r>
              <a:rPr lang="en-US" dirty="0"/>
              <a:t>Matt Micheli on behalf of Grounding team</a:t>
            </a:r>
          </a:p>
          <a:p>
            <a:r>
              <a:rPr lang="en-US" dirty="0"/>
              <a:t>(Bagby, Harris, Mastro)</a:t>
            </a:r>
          </a:p>
          <a:p>
            <a:r>
              <a:rPr lang="en-US" dirty="0"/>
              <a:t>2x2 @LArTF Electronics Integration</a:t>
            </a:r>
          </a:p>
          <a:p>
            <a:r>
              <a:rPr lang="en-US" dirty="0"/>
              <a:t>June 30, 2022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219718" y="3951841"/>
            <a:ext cx="8778232" cy="1374902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en-US" sz="2800" dirty="0"/>
              <a:t>Dune-ND </a:t>
            </a:r>
          </a:p>
          <a:p>
            <a:pPr algn="ctr"/>
            <a:r>
              <a:rPr lang="en-US" sz="2800" dirty="0"/>
              <a:t>ArgonCube 2x2 @ </a:t>
            </a:r>
            <a:r>
              <a:rPr lang="en-US" sz="2800" dirty="0" err="1"/>
              <a:t>LArTF</a:t>
            </a:r>
            <a:r>
              <a:rPr lang="en-US" sz="2800" dirty="0"/>
              <a:t> </a:t>
            </a:r>
          </a:p>
          <a:p>
            <a:pPr algn="ctr"/>
            <a:r>
              <a:rPr lang="en-US" sz="2800" dirty="0"/>
              <a:t>Low-Noise AC Power Grounding Status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53DDA52-70B8-46BB-9A93-FD354B9A785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" b="49952"/>
          <a:stretch/>
        </p:blipFill>
        <p:spPr>
          <a:xfrm>
            <a:off x="5837311" y="6056852"/>
            <a:ext cx="1050050" cy="79429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E9672FB-604F-4AA4-8AB7-8124C167A3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4190" y="6179751"/>
            <a:ext cx="1216749" cy="491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8106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C96488-BB07-44D4-9C11-9157AD8CB5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Issue Identification: 10 </a:t>
            </a:r>
            <a:r>
              <a:rPr lang="en-US" dirty="0">
                <a:latin typeface="Symbol" panose="05050102010706020507" pitchFamily="18" charset="2"/>
              </a:rPr>
              <a:t>W</a:t>
            </a:r>
            <a:r>
              <a:rPr lang="en-US" dirty="0"/>
              <a:t> short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4F3C17-A09D-4C80-A613-410CE43F82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06.30.22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0FA9BB-2FBA-4F6B-A057-E0C080E0B1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v-SE"/>
              <a:t>Matt Micheli | 2x2@LArTF Electronics Integration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221428-48F1-4763-A780-D732205873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34860D5-65BB-4A94-9D50-B7BBA8519DB9}"/>
              </a:ext>
            </a:extLst>
          </p:cNvPr>
          <p:cNvSpPr/>
          <p:nvPr/>
        </p:nvSpPr>
        <p:spPr>
          <a:xfrm>
            <a:off x="4977280" y="4057054"/>
            <a:ext cx="881539" cy="1964877"/>
          </a:xfrm>
          <a:prstGeom prst="rect">
            <a:avLst/>
          </a:prstGeom>
          <a:ln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1001">
            <a:schemeClr val="l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E86190F-6BE4-4A29-A6AF-63022E18261F}"/>
              </a:ext>
            </a:extLst>
          </p:cNvPr>
          <p:cNvGrpSpPr/>
          <p:nvPr/>
        </p:nvGrpSpPr>
        <p:grpSpPr>
          <a:xfrm>
            <a:off x="1455470" y="5313902"/>
            <a:ext cx="378500" cy="157557"/>
            <a:chOff x="864296" y="3194137"/>
            <a:chExt cx="547899" cy="202505"/>
          </a:xfrm>
          <a:effectLst/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939D8410-40B4-4364-9B85-AD56B36A48CC}"/>
                </a:ext>
              </a:extLst>
            </p:cNvPr>
            <p:cNvCxnSpPr/>
            <p:nvPr/>
          </p:nvCxnSpPr>
          <p:spPr>
            <a:xfrm>
              <a:off x="864296" y="3194137"/>
              <a:ext cx="547899" cy="0"/>
            </a:xfrm>
            <a:prstGeom prst="line">
              <a:avLst/>
            </a:prstGeom>
            <a:ln>
              <a:solidFill>
                <a:schemeClr val="accent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741B1CD6-35AF-4BDA-8A80-F1F80422027B}"/>
                </a:ext>
              </a:extLst>
            </p:cNvPr>
            <p:cNvCxnSpPr>
              <a:cxnSpLocks/>
            </p:cNvCxnSpPr>
            <p:nvPr/>
          </p:nvCxnSpPr>
          <p:spPr>
            <a:xfrm>
              <a:off x="964504" y="3296433"/>
              <a:ext cx="338203" cy="0"/>
            </a:xfrm>
            <a:prstGeom prst="line">
              <a:avLst/>
            </a:prstGeom>
            <a:ln>
              <a:solidFill>
                <a:schemeClr val="accent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3A85E79D-C6B6-4BFA-8BE1-5B57FE57CEEE}"/>
                </a:ext>
              </a:extLst>
            </p:cNvPr>
            <p:cNvCxnSpPr>
              <a:cxnSpLocks/>
            </p:cNvCxnSpPr>
            <p:nvPr/>
          </p:nvCxnSpPr>
          <p:spPr>
            <a:xfrm>
              <a:off x="1027134" y="3396642"/>
              <a:ext cx="212942" cy="0"/>
            </a:xfrm>
            <a:prstGeom prst="line">
              <a:avLst/>
            </a:prstGeom>
            <a:ln>
              <a:solidFill>
                <a:schemeClr val="accent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1A55809A-1734-42EA-B401-E20DBCB234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2535992" y="4712316"/>
            <a:ext cx="750999" cy="327663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C06DEE37-E7E6-44C8-ACDB-22846F2F2E3B}"/>
              </a:ext>
            </a:extLst>
          </p:cNvPr>
          <p:cNvSpPr/>
          <p:nvPr/>
        </p:nvSpPr>
        <p:spPr>
          <a:xfrm>
            <a:off x="3476787" y="4602633"/>
            <a:ext cx="881539" cy="855585"/>
          </a:xfrm>
          <a:prstGeom prst="rect">
            <a:avLst/>
          </a:prstGeom>
          <a:ln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1001">
            <a:schemeClr val="l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2181EDD-0DBA-4416-9110-6934194C6513}"/>
              </a:ext>
            </a:extLst>
          </p:cNvPr>
          <p:cNvCxnSpPr>
            <a:cxnSpLocks/>
          </p:cNvCxnSpPr>
          <p:nvPr/>
        </p:nvCxnSpPr>
        <p:spPr>
          <a:xfrm>
            <a:off x="1641513" y="4670366"/>
            <a:ext cx="0" cy="643536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7BFCCE4-BA2A-4C91-9304-540F313417AA}"/>
              </a:ext>
            </a:extLst>
          </p:cNvPr>
          <p:cNvCxnSpPr>
            <a:cxnSpLocks/>
            <a:stCxn id="23" idx="6"/>
          </p:cNvCxnSpPr>
          <p:nvPr/>
        </p:nvCxnSpPr>
        <p:spPr>
          <a:xfrm flipH="1" flipV="1">
            <a:off x="2361033" y="5114197"/>
            <a:ext cx="1847156" cy="11409"/>
          </a:xfrm>
          <a:prstGeom prst="line">
            <a:avLst/>
          </a:prstGeom>
          <a:ln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CDE6DEE-2C1A-44EA-A9C1-599BCF273EB6}"/>
              </a:ext>
            </a:extLst>
          </p:cNvPr>
          <p:cNvCxnSpPr>
            <a:cxnSpLocks/>
          </p:cNvCxnSpPr>
          <p:nvPr/>
        </p:nvCxnSpPr>
        <p:spPr>
          <a:xfrm flipH="1">
            <a:off x="4147533" y="4707118"/>
            <a:ext cx="928475" cy="0"/>
          </a:xfrm>
          <a:prstGeom prst="line">
            <a:avLst/>
          </a:prstGeom>
          <a:ln>
            <a:solidFill>
              <a:schemeClr val="tx1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0FD117F-6E57-4001-9025-FA8BF3AE0DFF}"/>
              </a:ext>
            </a:extLst>
          </p:cNvPr>
          <p:cNvCxnSpPr>
            <a:cxnSpLocks/>
          </p:cNvCxnSpPr>
          <p:nvPr/>
        </p:nvCxnSpPr>
        <p:spPr>
          <a:xfrm flipH="1">
            <a:off x="4147533" y="4788603"/>
            <a:ext cx="928476" cy="0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6F4D478-12A2-4D2C-B511-985AD0FF0DFB}"/>
              </a:ext>
            </a:extLst>
          </p:cNvPr>
          <p:cNvCxnSpPr>
            <a:cxnSpLocks/>
          </p:cNvCxnSpPr>
          <p:nvPr/>
        </p:nvCxnSpPr>
        <p:spPr>
          <a:xfrm flipH="1">
            <a:off x="4147530" y="4892434"/>
            <a:ext cx="928476" cy="0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BB601B9-60A9-4950-9E17-93A0E3AA965E}"/>
              </a:ext>
            </a:extLst>
          </p:cNvPr>
          <p:cNvCxnSpPr>
            <a:cxnSpLocks/>
          </p:cNvCxnSpPr>
          <p:nvPr/>
        </p:nvCxnSpPr>
        <p:spPr>
          <a:xfrm flipH="1">
            <a:off x="4147530" y="4970878"/>
            <a:ext cx="928478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12588ECA-E453-4EC3-AE6D-F45DC9058237}"/>
              </a:ext>
            </a:extLst>
          </p:cNvPr>
          <p:cNvSpPr txBox="1"/>
          <p:nvPr/>
        </p:nvSpPr>
        <p:spPr>
          <a:xfrm>
            <a:off x="3797271" y="4850489"/>
            <a:ext cx="421717" cy="3084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XO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3D05D454-D794-480B-9633-8D1EBE535CA2}"/>
              </a:ext>
            </a:extLst>
          </p:cNvPr>
          <p:cNvCxnSpPr>
            <a:cxnSpLocks/>
          </p:cNvCxnSpPr>
          <p:nvPr/>
        </p:nvCxnSpPr>
        <p:spPr>
          <a:xfrm flipH="1">
            <a:off x="4178517" y="4970878"/>
            <a:ext cx="1" cy="156599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Oval 22">
            <a:extLst>
              <a:ext uri="{FF2B5EF4-FFF2-40B4-BE49-F238E27FC236}">
                <a16:creationId xmlns:a16="http://schemas.microsoft.com/office/drawing/2014/main" id="{B0C8EA9B-6DE4-4E83-80EB-EA01793AA0A8}"/>
              </a:ext>
            </a:extLst>
          </p:cNvPr>
          <p:cNvSpPr/>
          <p:nvPr/>
        </p:nvSpPr>
        <p:spPr>
          <a:xfrm>
            <a:off x="4134982" y="5085220"/>
            <a:ext cx="73207" cy="80771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EBA072D-4700-429E-93FF-ACFA15BA35F3}"/>
              </a:ext>
            </a:extLst>
          </p:cNvPr>
          <p:cNvSpPr/>
          <p:nvPr/>
        </p:nvSpPr>
        <p:spPr>
          <a:xfrm rot="16200000" flipV="1">
            <a:off x="4497754" y="5091617"/>
            <a:ext cx="1707113" cy="126567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1001">
            <a:schemeClr val="l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1D2FD875-B59D-438D-8F7D-D090495B4C03}"/>
              </a:ext>
            </a:extLst>
          </p:cNvPr>
          <p:cNvSpPr/>
          <p:nvPr/>
        </p:nvSpPr>
        <p:spPr>
          <a:xfrm>
            <a:off x="5258316" y="5962126"/>
            <a:ext cx="73207" cy="80771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435A2394-225C-483A-A498-E5FE49983A3F}"/>
              </a:ext>
            </a:extLst>
          </p:cNvPr>
          <p:cNvCxnSpPr>
            <a:cxnSpLocks/>
          </p:cNvCxnSpPr>
          <p:nvPr/>
        </p:nvCxnSpPr>
        <p:spPr>
          <a:xfrm flipV="1">
            <a:off x="7528665" y="3828161"/>
            <a:ext cx="7357" cy="46031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1972F16C-CB91-4EDE-ADBE-E02B11C5E193}"/>
              </a:ext>
            </a:extLst>
          </p:cNvPr>
          <p:cNvCxnSpPr>
            <a:cxnSpLocks/>
            <a:stCxn id="39" idx="3"/>
            <a:endCxn id="41" idx="3"/>
          </p:cNvCxnSpPr>
          <p:nvPr/>
        </p:nvCxnSpPr>
        <p:spPr>
          <a:xfrm flipH="1">
            <a:off x="7652123" y="3744816"/>
            <a:ext cx="1546" cy="957254"/>
          </a:xfrm>
          <a:prstGeom prst="line">
            <a:avLst/>
          </a:prstGeom>
          <a:ln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45AB4400-A87E-4046-B73F-DA651E442705}"/>
              </a:ext>
            </a:extLst>
          </p:cNvPr>
          <p:cNvSpPr txBox="1"/>
          <p:nvPr/>
        </p:nvSpPr>
        <p:spPr>
          <a:xfrm>
            <a:off x="6273731" y="4006277"/>
            <a:ext cx="1072918" cy="3084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4 Conduits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64112A5-7A86-4ED3-91A4-8AA589041B70}"/>
              </a:ext>
            </a:extLst>
          </p:cNvPr>
          <p:cNvSpPr txBox="1"/>
          <p:nvPr/>
        </p:nvSpPr>
        <p:spPr>
          <a:xfrm>
            <a:off x="5177725" y="3772803"/>
            <a:ext cx="555888" cy="3084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PP B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9BE0E28-4C9C-4D7B-AAFD-67CBE72705F9}"/>
              </a:ext>
            </a:extLst>
          </p:cNvPr>
          <p:cNvSpPr txBox="1"/>
          <p:nvPr/>
        </p:nvSpPr>
        <p:spPr>
          <a:xfrm>
            <a:off x="3545380" y="4324002"/>
            <a:ext cx="832066" cy="3084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XFMR B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028080BB-9244-43D5-99D6-14AFD18B26A1}"/>
              </a:ext>
            </a:extLst>
          </p:cNvPr>
          <p:cNvCxnSpPr>
            <a:cxnSpLocks/>
          </p:cNvCxnSpPr>
          <p:nvPr/>
        </p:nvCxnSpPr>
        <p:spPr>
          <a:xfrm flipH="1">
            <a:off x="5843940" y="4288478"/>
            <a:ext cx="1692083" cy="1286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35685DE8-375C-4E5A-BD62-3A2CA0C0BF4B}"/>
              </a:ext>
            </a:extLst>
          </p:cNvPr>
          <p:cNvCxnSpPr>
            <a:cxnSpLocks/>
          </p:cNvCxnSpPr>
          <p:nvPr/>
        </p:nvCxnSpPr>
        <p:spPr>
          <a:xfrm flipH="1" flipV="1">
            <a:off x="5843940" y="4463300"/>
            <a:ext cx="1692083" cy="7109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Oval 33">
            <a:extLst>
              <a:ext uri="{FF2B5EF4-FFF2-40B4-BE49-F238E27FC236}">
                <a16:creationId xmlns:a16="http://schemas.microsoft.com/office/drawing/2014/main" id="{D7A1F601-5B83-448D-8E1C-F2B78C8B1504}"/>
              </a:ext>
            </a:extLst>
          </p:cNvPr>
          <p:cNvSpPr/>
          <p:nvPr/>
        </p:nvSpPr>
        <p:spPr>
          <a:xfrm>
            <a:off x="5817601" y="4435545"/>
            <a:ext cx="73207" cy="80771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98A98A30-E5AC-427D-BE13-5BE9D9D032A7}"/>
              </a:ext>
            </a:extLst>
          </p:cNvPr>
          <p:cNvSpPr/>
          <p:nvPr/>
        </p:nvSpPr>
        <p:spPr>
          <a:xfrm>
            <a:off x="5817601" y="4255026"/>
            <a:ext cx="73207" cy="80771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430624BC-FAE4-46D8-BC67-ECD1F9229B8A}"/>
              </a:ext>
            </a:extLst>
          </p:cNvPr>
          <p:cNvCxnSpPr>
            <a:cxnSpLocks/>
          </p:cNvCxnSpPr>
          <p:nvPr/>
        </p:nvCxnSpPr>
        <p:spPr>
          <a:xfrm flipH="1">
            <a:off x="5388545" y="4370438"/>
            <a:ext cx="2270933" cy="9383"/>
          </a:xfrm>
          <a:prstGeom prst="line">
            <a:avLst/>
          </a:prstGeom>
          <a:ln>
            <a:solidFill>
              <a:schemeClr val="accent3"/>
            </a:solidFill>
            <a:prstDash val="dash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Oval 36">
            <a:extLst>
              <a:ext uri="{FF2B5EF4-FFF2-40B4-BE49-F238E27FC236}">
                <a16:creationId xmlns:a16="http://schemas.microsoft.com/office/drawing/2014/main" id="{A8A23DA7-7F7B-41B8-8950-8FDDAF9D5BE8}"/>
              </a:ext>
            </a:extLst>
          </p:cNvPr>
          <p:cNvSpPr/>
          <p:nvPr/>
        </p:nvSpPr>
        <p:spPr>
          <a:xfrm>
            <a:off x="5377990" y="4329037"/>
            <a:ext cx="73207" cy="80771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602336CB-C94D-4A2D-B856-524FF4F0AE03}"/>
              </a:ext>
            </a:extLst>
          </p:cNvPr>
          <p:cNvCxnSpPr>
            <a:cxnSpLocks/>
          </p:cNvCxnSpPr>
          <p:nvPr/>
        </p:nvCxnSpPr>
        <p:spPr>
          <a:xfrm flipH="1" flipV="1">
            <a:off x="7763960" y="3834633"/>
            <a:ext cx="5810" cy="962397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Rectangle 38">
            <a:extLst>
              <a:ext uri="{FF2B5EF4-FFF2-40B4-BE49-F238E27FC236}">
                <a16:creationId xmlns:a16="http://schemas.microsoft.com/office/drawing/2014/main" id="{56BC57C6-041F-4C1A-9945-BA77A38BDDF4}"/>
              </a:ext>
            </a:extLst>
          </p:cNvPr>
          <p:cNvSpPr/>
          <p:nvPr/>
        </p:nvSpPr>
        <p:spPr>
          <a:xfrm rot="16200000">
            <a:off x="7548118" y="3725362"/>
            <a:ext cx="211101" cy="250008"/>
          </a:xfrm>
          <a:prstGeom prst="rect">
            <a:avLst/>
          </a:prstGeom>
          <a:ln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1001">
            <a:schemeClr val="l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2A7A45AD-10BA-49F1-B150-79D76050ACC7}"/>
              </a:ext>
            </a:extLst>
          </p:cNvPr>
          <p:cNvCxnSpPr>
            <a:cxnSpLocks/>
          </p:cNvCxnSpPr>
          <p:nvPr/>
        </p:nvCxnSpPr>
        <p:spPr>
          <a:xfrm flipV="1">
            <a:off x="7534473" y="4458970"/>
            <a:ext cx="7357" cy="46031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Rectangle 40">
            <a:extLst>
              <a:ext uri="{FF2B5EF4-FFF2-40B4-BE49-F238E27FC236}">
                <a16:creationId xmlns:a16="http://schemas.microsoft.com/office/drawing/2014/main" id="{8FF4A71D-DD7A-455C-B635-C6845AE4F9C3}"/>
              </a:ext>
            </a:extLst>
          </p:cNvPr>
          <p:cNvSpPr/>
          <p:nvPr/>
        </p:nvSpPr>
        <p:spPr>
          <a:xfrm rot="16200000">
            <a:off x="7546571" y="4682616"/>
            <a:ext cx="211101" cy="250008"/>
          </a:xfrm>
          <a:prstGeom prst="rect">
            <a:avLst/>
          </a:prstGeom>
          <a:ln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1001">
            <a:schemeClr val="l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E73CC34C-B456-4823-AC21-0A8DAA998929}"/>
              </a:ext>
            </a:extLst>
          </p:cNvPr>
          <p:cNvSpPr/>
          <p:nvPr/>
        </p:nvSpPr>
        <p:spPr>
          <a:xfrm>
            <a:off x="2207895" y="4804278"/>
            <a:ext cx="151740" cy="265975"/>
          </a:xfrm>
          <a:prstGeom prst="ellipse">
            <a:avLst/>
          </a:prstGeom>
          <a:noFill/>
          <a:ln w="25400">
            <a:solidFill>
              <a:srgbClr val="FFC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FF00FF"/>
              </a:highlight>
            </a:endParaRP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EBCFD8CF-56B9-4A86-81E7-D8513176C3D8}"/>
              </a:ext>
            </a:extLst>
          </p:cNvPr>
          <p:cNvCxnSpPr>
            <a:cxnSpLocks/>
          </p:cNvCxnSpPr>
          <p:nvPr/>
        </p:nvCxnSpPr>
        <p:spPr>
          <a:xfrm flipH="1">
            <a:off x="1636189" y="4672689"/>
            <a:ext cx="2086863" cy="2902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Oval 43">
            <a:extLst>
              <a:ext uri="{FF2B5EF4-FFF2-40B4-BE49-F238E27FC236}">
                <a16:creationId xmlns:a16="http://schemas.microsoft.com/office/drawing/2014/main" id="{2BE8C06E-F77E-4947-AF80-ED35DF13F839}"/>
              </a:ext>
            </a:extLst>
          </p:cNvPr>
          <p:cNvSpPr/>
          <p:nvPr/>
        </p:nvSpPr>
        <p:spPr>
          <a:xfrm>
            <a:off x="3440665" y="4632303"/>
            <a:ext cx="73207" cy="80771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691BB73A-5B0F-4BDF-B9B2-6245315C9856}"/>
              </a:ext>
            </a:extLst>
          </p:cNvPr>
          <p:cNvCxnSpPr>
            <a:cxnSpLocks/>
          </p:cNvCxnSpPr>
          <p:nvPr/>
        </p:nvCxnSpPr>
        <p:spPr>
          <a:xfrm flipH="1">
            <a:off x="3710466" y="4662573"/>
            <a:ext cx="762" cy="274692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466C4CB8-5BF3-4565-99FA-C0AA3EFCCF6F}"/>
              </a:ext>
            </a:extLst>
          </p:cNvPr>
          <p:cNvCxnSpPr>
            <a:cxnSpLocks/>
          </p:cNvCxnSpPr>
          <p:nvPr/>
        </p:nvCxnSpPr>
        <p:spPr>
          <a:xfrm flipH="1">
            <a:off x="3269185" y="4937265"/>
            <a:ext cx="441282" cy="2902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4BDBE04B-2884-4B8F-A3C3-4530D0BEDA2F}"/>
              </a:ext>
            </a:extLst>
          </p:cNvPr>
          <p:cNvCxnSpPr>
            <a:cxnSpLocks/>
          </p:cNvCxnSpPr>
          <p:nvPr/>
        </p:nvCxnSpPr>
        <p:spPr>
          <a:xfrm flipH="1" flipV="1">
            <a:off x="2000902" y="4940705"/>
            <a:ext cx="1" cy="174736"/>
          </a:xfrm>
          <a:prstGeom prst="line">
            <a:avLst/>
          </a:prstGeom>
          <a:ln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80DF164B-3EC8-4621-8A2A-A9151F24C027}"/>
              </a:ext>
            </a:extLst>
          </p:cNvPr>
          <p:cNvCxnSpPr>
            <a:cxnSpLocks/>
          </p:cNvCxnSpPr>
          <p:nvPr/>
        </p:nvCxnSpPr>
        <p:spPr>
          <a:xfrm flipH="1" flipV="1">
            <a:off x="2000902" y="4940168"/>
            <a:ext cx="529765" cy="3372"/>
          </a:xfrm>
          <a:prstGeom prst="line">
            <a:avLst/>
          </a:prstGeom>
          <a:ln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231AAD50-9C8B-4394-BA26-E3E19DA2AD1F}"/>
              </a:ext>
            </a:extLst>
          </p:cNvPr>
          <p:cNvCxnSpPr>
            <a:cxnSpLocks/>
          </p:cNvCxnSpPr>
          <p:nvPr/>
        </p:nvCxnSpPr>
        <p:spPr>
          <a:xfrm flipH="1" flipV="1">
            <a:off x="4201549" y="5120493"/>
            <a:ext cx="1129973" cy="13721"/>
          </a:xfrm>
          <a:prstGeom prst="line">
            <a:avLst/>
          </a:prstGeom>
          <a:ln>
            <a:solidFill>
              <a:schemeClr val="accent3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2B6EE217-FAA2-4E08-A3F7-C39B04B9FA83}"/>
              </a:ext>
            </a:extLst>
          </p:cNvPr>
          <p:cNvSpPr txBox="1"/>
          <p:nvPr/>
        </p:nvSpPr>
        <p:spPr>
          <a:xfrm>
            <a:off x="2766280" y="4375490"/>
            <a:ext cx="331093" cy="3084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SI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4151EC16-69F9-4D71-B575-5E0EE142C2BC}"/>
              </a:ext>
            </a:extLst>
          </p:cNvPr>
          <p:cNvSpPr txBox="1"/>
          <p:nvPr/>
        </p:nvSpPr>
        <p:spPr>
          <a:xfrm>
            <a:off x="1877921" y="4677672"/>
            <a:ext cx="296832" cy="2046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CT</a:t>
            </a:r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FE74DB7A-92E9-4CC3-AC04-C7B461CA272D}"/>
              </a:ext>
            </a:extLst>
          </p:cNvPr>
          <p:cNvCxnSpPr>
            <a:cxnSpLocks/>
          </p:cNvCxnSpPr>
          <p:nvPr/>
        </p:nvCxnSpPr>
        <p:spPr>
          <a:xfrm flipH="1">
            <a:off x="4217688" y="5827853"/>
            <a:ext cx="611487" cy="1"/>
          </a:xfrm>
          <a:prstGeom prst="line">
            <a:avLst/>
          </a:prstGeom>
          <a:ln>
            <a:solidFill>
              <a:schemeClr val="accent3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5" name="Oval 54">
            <a:extLst>
              <a:ext uri="{FF2B5EF4-FFF2-40B4-BE49-F238E27FC236}">
                <a16:creationId xmlns:a16="http://schemas.microsoft.com/office/drawing/2014/main" id="{45576E5C-54D0-4083-A83E-37E68104548A}"/>
              </a:ext>
            </a:extLst>
          </p:cNvPr>
          <p:cNvSpPr/>
          <p:nvPr/>
        </p:nvSpPr>
        <p:spPr>
          <a:xfrm>
            <a:off x="4802091" y="5796076"/>
            <a:ext cx="73207" cy="80771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9D813BE5-D72B-4C72-886F-9730E985A788}"/>
              </a:ext>
            </a:extLst>
          </p:cNvPr>
          <p:cNvSpPr txBox="1"/>
          <p:nvPr/>
        </p:nvSpPr>
        <p:spPr>
          <a:xfrm>
            <a:off x="2800289" y="5605715"/>
            <a:ext cx="1146181" cy="3535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Detector Safety </a:t>
            </a:r>
          </a:p>
          <a:p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Ground cable</a:t>
            </a: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3D73FC85-EC0E-4E8F-9A35-A74356FD355F}"/>
              </a:ext>
            </a:extLst>
          </p:cNvPr>
          <p:cNvSpPr/>
          <p:nvPr/>
        </p:nvSpPr>
        <p:spPr>
          <a:xfrm>
            <a:off x="7615518" y="3916880"/>
            <a:ext cx="73207" cy="80771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B73A0672-8780-4280-8B23-998192339323}"/>
              </a:ext>
            </a:extLst>
          </p:cNvPr>
          <p:cNvSpPr/>
          <p:nvPr/>
        </p:nvSpPr>
        <p:spPr>
          <a:xfrm>
            <a:off x="7615993" y="4664937"/>
            <a:ext cx="73207" cy="80771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E5C85166-ADBB-49F5-9950-C65C01236EBA}"/>
              </a:ext>
            </a:extLst>
          </p:cNvPr>
          <p:cNvCxnSpPr>
            <a:cxnSpLocks/>
          </p:cNvCxnSpPr>
          <p:nvPr/>
        </p:nvCxnSpPr>
        <p:spPr>
          <a:xfrm flipH="1">
            <a:off x="4496499" y="4590522"/>
            <a:ext cx="480783" cy="0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5" name="Oval 64">
            <a:extLst>
              <a:ext uri="{FF2B5EF4-FFF2-40B4-BE49-F238E27FC236}">
                <a16:creationId xmlns:a16="http://schemas.microsoft.com/office/drawing/2014/main" id="{94DE1C0F-17BB-451E-B837-A60B43B13F98}"/>
              </a:ext>
            </a:extLst>
          </p:cNvPr>
          <p:cNvSpPr/>
          <p:nvPr/>
        </p:nvSpPr>
        <p:spPr>
          <a:xfrm>
            <a:off x="4940676" y="4538460"/>
            <a:ext cx="73207" cy="80771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587CCCE1-1471-474B-B364-EAB5BD20994D}"/>
              </a:ext>
            </a:extLst>
          </p:cNvPr>
          <p:cNvSpPr/>
          <p:nvPr/>
        </p:nvSpPr>
        <p:spPr>
          <a:xfrm>
            <a:off x="4978678" y="1550141"/>
            <a:ext cx="881539" cy="1964877"/>
          </a:xfrm>
          <a:prstGeom prst="rect">
            <a:avLst/>
          </a:prstGeom>
          <a:ln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1001">
            <a:schemeClr val="l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8" name="Group 67">
            <a:extLst>
              <a:ext uri="{FF2B5EF4-FFF2-40B4-BE49-F238E27FC236}">
                <a16:creationId xmlns:a16="http://schemas.microsoft.com/office/drawing/2014/main" id="{5A7D2179-E964-4DA2-A435-D1AB1D15419E}"/>
              </a:ext>
            </a:extLst>
          </p:cNvPr>
          <p:cNvGrpSpPr/>
          <p:nvPr/>
        </p:nvGrpSpPr>
        <p:grpSpPr>
          <a:xfrm>
            <a:off x="1456868" y="2806989"/>
            <a:ext cx="378500" cy="157557"/>
            <a:chOff x="864296" y="3194137"/>
            <a:chExt cx="547899" cy="202505"/>
          </a:xfrm>
          <a:effectLst/>
        </p:grpSpPr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D9FA8A18-A492-4148-86BF-706C5A630177}"/>
                </a:ext>
              </a:extLst>
            </p:cNvPr>
            <p:cNvCxnSpPr/>
            <p:nvPr/>
          </p:nvCxnSpPr>
          <p:spPr>
            <a:xfrm>
              <a:off x="864296" y="3194137"/>
              <a:ext cx="547899" cy="0"/>
            </a:xfrm>
            <a:prstGeom prst="line">
              <a:avLst/>
            </a:prstGeom>
            <a:ln>
              <a:solidFill>
                <a:schemeClr val="accent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A9A52B7C-D3DB-468F-866A-8EF49462A1C2}"/>
                </a:ext>
              </a:extLst>
            </p:cNvPr>
            <p:cNvCxnSpPr>
              <a:cxnSpLocks/>
            </p:cNvCxnSpPr>
            <p:nvPr/>
          </p:nvCxnSpPr>
          <p:spPr>
            <a:xfrm>
              <a:off x="964504" y="3296433"/>
              <a:ext cx="338203" cy="0"/>
            </a:xfrm>
            <a:prstGeom prst="line">
              <a:avLst/>
            </a:prstGeom>
            <a:ln>
              <a:solidFill>
                <a:schemeClr val="accent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54EAEB02-6219-474D-B237-0E8F13C33DE0}"/>
                </a:ext>
              </a:extLst>
            </p:cNvPr>
            <p:cNvCxnSpPr>
              <a:cxnSpLocks/>
            </p:cNvCxnSpPr>
            <p:nvPr/>
          </p:nvCxnSpPr>
          <p:spPr>
            <a:xfrm>
              <a:off x="1027134" y="3396642"/>
              <a:ext cx="212942" cy="0"/>
            </a:xfrm>
            <a:prstGeom prst="line">
              <a:avLst/>
            </a:prstGeom>
            <a:ln>
              <a:solidFill>
                <a:schemeClr val="accent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2" name="Picture 71">
            <a:extLst>
              <a:ext uri="{FF2B5EF4-FFF2-40B4-BE49-F238E27FC236}">
                <a16:creationId xmlns:a16="http://schemas.microsoft.com/office/drawing/2014/main" id="{407DF781-537E-420F-A012-DA51A2CAA8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2537390" y="2205403"/>
            <a:ext cx="750999" cy="327663"/>
          </a:xfrm>
          <a:prstGeom prst="rect">
            <a:avLst/>
          </a:prstGeom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DD72C7E4-A200-4750-AE04-51D4BE6818C2}"/>
              </a:ext>
            </a:extLst>
          </p:cNvPr>
          <p:cNvSpPr/>
          <p:nvPr/>
        </p:nvSpPr>
        <p:spPr>
          <a:xfrm>
            <a:off x="3478185" y="2095720"/>
            <a:ext cx="881539" cy="855585"/>
          </a:xfrm>
          <a:prstGeom prst="rect">
            <a:avLst/>
          </a:prstGeom>
          <a:ln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1001">
            <a:schemeClr val="l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1DADD152-1A2A-4E3A-972A-1B292DE2EB5F}"/>
              </a:ext>
            </a:extLst>
          </p:cNvPr>
          <p:cNvCxnSpPr>
            <a:cxnSpLocks/>
          </p:cNvCxnSpPr>
          <p:nvPr/>
        </p:nvCxnSpPr>
        <p:spPr>
          <a:xfrm>
            <a:off x="1642911" y="2163453"/>
            <a:ext cx="0" cy="643536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CC1D6742-9F3C-4AEB-8CAC-0BE080E4E980}"/>
              </a:ext>
            </a:extLst>
          </p:cNvPr>
          <p:cNvCxnSpPr>
            <a:cxnSpLocks/>
            <a:stCxn id="82" idx="6"/>
          </p:cNvCxnSpPr>
          <p:nvPr/>
        </p:nvCxnSpPr>
        <p:spPr>
          <a:xfrm flipH="1" flipV="1">
            <a:off x="1987955" y="2604971"/>
            <a:ext cx="2221633" cy="13721"/>
          </a:xfrm>
          <a:prstGeom prst="line">
            <a:avLst/>
          </a:prstGeom>
          <a:ln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7CC8AD46-638A-4C54-A55C-FE7DF1BDE234}"/>
              </a:ext>
            </a:extLst>
          </p:cNvPr>
          <p:cNvCxnSpPr>
            <a:cxnSpLocks/>
          </p:cNvCxnSpPr>
          <p:nvPr/>
        </p:nvCxnSpPr>
        <p:spPr>
          <a:xfrm flipH="1">
            <a:off x="4148931" y="2200205"/>
            <a:ext cx="928475" cy="0"/>
          </a:xfrm>
          <a:prstGeom prst="line">
            <a:avLst/>
          </a:prstGeom>
          <a:ln>
            <a:solidFill>
              <a:schemeClr val="tx1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1765F23F-46B7-44D0-92E4-C487076681DD}"/>
              </a:ext>
            </a:extLst>
          </p:cNvPr>
          <p:cNvCxnSpPr>
            <a:cxnSpLocks/>
          </p:cNvCxnSpPr>
          <p:nvPr/>
        </p:nvCxnSpPr>
        <p:spPr>
          <a:xfrm flipH="1">
            <a:off x="4148931" y="2281690"/>
            <a:ext cx="928476" cy="0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6D80095F-C24F-4C27-8978-682B01DD0E31}"/>
              </a:ext>
            </a:extLst>
          </p:cNvPr>
          <p:cNvCxnSpPr>
            <a:cxnSpLocks/>
          </p:cNvCxnSpPr>
          <p:nvPr/>
        </p:nvCxnSpPr>
        <p:spPr>
          <a:xfrm flipH="1">
            <a:off x="4148928" y="2385521"/>
            <a:ext cx="928476" cy="0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14BB58FC-0EFA-4E04-91C3-EC0A0F7A0EF5}"/>
              </a:ext>
            </a:extLst>
          </p:cNvPr>
          <p:cNvCxnSpPr>
            <a:cxnSpLocks/>
          </p:cNvCxnSpPr>
          <p:nvPr/>
        </p:nvCxnSpPr>
        <p:spPr>
          <a:xfrm flipH="1">
            <a:off x="4148928" y="2463965"/>
            <a:ext cx="928478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0" name="TextBox 79">
            <a:extLst>
              <a:ext uri="{FF2B5EF4-FFF2-40B4-BE49-F238E27FC236}">
                <a16:creationId xmlns:a16="http://schemas.microsoft.com/office/drawing/2014/main" id="{DBD1949E-9442-40B5-BD8C-ACCD67421154}"/>
              </a:ext>
            </a:extLst>
          </p:cNvPr>
          <p:cNvSpPr txBox="1"/>
          <p:nvPr/>
        </p:nvSpPr>
        <p:spPr>
          <a:xfrm>
            <a:off x="3798669" y="2343576"/>
            <a:ext cx="421717" cy="3084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XO</a:t>
            </a:r>
          </a:p>
        </p:txBody>
      </p: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56AC6C01-B0F6-4AFB-BCB4-56FBF4578FE1}"/>
              </a:ext>
            </a:extLst>
          </p:cNvPr>
          <p:cNvCxnSpPr>
            <a:cxnSpLocks/>
          </p:cNvCxnSpPr>
          <p:nvPr/>
        </p:nvCxnSpPr>
        <p:spPr>
          <a:xfrm flipH="1">
            <a:off x="4179915" y="2463965"/>
            <a:ext cx="1" cy="156599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2" name="Oval 81">
            <a:extLst>
              <a:ext uri="{FF2B5EF4-FFF2-40B4-BE49-F238E27FC236}">
                <a16:creationId xmlns:a16="http://schemas.microsoft.com/office/drawing/2014/main" id="{64F0BEFF-92F1-40B9-B654-8257E1A4E2BA}"/>
              </a:ext>
            </a:extLst>
          </p:cNvPr>
          <p:cNvSpPr/>
          <p:nvPr/>
        </p:nvSpPr>
        <p:spPr>
          <a:xfrm>
            <a:off x="4136380" y="2578307"/>
            <a:ext cx="73207" cy="80771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8E39EC5D-ACF4-4720-BB5D-B6D5028F0D2A}"/>
              </a:ext>
            </a:extLst>
          </p:cNvPr>
          <p:cNvSpPr/>
          <p:nvPr/>
        </p:nvSpPr>
        <p:spPr>
          <a:xfrm rot="16200000" flipV="1">
            <a:off x="4499152" y="2584704"/>
            <a:ext cx="1707113" cy="126567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1001">
            <a:schemeClr val="l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id="{41B2CBE7-76C6-4979-8F2F-0DACE2E13804}"/>
              </a:ext>
            </a:extLst>
          </p:cNvPr>
          <p:cNvSpPr/>
          <p:nvPr/>
        </p:nvSpPr>
        <p:spPr>
          <a:xfrm>
            <a:off x="5240088" y="2568766"/>
            <a:ext cx="73207" cy="80771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Oval 84">
            <a:extLst>
              <a:ext uri="{FF2B5EF4-FFF2-40B4-BE49-F238E27FC236}">
                <a16:creationId xmlns:a16="http://schemas.microsoft.com/office/drawing/2014/main" id="{BB01A384-D6F2-4F08-B530-336D1D8A307E}"/>
              </a:ext>
            </a:extLst>
          </p:cNvPr>
          <p:cNvSpPr/>
          <p:nvPr/>
        </p:nvSpPr>
        <p:spPr>
          <a:xfrm>
            <a:off x="5259714" y="3455213"/>
            <a:ext cx="73207" cy="80771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AE4452D4-317D-4E2F-A7BB-A9D68E0387D1}"/>
              </a:ext>
            </a:extLst>
          </p:cNvPr>
          <p:cNvCxnSpPr>
            <a:cxnSpLocks/>
          </p:cNvCxnSpPr>
          <p:nvPr/>
        </p:nvCxnSpPr>
        <p:spPr>
          <a:xfrm flipV="1">
            <a:off x="7530063" y="1321248"/>
            <a:ext cx="7357" cy="46031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035B0D6C-D634-4C44-8DBD-17FAD2F01F4B}"/>
              </a:ext>
            </a:extLst>
          </p:cNvPr>
          <p:cNvCxnSpPr>
            <a:cxnSpLocks/>
            <a:stCxn id="98" idx="3"/>
            <a:endCxn id="100" idx="3"/>
          </p:cNvCxnSpPr>
          <p:nvPr/>
        </p:nvCxnSpPr>
        <p:spPr>
          <a:xfrm flipH="1">
            <a:off x="7653521" y="1237903"/>
            <a:ext cx="1546" cy="957254"/>
          </a:xfrm>
          <a:prstGeom prst="line">
            <a:avLst/>
          </a:prstGeom>
          <a:ln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8" name="TextBox 87">
            <a:extLst>
              <a:ext uri="{FF2B5EF4-FFF2-40B4-BE49-F238E27FC236}">
                <a16:creationId xmlns:a16="http://schemas.microsoft.com/office/drawing/2014/main" id="{A80B3D9F-137A-4417-9659-96363A699808}"/>
              </a:ext>
            </a:extLst>
          </p:cNvPr>
          <p:cNvSpPr txBox="1"/>
          <p:nvPr/>
        </p:nvSpPr>
        <p:spPr>
          <a:xfrm>
            <a:off x="6114336" y="1474799"/>
            <a:ext cx="11562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~</a:t>
            </a:r>
            <a:r>
              <a:rPr lang="en-US" sz="1600">
                <a:solidFill>
                  <a:schemeClr val="accent6">
                    <a:lumMod val="50000"/>
                  </a:schemeClr>
                </a:solidFill>
              </a:rPr>
              <a:t>10 Circuits</a:t>
            </a:r>
            <a:endParaRPr lang="en-US" sz="16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B7F10AF7-483E-4933-BBC6-14173FB393CF}"/>
              </a:ext>
            </a:extLst>
          </p:cNvPr>
          <p:cNvSpPr txBox="1"/>
          <p:nvPr/>
        </p:nvSpPr>
        <p:spPr>
          <a:xfrm>
            <a:off x="5179123" y="1265890"/>
            <a:ext cx="5613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PP A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A54E2A15-0134-4423-BF30-CC50CF73766A}"/>
              </a:ext>
            </a:extLst>
          </p:cNvPr>
          <p:cNvSpPr txBox="1"/>
          <p:nvPr/>
        </p:nvSpPr>
        <p:spPr>
          <a:xfrm>
            <a:off x="3546778" y="1817089"/>
            <a:ext cx="8370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XFMR A</a:t>
            </a:r>
          </a:p>
        </p:txBody>
      </p: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B9EA2A38-8739-4606-AF2A-3ED8D8AC6C13}"/>
              </a:ext>
            </a:extLst>
          </p:cNvPr>
          <p:cNvCxnSpPr>
            <a:cxnSpLocks/>
          </p:cNvCxnSpPr>
          <p:nvPr/>
        </p:nvCxnSpPr>
        <p:spPr>
          <a:xfrm flipH="1">
            <a:off x="5845338" y="1781565"/>
            <a:ext cx="1692083" cy="1286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EBB6036A-2AE5-4430-BDF7-4BA61B9EE71A}"/>
              </a:ext>
            </a:extLst>
          </p:cNvPr>
          <p:cNvCxnSpPr>
            <a:cxnSpLocks/>
          </p:cNvCxnSpPr>
          <p:nvPr/>
        </p:nvCxnSpPr>
        <p:spPr>
          <a:xfrm flipH="1" flipV="1">
            <a:off x="5845338" y="1956387"/>
            <a:ext cx="1692083" cy="7109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3" name="Oval 92">
            <a:extLst>
              <a:ext uri="{FF2B5EF4-FFF2-40B4-BE49-F238E27FC236}">
                <a16:creationId xmlns:a16="http://schemas.microsoft.com/office/drawing/2014/main" id="{5489F4DB-7AA9-45E9-AB1F-DDCE399531AA}"/>
              </a:ext>
            </a:extLst>
          </p:cNvPr>
          <p:cNvSpPr/>
          <p:nvPr/>
        </p:nvSpPr>
        <p:spPr>
          <a:xfrm>
            <a:off x="5818999" y="1928632"/>
            <a:ext cx="73207" cy="80771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Oval 93">
            <a:extLst>
              <a:ext uri="{FF2B5EF4-FFF2-40B4-BE49-F238E27FC236}">
                <a16:creationId xmlns:a16="http://schemas.microsoft.com/office/drawing/2014/main" id="{981595C0-565C-4C93-B78D-BED5B9FEBC2A}"/>
              </a:ext>
            </a:extLst>
          </p:cNvPr>
          <p:cNvSpPr/>
          <p:nvPr/>
        </p:nvSpPr>
        <p:spPr>
          <a:xfrm>
            <a:off x="5818999" y="1748113"/>
            <a:ext cx="73207" cy="80771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E484ADBC-7D39-43DF-A0B8-17A2FD2DF167}"/>
              </a:ext>
            </a:extLst>
          </p:cNvPr>
          <p:cNvCxnSpPr>
            <a:cxnSpLocks/>
          </p:cNvCxnSpPr>
          <p:nvPr/>
        </p:nvCxnSpPr>
        <p:spPr>
          <a:xfrm flipH="1">
            <a:off x="5389943" y="1863525"/>
            <a:ext cx="2270933" cy="9383"/>
          </a:xfrm>
          <a:prstGeom prst="line">
            <a:avLst/>
          </a:prstGeom>
          <a:ln>
            <a:solidFill>
              <a:schemeClr val="accent3"/>
            </a:solidFill>
            <a:prstDash val="dash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6" name="Oval 95">
            <a:extLst>
              <a:ext uri="{FF2B5EF4-FFF2-40B4-BE49-F238E27FC236}">
                <a16:creationId xmlns:a16="http://schemas.microsoft.com/office/drawing/2014/main" id="{FC364748-D6DB-444D-B7EE-214CB7AF6BFA}"/>
              </a:ext>
            </a:extLst>
          </p:cNvPr>
          <p:cNvSpPr/>
          <p:nvPr/>
        </p:nvSpPr>
        <p:spPr>
          <a:xfrm>
            <a:off x="5379388" y="1822124"/>
            <a:ext cx="73207" cy="80771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48B58549-6CC7-41A0-90E0-208E329389B4}"/>
              </a:ext>
            </a:extLst>
          </p:cNvPr>
          <p:cNvCxnSpPr>
            <a:cxnSpLocks/>
          </p:cNvCxnSpPr>
          <p:nvPr/>
        </p:nvCxnSpPr>
        <p:spPr>
          <a:xfrm flipH="1" flipV="1">
            <a:off x="7765358" y="1327720"/>
            <a:ext cx="5810" cy="962397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8" name="Rectangle 97">
            <a:extLst>
              <a:ext uri="{FF2B5EF4-FFF2-40B4-BE49-F238E27FC236}">
                <a16:creationId xmlns:a16="http://schemas.microsoft.com/office/drawing/2014/main" id="{124A363D-DDA0-4186-9630-C999502DE11D}"/>
              </a:ext>
            </a:extLst>
          </p:cNvPr>
          <p:cNvSpPr/>
          <p:nvPr/>
        </p:nvSpPr>
        <p:spPr>
          <a:xfrm rot="16200000">
            <a:off x="7549516" y="1218449"/>
            <a:ext cx="211101" cy="250008"/>
          </a:xfrm>
          <a:prstGeom prst="rect">
            <a:avLst/>
          </a:prstGeom>
          <a:ln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1001">
            <a:schemeClr val="l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99" name="Straight Connector 98">
            <a:extLst>
              <a:ext uri="{FF2B5EF4-FFF2-40B4-BE49-F238E27FC236}">
                <a16:creationId xmlns:a16="http://schemas.microsoft.com/office/drawing/2014/main" id="{9EEE7411-99A7-4063-9A72-56A974305E40}"/>
              </a:ext>
            </a:extLst>
          </p:cNvPr>
          <p:cNvCxnSpPr>
            <a:cxnSpLocks/>
          </p:cNvCxnSpPr>
          <p:nvPr/>
        </p:nvCxnSpPr>
        <p:spPr>
          <a:xfrm flipV="1">
            <a:off x="7535871" y="1952057"/>
            <a:ext cx="7357" cy="46031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0" name="Rectangle 99">
            <a:extLst>
              <a:ext uri="{FF2B5EF4-FFF2-40B4-BE49-F238E27FC236}">
                <a16:creationId xmlns:a16="http://schemas.microsoft.com/office/drawing/2014/main" id="{8A2C3DF5-504B-4B19-82D5-5EA147668ABD}"/>
              </a:ext>
            </a:extLst>
          </p:cNvPr>
          <p:cNvSpPr/>
          <p:nvPr/>
        </p:nvSpPr>
        <p:spPr>
          <a:xfrm rot="16200000">
            <a:off x="7547969" y="2175703"/>
            <a:ext cx="211101" cy="250008"/>
          </a:xfrm>
          <a:prstGeom prst="rect">
            <a:avLst/>
          </a:prstGeom>
          <a:ln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1001">
            <a:schemeClr val="l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Oval 100">
            <a:extLst>
              <a:ext uri="{FF2B5EF4-FFF2-40B4-BE49-F238E27FC236}">
                <a16:creationId xmlns:a16="http://schemas.microsoft.com/office/drawing/2014/main" id="{0484B74C-8DA1-4EE1-9F11-F14828912D05}"/>
              </a:ext>
            </a:extLst>
          </p:cNvPr>
          <p:cNvSpPr/>
          <p:nvPr/>
        </p:nvSpPr>
        <p:spPr>
          <a:xfrm>
            <a:off x="2209293" y="2297365"/>
            <a:ext cx="151740" cy="265975"/>
          </a:xfrm>
          <a:prstGeom prst="ellipse">
            <a:avLst/>
          </a:prstGeom>
          <a:noFill/>
          <a:ln w="25400">
            <a:solidFill>
              <a:srgbClr val="FFC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FF00FF"/>
              </a:highlight>
            </a:endParaRPr>
          </a:p>
        </p:txBody>
      </p:sp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id="{653173C1-D540-429B-A6F5-89B914F4FC3A}"/>
              </a:ext>
            </a:extLst>
          </p:cNvPr>
          <p:cNvCxnSpPr>
            <a:cxnSpLocks/>
          </p:cNvCxnSpPr>
          <p:nvPr/>
        </p:nvCxnSpPr>
        <p:spPr>
          <a:xfrm flipH="1">
            <a:off x="1637587" y="2165776"/>
            <a:ext cx="2086863" cy="2902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3" name="Oval 102">
            <a:extLst>
              <a:ext uri="{FF2B5EF4-FFF2-40B4-BE49-F238E27FC236}">
                <a16:creationId xmlns:a16="http://schemas.microsoft.com/office/drawing/2014/main" id="{10042232-1295-405B-BA91-68268E1FB14B}"/>
              </a:ext>
            </a:extLst>
          </p:cNvPr>
          <p:cNvSpPr/>
          <p:nvPr/>
        </p:nvSpPr>
        <p:spPr>
          <a:xfrm>
            <a:off x="3442063" y="2125390"/>
            <a:ext cx="73207" cy="80771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4" name="Straight Connector 103">
            <a:extLst>
              <a:ext uri="{FF2B5EF4-FFF2-40B4-BE49-F238E27FC236}">
                <a16:creationId xmlns:a16="http://schemas.microsoft.com/office/drawing/2014/main" id="{5F78E57F-EF53-4356-BEA3-0F777452C91C}"/>
              </a:ext>
            </a:extLst>
          </p:cNvPr>
          <p:cNvCxnSpPr>
            <a:cxnSpLocks/>
          </p:cNvCxnSpPr>
          <p:nvPr/>
        </p:nvCxnSpPr>
        <p:spPr>
          <a:xfrm flipH="1">
            <a:off x="3711864" y="2155660"/>
            <a:ext cx="762" cy="274692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04">
            <a:extLst>
              <a:ext uri="{FF2B5EF4-FFF2-40B4-BE49-F238E27FC236}">
                <a16:creationId xmlns:a16="http://schemas.microsoft.com/office/drawing/2014/main" id="{2ABEFCE0-42C7-443F-B117-88F86D5579C4}"/>
              </a:ext>
            </a:extLst>
          </p:cNvPr>
          <p:cNvCxnSpPr>
            <a:cxnSpLocks/>
          </p:cNvCxnSpPr>
          <p:nvPr/>
        </p:nvCxnSpPr>
        <p:spPr>
          <a:xfrm flipH="1">
            <a:off x="3270583" y="2430352"/>
            <a:ext cx="441282" cy="2902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Connector 105">
            <a:extLst>
              <a:ext uri="{FF2B5EF4-FFF2-40B4-BE49-F238E27FC236}">
                <a16:creationId xmlns:a16="http://schemas.microsoft.com/office/drawing/2014/main" id="{74C73A8A-05C6-46A2-B77D-0A4926F25DC2}"/>
              </a:ext>
            </a:extLst>
          </p:cNvPr>
          <p:cNvCxnSpPr>
            <a:cxnSpLocks/>
          </p:cNvCxnSpPr>
          <p:nvPr/>
        </p:nvCxnSpPr>
        <p:spPr>
          <a:xfrm flipH="1" flipV="1">
            <a:off x="2002300" y="2433792"/>
            <a:ext cx="1" cy="174736"/>
          </a:xfrm>
          <a:prstGeom prst="line">
            <a:avLst/>
          </a:prstGeom>
          <a:ln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id="{2A7CE1D5-AAD8-4606-B3F8-F8316FCE4BB1}"/>
              </a:ext>
            </a:extLst>
          </p:cNvPr>
          <p:cNvCxnSpPr>
            <a:cxnSpLocks/>
          </p:cNvCxnSpPr>
          <p:nvPr/>
        </p:nvCxnSpPr>
        <p:spPr>
          <a:xfrm flipH="1" flipV="1">
            <a:off x="2002300" y="2433255"/>
            <a:ext cx="529765" cy="3372"/>
          </a:xfrm>
          <a:prstGeom prst="line">
            <a:avLst/>
          </a:prstGeom>
          <a:ln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Connector 107">
            <a:extLst>
              <a:ext uri="{FF2B5EF4-FFF2-40B4-BE49-F238E27FC236}">
                <a16:creationId xmlns:a16="http://schemas.microsoft.com/office/drawing/2014/main" id="{39775FEA-4F98-40ED-8FD8-EF24B598C664}"/>
              </a:ext>
            </a:extLst>
          </p:cNvPr>
          <p:cNvCxnSpPr>
            <a:cxnSpLocks/>
            <a:stCxn id="84" idx="2"/>
          </p:cNvCxnSpPr>
          <p:nvPr/>
        </p:nvCxnSpPr>
        <p:spPr>
          <a:xfrm flipH="1">
            <a:off x="4202948" y="2609152"/>
            <a:ext cx="1037140" cy="4429"/>
          </a:xfrm>
          <a:prstGeom prst="line">
            <a:avLst/>
          </a:prstGeom>
          <a:ln>
            <a:solidFill>
              <a:schemeClr val="accent3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9" name="TextBox 108">
            <a:extLst>
              <a:ext uri="{FF2B5EF4-FFF2-40B4-BE49-F238E27FC236}">
                <a16:creationId xmlns:a16="http://schemas.microsoft.com/office/drawing/2014/main" id="{BB35B6EA-1934-4FB6-A5FC-D7236D664401}"/>
              </a:ext>
            </a:extLst>
          </p:cNvPr>
          <p:cNvSpPr txBox="1"/>
          <p:nvPr/>
        </p:nvSpPr>
        <p:spPr>
          <a:xfrm>
            <a:off x="2767678" y="1868577"/>
            <a:ext cx="331093" cy="3084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SI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54E7DF25-D2B5-48D1-8055-83912D6F8741}"/>
              </a:ext>
            </a:extLst>
          </p:cNvPr>
          <p:cNvSpPr txBox="1"/>
          <p:nvPr/>
        </p:nvSpPr>
        <p:spPr>
          <a:xfrm>
            <a:off x="1879319" y="2170759"/>
            <a:ext cx="296832" cy="2046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CT</a:t>
            </a:r>
          </a:p>
        </p:txBody>
      </p:sp>
      <p:cxnSp>
        <p:nvCxnSpPr>
          <p:cNvPr id="111" name="Straight Connector 110">
            <a:extLst>
              <a:ext uri="{FF2B5EF4-FFF2-40B4-BE49-F238E27FC236}">
                <a16:creationId xmlns:a16="http://schemas.microsoft.com/office/drawing/2014/main" id="{544EBC21-0245-4E1B-96A1-48B2885F863F}"/>
              </a:ext>
            </a:extLst>
          </p:cNvPr>
          <p:cNvCxnSpPr>
            <a:cxnSpLocks/>
          </p:cNvCxnSpPr>
          <p:nvPr/>
        </p:nvCxnSpPr>
        <p:spPr>
          <a:xfrm flipH="1" flipV="1">
            <a:off x="4219086" y="3320940"/>
            <a:ext cx="1094210" cy="3503"/>
          </a:xfrm>
          <a:prstGeom prst="line">
            <a:avLst/>
          </a:prstGeom>
          <a:ln>
            <a:solidFill>
              <a:schemeClr val="accent3"/>
            </a:solidFill>
            <a:prstDash val="dash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2" name="Oval 111">
            <a:extLst>
              <a:ext uri="{FF2B5EF4-FFF2-40B4-BE49-F238E27FC236}">
                <a16:creationId xmlns:a16="http://schemas.microsoft.com/office/drawing/2014/main" id="{769A2E18-1906-4ABC-BE1F-630A6077710C}"/>
              </a:ext>
            </a:extLst>
          </p:cNvPr>
          <p:cNvSpPr/>
          <p:nvPr/>
        </p:nvSpPr>
        <p:spPr>
          <a:xfrm>
            <a:off x="5254832" y="3289163"/>
            <a:ext cx="73207" cy="80771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84F2B709-6FAA-44E8-99A2-7656044CA20D}"/>
              </a:ext>
            </a:extLst>
          </p:cNvPr>
          <p:cNvSpPr txBox="1"/>
          <p:nvPr/>
        </p:nvSpPr>
        <p:spPr>
          <a:xfrm>
            <a:off x="2801687" y="3098802"/>
            <a:ext cx="1146181" cy="3535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Detector Safety </a:t>
            </a:r>
          </a:p>
          <a:p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Ground cable</a:t>
            </a:r>
          </a:p>
        </p:txBody>
      </p:sp>
      <p:sp>
        <p:nvSpPr>
          <p:cNvPr id="114" name="Oval 113">
            <a:extLst>
              <a:ext uri="{FF2B5EF4-FFF2-40B4-BE49-F238E27FC236}">
                <a16:creationId xmlns:a16="http://schemas.microsoft.com/office/drawing/2014/main" id="{540AE67D-C3EB-413E-B5FC-C61535A7BD5A}"/>
              </a:ext>
            </a:extLst>
          </p:cNvPr>
          <p:cNvSpPr/>
          <p:nvPr/>
        </p:nvSpPr>
        <p:spPr>
          <a:xfrm>
            <a:off x="7616916" y="1409967"/>
            <a:ext cx="73207" cy="80771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Oval 114">
            <a:extLst>
              <a:ext uri="{FF2B5EF4-FFF2-40B4-BE49-F238E27FC236}">
                <a16:creationId xmlns:a16="http://schemas.microsoft.com/office/drawing/2014/main" id="{1F60CC49-DFF6-4DB6-8363-A403CCBDDA2A}"/>
              </a:ext>
            </a:extLst>
          </p:cNvPr>
          <p:cNvSpPr/>
          <p:nvPr/>
        </p:nvSpPr>
        <p:spPr>
          <a:xfrm>
            <a:off x="7617391" y="2158024"/>
            <a:ext cx="73207" cy="80771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6" name="Straight Connector 115">
            <a:extLst>
              <a:ext uri="{FF2B5EF4-FFF2-40B4-BE49-F238E27FC236}">
                <a16:creationId xmlns:a16="http://schemas.microsoft.com/office/drawing/2014/main" id="{D74F8B2B-E8D5-41D6-89CC-5120378D325B}"/>
              </a:ext>
            </a:extLst>
          </p:cNvPr>
          <p:cNvCxnSpPr>
            <a:cxnSpLocks/>
          </p:cNvCxnSpPr>
          <p:nvPr/>
        </p:nvCxnSpPr>
        <p:spPr>
          <a:xfrm flipH="1">
            <a:off x="4496499" y="2083609"/>
            <a:ext cx="482180" cy="10386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7" name="Oval 116">
            <a:extLst>
              <a:ext uri="{FF2B5EF4-FFF2-40B4-BE49-F238E27FC236}">
                <a16:creationId xmlns:a16="http://schemas.microsoft.com/office/drawing/2014/main" id="{C1AD77E3-33F1-48E7-BD06-31F1B44809BC}"/>
              </a:ext>
            </a:extLst>
          </p:cNvPr>
          <p:cNvSpPr/>
          <p:nvPr/>
        </p:nvSpPr>
        <p:spPr>
          <a:xfrm>
            <a:off x="4942074" y="2031547"/>
            <a:ext cx="73207" cy="80771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5F1547AA-3A4A-416B-A0FF-AA51A1DF45B4}"/>
              </a:ext>
            </a:extLst>
          </p:cNvPr>
          <p:cNvSpPr txBox="1"/>
          <p:nvPr/>
        </p:nvSpPr>
        <p:spPr>
          <a:xfrm>
            <a:off x="350715" y="1667490"/>
            <a:ext cx="15628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>
                <a:solidFill>
                  <a:schemeClr val="accent6">
                    <a:lumMod val="50000"/>
                  </a:schemeClr>
                </a:solidFill>
              </a:rPr>
              <a:t>uBooNE</a:t>
            </a:r>
            <a:r>
              <a:rPr lang="en-US" sz="1600" b="1" dirty="0">
                <a:solidFill>
                  <a:schemeClr val="accent6">
                    <a:lumMod val="50000"/>
                  </a:schemeClr>
                </a:solidFill>
              </a:rPr>
              <a:t> Power</a:t>
            </a: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4C808855-885D-4BB7-AF80-542073EE3825}"/>
              </a:ext>
            </a:extLst>
          </p:cNvPr>
          <p:cNvSpPr txBox="1"/>
          <p:nvPr/>
        </p:nvSpPr>
        <p:spPr>
          <a:xfrm>
            <a:off x="463458" y="4206213"/>
            <a:ext cx="15628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6">
                    <a:lumMod val="50000"/>
                  </a:schemeClr>
                </a:solidFill>
              </a:rPr>
              <a:t>2x2 Power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CE7E989A-B732-4094-8569-7CE91B8C3385}"/>
              </a:ext>
            </a:extLst>
          </p:cNvPr>
          <p:cNvSpPr/>
          <p:nvPr/>
        </p:nvSpPr>
        <p:spPr>
          <a:xfrm>
            <a:off x="5238690" y="5084068"/>
            <a:ext cx="73207" cy="80771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96D76297-E724-4E97-ADFE-8FC7A30BE7DB}"/>
              </a:ext>
            </a:extLst>
          </p:cNvPr>
          <p:cNvSpPr/>
          <p:nvPr/>
        </p:nvSpPr>
        <p:spPr>
          <a:xfrm>
            <a:off x="5258316" y="3997651"/>
            <a:ext cx="856020" cy="715423"/>
          </a:xfrm>
          <a:prstGeom prst="ellipse">
            <a:avLst/>
          </a:prstGeom>
          <a:noFill/>
          <a:ln w="412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57DAD04-83A3-491B-9869-0BB3323A64AF}"/>
              </a:ext>
            </a:extLst>
          </p:cNvPr>
          <p:cNvSpPr txBox="1"/>
          <p:nvPr/>
        </p:nvSpPr>
        <p:spPr>
          <a:xfrm>
            <a:off x="6078244" y="2568218"/>
            <a:ext cx="2727770" cy="76944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200" dirty="0"/>
              <a:t>Conduits and ground lifted at panel</a:t>
            </a: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57B6F075-91C1-4160-83D2-E977A2F1AFA1}"/>
              </a:ext>
            </a:extLst>
          </p:cNvPr>
          <p:cNvSpPr txBox="1"/>
          <p:nvPr/>
        </p:nvSpPr>
        <p:spPr>
          <a:xfrm>
            <a:off x="5932574" y="5209236"/>
            <a:ext cx="286117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/>
              <a:t>Conduits and wireway became isolated</a:t>
            </a: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8443EF2B-D3C4-4F84-8258-5A285380D9CD}"/>
              </a:ext>
            </a:extLst>
          </p:cNvPr>
          <p:cNvCxnSpPr>
            <a:cxnSpLocks/>
          </p:cNvCxnSpPr>
          <p:nvPr/>
        </p:nvCxnSpPr>
        <p:spPr>
          <a:xfrm flipH="1">
            <a:off x="5932575" y="3288067"/>
            <a:ext cx="877615" cy="667850"/>
          </a:xfrm>
          <a:prstGeom prst="line">
            <a:avLst/>
          </a:prstGeom>
          <a:ln>
            <a:solidFill>
              <a:srgbClr val="FF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Connector 120">
            <a:extLst>
              <a:ext uri="{FF2B5EF4-FFF2-40B4-BE49-F238E27FC236}">
                <a16:creationId xmlns:a16="http://schemas.microsoft.com/office/drawing/2014/main" id="{B3EEDA95-FCF4-4294-88BD-EE1374D11F02}"/>
              </a:ext>
            </a:extLst>
          </p:cNvPr>
          <p:cNvCxnSpPr>
            <a:cxnSpLocks/>
          </p:cNvCxnSpPr>
          <p:nvPr/>
        </p:nvCxnSpPr>
        <p:spPr>
          <a:xfrm flipV="1">
            <a:off x="7208684" y="4529718"/>
            <a:ext cx="233445" cy="679518"/>
          </a:xfrm>
          <a:prstGeom prst="line">
            <a:avLst/>
          </a:prstGeom>
          <a:ln>
            <a:solidFill>
              <a:srgbClr val="FF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355886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1AF93D-0A1C-4CB6-86C2-B9F549B496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250" y="465691"/>
            <a:ext cx="8686800" cy="427877"/>
          </a:xfrm>
        </p:spPr>
        <p:txBody>
          <a:bodyPr/>
          <a:lstStyle/>
          <a:p>
            <a:r>
              <a:rPr lang="en-US" dirty="0"/>
              <a:t>Problem Locations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2C7193-A671-494C-85A0-4677BA0AF8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06.30.22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A53070-D728-4C60-BF5E-15B3F2B894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v-SE"/>
              <a:t>Matt Micheli | 2x2@LArTF Electronics Integration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F0BF22-2208-4BDE-8A29-127F3E3868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C4A305B-EFC8-43D8-8DEE-63C98DA03B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472" y="1059741"/>
            <a:ext cx="7881055" cy="4919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4257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1AF93D-0A1C-4CB6-86C2-B9F549B496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250" y="465691"/>
            <a:ext cx="8686800" cy="427877"/>
          </a:xfrm>
        </p:spPr>
        <p:txBody>
          <a:bodyPr/>
          <a:lstStyle/>
          <a:p>
            <a:r>
              <a:rPr lang="en-US" dirty="0"/>
              <a:t>Problem Locations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2C7193-A671-494C-85A0-4677BA0AF8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06.30.22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A53070-D728-4C60-BF5E-15B3F2B894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v-SE"/>
              <a:t>Matt Micheli | 2x2@LArTF Electronics Integration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F0BF22-2208-4BDE-8A29-127F3E3868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A398E52-9251-4CD8-A895-2530ED877F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3713" y="967320"/>
            <a:ext cx="6390138" cy="5258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7315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C96488-BB07-44D4-9C11-9157AD8CB5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Issue Identification: 10 </a:t>
            </a:r>
            <a:r>
              <a:rPr lang="en-US" dirty="0">
                <a:latin typeface="Symbol" panose="05050102010706020507" pitchFamily="18" charset="2"/>
              </a:rPr>
              <a:t>W</a:t>
            </a:r>
            <a:r>
              <a:rPr lang="en-US" dirty="0"/>
              <a:t> short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4F3C17-A09D-4C80-A613-410CE43F82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06.30.22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0FA9BB-2FBA-4F6B-A057-E0C080E0B1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v-SE"/>
              <a:t>Matt Micheli | 2x2@LArTF Electronics Integration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221428-48F1-4763-A780-D732205873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34860D5-65BB-4A94-9D50-B7BBA8519DB9}"/>
              </a:ext>
            </a:extLst>
          </p:cNvPr>
          <p:cNvSpPr/>
          <p:nvPr/>
        </p:nvSpPr>
        <p:spPr>
          <a:xfrm>
            <a:off x="4977280" y="4057054"/>
            <a:ext cx="881539" cy="1964877"/>
          </a:xfrm>
          <a:prstGeom prst="rect">
            <a:avLst/>
          </a:prstGeom>
          <a:ln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1001">
            <a:schemeClr val="l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E86190F-6BE4-4A29-A6AF-63022E18261F}"/>
              </a:ext>
            </a:extLst>
          </p:cNvPr>
          <p:cNvGrpSpPr/>
          <p:nvPr/>
        </p:nvGrpSpPr>
        <p:grpSpPr>
          <a:xfrm>
            <a:off x="1455470" y="5313902"/>
            <a:ext cx="378500" cy="157557"/>
            <a:chOff x="864296" y="3194137"/>
            <a:chExt cx="547899" cy="202505"/>
          </a:xfrm>
          <a:effectLst/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939D8410-40B4-4364-9B85-AD56B36A48CC}"/>
                </a:ext>
              </a:extLst>
            </p:cNvPr>
            <p:cNvCxnSpPr/>
            <p:nvPr/>
          </p:nvCxnSpPr>
          <p:spPr>
            <a:xfrm>
              <a:off x="864296" y="3194137"/>
              <a:ext cx="547899" cy="0"/>
            </a:xfrm>
            <a:prstGeom prst="line">
              <a:avLst/>
            </a:prstGeom>
            <a:ln>
              <a:solidFill>
                <a:schemeClr val="accent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741B1CD6-35AF-4BDA-8A80-F1F80422027B}"/>
                </a:ext>
              </a:extLst>
            </p:cNvPr>
            <p:cNvCxnSpPr>
              <a:cxnSpLocks/>
            </p:cNvCxnSpPr>
            <p:nvPr/>
          </p:nvCxnSpPr>
          <p:spPr>
            <a:xfrm>
              <a:off x="964504" y="3296433"/>
              <a:ext cx="338203" cy="0"/>
            </a:xfrm>
            <a:prstGeom prst="line">
              <a:avLst/>
            </a:prstGeom>
            <a:ln>
              <a:solidFill>
                <a:schemeClr val="accent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3A85E79D-C6B6-4BFA-8BE1-5B57FE57CEEE}"/>
                </a:ext>
              </a:extLst>
            </p:cNvPr>
            <p:cNvCxnSpPr>
              <a:cxnSpLocks/>
            </p:cNvCxnSpPr>
            <p:nvPr/>
          </p:nvCxnSpPr>
          <p:spPr>
            <a:xfrm>
              <a:off x="1027134" y="3396642"/>
              <a:ext cx="212942" cy="0"/>
            </a:xfrm>
            <a:prstGeom prst="line">
              <a:avLst/>
            </a:prstGeom>
            <a:ln>
              <a:solidFill>
                <a:schemeClr val="accent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1A55809A-1734-42EA-B401-E20DBCB234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2535992" y="4712316"/>
            <a:ext cx="750999" cy="327663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C06DEE37-E7E6-44C8-ACDB-22846F2F2E3B}"/>
              </a:ext>
            </a:extLst>
          </p:cNvPr>
          <p:cNvSpPr/>
          <p:nvPr/>
        </p:nvSpPr>
        <p:spPr>
          <a:xfrm>
            <a:off x="3476787" y="4602633"/>
            <a:ext cx="881539" cy="855585"/>
          </a:xfrm>
          <a:prstGeom prst="rect">
            <a:avLst/>
          </a:prstGeom>
          <a:ln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1001">
            <a:schemeClr val="l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2181EDD-0DBA-4416-9110-6934194C6513}"/>
              </a:ext>
            </a:extLst>
          </p:cNvPr>
          <p:cNvCxnSpPr>
            <a:cxnSpLocks/>
          </p:cNvCxnSpPr>
          <p:nvPr/>
        </p:nvCxnSpPr>
        <p:spPr>
          <a:xfrm>
            <a:off x="1641513" y="4670366"/>
            <a:ext cx="0" cy="643536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7BFCCE4-BA2A-4C91-9304-540F313417AA}"/>
              </a:ext>
            </a:extLst>
          </p:cNvPr>
          <p:cNvCxnSpPr>
            <a:cxnSpLocks/>
            <a:stCxn id="23" idx="6"/>
          </p:cNvCxnSpPr>
          <p:nvPr/>
        </p:nvCxnSpPr>
        <p:spPr>
          <a:xfrm flipH="1" flipV="1">
            <a:off x="2361033" y="5114197"/>
            <a:ext cx="1847156" cy="11409"/>
          </a:xfrm>
          <a:prstGeom prst="line">
            <a:avLst/>
          </a:prstGeom>
          <a:ln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CDE6DEE-2C1A-44EA-A9C1-599BCF273EB6}"/>
              </a:ext>
            </a:extLst>
          </p:cNvPr>
          <p:cNvCxnSpPr>
            <a:cxnSpLocks/>
          </p:cNvCxnSpPr>
          <p:nvPr/>
        </p:nvCxnSpPr>
        <p:spPr>
          <a:xfrm flipH="1">
            <a:off x="4147533" y="4707118"/>
            <a:ext cx="928475" cy="0"/>
          </a:xfrm>
          <a:prstGeom prst="line">
            <a:avLst/>
          </a:prstGeom>
          <a:ln>
            <a:solidFill>
              <a:schemeClr val="tx1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0FD117F-6E57-4001-9025-FA8BF3AE0DFF}"/>
              </a:ext>
            </a:extLst>
          </p:cNvPr>
          <p:cNvCxnSpPr>
            <a:cxnSpLocks/>
          </p:cNvCxnSpPr>
          <p:nvPr/>
        </p:nvCxnSpPr>
        <p:spPr>
          <a:xfrm flipH="1">
            <a:off x="4147533" y="4788603"/>
            <a:ext cx="928476" cy="0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6F4D478-12A2-4D2C-B511-985AD0FF0DFB}"/>
              </a:ext>
            </a:extLst>
          </p:cNvPr>
          <p:cNvCxnSpPr>
            <a:cxnSpLocks/>
          </p:cNvCxnSpPr>
          <p:nvPr/>
        </p:nvCxnSpPr>
        <p:spPr>
          <a:xfrm flipH="1">
            <a:off x="4147530" y="4892434"/>
            <a:ext cx="928476" cy="0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BB601B9-60A9-4950-9E17-93A0E3AA965E}"/>
              </a:ext>
            </a:extLst>
          </p:cNvPr>
          <p:cNvCxnSpPr>
            <a:cxnSpLocks/>
          </p:cNvCxnSpPr>
          <p:nvPr/>
        </p:nvCxnSpPr>
        <p:spPr>
          <a:xfrm flipH="1">
            <a:off x="4147530" y="4970878"/>
            <a:ext cx="928478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12588ECA-E453-4EC3-AE6D-F45DC9058237}"/>
              </a:ext>
            </a:extLst>
          </p:cNvPr>
          <p:cNvSpPr txBox="1"/>
          <p:nvPr/>
        </p:nvSpPr>
        <p:spPr>
          <a:xfrm>
            <a:off x="3797271" y="4850489"/>
            <a:ext cx="421717" cy="3084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XO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3D05D454-D794-480B-9633-8D1EBE535CA2}"/>
              </a:ext>
            </a:extLst>
          </p:cNvPr>
          <p:cNvCxnSpPr>
            <a:cxnSpLocks/>
          </p:cNvCxnSpPr>
          <p:nvPr/>
        </p:nvCxnSpPr>
        <p:spPr>
          <a:xfrm flipH="1">
            <a:off x="4178517" y="4970878"/>
            <a:ext cx="1" cy="156599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Oval 22">
            <a:extLst>
              <a:ext uri="{FF2B5EF4-FFF2-40B4-BE49-F238E27FC236}">
                <a16:creationId xmlns:a16="http://schemas.microsoft.com/office/drawing/2014/main" id="{B0C8EA9B-6DE4-4E83-80EB-EA01793AA0A8}"/>
              </a:ext>
            </a:extLst>
          </p:cNvPr>
          <p:cNvSpPr/>
          <p:nvPr/>
        </p:nvSpPr>
        <p:spPr>
          <a:xfrm>
            <a:off x="4134982" y="5085220"/>
            <a:ext cx="73207" cy="80771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EBA072D-4700-429E-93FF-ACFA15BA35F3}"/>
              </a:ext>
            </a:extLst>
          </p:cNvPr>
          <p:cNvSpPr/>
          <p:nvPr/>
        </p:nvSpPr>
        <p:spPr>
          <a:xfrm rot="16200000" flipV="1">
            <a:off x="4497754" y="5091617"/>
            <a:ext cx="1707113" cy="126567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1001">
            <a:schemeClr val="l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1D2FD875-B59D-438D-8F7D-D090495B4C03}"/>
              </a:ext>
            </a:extLst>
          </p:cNvPr>
          <p:cNvSpPr/>
          <p:nvPr/>
        </p:nvSpPr>
        <p:spPr>
          <a:xfrm>
            <a:off x="5258316" y="5962126"/>
            <a:ext cx="73207" cy="80771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435A2394-225C-483A-A498-E5FE49983A3F}"/>
              </a:ext>
            </a:extLst>
          </p:cNvPr>
          <p:cNvCxnSpPr>
            <a:cxnSpLocks/>
          </p:cNvCxnSpPr>
          <p:nvPr/>
        </p:nvCxnSpPr>
        <p:spPr>
          <a:xfrm flipV="1">
            <a:off x="7528665" y="3828161"/>
            <a:ext cx="7357" cy="46031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1972F16C-CB91-4EDE-ADBE-E02B11C5E193}"/>
              </a:ext>
            </a:extLst>
          </p:cNvPr>
          <p:cNvCxnSpPr>
            <a:cxnSpLocks/>
            <a:stCxn id="39" idx="3"/>
            <a:endCxn id="41" idx="3"/>
          </p:cNvCxnSpPr>
          <p:nvPr/>
        </p:nvCxnSpPr>
        <p:spPr>
          <a:xfrm flipH="1">
            <a:off x="7652123" y="3744816"/>
            <a:ext cx="1546" cy="957254"/>
          </a:xfrm>
          <a:prstGeom prst="line">
            <a:avLst/>
          </a:prstGeom>
          <a:ln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45AB4400-A87E-4046-B73F-DA651E442705}"/>
              </a:ext>
            </a:extLst>
          </p:cNvPr>
          <p:cNvSpPr txBox="1"/>
          <p:nvPr/>
        </p:nvSpPr>
        <p:spPr>
          <a:xfrm>
            <a:off x="6273731" y="4006277"/>
            <a:ext cx="1072918" cy="3084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4 Conduits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64112A5-7A86-4ED3-91A4-8AA589041B70}"/>
              </a:ext>
            </a:extLst>
          </p:cNvPr>
          <p:cNvSpPr txBox="1"/>
          <p:nvPr/>
        </p:nvSpPr>
        <p:spPr>
          <a:xfrm>
            <a:off x="5177725" y="3772803"/>
            <a:ext cx="555888" cy="3084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PP B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9BE0E28-4C9C-4D7B-AAFD-67CBE72705F9}"/>
              </a:ext>
            </a:extLst>
          </p:cNvPr>
          <p:cNvSpPr txBox="1"/>
          <p:nvPr/>
        </p:nvSpPr>
        <p:spPr>
          <a:xfrm>
            <a:off x="3545380" y="4324002"/>
            <a:ext cx="832066" cy="3084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XFMR B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028080BB-9244-43D5-99D6-14AFD18B26A1}"/>
              </a:ext>
            </a:extLst>
          </p:cNvPr>
          <p:cNvCxnSpPr>
            <a:cxnSpLocks/>
            <a:endCxn id="35" idx="6"/>
          </p:cNvCxnSpPr>
          <p:nvPr/>
        </p:nvCxnSpPr>
        <p:spPr>
          <a:xfrm flipH="1">
            <a:off x="5999903" y="4288478"/>
            <a:ext cx="1536122" cy="6934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35685DE8-375C-4E5A-BD62-3A2CA0C0BF4B}"/>
              </a:ext>
            </a:extLst>
          </p:cNvPr>
          <p:cNvCxnSpPr>
            <a:cxnSpLocks/>
          </p:cNvCxnSpPr>
          <p:nvPr/>
        </p:nvCxnSpPr>
        <p:spPr>
          <a:xfrm flipH="1" flipV="1">
            <a:off x="6029666" y="4470409"/>
            <a:ext cx="1506358" cy="1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Oval 33">
            <a:extLst>
              <a:ext uri="{FF2B5EF4-FFF2-40B4-BE49-F238E27FC236}">
                <a16:creationId xmlns:a16="http://schemas.microsoft.com/office/drawing/2014/main" id="{D7A1F601-5B83-448D-8E1C-F2B78C8B1504}"/>
              </a:ext>
            </a:extLst>
          </p:cNvPr>
          <p:cNvSpPr/>
          <p:nvPr/>
        </p:nvSpPr>
        <p:spPr>
          <a:xfrm>
            <a:off x="5926696" y="4435545"/>
            <a:ext cx="73207" cy="80771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98A98A30-E5AC-427D-BE13-5BE9D9D032A7}"/>
              </a:ext>
            </a:extLst>
          </p:cNvPr>
          <p:cNvSpPr/>
          <p:nvPr/>
        </p:nvSpPr>
        <p:spPr>
          <a:xfrm>
            <a:off x="5926696" y="4255026"/>
            <a:ext cx="73207" cy="80771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430624BC-FAE4-46D8-BC67-ECD1F9229B8A}"/>
              </a:ext>
            </a:extLst>
          </p:cNvPr>
          <p:cNvCxnSpPr>
            <a:cxnSpLocks/>
          </p:cNvCxnSpPr>
          <p:nvPr/>
        </p:nvCxnSpPr>
        <p:spPr>
          <a:xfrm flipH="1">
            <a:off x="6080949" y="4370438"/>
            <a:ext cx="1578530" cy="0"/>
          </a:xfrm>
          <a:prstGeom prst="line">
            <a:avLst/>
          </a:prstGeom>
          <a:ln>
            <a:solidFill>
              <a:schemeClr val="accent3"/>
            </a:solidFill>
            <a:prstDash val="dash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Oval 36">
            <a:extLst>
              <a:ext uri="{FF2B5EF4-FFF2-40B4-BE49-F238E27FC236}">
                <a16:creationId xmlns:a16="http://schemas.microsoft.com/office/drawing/2014/main" id="{A8A23DA7-7F7B-41B8-8950-8FDDAF9D5BE8}"/>
              </a:ext>
            </a:extLst>
          </p:cNvPr>
          <p:cNvSpPr/>
          <p:nvPr/>
        </p:nvSpPr>
        <p:spPr>
          <a:xfrm>
            <a:off x="5982278" y="4329037"/>
            <a:ext cx="73207" cy="80771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602336CB-C94D-4A2D-B856-524FF4F0AE03}"/>
              </a:ext>
            </a:extLst>
          </p:cNvPr>
          <p:cNvCxnSpPr>
            <a:cxnSpLocks/>
          </p:cNvCxnSpPr>
          <p:nvPr/>
        </p:nvCxnSpPr>
        <p:spPr>
          <a:xfrm flipH="1" flipV="1">
            <a:off x="7763960" y="3834633"/>
            <a:ext cx="5810" cy="962397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Rectangle 38">
            <a:extLst>
              <a:ext uri="{FF2B5EF4-FFF2-40B4-BE49-F238E27FC236}">
                <a16:creationId xmlns:a16="http://schemas.microsoft.com/office/drawing/2014/main" id="{56BC57C6-041F-4C1A-9945-BA77A38BDDF4}"/>
              </a:ext>
            </a:extLst>
          </p:cNvPr>
          <p:cNvSpPr/>
          <p:nvPr/>
        </p:nvSpPr>
        <p:spPr>
          <a:xfrm rot="16200000">
            <a:off x="7548118" y="3725362"/>
            <a:ext cx="211101" cy="250008"/>
          </a:xfrm>
          <a:prstGeom prst="rect">
            <a:avLst/>
          </a:prstGeom>
          <a:ln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1001">
            <a:schemeClr val="l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2A7A45AD-10BA-49F1-B150-79D76050ACC7}"/>
              </a:ext>
            </a:extLst>
          </p:cNvPr>
          <p:cNvCxnSpPr>
            <a:cxnSpLocks/>
          </p:cNvCxnSpPr>
          <p:nvPr/>
        </p:nvCxnSpPr>
        <p:spPr>
          <a:xfrm flipV="1">
            <a:off x="7534473" y="4458970"/>
            <a:ext cx="7357" cy="46031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Rectangle 40">
            <a:extLst>
              <a:ext uri="{FF2B5EF4-FFF2-40B4-BE49-F238E27FC236}">
                <a16:creationId xmlns:a16="http://schemas.microsoft.com/office/drawing/2014/main" id="{8FF4A71D-DD7A-455C-B635-C6845AE4F9C3}"/>
              </a:ext>
            </a:extLst>
          </p:cNvPr>
          <p:cNvSpPr/>
          <p:nvPr/>
        </p:nvSpPr>
        <p:spPr>
          <a:xfrm rot="16200000">
            <a:off x="7546571" y="4682616"/>
            <a:ext cx="211101" cy="250008"/>
          </a:xfrm>
          <a:prstGeom prst="rect">
            <a:avLst/>
          </a:prstGeom>
          <a:ln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1001">
            <a:schemeClr val="l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E73CC34C-B456-4823-AC21-0A8DAA998929}"/>
              </a:ext>
            </a:extLst>
          </p:cNvPr>
          <p:cNvSpPr/>
          <p:nvPr/>
        </p:nvSpPr>
        <p:spPr>
          <a:xfrm>
            <a:off x="2207895" y="4804278"/>
            <a:ext cx="151740" cy="265975"/>
          </a:xfrm>
          <a:prstGeom prst="ellipse">
            <a:avLst/>
          </a:prstGeom>
          <a:noFill/>
          <a:ln w="25400">
            <a:solidFill>
              <a:srgbClr val="FFC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FF00FF"/>
              </a:highlight>
            </a:endParaRP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EBCFD8CF-56B9-4A86-81E7-D8513176C3D8}"/>
              </a:ext>
            </a:extLst>
          </p:cNvPr>
          <p:cNvCxnSpPr>
            <a:cxnSpLocks/>
          </p:cNvCxnSpPr>
          <p:nvPr/>
        </p:nvCxnSpPr>
        <p:spPr>
          <a:xfrm flipH="1">
            <a:off x="1636189" y="4672689"/>
            <a:ext cx="2086863" cy="2902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Oval 43">
            <a:extLst>
              <a:ext uri="{FF2B5EF4-FFF2-40B4-BE49-F238E27FC236}">
                <a16:creationId xmlns:a16="http://schemas.microsoft.com/office/drawing/2014/main" id="{2BE8C06E-F77E-4947-AF80-ED35DF13F839}"/>
              </a:ext>
            </a:extLst>
          </p:cNvPr>
          <p:cNvSpPr/>
          <p:nvPr/>
        </p:nvSpPr>
        <p:spPr>
          <a:xfrm>
            <a:off x="3440665" y="4632303"/>
            <a:ext cx="73207" cy="80771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691BB73A-5B0F-4BDF-B9B2-6245315C9856}"/>
              </a:ext>
            </a:extLst>
          </p:cNvPr>
          <p:cNvCxnSpPr>
            <a:cxnSpLocks/>
          </p:cNvCxnSpPr>
          <p:nvPr/>
        </p:nvCxnSpPr>
        <p:spPr>
          <a:xfrm flipH="1">
            <a:off x="3710466" y="4662573"/>
            <a:ext cx="762" cy="274692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466C4CB8-5BF3-4565-99FA-C0AA3EFCCF6F}"/>
              </a:ext>
            </a:extLst>
          </p:cNvPr>
          <p:cNvCxnSpPr>
            <a:cxnSpLocks/>
          </p:cNvCxnSpPr>
          <p:nvPr/>
        </p:nvCxnSpPr>
        <p:spPr>
          <a:xfrm flipH="1">
            <a:off x="3269185" y="4937265"/>
            <a:ext cx="441282" cy="2902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4BDBE04B-2884-4B8F-A3C3-4530D0BEDA2F}"/>
              </a:ext>
            </a:extLst>
          </p:cNvPr>
          <p:cNvCxnSpPr>
            <a:cxnSpLocks/>
          </p:cNvCxnSpPr>
          <p:nvPr/>
        </p:nvCxnSpPr>
        <p:spPr>
          <a:xfrm flipH="1" flipV="1">
            <a:off x="2000902" y="4940705"/>
            <a:ext cx="1" cy="174736"/>
          </a:xfrm>
          <a:prstGeom prst="line">
            <a:avLst/>
          </a:prstGeom>
          <a:ln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80DF164B-3EC8-4621-8A2A-A9151F24C027}"/>
              </a:ext>
            </a:extLst>
          </p:cNvPr>
          <p:cNvCxnSpPr>
            <a:cxnSpLocks/>
          </p:cNvCxnSpPr>
          <p:nvPr/>
        </p:nvCxnSpPr>
        <p:spPr>
          <a:xfrm flipH="1" flipV="1">
            <a:off x="2000902" y="4940168"/>
            <a:ext cx="529765" cy="3372"/>
          </a:xfrm>
          <a:prstGeom prst="line">
            <a:avLst/>
          </a:prstGeom>
          <a:ln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231AAD50-9C8B-4394-BA26-E3E19DA2AD1F}"/>
              </a:ext>
            </a:extLst>
          </p:cNvPr>
          <p:cNvCxnSpPr>
            <a:cxnSpLocks/>
          </p:cNvCxnSpPr>
          <p:nvPr/>
        </p:nvCxnSpPr>
        <p:spPr>
          <a:xfrm flipH="1" flipV="1">
            <a:off x="4201549" y="5120493"/>
            <a:ext cx="1129973" cy="13721"/>
          </a:xfrm>
          <a:prstGeom prst="line">
            <a:avLst/>
          </a:prstGeom>
          <a:ln>
            <a:solidFill>
              <a:schemeClr val="accent3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2B6EE217-FAA2-4E08-A3F7-C39B04B9FA83}"/>
              </a:ext>
            </a:extLst>
          </p:cNvPr>
          <p:cNvSpPr txBox="1"/>
          <p:nvPr/>
        </p:nvSpPr>
        <p:spPr>
          <a:xfrm>
            <a:off x="2766280" y="4375490"/>
            <a:ext cx="331093" cy="3084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SI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4151EC16-69F9-4D71-B575-5E0EE142C2BC}"/>
              </a:ext>
            </a:extLst>
          </p:cNvPr>
          <p:cNvSpPr txBox="1"/>
          <p:nvPr/>
        </p:nvSpPr>
        <p:spPr>
          <a:xfrm>
            <a:off x="1877921" y="4677672"/>
            <a:ext cx="296832" cy="2046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CT</a:t>
            </a:r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FE74DB7A-92E9-4CC3-AC04-C7B461CA272D}"/>
              </a:ext>
            </a:extLst>
          </p:cNvPr>
          <p:cNvCxnSpPr>
            <a:cxnSpLocks/>
          </p:cNvCxnSpPr>
          <p:nvPr/>
        </p:nvCxnSpPr>
        <p:spPr>
          <a:xfrm flipH="1">
            <a:off x="4217688" y="5827853"/>
            <a:ext cx="655427" cy="1"/>
          </a:xfrm>
          <a:prstGeom prst="line">
            <a:avLst/>
          </a:prstGeom>
          <a:ln>
            <a:solidFill>
              <a:schemeClr val="accent3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5" name="Oval 54">
            <a:extLst>
              <a:ext uri="{FF2B5EF4-FFF2-40B4-BE49-F238E27FC236}">
                <a16:creationId xmlns:a16="http://schemas.microsoft.com/office/drawing/2014/main" id="{45576E5C-54D0-4083-A83E-37E68104548A}"/>
              </a:ext>
            </a:extLst>
          </p:cNvPr>
          <p:cNvSpPr/>
          <p:nvPr/>
        </p:nvSpPr>
        <p:spPr>
          <a:xfrm>
            <a:off x="4834541" y="5796076"/>
            <a:ext cx="73207" cy="80771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9D813BE5-D72B-4C72-886F-9730E985A788}"/>
              </a:ext>
            </a:extLst>
          </p:cNvPr>
          <p:cNvSpPr txBox="1"/>
          <p:nvPr/>
        </p:nvSpPr>
        <p:spPr>
          <a:xfrm>
            <a:off x="2800289" y="5605715"/>
            <a:ext cx="1146181" cy="3535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Detector Safety </a:t>
            </a:r>
          </a:p>
          <a:p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Ground cable</a:t>
            </a: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3D73FC85-EC0E-4E8F-9A35-A74356FD355F}"/>
              </a:ext>
            </a:extLst>
          </p:cNvPr>
          <p:cNvSpPr/>
          <p:nvPr/>
        </p:nvSpPr>
        <p:spPr>
          <a:xfrm>
            <a:off x="7615518" y="3916880"/>
            <a:ext cx="73207" cy="80771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B73A0672-8780-4280-8B23-998192339323}"/>
              </a:ext>
            </a:extLst>
          </p:cNvPr>
          <p:cNvSpPr/>
          <p:nvPr/>
        </p:nvSpPr>
        <p:spPr>
          <a:xfrm>
            <a:off x="7615993" y="4664937"/>
            <a:ext cx="73207" cy="80771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E5C85166-ADBB-49F5-9950-C65C01236EBA}"/>
              </a:ext>
            </a:extLst>
          </p:cNvPr>
          <p:cNvCxnSpPr>
            <a:cxnSpLocks/>
          </p:cNvCxnSpPr>
          <p:nvPr/>
        </p:nvCxnSpPr>
        <p:spPr>
          <a:xfrm flipH="1">
            <a:off x="4496499" y="4590522"/>
            <a:ext cx="480783" cy="0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5" name="Oval 64">
            <a:extLst>
              <a:ext uri="{FF2B5EF4-FFF2-40B4-BE49-F238E27FC236}">
                <a16:creationId xmlns:a16="http://schemas.microsoft.com/office/drawing/2014/main" id="{94DE1C0F-17BB-451E-B837-A60B43B13F98}"/>
              </a:ext>
            </a:extLst>
          </p:cNvPr>
          <p:cNvSpPr/>
          <p:nvPr/>
        </p:nvSpPr>
        <p:spPr>
          <a:xfrm>
            <a:off x="4940676" y="4538460"/>
            <a:ext cx="73207" cy="80771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587CCCE1-1471-474B-B364-EAB5BD20994D}"/>
              </a:ext>
            </a:extLst>
          </p:cNvPr>
          <p:cNvSpPr/>
          <p:nvPr/>
        </p:nvSpPr>
        <p:spPr>
          <a:xfrm>
            <a:off x="4978678" y="1550141"/>
            <a:ext cx="881539" cy="1964877"/>
          </a:xfrm>
          <a:prstGeom prst="rect">
            <a:avLst/>
          </a:prstGeom>
          <a:ln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1001">
            <a:schemeClr val="l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8" name="Group 67">
            <a:extLst>
              <a:ext uri="{FF2B5EF4-FFF2-40B4-BE49-F238E27FC236}">
                <a16:creationId xmlns:a16="http://schemas.microsoft.com/office/drawing/2014/main" id="{5A7D2179-E964-4DA2-A435-D1AB1D15419E}"/>
              </a:ext>
            </a:extLst>
          </p:cNvPr>
          <p:cNvGrpSpPr/>
          <p:nvPr/>
        </p:nvGrpSpPr>
        <p:grpSpPr>
          <a:xfrm>
            <a:off x="1456868" y="2806989"/>
            <a:ext cx="378500" cy="157557"/>
            <a:chOff x="864296" y="3194137"/>
            <a:chExt cx="547899" cy="202505"/>
          </a:xfrm>
          <a:effectLst/>
        </p:grpSpPr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D9FA8A18-A492-4148-86BF-706C5A630177}"/>
                </a:ext>
              </a:extLst>
            </p:cNvPr>
            <p:cNvCxnSpPr/>
            <p:nvPr/>
          </p:nvCxnSpPr>
          <p:spPr>
            <a:xfrm>
              <a:off x="864296" y="3194137"/>
              <a:ext cx="547899" cy="0"/>
            </a:xfrm>
            <a:prstGeom prst="line">
              <a:avLst/>
            </a:prstGeom>
            <a:ln>
              <a:solidFill>
                <a:schemeClr val="accent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A9A52B7C-D3DB-468F-866A-8EF49462A1C2}"/>
                </a:ext>
              </a:extLst>
            </p:cNvPr>
            <p:cNvCxnSpPr>
              <a:cxnSpLocks/>
            </p:cNvCxnSpPr>
            <p:nvPr/>
          </p:nvCxnSpPr>
          <p:spPr>
            <a:xfrm>
              <a:off x="964504" y="3296433"/>
              <a:ext cx="338203" cy="0"/>
            </a:xfrm>
            <a:prstGeom prst="line">
              <a:avLst/>
            </a:prstGeom>
            <a:ln>
              <a:solidFill>
                <a:schemeClr val="accent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54EAEB02-6219-474D-B237-0E8F13C33DE0}"/>
                </a:ext>
              </a:extLst>
            </p:cNvPr>
            <p:cNvCxnSpPr>
              <a:cxnSpLocks/>
            </p:cNvCxnSpPr>
            <p:nvPr/>
          </p:nvCxnSpPr>
          <p:spPr>
            <a:xfrm>
              <a:off x="1027134" y="3396642"/>
              <a:ext cx="212942" cy="0"/>
            </a:xfrm>
            <a:prstGeom prst="line">
              <a:avLst/>
            </a:prstGeom>
            <a:ln>
              <a:solidFill>
                <a:schemeClr val="accent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2" name="Picture 71">
            <a:extLst>
              <a:ext uri="{FF2B5EF4-FFF2-40B4-BE49-F238E27FC236}">
                <a16:creationId xmlns:a16="http://schemas.microsoft.com/office/drawing/2014/main" id="{407DF781-537E-420F-A012-DA51A2CAA8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2537390" y="2205403"/>
            <a:ext cx="750999" cy="327663"/>
          </a:xfrm>
          <a:prstGeom prst="rect">
            <a:avLst/>
          </a:prstGeom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DD72C7E4-A200-4750-AE04-51D4BE6818C2}"/>
              </a:ext>
            </a:extLst>
          </p:cNvPr>
          <p:cNvSpPr/>
          <p:nvPr/>
        </p:nvSpPr>
        <p:spPr>
          <a:xfrm>
            <a:off x="3478185" y="2095720"/>
            <a:ext cx="881539" cy="855585"/>
          </a:xfrm>
          <a:prstGeom prst="rect">
            <a:avLst/>
          </a:prstGeom>
          <a:ln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1001">
            <a:schemeClr val="l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1DADD152-1A2A-4E3A-972A-1B292DE2EB5F}"/>
              </a:ext>
            </a:extLst>
          </p:cNvPr>
          <p:cNvCxnSpPr>
            <a:cxnSpLocks/>
          </p:cNvCxnSpPr>
          <p:nvPr/>
        </p:nvCxnSpPr>
        <p:spPr>
          <a:xfrm>
            <a:off x="1642911" y="2163453"/>
            <a:ext cx="0" cy="643536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CC1D6742-9F3C-4AEB-8CAC-0BE080E4E980}"/>
              </a:ext>
            </a:extLst>
          </p:cNvPr>
          <p:cNvCxnSpPr>
            <a:cxnSpLocks/>
            <a:stCxn id="82" idx="6"/>
          </p:cNvCxnSpPr>
          <p:nvPr/>
        </p:nvCxnSpPr>
        <p:spPr>
          <a:xfrm flipH="1" flipV="1">
            <a:off x="1987955" y="2604971"/>
            <a:ext cx="2221633" cy="13721"/>
          </a:xfrm>
          <a:prstGeom prst="line">
            <a:avLst/>
          </a:prstGeom>
          <a:ln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7CC8AD46-638A-4C54-A55C-FE7DF1BDE234}"/>
              </a:ext>
            </a:extLst>
          </p:cNvPr>
          <p:cNvCxnSpPr>
            <a:cxnSpLocks/>
          </p:cNvCxnSpPr>
          <p:nvPr/>
        </p:nvCxnSpPr>
        <p:spPr>
          <a:xfrm flipH="1">
            <a:off x="4148931" y="2200205"/>
            <a:ext cx="928475" cy="0"/>
          </a:xfrm>
          <a:prstGeom prst="line">
            <a:avLst/>
          </a:prstGeom>
          <a:ln>
            <a:solidFill>
              <a:schemeClr val="tx1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1765F23F-46B7-44D0-92E4-C487076681DD}"/>
              </a:ext>
            </a:extLst>
          </p:cNvPr>
          <p:cNvCxnSpPr>
            <a:cxnSpLocks/>
          </p:cNvCxnSpPr>
          <p:nvPr/>
        </p:nvCxnSpPr>
        <p:spPr>
          <a:xfrm flipH="1">
            <a:off x="4148931" y="2281690"/>
            <a:ext cx="928476" cy="0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6D80095F-C24F-4C27-8978-682B01DD0E31}"/>
              </a:ext>
            </a:extLst>
          </p:cNvPr>
          <p:cNvCxnSpPr>
            <a:cxnSpLocks/>
          </p:cNvCxnSpPr>
          <p:nvPr/>
        </p:nvCxnSpPr>
        <p:spPr>
          <a:xfrm flipH="1">
            <a:off x="4148928" y="2385521"/>
            <a:ext cx="928476" cy="0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14BB58FC-0EFA-4E04-91C3-EC0A0F7A0EF5}"/>
              </a:ext>
            </a:extLst>
          </p:cNvPr>
          <p:cNvCxnSpPr>
            <a:cxnSpLocks/>
          </p:cNvCxnSpPr>
          <p:nvPr/>
        </p:nvCxnSpPr>
        <p:spPr>
          <a:xfrm flipH="1">
            <a:off x="4148928" y="2463965"/>
            <a:ext cx="928478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0" name="TextBox 79">
            <a:extLst>
              <a:ext uri="{FF2B5EF4-FFF2-40B4-BE49-F238E27FC236}">
                <a16:creationId xmlns:a16="http://schemas.microsoft.com/office/drawing/2014/main" id="{DBD1949E-9442-40B5-BD8C-ACCD67421154}"/>
              </a:ext>
            </a:extLst>
          </p:cNvPr>
          <p:cNvSpPr txBox="1"/>
          <p:nvPr/>
        </p:nvSpPr>
        <p:spPr>
          <a:xfrm>
            <a:off x="3798669" y="2343576"/>
            <a:ext cx="421717" cy="3084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XO</a:t>
            </a:r>
          </a:p>
        </p:txBody>
      </p: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56AC6C01-B0F6-4AFB-BCB4-56FBF4578FE1}"/>
              </a:ext>
            </a:extLst>
          </p:cNvPr>
          <p:cNvCxnSpPr>
            <a:cxnSpLocks/>
          </p:cNvCxnSpPr>
          <p:nvPr/>
        </p:nvCxnSpPr>
        <p:spPr>
          <a:xfrm flipH="1">
            <a:off x="4179915" y="2463965"/>
            <a:ext cx="1" cy="156599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2" name="Oval 81">
            <a:extLst>
              <a:ext uri="{FF2B5EF4-FFF2-40B4-BE49-F238E27FC236}">
                <a16:creationId xmlns:a16="http://schemas.microsoft.com/office/drawing/2014/main" id="{64F0BEFF-92F1-40B9-B654-8257E1A4E2BA}"/>
              </a:ext>
            </a:extLst>
          </p:cNvPr>
          <p:cNvSpPr/>
          <p:nvPr/>
        </p:nvSpPr>
        <p:spPr>
          <a:xfrm>
            <a:off x="4136380" y="2578307"/>
            <a:ext cx="73207" cy="80771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8E39EC5D-ACF4-4720-BB5D-B6D5028F0D2A}"/>
              </a:ext>
            </a:extLst>
          </p:cNvPr>
          <p:cNvSpPr/>
          <p:nvPr/>
        </p:nvSpPr>
        <p:spPr>
          <a:xfrm rot="16200000" flipV="1">
            <a:off x="4499152" y="2584704"/>
            <a:ext cx="1707113" cy="126567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1001">
            <a:schemeClr val="l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id="{41B2CBE7-76C6-4979-8F2F-0DACE2E13804}"/>
              </a:ext>
            </a:extLst>
          </p:cNvPr>
          <p:cNvSpPr/>
          <p:nvPr/>
        </p:nvSpPr>
        <p:spPr>
          <a:xfrm>
            <a:off x="5240088" y="2568766"/>
            <a:ext cx="73207" cy="80771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Oval 84">
            <a:extLst>
              <a:ext uri="{FF2B5EF4-FFF2-40B4-BE49-F238E27FC236}">
                <a16:creationId xmlns:a16="http://schemas.microsoft.com/office/drawing/2014/main" id="{BB01A384-D6F2-4F08-B530-336D1D8A307E}"/>
              </a:ext>
            </a:extLst>
          </p:cNvPr>
          <p:cNvSpPr/>
          <p:nvPr/>
        </p:nvSpPr>
        <p:spPr>
          <a:xfrm>
            <a:off x="5259714" y="3455213"/>
            <a:ext cx="73207" cy="80771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AE4452D4-317D-4E2F-A7BB-A9D68E0387D1}"/>
              </a:ext>
            </a:extLst>
          </p:cNvPr>
          <p:cNvCxnSpPr>
            <a:cxnSpLocks/>
          </p:cNvCxnSpPr>
          <p:nvPr/>
        </p:nvCxnSpPr>
        <p:spPr>
          <a:xfrm flipV="1">
            <a:off x="7530063" y="1321248"/>
            <a:ext cx="7357" cy="46031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035B0D6C-D634-4C44-8DBD-17FAD2F01F4B}"/>
              </a:ext>
            </a:extLst>
          </p:cNvPr>
          <p:cNvCxnSpPr>
            <a:cxnSpLocks/>
            <a:stCxn id="98" idx="3"/>
            <a:endCxn id="100" idx="3"/>
          </p:cNvCxnSpPr>
          <p:nvPr/>
        </p:nvCxnSpPr>
        <p:spPr>
          <a:xfrm flipH="1">
            <a:off x="7653521" y="1237903"/>
            <a:ext cx="1546" cy="957254"/>
          </a:xfrm>
          <a:prstGeom prst="line">
            <a:avLst/>
          </a:prstGeom>
          <a:ln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8" name="TextBox 87">
            <a:extLst>
              <a:ext uri="{FF2B5EF4-FFF2-40B4-BE49-F238E27FC236}">
                <a16:creationId xmlns:a16="http://schemas.microsoft.com/office/drawing/2014/main" id="{A80B3D9F-137A-4417-9659-96363A699808}"/>
              </a:ext>
            </a:extLst>
          </p:cNvPr>
          <p:cNvSpPr txBox="1"/>
          <p:nvPr/>
        </p:nvSpPr>
        <p:spPr>
          <a:xfrm>
            <a:off x="6114336" y="1474799"/>
            <a:ext cx="11562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~</a:t>
            </a:r>
            <a:r>
              <a:rPr lang="en-US" sz="1600">
                <a:solidFill>
                  <a:schemeClr val="accent6">
                    <a:lumMod val="50000"/>
                  </a:schemeClr>
                </a:solidFill>
              </a:rPr>
              <a:t>10 Circuits</a:t>
            </a:r>
            <a:endParaRPr lang="en-US" sz="16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B7F10AF7-483E-4933-BBC6-14173FB393CF}"/>
              </a:ext>
            </a:extLst>
          </p:cNvPr>
          <p:cNvSpPr txBox="1"/>
          <p:nvPr/>
        </p:nvSpPr>
        <p:spPr>
          <a:xfrm>
            <a:off x="5179123" y="1265890"/>
            <a:ext cx="5613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PP A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A54E2A15-0134-4423-BF30-CC50CF73766A}"/>
              </a:ext>
            </a:extLst>
          </p:cNvPr>
          <p:cNvSpPr txBox="1"/>
          <p:nvPr/>
        </p:nvSpPr>
        <p:spPr>
          <a:xfrm>
            <a:off x="3546778" y="1817089"/>
            <a:ext cx="8370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XFMR A</a:t>
            </a:r>
          </a:p>
        </p:txBody>
      </p: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B9EA2A38-8739-4606-AF2A-3ED8D8AC6C13}"/>
              </a:ext>
            </a:extLst>
          </p:cNvPr>
          <p:cNvCxnSpPr>
            <a:cxnSpLocks/>
          </p:cNvCxnSpPr>
          <p:nvPr/>
        </p:nvCxnSpPr>
        <p:spPr>
          <a:xfrm flipH="1">
            <a:off x="5845338" y="1781565"/>
            <a:ext cx="1692083" cy="1286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EBB6036A-2AE5-4430-BDF7-4BA61B9EE71A}"/>
              </a:ext>
            </a:extLst>
          </p:cNvPr>
          <p:cNvCxnSpPr>
            <a:cxnSpLocks/>
          </p:cNvCxnSpPr>
          <p:nvPr/>
        </p:nvCxnSpPr>
        <p:spPr>
          <a:xfrm flipH="1" flipV="1">
            <a:off x="5845338" y="1956387"/>
            <a:ext cx="1692083" cy="7109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3" name="Oval 92">
            <a:extLst>
              <a:ext uri="{FF2B5EF4-FFF2-40B4-BE49-F238E27FC236}">
                <a16:creationId xmlns:a16="http://schemas.microsoft.com/office/drawing/2014/main" id="{5489F4DB-7AA9-45E9-AB1F-DDCE399531AA}"/>
              </a:ext>
            </a:extLst>
          </p:cNvPr>
          <p:cNvSpPr/>
          <p:nvPr/>
        </p:nvSpPr>
        <p:spPr>
          <a:xfrm>
            <a:off x="5818999" y="1928632"/>
            <a:ext cx="73207" cy="80771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Oval 93">
            <a:extLst>
              <a:ext uri="{FF2B5EF4-FFF2-40B4-BE49-F238E27FC236}">
                <a16:creationId xmlns:a16="http://schemas.microsoft.com/office/drawing/2014/main" id="{981595C0-565C-4C93-B78D-BED5B9FEBC2A}"/>
              </a:ext>
            </a:extLst>
          </p:cNvPr>
          <p:cNvSpPr/>
          <p:nvPr/>
        </p:nvSpPr>
        <p:spPr>
          <a:xfrm>
            <a:off x="5818999" y="1748113"/>
            <a:ext cx="73207" cy="80771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E484ADBC-7D39-43DF-A0B8-17A2FD2DF167}"/>
              </a:ext>
            </a:extLst>
          </p:cNvPr>
          <p:cNvCxnSpPr>
            <a:cxnSpLocks/>
          </p:cNvCxnSpPr>
          <p:nvPr/>
        </p:nvCxnSpPr>
        <p:spPr>
          <a:xfrm flipH="1">
            <a:off x="5389943" y="1863525"/>
            <a:ext cx="2270933" cy="9383"/>
          </a:xfrm>
          <a:prstGeom prst="line">
            <a:avLst/>
          </a:prstGeom>
          <a:ln>
            <a:solidFill>
              <a:schemeClr val="accent3"/>
            </a:solidFill>
            <a:prstDash val="dash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6" name="Oval 95">
            <a:extLst>
              <a:ext uri="{FF2B5EF4-FFF2-40B4-BE49-F238E27FC236}">
                <a16:creationId xmlns:a16="http://schemas.microsoft.com/office/drawing/2014/main" id="{FC364748-D6DB-444D-B7EE-214CB7AF6BFA}"/>
              </a:ext>
            </a:extLst>
          </p:cNvPr>
          <p:cNvSpPr/>
          <p:nvPr/>
        </p:nvSpPr>
        <p:spPr>
          <a:xfrm>
            <a:off x="5379388" y="1822124"/>
            <a:ext cx="73207" cy="80771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48B58549-6CC7-41A0-90E0-208E329389B4}"/>
              </a:ext>
            </a:extLst>
          </p:cNvPr>
          <p:cNvCxnSpPr>
            <a:cxnSpLocks/>
          </p:cNvCxnSpPr>
          <p:nvPr/>
        </p:nvCxnSpPr>
        <p:spPr>
          <a:xfrm flipH="1" flipV="1">
            <a:off x="7765358" y="1327720"/>
            <a:ext cx="5810" cy="962397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8" name="Rectangle 97">
            <a:extLst>
              <a:ext uri="{FF2B5EF4-FFF2-40B4-BE49-F238E27FC236}">
                <a16:creationId xmlns:a16="http://schemas.microsoft.com/office/drawing/2014/main" id="{124A363D-DDA0-4186-9630-C999502DE11D}"/>
              </a:ext>
            </a:extLst>
          </p:cNvPr>
          <p:cNvSpPr/>
          <p:nvPr/>
        </p:nvSpPr>
        <p:spPr>
          <a:xfrm rot="16200000">
            <a:off x="7549516" y="1218449"/>
            <a:ext cx="211101" cy="250008"/>
          </a:xfrm>
          <a:prstGeom prst="rect">
            <a:avLst/>
          </a:prstGeom>
          <a:ln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1001">
            <a:schemeClr val="l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99" name="Straight Connector 98">
            <a:extLst>
              <a:ext uri="{FF2B5EF4-FFF2-40B4-BE49-F238E27FC236}">
                <a16:creationId xmlns:a16="http://schemas.microsoft.com/office/drawing/2014/main" id="{9EEE7411-99A7-4063-9A72-56A974305E40}"/>
              </a:ext>
            </a:extLst>
          </p:cNvPr>
          <p:cNvCxnSpPr>
            <a:cxnSpLocks/>
          </p:cNvCxnSpPr>
          <p:nvPr/>
        </p:nvCxnSpPr>
        <p:spPr>
          <a:xfrm flipV="1">
            <a:off x="7535871" y="1952057"/>
            <a:ext cx="7357" cy="46031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0" name="Rectangle 99">
            <a:extLst>
              <a:ext uri="{FF2B5EF4-FFF2-40B4-BE49-F238E27FC236}">
                <a16:creationId xmlns:a16="http://schemas.microsoft.com/office/drawing/2014/main" id="{8A2C3DF5-504B-4B19-82D5-5EA147668ABD}"/>
              </a:ext>
            </a:extLst>
          </p:cNvPr>
          <p:cNvSpPr/>
          <p:nvPr/>
        </p:nvSpPr>
        <p:spPr>
          <a:xfrm rot="16200000">
            <a:off x="7547969" y="2175703"/>
            <a:ext cx="211101" cy="250008"/>
          </a:xfrm>
          <a:prstGeom prst="rect">
            <a:avLst/>
          </a:prstGeom>
          <a:ln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1001">
            <a:schemeClr val="l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Oval 100">
            <a:extLst>
              <a:ext uri="{FF2B5EF4-FFF2-40B4-BE49-F238E27FC236}">
                <a16:creationId xmlns:a16="http://schemas.microsoft.com/office/drawing/2014/main" id="{0484B74C-8DA1-4EE1-9F11-F14828912D05}"/>
              </a:ext>
            </a:extLst>
          </p:cNvPr>
          <p:cNvSpPr/>
          <p:nvPr/>
        </p:nvSpPr>
        <p:spPr>
          <a:xfrm>
            <a:off x="2209293" y="2297365"/>
            <a:ext cx="151740" cy="265975"/>
          </a:xfrm>
          <a:prstGeom prst="ellipse">
            <a:avLst/>
          </a:prstGeom>
          <a:noFill/>
          <a:ln w="25400">
            <a:solidFill>
              <a:srgbClr val="FFC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FF00FF"/>
              </a:highlight>
            </a:endParaRPr>
          </a:p>
        </p:txBody>
      </p:sp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id="{653173C1-D540-429B-A6F5-89B914F4FC3A}"/>
              </a:ext>
            </a:extLst>
          </p:cNvPr>
          <p:cNvCxnSpPr>
            <a:cxnSpLocks/>
          </p:cNvCxnSpPr>
          <p:nvPr/>
        </p:nvCxnSpPr>
        <p:spPr>
          <a:xfrm flipH="1">
            <a:off x="1637587" y="2165776"/>
            <a:ext cx="2086863" cy="2902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3" name="Oval 102">
            <a:extLst>
              <a:ext uri="{FF2B5EF4-FFF2-40B4-BE49-F238E27FC236}">
                <a16:creationId xmlns:a16="http://schemas.microsoft.com/office/drawing/2014/main" id="{10042232-1295-405B-BA91-68268E1FB14B}"/>
              </a:ext>
            </a:extLst>
          </p:cNvPr>
          <p:cNvSpPr/>
          <p:nvPr/>
        </p:nvSpPr>
        <p:spPr>
          <a:xfrm>
            <a:off x="3442063" y="2125390"/>
            <a:ext cx="73207" cy="80771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4" name="Straight Connector 103">
            <a:extLst>
              <a:ext uri="{FF2B5EF4-FFF2-40B4-BE49-F238E27FC236}">
                <a16:creationId xmlns:a16="http://schemas.microsoft.com/office/drawing/2014/main" id="{5F78E57F-EF53-4356-BEA3-0F777452C91C}"/>
              </a:ext>
            </a:extLst>
          </p:cNvPr>
          <p:cNvCxnSpPr>
            <a:cxnSpLocks/>
          </p:cNvCxnSpPr>
          <p:nvPr/>
        </p:nvCxnSpPr>
        <p:spPr>
          <a:xfrm flipH="1">
            <a:off x="3711864" y="2155660"/>
            <a:ext cx="762" cy="274692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04">
            <a:extLst>
              <a:ext uri="{FF2B5EF4-FFF2-40B4-BE49-F238E27FC236}">
                <a16:creationId xmlns:a16="http://schemas.microsoft.com/office/drawing/2014/main" id="{2ABEFCE0-42C7-443F-B117-88F86D5579C4}"/>
              </a:ext>
            </a:extLst>
          </p:cNvPr>
          <p:cNvCxnSpPr>
            <a:cxnSpLocks/>
          </p:cNvCxnSpPr>
          <p:nvPr/>
        </p:nvCxnSpPr>
        <p:spPr>
          <a:xfrm flipH="1">
            <a:off x="3270583" y="2430352"/>
            <a:ext cx="441282" cy="2902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Connector 105">
            <a:extLst>
              <a:ext uri="{FF2B5EF4-FFF2-40B4-BE49-F238E27FC236}">
                <a16:creationId xmlns:a16="http://schemas.microsoft.com/office/drawing/2014/main" id="{74C73A8A-05C6-46A2-B77D-0A4926F25DC2}"/>
              </a:ext>
            </a:extLst>
          </p:cNvPr>
          <p:cNvCxnSpPr>
            <a:cxnSpLocks/>
          </p:cNvCxnSpPr>
          <p:nvPr/>
        </p:nvCxnSpPr>
        <p:spPr>
          <a:xfrm flipH="1" flipV="1">
            <a:off x="2002300" y="2433792"/>
            <a:ext cx="1" cy="174736"/>
          </a:xfrm>
          <a:prstGeom prst="line">
            <a:avLst/>
          </a:prstGeom>
          <a:ln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id="{2A7CE1D5-AAD8-4606-B3F8-F8316FCE4BB1}"/>
              </a:ext>
            </a:extLst>
          </p:cNvPr>
          <p:cNvCxnSpPr>
            <a:cxnSpLocks/>
          </p:cNvCxnSpPr>
          <p:nvPr/>
        </p:nvCxnSpPr>
        <p:spPr>
          <a:xfrm flipH="1" flipV="1">
            <a:off x="2002300" y="2433255"/>
            <a:ext cx="529765" cy="3372"/>
          </a:xfrm>
          <a:prstGeom prst="line">
            <a:avLst/>
          </a:prstGeom>
          <a:ln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Connector 107">
            <a:extLst>
              <a:ext uri="{FF2B5EF4-FFF2-40B4-BE49-F238E27FC236}">
                <a16:creationId xmlns:a16="http://schemas.microsoft.com/office/drawing/2014/main" id="{39775FEA-4F98-40ED-8FD8-EF24B598C664}"/>
              </a:ext>
            </a:extLst>
          </p:cNvPr>
          <p:cNvCxnSpPr>
            <a:cxnSpLocks/>
            <a:stCxn id="84" idx="2"/>
          </p:cNvCxnSpPr>
          <p:nvPr/>
        </p:nvCxnSpPr>
        <p:spPr>
          <a:xfrm flipH="1">
            <a:off x="4202948" y="2609152"/>
            <a:ext cx="1037140" cy="4429"/>
          </a:xfrm>
          <a:prstGeom prst="line">
            <a:avLst/>
          </a:prstGeom>
          <a:ln>
            <a:solidFill>
              <a:schemeClr val="accent3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9" name="TextBox 108">
            <a:extLst>
              <a:ext uri="{FF2B5EF4-FFF2-40B4-BE49-F238E27FC236}">
                <a16:creationId xmlns:a16="http://schemas.microsoft.com/office/drawing/2014/main" id="{BB35B6EA-1934-4FB6-A5FC-D7236D664401}"/>
              </a:ext>
            </a:extLst>
          </p:cNvPr>
          <p:cNvSpPr txBox="1"/>
          <p:nvPr/>
        </p:nvSpPr>
        <p:spPr>
          <a:xfrm>
            <a:off x="2767678" y="1868577"/>
            <a:ext cx="331093" cy="3084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SI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54E7DF25-D2B5-48D1-8055-83912D6F8741}"/>
              </a:ext>
            </a:extLst>
          </p:cNvPr>
          <p:cNvSpPr txBox="1"/>
          <p:nvPr/>
        </p:nvSpPr>
        <p:spPr>
          <a:xfrm>
            <a:off x="1879319" y="2170759"/>
            <a:ext cx="296832" cy="2046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CT</a:t>
            </a:r>
          </a:p>
        </p:txBody>
      </p:sp>
      <p:cxnSp>
        <p:nvCxnSpPr>
          <p:cNvPr id="111" name="Straight Connector 110">
            <a:extLst>
              <a:ext uri="{FF2B5EF4-FFF2-40B4-BE49-F238E27FC236}">
                <a16:creationId xmlns:a16="http://schemas.microsoft.com/office/drawing/2014/main" id="{544EBC21-0245-4E1B-96A1-48B2885F863F}"/>
              </a:ext>
            </a:extLst>
          </p:cNvPr>
          <p:cNvCxnSpPr>
            <a:cxnSpLocks/>
          </p:cNvCxnSpPr>
          <p:nvPr/>
        </p:nvCxnSpPr>
        <p:spPr>
          <a:xfrm flipH="1" flipV="1">
            <a:off x="4219086" y="3320940"/>
            <a:ext cx="1094210" cy="3503"/>
          </a:xfrm>
          <a:prstGeom prst="line">
            <a:avLst/>
          </a:prstGeom>
          <a:ln>
            <a:solidFill>
              <a:schemeClr val="accent3"/>
            </a:solidFill>
            <a:prstDash val="dash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2" name="Oval 111">
            <a:extLst>
              <a:ext uri="{FF2B5EF4-FFF2-40B4-BE49-F238E27FC236}">
                <a16:creationId xmlns:a16="http://schemas.microsoft.com/office/drawing/2014/main" id="{769A2E18-1906-4ABC-BE1F-630A6077710C}"/>
              </a:ext>
            </a:extLst>
          </p:cNvPr>
          <p:cNvSpPr/>
          <p:nvPr/>
        </p:nvSpPr>
        <p:spPr>
          <a:xfrm>
            <a:off x="5254832" y="3289163"/>
            <a:ext cx="73207" cy="80771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84F2B709-6FAA-44E8-99A2-7656044CA20D}"/>
              </a:ext>
            </a:extLst>
          </p:cNvPr>
          <p:cNvSpPr txBox="1"/>
          <p:nvPr/>
        </p:nvSpPr>
        <p:spPr>
          <a:xfrm>
            <a:off x="2801687" y="3098802"/>
            <a:ext cx="1146181" cy="3535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Detector Safety </a:t>
            </a:r>
          </a:p>
          <a:p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Ground cable</a:t>
            </a:r>
          </a:p>
        </p:txBody>
      </p:sp>
      <p:sp>
        <p:nvSpPr>
          <p:cNvPr id="114" name="Oval 113">
            <a:extLst>
              <a:ext uri="{FF2B5EF4-FFF2-40B4-BE49-F238E27FC236}">
                <a16:creationId xmlns:a16="http://schemas.microsoft.com/office/drawing/2014/main" id="{540AE67D-C3EB-413E-B5FC-C61535A7BD5A}"/>
              </a:ext>
            </a:extLst>
          </p:cNvPr>
          <p:cNvSpPr/>
          <p:nvPr/>
        </p:nvSpPr>
        <p:spPr>
          <a:xfrm>
            <a:off x="7616916" y="1409967"/>
            <a:ext cx="73207" cy="80771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Oval 114">
            <a:extLst>
              <a:ext uri="{FF2B5EF4-FFF2-40B4-BE49-F238E27FC236}">
                <a16:creationId xmlns:a16="http://schemas.microsoft.com/office/drawing/2014/main" id="{1F60CC49-DFF6-4DB6-8363-A403CCBDDA2A}"/>
              </a:ext>
            </a:extLst>
          </p:cNvPr>
          <p:cNvSpPr/>
          <p:nvPr/>
        </p:nvSpPr>
        <p:spPr>
          <a:xfrm>
            <a:off x="7617391" y="2158024"/>
            <a:ext cx="73207" cy="80771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6" name="Straight Connector 115">
            <a:extLst>
              <a:ext uri="{FF2B5EF4-FFF2-40B4-BE49-F238E27FC236}">
                <a16:creationId xmlns:a16="http://schemas.microsoft.com/office/drawing/2014/main" id="{D74F8B2B-E8D5-41D6-89CC-5120378D325B}"/>
              </a:ext>
            </a:extLst>
          </p:cNvPr>
          <p:cNvCxnSpPr>
            <a:cxnSpLocks/>
          </p:cNvCxnSpPr>
          <p:nvPr/>
        </p:nvCxnSpPr>
        <p:spPr>
          <a:xfrm flipH="1">
            <a:off x="4496499" y="2083609"/>
            <a:ext cx="482180" cy="10386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7" name="Oval 116">
            <a:extLst>
              <a:ext uri="{FF2B5EF4-FFF2-40B4-BE49-F238E27FC236}">
                <a16:creationId xmlns:a16="http://schemas.microsoft.com/office/drawing/2014/main" id="{C1AD77E3-33F1-48E7-BD06-31F1B44809BC}"/>
              </a:ext>
            </a:extLst>
          </p:cNvPr>
          <p:cNvSpPr/>
          <p:nvPr/>
        </p:nvSpPr>
        <p:spPr>
          <a:xfrm>
            <a:off x="4942074" y="2031547"/>
            <a:ext cx="73207" cy="80771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5F1547AA-3A4A-416B-A0FF-AA51A1DF45B4}"/>
              </a:ext>
            </a:extLst>
          </p:cNvPr>
          <p:cNvSpPr txBox="1"/>
          <p:nvPr/>
        </p:nvSpPr>
        <p:spPr>
          <a:xfrm>
            <a:off x="350715" y="1667490"/>
            <a:ext cx="15628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>
                <a:solidFill>
                  <a:schemeClr val="accent6">
                    <a:lumMod val="50000"/>
                  </a:schemeClr>
                </a:solidFill>
              </a:rPr>
              <a:t>uBooNE</a:t>
            </a:r>
            <a:r>
              <a:rPr lang="en-US" sz="1600" b="1" dirty="0">
                <a:solidFill>
                  <a:schemeClr val="accent6">
                    <a:lumMod val="50000"/>
                  </a:schemeClr>
                </a:solidFill>
              </a:rPr>
              <a:t> Power</a:t>
            </a: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4C808855-885D-4BB7-AF80-542073EE3825}"/>
              </a:ext>
            </a:extLst>
          </p:cNvPr>
          <p:cNvSpPr txBox="1"/>
          <p:nvPr/>
        </p:nvSpPr>
        <p:spPr>
          <a:xfrm>
            <a:off x="463458" y="4206213"/>
            <a:ext cx="15628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6">
                    <a:lumMod val="50000"/>
                  </a:schemeClr>
                </a:solidFill>
              </a:rPr>
              <a:t>2x2 Power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CE7E989A-B732-4094-8569-7CE91B8C3385}"/>
              </a:ext>
            </a:extLst>
          </p:cNvPr>
          <p:cNvSpPr/>
          <p:nvPr/>
        </p:nvSpPr>
        <p:spPr>
          <a:xfrm>
            <a:off x="5238690" y="5084068"/>
            <a:ext cx="73207" cy="80771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BD906A47-976E-418A-8845-B4010D4A25F3}"/>
              </a:ext>
            </a:extLst>
          </p:cNvPr>
          <p:cNvCxnSpPr>
            <a:cxnSpLocks/>
          </p:cNvCxnSpPr>
          <p:nvPr/>
        </p:nvCxnSpPr>
        <p:spPr>
          <a:xfrm flipH="1">
            <a:off x="4620995" y="2078734"/>
            <a:ext cx="12885" cy="2511788"/>
          </a:xfrm>
          <a:prstGeom prst="line">
            <a:avLst/>
          </a:prstGeom>
          <a:ln w="44450">
            <a:solidFill>
              <a:srgbClr val="7030A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9" name="Star: 5 Points 128">
            <a:extLst>
              <a:ext uri="{FF2B5EF4-FFF2-40B4-BE49-F238E27FC236}">
                <a16:creationId xmlns:a16="http://schemas.microsoft.com/office/drawing/2014/main" id="{AD319A41-EEBF-498C-A652-5F8B5108F71C}"/>
              </a:ext>
            </a:extLst>
          </p:cNvPr>
          <p:cNvSpPr/>
          <p:nvPr/>
        </p:nvSpPr>
        <p:spPr>
          <a:xfrm>
            <a:off x="4453167" y="3585326"/>
            <a:ext cx="344647" cy="354568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Oval 117">
            <a:extLst>
              <a:ext uri="{FF2B5EF4-FFF2-40B4-BE49-F238E27FC236}">
                <a16:creationId xmlns:a16="http://schemas.microsoft.com/office/drawing/2014/main" id="{2ED5E357-7855-41FD-A3BD-D5B148CF2E87}"/>
              </a:ext>
            </a:extLst>
          </p:cNvPr>
          <p:cNvSpPr/>
          <p:nvPr/>
        </p:nvSpPr>
        <p:spPr>
          <a:xfrm>
            <a:off x="1900444" y="2480392"/>
            <a:ext cx="220671" cy="221169"/>
          </a:xfrm>
          <a:prstGeom prst="ellipse">
            <a:avLst/>
          </a:prstGeom>
          <a:noFill/>
          <a:ln w="412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60689C5E-1103-46AE-B199-752A621202FD}"/>
              </a:ext>
            </a:extLst>
          </p:cNvPr>
          <p:cNvSpPr txBox="1"/>
          <p:nvPr/>
        </p:nvSpPr>
        <p:spPr>
          <a:xfrm>
            <a:off x="69141" y="3455146"/>
            <a:ext cx="272777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/>
              <a:t>Best option to verify was to lift at the CT</a:t>
            </a:r>
          </a:p>
        </p:txBody>
      </p: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768C2B38-9603-41BD-B3AE-5F0C8447CB3F}"/>
              </a:ext>
            </a:extLst>
          </p:cNvPr>
          <p:cNvCxnSpPr>
            <a:cxnSpLocks/>
            <a:stCxn id="121" idx="0"/>
          </p:cNvCxnSpPr>
          <p:nvPr/>
        </p:nvCxnSpPr>
        <p:spPr>
          <a:xfrm flipV="1">
            <a:off x="1433026" y="2757111"/>
            <a:ext cx="552610" cy="698035"/>
          </a:xfrm>
          <a:prstGeom prst="line">
            <a:avLst/>
          </a:prstGeom>
          <a:ln>
            <a:solidFill>
              <a:srgbClr val="FF0000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816332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1AF93D-0A1C-4CB6-86C2-B9F549B496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250" y="465691"/>
            <a:ext cx="8686800" cy="427877"/>
          </a:xfrm>
        </p:spPr>
        <p:txBody>
          <a:bodyPr/>
          <a:lstStyle/>
          <a:p>
            <a:r>
              <a:rPr lang="en-US" dirty="0"/>
              <a:t>Mitigation Efforts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2C7193-A671-494C-85A0-4677BA0AF8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06.30.22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A53070-D728-4C60-BF5E-15B3F2B894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v-SE"/>
              <a:t>Matt Micheli | 2x2@LArTF Electronics Integration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F0BF22-2208-4BDE-8A29-127F3E3868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C556044-7826-4AD4-AC0C-D3DF2D8B4D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7123" y="1518270"/>
            <a:ext cx="5366877" cy="402845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665F9CC-4343-4B55-A086-0533A720CDC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405"/>
          <a:stretch/>
        </p:blipFill>
        <p:spPr>
          <a:xfrm>
            <a:off x="338598" y="1842326"/>
            <a:ext cx="3214227" cy="3581400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3A882B57-1C61-4CE4-B7C7-2E40D71594AA}"/>
              </a:ext>
            </a:extLst>
          </p:cNvPr>
          <p:cNvSpPr/>
          <p:nvPr/>
        </p:nvSpPr>
        <p:spPr>
          <a:xfrm>
            <a:off x="5117778" y="2298359"/>
            <a:ext cx="220671" cy="221169"/>
          </a:xfrm>
          <a:prstGeom prst="ellipse">
            <a:avLst/>
          </a:prstGeom>
          <a:noFill/>
          <a:ln w="412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5B8999CD-D643-44FE-ABD4-53CC109E7B61}"/>
              </a:ext>
            </a:extLst>
          </p:cNvPr>
          <p:cNvSpPr/>
          <p:nvPr/>
        </p:nvSpPr>
        <p:spPr>
          <a:xfrm>
            <a:off x="1097592" y="2056343"/>
            <a:ext cx="254428" cy="257892"/>
          </a:xfrm>
          <a:prstGeom prst="ellipse">
            <a:avLst/>
          </a:prstGeom>
          <a:noFill/>
          <a:ln w="412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D5EA85C-9BA8-44D7-A77A-04B4FB468C4C}"/>
              </a:ext>
            </a:extLst>
          </p:cNvPr>
          <p:cNvSpPr txBox="1"/>
          <p:nvPr/>
        </p:nvSpPr>
        <p:spPr>
          <a:xfrm>
            <a:off x="1434671" y="4549337"/>
            <a:ext cx="17810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Panel B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0236859-702E-4976-A742-04AC85A12F12}"/>
              </a:ext>
            </a:extLst>
          </p:cNvPr>
          <p:cNvCxnSpPr>
            <a:cxnSpLocks/>
          </p:cNvCxnSpPr>
          <p:nvPr/>
        </p:nvCxnSpPr>
        <p:spPr>
          <a:xfrm flipH="1">
            <a:off x="1294562" y="1425385"/>
            <a:ext cx="1406305" cy="609799"/>
          </a:xfrm>
          <a:prstGeom prst="line">
            <a:avLst/>
          </a:prstGeom>
          <a:ln>
            <a:solidFill>
              <a:srgbClr val="FF0000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53B7B7A-D31C-427C-990B-07B2784554DF}"/>
              </a:ext>
            </a:extLst>
          </p:cNvPr>
          <p:cNvCxnSpPr>
            <a:cxnSpLocks/>
          </p:cNvCxnSpPr>
          <p:nvPr/>
        </p:nvCxnSpPr>
        <p:spPr>
          <a:xfrm>
            <a:off x="2700867" y="1441686"/>
            <a:ext cx="2416911" cy="932457"/>
          </a:xfrm>
          <a:prstGeom prst="line">
            <a:avLst/>
          </a:prstGeom>
          <a:ln>
            <a:solidFill>
              <a:srgbClr val="FF0000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72354DF6-1242-487A-A273-54A364BD74F8}"/>
              </a:ext>
            </a:extLst>
          </p:cNvPr>
          <p:cNvSpPr txBox="1"/>
          <p:nvPr/>
        </p:nvSpPr>
        <p:spPr>
          <a:xfrm>
            <a:off x="1700262" y="5865149"/>
            <a:ext cx="64182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Note: Panel B was lifted from CT prior to work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26F78FC-F193-4129-B7EC-3C181480E9F9}"/>
              </a:ext>
            </a:extLst>
          </p:cNvPr>
          <p:cNvSpPr txBox="1"/>
          <p:nvPr/>
        </p:nvSpPr>
        <p:spPr>
          <a:xfrm>
            <a:off x="1473720" y="2118840"/>
            <a:ext cx="17810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Panel A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7782187-65D0-4856-A00A-7AB44F5FF57F}"/>
              </a:ext>
            </a:extLst>
          </p:cNvPr>
          <p:cNvSpPr txBox="1"/>
          <p:nvPr/>
        </p:nvSpPr>
        <p:spPr>
          <a:xfrm>
            <a:off x="1875756" y="1065494"/>
            <a:ext cx="17810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CT Lift Spot</a:t>
            </a:r>
          </a:p>
        </p:txBody>
      </p:sp>
    </p:spTree>
    <p:extLst>
      <p:ext uri="{BB962C8B-B14F-4D97-AF65-F5344CB8AC3E}">
        <p14:creationId xmlns:p14="http://schemas.microsoft.com/office/powerpoint/2010/main" val="40999257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1AF93D-0A1C-4CB6-86C2-B9F549B496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250" y="465691"/>
            <a:ext cx="8686800" cy="427877"/>
          </a:xfrm>
        </p:spPr>
        <p:txBody>
          <a:bodyPr/>
          <a:lstStyle/>
          <a:p>
            <a:r>
              <a:rPr lang="en-US" dirty="0"/>
              <a:t>Testing the results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2C7193-A671-494C-85A0-4677BA0AF8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06.30.22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A53070-D728-4C60-BF5E-15B3F2B894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v-SE"/>
              <a:t>Matt Micheli | 2x2@LArTF Electronics Integration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F0BF22-2208-4BDE-8A29-127F3E3868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AA50A14-6B2C-4F1B-A593-B154A0E7FC7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27" b="21088"/>
          <a:stretch/>
        </p:blipFill>
        <p:spPr>
          <a:xfrm>
            <a:off x="304291" y="1210634"/>
            <a:ext cx="4391503" cy="4150507"/>
          </a:xfrm>
          <a:prstGeom prst="rect">
            <a:avLst/>
          </a:prstGeom>
        </p:spPr>
      </p:pic>
      <p:sp>
        <p:nvSpPr>
          <p:cNvPr id="10" name="Content Placeholder 11">
            <a:extLst>
              <a:ext uri="{FF2B5EF4-FFF2-40B4-BE49-F238E27FC236}">
                <a16:creationId xmlns:a16="http://schemas.microsoft.com/office/drawing/2014/main" id="{34E2768C-85EF-4394-AA2C-FB45768EBB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6032" y="1194137"/>
            <a:ext cx="3962957" cy="5301344"/>
          </a:xfrm>
        </p:spPr>
        <p:txBody>
          <a:bodyPr/>
          <a:lstStyle/>
          <a:p>
            <a:r>
              <a:rPr lang="en-US" dirty="0"/>
              <a:t>Success! </a:t>
            </a:r>
          </a:p>
          <a:p>
            <a:pPr lvl="1"/>
            <a:r>
              <a:rPr lang="en-US" dirty="0"/>
              <a:t>Impedance monitor was turned on and was working as intended </a:t>
            </a:r>
          </a:p>
          <a:p>
            <a:r>
              <a:rPr lang="en-US" dirty="0"/>
              <a:t>Detector Safety ground cable, CT/SI box, conduits, and wireway grounds were reconnected to verify isolation</a:t>
            </a:r>
          </a:p>
          <a:p>
            <a:pPr lvl="1"/>
            <a:r>
              <a:rPr lang="en-US" dirty="0"/>
              <a:t>Impedance monitor continued working as intended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89904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1AF93D-0A1C-4CB6-86C2-B9F549B496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2C7193-A671-494C-85A0-4677BA0AF8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06.30.22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A53070-D728-4C60-BF5E-15B3F2B894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v-SE"/>
              <a:t>Matt Micheli | 2x2@LArTF Electronics Integration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F0BF22-2208-4BDE-8A29-127F3E3868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3F80CD19-E52B-4051-B73D-54C47CDA37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1656" y="1043852"/>
            <a:ext cx="8480687" cy="5301344"/>
          </a:xfrm>
        </p:spPr>
        <p:txBody>
          <a:bodyPr/>
          <a:lstStyle/>
          <a:p>
            <a:r>
              <a:rPr lang="en-US" dirty="0"/>
              <a:t>While Impedance monitor is now functional, we need to isolate the conduit run so that Panel A can properly function</a:t>
            </a:r>
          </a:p>
          <a:p>
            <a:r>
              <a:rPr lang="en-US" dirty="0"/>
              <a:t>Install fiberglass </a:t>
            </a:r>
            <a:r>
              <a:rPr lang="en-US" dirty="0" err="1"/>
              <a:t>unistrut</a:t>
            </a:r>
            <a:r>
              <a:rPr lang="en-US" dirty="0"/>
              <a:t> at 3 locations</a:t>
            </a:r>
          </a:p>
          <a:p>
            <a:pPr lvl="1"/>
            <a:r>
              <a:rPr lang="en-US" dirty="0"/>
              <a:t>Procedure composed</a:t>
            </a:r>
          </a:p>
          <a:p>
            <a:pPr lvl="1"/>
            <a:r>
              <a:rPr lang="en-US" dirty="0"/>
              <a:t>HA Submitted and approved</a:t>
            </a:r>
          </a:p>
          <a:p>
            <a:pPr lvl="1"/>
            <a:r>
              <a:rPr lang="en-US" dirty="0"/>
              <a:t>Work is commencing today</a:t>
            </a:r>
          </a:p>
          <a:p>
            <a:r>
              <a:rPr lang="en-US" dirty="0"/>
              <a:t>Quick verification of Impedance monitor operation</a:t>
            </a:r>
          </a:p>
          <a:p>
            <a:r>
              <a:rPr lang="en-US" dirty="0"/>
              <a:t>Arrange ORC review</a:t>
            </a:r>
          </a:p>
          <a:p>
            <a:pPr lvl="1"/>
            <a:r>
              <a:rPr lang="en-US" dirty="0"/>
              <a:t>Many conduit and wiring connections were lifted to find problem.</a:t>
            </a:r>
          </a:p>
          <a:p>
            <a:pPr lvl="1"/>
            <a:r>
              <a:rPr lang="en-US" dirty="0"/>
              <a:t>All need to be re-reviewed before powering system.</a:t>
            </a:r>
          </a:p>
          <a:p>
            <a:r>
              <a:rPr lang="en-US" dirty="0"/>
              <a:t>Conduct characterization measurement</a:t>
            </a:r>
          </a:p>
          <a:p>
            <a:r>
              <a:rPr lang="en-US" dirty="0"/>
              <a:t>Release system to Operations</a:t>
            </a:r>
          </a:p>
          <a:p>
            <a:pPr marL="457200" lvl="1" indent="0">
              <a:buNone/>
            </a:pPr>
            <a:r>
              <a:rPr lang="en-US" dirty="0"/>
              <a:t>	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6161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1AF93D-0A1C-4CB6-86C2-B9F549B496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250" y="465691"/>
            <a:ext cx="8686800" cy="427877"/>
          </a:xfrm>
        </p:spPr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2C7193-A671-494C-85A0-4677BA0AF8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06.30.22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A53070-D728-4C60-BF5E-15B3F2B894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v-SE"/>
              <a:t>Matt Micheli | 2x2@LArTF Electronics Integration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F0BF22-2208-4BDE-8A29-127F3E3868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9131D34D-5921-484D-A981-26BE6D82AF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1886" y="1182670"/>
            <a:ext cx="8693150" cy="4989530"/>
          </a:xfrm>
        </p:spPr>
        <p:txBody>
          <a:bodyPr>
            <a:normAutofit/>
          </a:bodyPr>
          <a:lstStyle/>
          <a:p>
            <a:r>
              <a:rPr lang="en-US" dirty="0"/>
              <a:t>Low-Noise AC Power System Design </a:t>
            </a:r>
          </a:p>
          <a:p>
            <a:r>
              <a:rPr lang="en-US" dirty="0"/>
              <a:t>Issue Identification</a:t>
            </a:r>
          </a:p>
          <a:p>
            <a:r>
              <a:rPr lang="en-US" dirty="0"/>
              <a:t>Mitigation Efforts</a:t>
            </a:r>
          </a:p>
          <a:p>
            <a:r>
              <a:rPr lang="en-US" dirty="0"/>
              <a:t>Plans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8864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972857-0EEA-4E18-ACC0-22AA41BDAC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Low Noise AC Power Distribution Proximity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517F63-5A18-42ED-BBF8-C5BF8615CC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06.30.22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570584-476F-4868-8ED0-1B727037D9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v-SE"/>
              <a:t>Matt Micheli | 2x2@LArTF Electronics Integration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3B807B-0BA3-47A3-967A-A4868FF919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92F0637-B103-43CD-B099-0610D2ED6A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084432"/>
            <a:ext cx="8714178" cy="502426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2668B6F-F281-405A-A4F5-B1F3EACE1738}"/>
              </a:ext>
            </a:extLst>
          </p:cNvPr>
          <p:cNvSpPr txBox="1"/>
          <p:nvPr/>
        </p:nvSpPr>
        <p:spPr>
          <a:xfrm>
            <a:off x="3649211" y="5621868"/>
            <a:ext cx="21171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NOT INSTALLED</a:t>
            </a:r>
          </a:p>
        </p:txBody>
      </p:sp>
    </p:spTree>
    <p:extLst>
      <p:ext uri="{BB962C8B-B14F-4D97-AF65-F5344CB8AC3E}">
        <p14:creationId xmlns:p14="http://schemas.microsoft.com/office/powerpoint/2010/main" val="8907642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C96488-BB07-44D4-9C11-9157AD8CB5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Simple graphic of system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4F3C17-A09D-4C80-A613-410CE43F82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06.30.22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0FA9BB-2FBA-4F6B-A057-E0C080E0B1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v-SE"/>
              <a:t>Matt Micheli | 2x2@LArTF Electronics Integration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221428-48F1-4763-A780-D732205873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34860D5-65BB-4A94-9D50-B7BBA8519DB9}"/>
              </a:ext>
            </a:extLst>
          </p:cNvPr>
          <p:cNvSpPr/>
          <p:nvPr/>
        </p:nvSpPr>
        <p:spPr>
          <a:xfrm>
            <a:off x="4977280" y="4057054"/>
            <a:ext cx="881539" cy="1964877"/>
          </a:xfrm>
          <a:prstGeom prst="rect">
            <a:avLst/>
          </a:prstGeom>
          <a:ln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1001">
            <a:schemeClr val="l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E86190F-6BE4-4A29-A6AF-63022E18261F}"/>
              </a:ext>
            </a:extLst>
          </p:cNvPr>
          <p:cNvGrpSpPr/>
          <p:nvPr/>
        </p:nvGrpSpPr>
        <p:grpSpPr>
          <a:xfrm>
            <a:off x="1455470" y="5313902"/>
            <a:ext cx="378500" cy="157557"/>
            <a:chOff x="864296" y="3194137"/>
            <a:chExt cx="547899" cy="202505"/>
          </a:xfrm>
          <a:effectLst/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939D8410-40B4-4364-9B85-AD56B36A48CC}"/>
                </a:ext>
              </a:extLst>
            </p:cNvPr>
            <p:cNvCxnSpPr/>
            <p:nvPr/>
          </p:nvCxnSpPr>
          <p:spPr>
            <a:xfrm>
              <a:off x="864296" y="3194137"/>
              <a:ext cx="547899" cy="0"/>
            </a:xfrm>
            <a:prstGeom prst="line">
              <a:avLst/>
            </a:prstGeom>
            <a:ln>
              <a:solidFill>
                <a:schemeClr val="accent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741B1CD6-35AF-4BDA-8A80-F1F80422027B}"/>
                </a:ext>
              </a:extLst>
            </p:cNvPr>
            <p:cNvCxnSpPr>
              <a:cxnSpLocks/>
            </p:cNvCxnSpPr>
            <p:nvPr/>
          </p:nvCxnSpPr>
          <p:spPr>
            <a:xfrm>
              <a:off x="964504" y="3296433"/>
              <a:ext cx="338203" cy="0"/>
            </a:xfrm>
            <a:prstGeom prst="line">
              <a:avLst/>
            </a:prstGeom>
            <a:ln>
              <a:solidFill>
                <a:schemeClr val="accent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3A85E79D-C6B6-4BFA-8BE1-5B57FE57CEEE}"/>
                </a:ext>
              </a:extLst>
            </p:cNvPr>
            <p:cNvCxnSpPr>
              <a:cxnSpLocks/>
            </p:cNvCxnSpPr>
            <p:nvPr/>
          </p:nvCxnSpPr>
          <p:spPr>
            <a:xfrm>
              <a:off x="1027134" y="3396642"/>
              <a:ext cx="212942" cy="0"/>
            </a:xfrm>
            <a:prstGeom prst="line">
              <a:avLst/>
            </a:prstGeom>
            <a:ln>
              <a:solidFill>
                <a:schemeClr val="accent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1A55809A-1734-42EA-B401-E20DBCB234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2535992" y="4712316"/>
            <a:ext cx="750999" cy="327663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C06DEE37-E7E6-44C8-ACDB-22846F2F2E3B}"/>
              </a:ext>
            </a:extLst>
          </p:cNvPr>
          <p:cNvSpPr/>
          <p:nvPr/>
        </p:nvSpPr>
        <p:spPr>
          <a:xfrm>
            <a:off x="3476787" y="4602633"/>
            <a:ext cx="881539" cy="855585"/>
          </a:xfrm>
          <a:prstGeom prst="rect">
            <a:avLst/>
          </a:prstGeom>
          <a:ln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1001">
            <a:schemeClr val="l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2181EDD-0DBA-4416-9110-6934194C6513}"/>
              </a:ext>
            </a:extLst>
          </p:cNvPr>
          <p:cNvCxnSpPr>
            <a:cxnSpLocks/>
          </p:cNvCxnSpPr>
          <p:nvPr/>
        </p:nvCxnSpPr>
        <p:spPr>
          <a:xfrm>
            <a:off x="1641513" y="4670366"/>
            <a:ext cx="0" cy="643536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7BFCCE4-BA2A-4C91-9304-540F313417AA}"/>
              </a:ext>
            </a:extLst>
          </p:cNvPr>
          <p:cNvCxnSpPr>
            <a:cxnSpLocks/>
            <a:stCxn id="23" idx="6"/>
          </p:cNvCxnSpPr>
          <p:nvPr/>
        </p:nvCxnSpPr>
        <p:spPr>
          <a:xfrm flipH="1" flipV="1">
            <a:off x="1986557" y="5111884"/>
            <a:ext cx="2221633" cy="13721"/>
          </a:xfrm>
          <a:prstGeom prst="line">
            <a:avLst/>
          </a:prstGeom>
          <a:ln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CDE6DEE-2C1A-44EA-A9C1-599BCF273EB6}"/>
              </a:ext>
            </a:extLst>
          </p:cNvPr>
          <p:cNvCxnSpPr>
            <a:cxnSpLocks/>
          </p:cNvCxnSpPr>
          <p:nvPr/>
        </p:nvCxnSpPr>
        <p:spPr>
          <a:xfrm flipH="1">
            <a:off x="4147533" y="4707118"/>
            <a:ext cx="928475" cy="0"/>
          </a:xfrm>
          <a:prstGeom prst="line">
            <a:avLst/>
          </a:prstGeom>
          <a:ln>
            <a:solidFill>
              <a:schemeClr val="tx1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0FD117F-6E57-4001-9025-FA8BF3AE0DFF}"/>
              </a:ext>
            </a:extLst>
          </p:cNvPr>
          <p:cNvCxnSpPr>
            <a:cxnSpLocks/>
          </p:cNvCxnSpPr>
          <p:nvPr/>
        </p:nvCxnSpPr>
        <p:spPr>
          <a:xfrm flipH="1">
            <a:off x="4147533" y="4788603"/>
            <a:ext cx="928476" cy="0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6F4D478-12A2-4D2C-B511-985AD0FF0DFB}"/>
              </a:ext>
            </a:extLst>
          </p:cNvPr>
          <p:cNvCxnSpPr>
            <a:cxnSpLocks/>
          </p:cNvCxnSpPr>
          <p:nvPr/>
        </p:nvCxnSpPr>
        <p:spPr>
          <a:xfrm flipH="1">
            <a:off x="4147530" y="4892434"/>
            <a:ext cx="928476" cy="0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BB601B9-60A9-4950-9E17-93A0E3AA965E}"/>
              </a:ext>
            </a:extLst>
          </p:cNvPr>
          <p:cNvCxnSpPr>
            <a:cxnSpLocks/>
          </p:cNvCxnSpPr>
          <p:nvPr/>
        </p:nvCxnSpPr>
        <p:spPr>
          <a:xfrm flipH="1">
            <a:off x="4147530" y="4970878"/>
            <a:ext cx="928478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12588ECA-E453-4EC3-AE6D-F45DC9058237}"/>
              </a:ext>
            </a:extLst>
          </p:cNvPr>
          <p:cNvSpPr txBox="1"/>
          <p:nvPr/>
        </p:nvSpPr>
        <p:spPr>
          <a:xfrm>
            <a:off x="3797271" y="4850489"/>
            <a:ext cx="421717" cy="3084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XO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3D05D454-D794-480B-9633-8D1EBE535CA2}"/>
              </a:ext>
            </a:extLst>
          </p:cNvPr>
          <p:cNvCxnSpPr>
            <a:cxnSpLocks/>
          </p:cNvCxnSpPr>
          <p:nvPr/>
        </p:nvCxnSpPr>
        <p:spPr>
          <a:xfrm flipH="1">
            <a:off x="4178517" y="4970878"/>
            <a:ext cx="1" cy="156599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Oval 22">
            <a:extLst>
              <a:ext uri="{FF2B5EF4-FFF2-40B4-BE49-F238E27FC236}">
                <a16:creationId xmlns:a16="http://schemas.microsoft.com/office/drawing/2014/main" id="{B0C8EA9B-6DE4-4E83-80EB-EA01793AA0A8}"/>
              </a:ext>
            </a:extLst>
          </p:cNvPr>
          <p:cNvSpPr/>
          <p:nvPr/>
        </p:nvSpPr>
        <p:spPr>
          <a:xfrm>
            <a:off x="4134982" y="5085220"/>
            <a:ext cx="73207" cy="80771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EBA072D-4700-429E-93FF-ACFA15BA35F3}"/>
              </a:ext>
            </a:extLst>
          </p:cNvPr>
          <p:cNvSpPr/>
          <p:nvPr/>
        </p:nvSpPr>
        <p:spPr>
          <a:xfrm rot="16200000" flipV="1">
            <a:off x="4497754" y="5091617"/>
            <a:ext cx="1707113" cy="126567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1001">
            <a:schemeClr val="l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1D2FD875-B59D-438D-8F7D-D090495B4C03}"/>
              </a:ext>
            </a:extLst>
          </p:cNvPr>
          <p:cNvSpPr/>
          <p:nvPr/>
        </p:nvSpPr>
        <p:spPr>
          <a:xfrm>
            <a:off x="5258316" y="5962126"/>
            <a:ext cx="73207" cy="80771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435A2394-225C-483A-A498-E5FE49983A3F}"/>
              </a:ext>
            </a:extLst>
          </p:cNvPr>
          <p:cNvCxnSpPr>
            <a:cxnSpLocks/>
          </p:cNvCxnSpPr>
          <p:nvPr/>
        </p:nvCxnSpPr>
        <p:spPr>
          <a:xfrm flipV="1">
            <a:off x="7528665" y="3828161"/>
            <a:ext cx="7357" cy="46031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1972F16C-CB91-4EDE-ADBE-E02B11C5E193}"/>
              </a:ext>
            </a:extLst>
          </p:cNvPr>
          <p:cNvCxnSpPr>
            <a:cxnSpLocks/>
            <a:stCxn id="39" idx="3"/>
            <a:endCxn id="41" idx="3"/>
          </p:cNvCxnSpPr>
          <p:nvPr/>
        </p:nvCxnSpPr>
        <p:spPr>
          <a:xfrm flipH="1">
            <a:off x="7652123" y="3744816"/>
            <a:ext cx="1546" cy="957254"/>
          </a:xfrm>
          <a:prstGeom prst="line">
            <a:avLst/>
          </a:prstGeom>
          <a:ln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45AB4400-A87E-4046-B73F-DA651E442705}"/>
              </a:ext>
            </a:extLst>
          </p:cNvPr>
          <p:cNvSpPr txBox="1"/>
          <p:nvPr/>
        </p:nvSpPr>
        <p:spPr>
          <a:xfrm>
            <a:off x="6273731" y="4006277"/>
            <a:ext cx="1072918" cy="3084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4 Conduits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64112A5-7A86-4ED3-91A4-8AA589041B70}"/>
              </a:ext>
            </a:extLst>
          </p:cNvPr>
          <p:cNvSpPr txBox="1"/>
          <p:nvPr/>
        </p:nvSpPr>
        <p:spPr>
          <a:xfrm>
            <a:off x="5177725" y="3772803"/>
            <a:ext cx="555888" cy="3084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PP B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9BE0E28-4C9C-4D7B-AAFD-67CBE72705F9}"/>
              </a:ext>
            </a:extLst>
          </p:cNvPr>
          <p:cNvSpPr txBox="1"/>
          <p:nvPr/>
        </p:nvSpPr>
        <p:spPr>
          <a:xfrm>
            <a:off x="3545380" y="4324002"/>
            <a:ext cx="832066" cy="3084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XFMR B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028080BB-9244-43D5-99D6-14AFD18B26A1}"/>
              </a:ext>
            </a:extLst>
          </p:cNvPr>
          <p:cNvCxnSpPr>
            <a:cxnSpLocks/>
          </p:cNvCxnSpPr>
          <p:nvPr/>
        </p:nvCxnSpPr>
        <p:spPr>
          <a:xfrm flipH="1">
            <a:off x="5843940" y="4288478"/>
            <a:ext cx="1692083" cy="1286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35685DE8-375C-4E5A-BD62-3A2CA0C0BF4B}"/>
              </a:ext>
            </a:extLst>
          </p:cNvPr>
          <p:cNvCxnSpPr>
            <a:cxnSpLocks/>
          </p:cNvCxnSpPr>
          <p:nvPr/>
        </p:nvCxnSpPr>
        <p:spPr>
          <a:xfrm flipH="1" flipV="1">
            <a:off x="5843940" y="4463300"/>
            <a:ext cx="1692083" cy="7109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Oval 33">
            <a:extLst>
              <a:ext uri="{FF2B5EF4-FFF2-40B4-BE49-F238E27FC236}">
                <a16:creationId xmlns:a16="http://schemas.microsoft.com/office/drawing/2014/main" id="{D7A1F601-5B83-448D-8E1C-F2B78C8B1504}"/>
              </a:ext>
            </a:extLst>
          </p:cNvPr>
          <p:cNvSpPr/>
          <p:nvPr/>
        </p:nvSpPr>
        <p:spPr>
          <a:xfrm>
            <a:off x="5817601" y="4435545"/>
            <a:ext cx="73207" cy="80771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98A98A30-E5AC-427D-BE13-5BE9D9D032A7}"/>
              </a:ext>
            </a:extLst>
          </p:cNvPr>
          <p:cNvSpPr/>
          <p:nvPr/>
        </p:nvSpPr>
        <p:spPr>
          <a:xfrm>
            <a:off x="5817601" y="4255026"/>
            <a:ext cx="73207" cy="80771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430624BC-FAE4-46D8-BC67-ECD1F9229B8A}"/>
              </a:ext>
            </a:extLst>
          </p:cNvPr>
          <p:cNvCxnSpPr>
            <a:cxnSpLocks/>
          </p:cNvCxnSpPr>
          <p:nvPr/>
        </p:nvCxnSpPr>
        <p:spPr>
          <a:xfrm flipH="1">
            <a:off x="5388545" y="4370438"/>
            <a:ext cx="2270933" cy="9383"/>
          </a:xfrm>
          <a:prstGeom prst="line">
            <a:avLst/>
          </a:prstGeom>
          <a:ln>
            <a:solidFill>
              <a:schemeClr val="accent3"/>
            </a:solidFill>
            <a:prstDash val="dash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Oval 36">
            <a:extLst>
              <a:ext uri="{FF2B5EF4-FFF2-40B4-BE49-F238E27FC236}">
                <a16:creationId xmlns:a16="http://schemas.microsoft.com/office/drawing/2014/main" id="{A8A23DA7-7F7B-41B8-8950-8FDDAF9D5BE8}"/>
              </a:ext>
            </a:extLst>
          </p:cNvPr>
          <p:cNvSpPr/>
          <p:nvPr/>
        </p:nvSpPr>
        <p:spPr>
          <a:xfrm>
            <a:off x="5377990" y="4329037"/>
            <a:ext cx="73207" cy="80771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602336CB-C94D-4A2D-B856-524FF4F0AE03}"/>
              </a:ext>
            </a:extLst>
          </p:cNvPr>
          <p:cNvCxnSpPr>
            <a:cxnSpLocks/>
          </p:cNvCxnSpPr>
          <p:nvPr/>
        </p:nvCxnSpPr>
        <p:spPr>
          <a:xfrm flipH="1" flipV="1">
            <a:off x="7763960" y="3834633"/>
            <a:ext cx="5810" cy="962397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Rectangle 38">
            <a:extLst>
              <a:ext uri="{FF2B5EF4-FFF2-40B4-BE49-F238E27FC236}">
                <a16:creationId xmlns:a16="http://schemas.microsoft.com/office/drawing/2014/main" id="{56BC57C6-041F-4C1A-9945-BA77A38BDDF4}"/>
              </a:ext>
            </a:extLst>
          </p:cNvPr>
          <p:cNvSpPr/>
          <p:nvPr/>
        </p:nvSpPr>
        <p:spPr>
          <a:xfrm rot="16200000">
            <a:off x="7548118" y="3725362"/>
            <a:ext cx="211101" cy="250008"/>
          </a:xfrm>
          <a:prstGeom prst="rect">
            <a:avLst/>
          </a:prstGeom>
          <a:ln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1001">
            <a:schemeClr val="l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2A7A45AD-10BA-49F1-B150-79D76050ACC7}"/>
              </a:ext>
            </a:extLst>
          </p:cNvPr>
          <p:cNvCxnSpPr>
            <a:cxnSpLocks/>
          </p:cNvCxnSpPr>
          <p:nvPr/>
        </p:nvCxnSpPr>
        <p:spPr>
          <a:xfrm flipV="1">
            <a:off x="7534473" y="4458970"/>
            <a:ext cx="7357" cy="46031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Rectangle 40">
            <a:extLst>
              <a:ext uri="{FF2B5EF4-FFF2-40B4-BE49-F238E27FC236}">
                <a16:creationId xmlns:a16="http://schemas.microsoft.com/office/drawing/2014/main" id="{8FF4A71D-DD7A-455C-B635-C6845AE4F9C3}"/>
              </a:ext>
            </a:extLst>
          </p:cNvPr>
          <p:cNvSpPr/>
          <p:nvPr/>
        </p:nvSpPr>
        <p:spPr>
          <a:xfrm rot="16200000">
            <a:off x="7546571" y="4682616"/>
            <a:ext cx="211101" cy="250008"/>
          </a:xfrm>
          <a:prstGeom prst="rect">
            <a:avLst/>
          </a:prstGeom>
          <a:ln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1001">
            <a:schemeClr val="l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E73CC34C-B456-4823-AC21-0A8DAA998929}"/>
              </a:ext>
            </a:extLst>
          </p:cNvPr>
          <p:cNvSpPr/>
          <p:nvPr/>
        </p:nvSpPr>
        <p:spPr>
          <a:xfrm>
            <a:off x="2207895" y="4804278"/>
            <a:ext cx="151740" cy="265975"/>
          </a:xfrm>
          <a:prstGeom prst="ellipse">
            <a:avLst/>
          </a:prstGeom>
          <a:noFill/>
          <a:ln w="25400">
            <a:solidFill>
              <a:srgbClr val="FFC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FF00FF"/>
              </a:highlight>
            </a:endParaRP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EBCFD8CF-56B9-4A86-81E7-D8513176C3D8}"/>
              </a:ext>
            </a:extLst>
          </p:cNvPr>
          <p:cNvCxnSpPr>
            <a:cxnSpLocks/>
          </p:cNvCxnSpPr>
          <p:nvPr/>
        </p:nvCxnSpPr>
        <p:spPr>
          <a:xfrm flipH="1">
            <a:off x="1636189" y="4672689"/>
            <a:ext cx="2086863" cy="2902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Oval 43">
            <a:extLst>
              <a:ext uri="{FF2B5EF4-FFF2-40B4-BE49-F238E27FC236}">
                <a16:creationId xmlns:a16="http://schemas.microsoft.com/office/drawing/2014/main" id="{2BE8C06E-F77E-4947-AF80-ED35DF13F839}"/>
              </a:ext>
            </a:extLst>
          </p:cNvPr>
          <p:cNvSpPr/>
          <p:nvPr/>
        </p:nvSpPr>
        <p:spPr>
          <a:xfrm>
            <a:off x="3440665" y="4632303"/>
            <a:ext cx="73207" cy="80771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691BB73A-5B0F-4BDF-B9B2-6245315C9856}"/>
              </a:ext>
            </a:extLst>
          </p:cNvPr>
          <p:cNvCxnSpPr>
            <a:cxnSpLocks/>
          </p:cNvCxnSpPr>
          <p:nvPr/>
        </p:nvCxnSpPr>
        <p:spPr>
          <a:xfrm flipH="1">
            <a:off x="3710466" y="4662573"/>
            <a:ext cx="762" cy="274692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466C4CB8-5BF3-4565-99FA-C0AA3EFCCF6F}"/>
              </a:ext>
            </a:extLst>
          </p:cNvPr>
          <p:cNvCxnSpPr>
            <a:cxnSpLocks/>
          </p:cNvCxnSpPr>
          <p:nvPr/>
        </p:nvCxnSpPr>
        <p:spPr>
          <a:xfrm flipH="1">
            <a:off x="3269185" y="4937265"/>
            <a:ext cx="441282" cy="2902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4BDBE04B-2884-4B8F-A3C3-4530D0BEDA2F}"/>
              </a:ext>
            </a:extLst>
          </p:cNvPr>
          <p:cNvCxnSpPr>
            <a:cxnSpLocks/>
          </p:cNvCxnSpPr>
          <p:nvPr/>
        </p:nvCxnSpPr>
        <p:spPr>
          <a:xfrm flipH="1" flipV="1">
            <a:off x="2000902" y="4940705"/>
            <a:ext cx="1" cy="174736"/>
          </a:xfrm>
          <a:prstGeom prst="line">
            <a:avLst/>
          </a:prstGeom>
          <a:ln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80DF164B-3EC8-4621-8A2A-A9151F24C027}"/>
              </a:ext>
            </a:extLst>
          </p:cNvPr>
          <p:cNvCxnSpPr>
            <a:cxnSpLocks/>
          </p:cNvCxnSpPr>
          <p:nvPr/>
        </p:nvCxnSpPr>
        <p:spPr>
          <a:xfrm flipH="1" flipV="1">
            <a:off x="2000902" y="4940168"/>
            <a:ext cx="529765" cy="3372"/>
          </a:xfrm>
          <a:prstGeom prst="line">
            <a:avLst/>
          </a:prstGeom>
          <a:ln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231AAD50-9C8B-4394-BA26-E3E19DA2AD1F}"/>
              </a:ext>
            </a:extLst>
          </p:cNvPr>
          <p:cNvCxnSpPr>
            <a:cxnSpLocks/>
          </p:cNvCxnSpPr>
          <p:nvPr/>
        </p:nvCxnSpPr>
        <p:spPr>
          <a:xfrm flipH="1" flipV="1">
            <a:off x="4201549" y="5120493"/>
            <a:ext cx="1129973" cy="13721"/>
          </a:xfrm>
          <a:prstGeom prst="line">
            <a:avLst/>
          </a:prstGeom>
          <a:ln>
            <a:solidFill>
              <a:schemeClr val="accent3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2B6EE217-FAA2-4E08-A3F7-C39B04B9FA83}"/>
              </a:ext>
            </a:extLst>
          </p:cNvPr>
          <p:cNvSpPr txBox="1"/>
          <p:nvPr/>
        </p:nvSpPr>
        <p:spPr>
          <a:xfrm>
            <a:off x="2766280" y="4375490"/>
            <a:ext cx="331093" cy="3084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SI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4151EC16-69F9-4D71-B575-5E0EE142C2BC}"/>
              </a:ext>
            </a:extLst>
          </p:cNvPr>
          <p:cNvSpPr txBox="1"/>
          <p:nvPr/>
        </p:nvSpPr>
        <p:spPr>
          <a:xfrm>
            <a:off x="1877921" y="4677672"/>
            <a:ext cx="296832" cy="2046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CT</a:t>
            </a:r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FE74DB7A-92E9-4CC3-AC04-C7B461CA272D}"/>
              </a:ext>
            </a:extLst>
          </p:cNvPr>
          <p:cNvCxnSpPr>
            <a:cxnSpLocks/>
          </p:cNvCxnSpPr>
          <p:nvPr/>
        </p:nvCxnSpPr>
        <p:spPr>
          <a:xfrm flipH="1" flipV="1">
            <a:off x="4217688" y="5827853"/>
            <a:ext cx="1094210" cy="3503"/>
          </a:xfrm>
          <a:prstGeom prst="line">
            <a:avLst/>
          </a:prstGeom>
          <a:ln>
            <a:solidFill>
              <a:schemeClr val="accent3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5" name="Oval 54">
            <a:extLst>
              <a:ext uri="{FF2B5EF4-FFF2-40B4-BE49-F238E27FC236}">
                <a16:creationId xmlns:a16="http://schemas.microsoft.com/office/drawing/2014/main" id="{45576E5C-54D0-4083-A83E-37E68104548A}"/>
              </a:ext>
            </a:extLst>
          </p:cNvPr>
          <p:cNvSpPr/>
          <p:nvPr/>
        </p:nvSpPr>
        <p:spPr>
          <a:xfrm>
            <a:off x="5253434" y="5796076"/>
            <a:ext cx="73207" cy="80771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9D813BE5-D72B-4C72-886F-9730E985A788}"/>
              </a:ext>
            </a:extLst>
          </p:cNvPr>
          <p:cNvSpPr txBox="1"/>
          <p:nvPr/>
        </p:nvSpPr>
        <p:spPr>
          <a:xfrm>
            <a:off x="2800289" y="5605715"/>
            <a:ext cx="1146181" cy="3535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Detector Safety </a:t>
            </a:r>
          </a:p>
          <a:p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Ground cable</a:t>
            </a: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3D73FC85-EC0E-4E8F-9A35-A74356FD355F}"/>
              </a:ext>
            </a:extLst>
          </p:cNvPr>
          <p:cNvSpPr/>
          <p:nvPr/>
        </p:nvSpPr>
        <p:spPr>
          <a:xfrm>
            <a:off x="7615518" y="3916880"/>
            <a:ext cx="73207" cy="80771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B73A0672-8780-4280-8B23-998192339323}"/>
              </a:ext>
            </a:extLst>
          </p:cNvPr>
          <p:cNvSpPr/>
          <p:nvPr/>
        </p:nvSpPr>
        <p:spPr>
          <a:xfrm>
            <a:off x="7615993" y="4664937"/>
            <a:ext cx="73207" cy="80771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E5C85166-ADBB-49F5-9950-C65C01236EBA}"/>
              </a:ext>
            </a:extLst>
          </p:cNvPr>
          <p:cNvCxnSpPr>
            <a:cxnSpLocks/>
          </p:cNvCxnSpPr>
          <p:nvPr/>
        </p:nvCxnSpPr>
        <p:spPr>
          <a:xfrm flipH="1">
            <a:off x="4496499" y="4590522"/>
            <a:ext cx="480783" cy="0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5" name="Oval 64">
            <a:extLst>
              <a:ext uri="{FF2B5EF4-FFF2-40B4-BE49-F238E27FC236}">
                <a16:creationId xmlns:a16="http://schemas.microsoft.com/office/drawing/2014/main" id="{94DE1C0F-17BB-451E-B837-A60B43B13F98}"/>
              </a:ext>
            </a:extLst>
          </p:cNvPr>
          <p:cNvSpPr/>
          <p:nvPr/>
        </p:nvSpPr>
        <p:spPr>
          <a:xfrm>
            <a:off x="4940676" y="4538460"/>
            <a:ext cx="73207" cy="80771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587CCCE1-1471-474B-B364-EAB5BD20994D}"/>
              </a:ext>
            </a:extLst>
          </p:cNvPr>
          <p:cNvSpPr/>
          <p:nvPr/>
        </p:nvSpPr>
        <p:spPr>
          <a:xfrm>
            <a:off x="4978678" y="1550141"/>
            <a:ext cx="881539" cy="1964877"/>
          </a:xfrm>
          <a:prstGeom prst="rect">
            <a:avLst/>
          </a:prstGeom>
          <a:ln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1001">
            <a:schemeClr val="l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8" name="Group 67">
            <a:extLst>
              <a:ext uri="{FF2B5EF4-FFF2-40B4-BE49-F238E27FC236}">
                <a16:creationId xmlns:a16="http://schemas.microsoft.com/office/drawing/2014/main" id="{5A7D2179-E964-4DA2-A435-D1AB1D15419E}"/>
              </a:ext>
            </a:extLst>
          </p:cNvPr>
          <p:cNvGrpSpPr/>
          <p:nvPr/>
        </p:nvGrpSpPr>
        <p:grpSpPr>
          <a:xfrm>
            <a:off x="1456868" y="2806989"/>
            <a:ext cx="378500" cy="157557"/>
            <a:chOff x="864296" y="3194137"/>
            <a:chExt cx="547899" cy="202505"/>
          </a:xfrm>
          <a:effectLst/>
        </p:grpSpPr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D9FA8A18-A492-4148-86BF-706C5A630177}"/>
                </a:ext>
              </a:extLst>
            </p:cNvPr>
            <p:cNvCxnSpPr/>
            <p:nvPr/>
          </p:nvCxnSpPr>
          <p:spPr>
            <a:xfrm>
              <a:off x="864296" y="3194137"/>
              <a:ext cx="547899" cy="0"/>
            </a:xfrm>
            <a:prstGeom prst="line">
              <a:avLst/>
            </a:prstGeom>
            <a:ln>
              <a:solidFill>
                <a:schemeClr val="accent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A9A52B7C-D3DB-468F-866A-8EF49462A1C2}"/>
                </a:ext>
              </a:extLst>
            </p:cNvPr>
            <p:cNvCxnSpPr>
              <a:cxnSpLocks/>
            </p:cNvCxnSpPr>
            <p:nvPr/>
          </p:nvCxnSpPr>
          <p:spPr>
            <a:xfrm>
              <a:off x="964504" y="3296433"/>
              <a:ext cx="338203" cy="0"/>
            </a:xfrm>
            <a:prstGeom prst="line">
              <a:avLst/>
            </a:prstGeom>
            <a:ln>
              <a:solidFill>
                <a:schemeClr val="accent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54EAEB02-6219-474D-B237-0E8F13C33DE0}"/>
                </a:ext>
              </a:extLst>
            </p:cNvPr>
            <p:cNvCxnSpPr>
              <a:cxnSpLocks/>
            </p:cNvCxnSpPr>
            <p:nvPr/>
          </p:nvCxnSpPr>
          <p:spPr>
            <a:xfrm>
              <a:off x="1027134" y="3396642"/>
              <a:ext cx="212942" cy="0"/>
            </a:xfrm>
            <a:prstGeom prst="line">
              <a:avLst/>
            </a:prstGeom>
            <a:ln>
              <a:solidFill>
                <a:schemeClr val="accent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2" name="Picture 71">
            <a:extLst>
              <a:ext uri="{FF2B5EF4-FFF2-40B4-BE49-F238E27FC236}">
                <a16:creationId xmlns:a16="http://schemas.microsoft.com/office/drawing/2014/main" id="{407DF781-537E-420F-A012-DA51A2CAA8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2537390" y="2205403"/>
            <a:ext cx="750999" cy="327663"/>
          </a:xfrm>
          <a:prstGeom prst="rect">
            <a:avLst/>
          </a:prstGeom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DD72C7E4-A200-4750-AE04-51D4BE6818C2}"/>
              </a:ext>
            </a:extLst>
          </p:cNvPr>
          <p:cNvSpPr/>
          <p:nvPr/>
        </p:nvSpPr>
        <p:spPr>
          <a:xfrm>
            <a:off x="3478185" y="2095720"/>
            <a:ext cx="881539" cy="855585"/>
          </a:xfrm>
          <a:prstGeom prst="rect">
            <a:avLst/>
          </a:prstGeom>
          <a:ln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1001">
            <a:schemeClr val="l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1DADD152-1A2A-4E3A-972A-1B292DE2EB5F}"/>
              </a:ext>
            </a:extLst>
          </p:cNvPr>
          <p:cNvCxnSpPr>
            <a:cxnSpLocks/>
          </p:cNvCxnSpPr>
          <p:nvPr/>
        </p:nvCxnSpPr>
        <p:spPr>
          <a:xfrm>
            <a:off x="1642911" y="2163453"/>
            <a:ext cx="0" cy="643536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CC1D6742-9F3C-4AEB-8CAC-0BE080E4E980}"/>
              </a:ext>
            </a:extLst>
          </p:cNvPr>
          <p:cNvCxnSpPr>
            <a:cxnSpLocks/>
            <a:stCxn id="82" idx="6"/>
          </p:cNvCxnSpPr>
          <p:nvPr/>
        </p:nvCxnSpPr>
        <p:spPr>
          <a:xfrm flipH="1" flipV="1">
            <a:off x="1987955" y="2604971"/>
            <a:ext cx="2221633" cy="13721"/>
          </a:xfrm>
          <a:prstGeom prst="line">
            <a:avLst/>
          </a:prstGeom>
          <a:ln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7CC8AD46-638A-4C54-A55C-FE7DF1BDE234}"/>
              </a:ext>
            </a:extLst>
          </p:cNvPr>
          <p:cNvCxnSpPr>
            <a:cxnSpLocks/>
          </p:cNvCxnSpPr>
          <p:nvPr/>
        </p:nvCxnSpPr>
        <p:spPr>
          <a:xfrm flipH="1">
            <a:off x="4148931" y="2200205"/>
            <a:ext cx="928475" cy="0"/>
          </a:xfrm>
          <a:prstGeom prst="line">
            <a:avLst/>
          </a:prstGeom>
          <a:ln>
            <a:solidFill>
              <a:schemeClr val="tx1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1765F23F-46B7-44D0-92E4-C487076681DD}"/>
              </a:ext>
            </a:extLst>
          </p:cNvPr>
          <p:cNvCxnSpPr>
            <a:cxnSpLocks/>
          </p:cNvCxnSpPr>
          <p:nvPr/>
        </p:nvCxnSpPr>
        <p:spPr>
          <a:xfrm flipH="1">
            <a:off x="4148931" y="2281690"/>
            <a:ext cx="928476" cy="0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6D80095F-C24F-4C27-8978-682B01DD0E31}"/>
              </a:ext>
            </a:extLst>
          </p:cNvPr>
          <p:cNvCxnSpPr>
            <a:cxnSpLocks/>
          </p:cNvCxnSpPr>
          <p:nvPr/>
        </p:nvCxnSpPr>
        <p:spPr>
          <a:xfrm flipH="1">
            <a:off x="4148928" y="2385521"/>
            <a:ext cx="928476" cy="0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14BB58FC-0EFA-4E04-91C3-EC0A0F7A0EF5}"/>
              </a:ext>
            </a:extLst>
          </p:cNvPr>
          <p:cNvCxnSpPr>
            <a:cxnSpLocks/>
          </p:cNvCxnSpPr>
          <p:nvPr/>
        </p:nvCxnSpPr>
        <p:spPr>
          <a:xfrm flipH="1">
            <a:off x="4148928" y="2463965"/>
            <a:ext cx="928478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0" name="TextBox 79">
            <a:extLst>
              <a:ext uri="{FF2B5EF4-FFF2-40B4-BE49-F238E27FC236}">
                <a16:creationId xmlns:a16="http://schemas.microsoft.com/office/drawing/2014/main" id="{DBD1949E-9442-40B5-BD8C-ACCD67421154}"/>
              </a:ext>
            </a:extLst>
          </p:cNvPr>
          <p:cNvSpPr txBox="1"/>
          <p:nvPr/>
        </p:nvSpPr>
        <p:spPr>
          <a:xfrm>
            <a:off x="3798669" y="2343576"/>
            <a:ext cx="421717" cy="3084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XO</a:t>
            </a:r>
          </a:p>
        </p:txBody>
      </p: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56AC6C01-B0F6-4AFB-BCB4-56FBF4578FE1}"/>
              </a:ext>
            </a:extLst>
          </p:cNvPr>
          <p:cNvCxnSpPr>
            <a:cxnSpLocks/>
          </p:cNvCxnSpPr>
          <p:nvPr/>
        </p:nvCxnSpPr>
        <p:spPr>
          <a:xfrm flipH="1">
            <a:off x="4179915" y="2463965"/>
            <a:ext cx="1" cy="156599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2" name="Oval 81">
            <a:extLst>
              <a:ext uri="{FF2B5EF4-FFF2-40B4-BE49-F238E27FC236}">
                <a16:creationId xmlns:a16="http://schemas.microsoft.com/office/drawing/2014/main" id="{64F0BEFF-92F1-40B9-B654-8257E1A4E2BA}"/>
              </a:ext>
            </a:extLst>
          </p:cNvPr>
          <p:cNvSpPr/>
          <p:nvPr/>
        </p:nvSpPr>
        <p:spPr>
          <a:xfrm>
            <a:off x="4136380" y="2578307"/>
            <a:ext cx="73207" cy="80771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8E39EC5D-ACF4-4720-BB5D-B6D5028F0D2A}"/>
              </a:ext>
            </a:extLst>
          </p:cNvPr>
          <p:cNvSpPr/>
          <p:nvPr/>
        </p:nvSpPr>
        <p:spPr>
          <a:xfrm rot="16200000" flipV="1">
            <a:off x="4499152" y="2584704"/>
            <a:ext cx="1707113" cy="126567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1001">
            <a:schemeClr val="l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id="{41B2CBE7-76C6-4979-8F2F-0DACE2E13804}"/>
              </a:ext>
            </a:extLst>
          </p:cNvPr>
          <p:cNvSpPr/>
          <p:nvPr/>
        </p:nvSpPr>
        <p:spPr>
          <a:xfrm>
            <a:off x="5240088" y="2568766"/>
            <a:ext cx="73207" cy="80771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Oval 84">
            <a:extLst>
              <a:ext uri="{FF2B5EF4-FFF2-40B4-BE49-F238E27FC236}">
                <a16:creationId xmlns:a16="http://schemas.microsoft.com/office/drawing/2014/main" id="{BB01A384-D6F2-4F08-B530-336D1D8A307E}"/>
              </a:ext>
            </a:extLst>
          </p:cNvPr>
          <p:cNvSpPr/>
          <p:nvPr/>
        </p:nvSpPr>
        <p:spPr>
          <a:xfrm>
            <a:off x="5259714" y="3455213"/>
            <a:ext cx="73207" cy="80771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AE4452D4-317D-4E2F-A7BB-A9D68E0387D1}"/>
              </a:ext>
            </a:extLst>
          </p:cNvPr>
          <p:cNvCxnSpPr>
            <a:cxnSpLocks/>
          </p:cNvCxnSpPr>
          <p:nvPr/>
        </p:nvCxnSpPr>
        <p:spPr>
          <a:xfrm flipV="1">
            <a:off x="7530063" y="1321248"/>
            <a:ext cx="7357" cy="46031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035B0D6C-D634-4C44-8DBD-17FAD2F01F4B}"/>
              </a:ext>
            </a:extLst>
          </p:cNvPr>
          <p:cNvCxnSpPr>
            <a:cxnSpLocks/>
            <a:stCxn id="98" idx="3"/>
            <a:endCxn id="100" idx="3"/>
          </p:cNvCxnSpPr>
          <p:nvPr/>
        </p:nvCxnSpPr>
        <p:spPr>
          <a:xfrm flipH="1">
            <a:off x="7653521" y="1237903"/>
            <a:ext cx="1546" cy="957254"/>
          </a:xfrm>
          <a:prstGeom prst="line">
            <a:avLst/>
          </a:prstGeom>
          <a:ln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8" name="TextBox 87">
            <a:extLst>
              <a:ext uri="{FF2B5EF4-FFF2-40B4-BE49-F238E27FC236}">
                <a16:creationId xmlns:a16="http://schemas.microsoft.com/office/drawing/2014/main" id="{A80B3D9F-137A-4417-9659-96363A699808}"/>
              </a:ext>
            </a:extLst>
          </p:cNvPr>
          <p:cNvSpPr txBox="1"/>
          <p:nvPr/>
        </p:nvSpPr>
        <p:spPr>
          <a:xfrm>
            <a:off x="6114336" y="1474799"/>
            <a:ext cx="12779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~12 Conduits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B7F10AF7-483E-4933-BBC6-14173FB393CF}"/>
              </a:ext>
            </a:extLst>
          </p:cNvPr>
          <p:cNvSpPr txBox="1"/>
          <p:nvPr/>
        </p:nvSpPr>
        <p:spPr>
          <a:xfrm>
            <a:off x="5179123" y="1265890"/>
            <a:ext cx="5613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PP A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A54E2A15-0134-4423-BF30-CC50CF73766A}"/>
              </a:ext>
            </a:extLst>
          </p:cNvPr>
          <p:cNvSpPr txBox="1"/>
          <p:nvPr/>
        </p:nvSpPr>
        <p:spPr>
          <a:xfrm>
            <a:off x="3546778" y="1817089"/>
            <a:ext cx="8370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XFMR A</a:t>
            </a:r>
          </a:p>
        </p:txBody>
      </p: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B9EA2A38-8739-4606-AF2A-3ED8D8AC6C13}"/>
              </a:ext>
            </a:extLst>
          </p:cNvPr>
          <p:cNvCxnSpPr>
            <a:cxnSpLocks/>
          </p:cNvCxnSpPr>
          <p:nvPr/>
        </p:nvCxnSpPr>
        <p:spPr>
          <a:xfrm flipH="1">
            <a:off x="5845338" y="1781565"/>
            <a:ext cx="1692083" cy="1286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EBB6036A-2AE5-4430-BDF7-4BA61B9EE71A}"/>
              </a:ext>
            </a:extLst>
          </p:cNvPr>
          <p:cNvCxnSpPr>
            <a:cxnSpLocks/>
          </p:cNvCxnSpPr>
          <p:nvPr/>
        </p:nvCxnSpPr>
        <p:spPr>
          <a:xfrm flipH="1" flipV="1">
            <a:off x="5845338" y="1956387"/>
            <a:ext cx="1692083" cy="7109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3" name="Oval 92">
            <a:extLst>
              <a:ext uri="{FF2B5EF4-FFF2-40B4-BE49-F238E27FC236}">
                <a16:creationId xmlns:a16="http://schemas.microsoft.com/office/drawing/2014/main" id="{5489F4DB-7AA9-45E9-AB1F-DDCE399531AA}"/>
              </a:ext>
            </a:extLst>
          </p:cNvPr>
          <p:cNvSpPr/>
          <p:nvPr/>
        </p:nvSpPr>
        <p:spPr>
          <a:xfrm>
            <a:off x="5818999" y="1928632"/>
            <a:ext cx="73207" cy="80771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Oval 93">
            <a:extLst>
              <a:ext uri="{FF2B5EF4-FFF2-40B4-BE49-F238E27FC236}">
                <a16:creationId xmlns:a16="http://schemas.microsoft.com/office/drawing/2014/main" id="{981595C0-565C-4C93-B78D-BED5B9FEBC2A}"/>
              </a:ext>
            </a:extLst>
          </p:cNvPr>
          <p:cNvSpPr/>
          <p:nvPr/>
        </p:nvSpPr>
        <p:spPr>
          <a:xfrm>
            <a:off x="5818999" y="1748113"/>
            <a:ext cx="73207" cy="80771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E484ADBC-7D39-43DF-A0B8-17A2FD2DF167}"/>
              </a:ext>
            </a:extLst>
          </p:cNvPr>
          <p:cNvCxnSpPr>
            <a:cxnSpLocks/>
          </p:cNvCxnSpPr>
          <p:nvPr/>
        </p:nvCxnSpPr>
        <p:spPr>
          <a:xfrm flipH="1">
            <a:off x="5389943" y="1863525"/>
            <a:ext cx="2270933" cy="9383"/>
          </a:xfrm>
          <a:prstGeom prst="line">
            <a:avLst/>
          </a:prstGeom>
          <a:ln>
            <a:solidFill>
              <a:schemeClr val="accent3"/>
            </a:solidFill>
            <a:prstDash val="dash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6" name="Oval 95">
            <a:extLst>
              <a:ext uri="{FF2B5EF4-FFF2-40B4-BE49-F238E27FC236}">
                <a16:creationId xmlns:a16="http://schemas.microsoft.com/office/drawing/2014/main" id="{FC364748-D6DB-444D-B7EE-214CB7AF6BFA}"/>
              </a:ext>
            </a:extLst>
          </p:cNvPr>
          <p:cNvSpPr/>
          <p:nvPr/>
        </p:nvSpPr>
        <p:spPr>
          <a:xfrm>
            <a:off x="5379388" y="1822124"/>
            <a:ext cx="73207" cy="80771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48B58549-6CC7-41A0-90E0-208E329389B4}"/>
              </a:ext>
            </a:extLst>
          </p:cNvPr>
          <p:cNvCxnSpPr>
            <a:cxnSpLocks/>
          </p:cNvCxnSpPr>
          <p:nvPr/>
        </p:nvCxnSpPr>
        <p:spPr>
          <a:xfrm flipH="1" flipV="1">
            <a:off x="7765358" y="1327720"/>
            <a:ext cx="5810" cy="962397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8" name="Rectangle 97">
            <a:extLst>
              <a:ext uri="{FF2B5EF4-FFF2-40B4-BE49-F238E27FC236}">
                <a16:creationId xmlns:a16="http://schemas.microsoft.com/office/drawing/2014/main" id="{124A363D-DDA0-4186-9630-C999502DE11D}"/>
              </a:ext>
            </a:extLst>
          </p:cNvPr>
          <p:cNvSpPr/>
          <p:nvPr/>
        </p:nvSpPr>
        <p:spPr>
          <a:xfrm rot="16200000">
            <a:off x="7549516" y="1218449"/>
            <a:ext cx="211101" cy="250008"/>
          </a:xfrm>
          <a:prstGeom prst="rect">
            <a:avLst/>
          </a:prstGeom>
          <a:ln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1001">
            <a:schemeClr val="l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99" name="Straight Connector 98">
            <a:extLst>
              <a:ext uri="{FF2B5EF4-FFF2-40B4-BE49-F238E27FC236}">
                <a16:creationId xmlns:a16="http://schemas.microsoft.com/office/drawing/2014/main" id="{9EEE7411-99A7-4063-9A72-56A974305E40}"/>
              </a:ext>
            </a:extLst>
          </p:cNvPr>
          <p:cNvCxnSpPr>
            <a:cxnSpLocks/>
          </p:cNvCxnSpPr>
          <p:nvPr/>
        </p:nvCxnSpPr>
        <p:spPr>
          <a:xfrm flipV="1">
            <a:off x="7535871" y="1952057"/>
            <a:ext cx="7357" cy="46031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0" name="Rectangle 99">
            <a:extLst>
              <a:ext uri="{FF2B5EF4-FFF2-40B4-BE49-F238E27FC236}">
                <a16:creationId xmlns:a16="http://schemas.microsoft.com/office/drawing/2014/main" id="{8A2C3DF5-504B-4B19-82D5-5EA147668ABD}"/>
              </a:ext>
            </a:extLst>
          </p:cNvPr>
          <p:cNvSpPr/>
          <p:nvPr/>
        </p:nvSpPr>
        <p:spPr>
          <a:xfrm rot="16200000">
            <a:off x="7547969" y="2175703"/>
            <a:ext cx="211101" cy="250008"/>
          </a:xfrm>
          <a:prstGeom prst="rect">
            <a:avLst/>
          </a:prstGeom>
          <a:ln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1001">
            <a:schemeClr val="l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Oval 100">
            <a:extLst>
              <a:ext uri="{FF2B5EF4-FFF2-40B4-BE49-F238E27FC236}">
                <a16:creationId xmlns:a16="http://schemas.microsoft.com/office/drawing/2014/main" id="{0484B74C-8DA1-4EE1-9F11-F14828912D05}"/>
              </a:ext>
            </a:extLst>
          </p:cNvPr>
          <p:cNvSpPr/>
          <p:nvPr/>
        </p:nvSpPr>
        <p:spPr>
          <a:xfrm>
            <a:off x="2209293" y="2297365"/>
            <a:ext cx="151740" cy="265975"/>
          </a:xfrm>
          <a:prstGeom prst="ellipse">
            <a:avLst/>
          </a:prstGeom>
          <a:noFill/>
          <a:ln w="25400">
            <a:solidFill>
              <a:srgbClr val="FFC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FF00FF"/>
              </a:highlight>
            </a:endParaRPr>
          </a:p>
        </p:txBody>
      </p:sp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id="{653173C1-D540-429B-A6F5-89B914F4FC3A}"/>
              </a:ext>
            </a:extLst>
          </p:cNvPr>
          <p:cNvCxnSpPr>
            <a:cxnSpLocks/>
          </p:cNvCxnSpPr>
          <p:nvPr/>
        </p:nvCxnSpPr>
        <p:spPr>
          <a:xfrm flipH="1">
            <a:off x="1637587" y="2165776"/>
            <a:ext cx="2086863" cy="2902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3" name="Oval 102">
            <a:extLst>
              <a:ext uri="{FF2B5EF4-FFF2-40B4-BE49-F238E27FC236}">
                <a16:creationId xmlns:a16="http://schemas.microsoft.com/office/drawing/2014/main" id="{10042232-1295-405B-BA91-68268E1FB14B}"/>
              </a:ext>
            </a:extLst>
          </p:cNvPr>
          <p:cNvSpPr/>
          <p:nvPr/>
        </p:nvSpPr>
        <p:spPr>
          <a:xfrm>
            <a:off x="3442063" y="2125390"/>
            <a:ext cx="73207" cy="80771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4" name="Straight Connector 103">
            <a:extLst>
              <a:ext uri="{FF2B5EF4-FFF2-40B4-BE49-F238E27FC236}">
                <a16:creationId xmlns:a16="http://schemas.microsoft.com/office/drawing/2014/main" id="{5F78E57F-EF53-4356-BEA3-0F777452C91C}"/>
              </a:ext>
            </a:extLst>
          </p:cNvPr>
          <p:cNvCxnSpPr>
            <a:cxnSpLocks/>
          </p:cNvCxnSpPr>
          <p:nvPr/>
        </p:nvCxnSpPr>
        <p:spPr>
          <a:xfrm flipH="1">
            <a:off x="3711864" y="2155660"/>
            <a:ext cx="762" cy="274692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04">
            <a:extLst>
              <a:ext uri="{FF2B5EF4-FFF2-40B4-BE49-F238E27FC236}">
                <a16:creationId xmlns:a16="http://schemas.microsoft.com/office/drawing/2014/main" id="{2ABEFCE0-42C7-443F-B117-88F86D5579C4}"/>
              </a:ext>
            </a:extLst>
          </p:cNvPr>
          <p:cNvCxnSpPr>
            <a:cxnSpLocks/>
          </p:cNvCxnSpPr>
          <p:nvPr/>
        </p:nvCxnSpPr>
        <p:spPr>
          <a:xfrm flipH="1">
            <a:off x="3270583" y="2430352"/>
            <a:ext cx="441282" cy="2902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Connector 105">
            <a:extLst>
              <a:ext uri="{FF2B5EF4-FFF2-40B4-BE49-F238E27FC236}">
                <a16:creationId xmlns:a16="http://schemas.microsoft.com/office/drawing/2014/main" id="{74C73A8A-05C6-46A2-B77D-0A4926F25DC2}"/>
              </a:ext>
            </a:extLst>
          </p:cNvPr>
          <p:cNvCxnSpPr>
            <a:cxnSpLocks/>
          </p:cNvCxnSpPr>
          <p:nvPr/>
        </p:nvCxnSpPr>
        <p:spPr>
          <a:xfrm flipH="1" flipV="1">
            <a:off x="2002300" y="2433792"/>
            <a:ext cx="1" cy="174736"/>
          </a:xfrm>
          <a:prstGeom prst="line">
            <a:avLst/>
          </a:prstGeom>
          <a:ln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id="{2A7CE1D5-AAD8-4606-B3F8-F8316FCE4BB1}"/>
              </a:ext>
            </a:extLst>
          </p:cNvPr>
          <p:cNvCxnSpPr>
            <a:cxnSpLocks/>
          </p:cNvCxnSpPr>
          <p:nvPr/>
        </p:nvCxnSpPr>
        <p:spPr>
          <a:xfrm flipH="1" flipV="1">
            <a:off x="2002300" y="2433255"/>
            <a:ext cx="529765" cy="3372"/>
          </a:xfrm>
          <a:prstGeom prst="line">
            <a:avLst/>
          </a:prstGeom>
          <a:ln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Connector 107">
            <a:extLst>
              <a:ext uri="{FF2B5EF4-FFF2-40B4-BE49-F238E27FC236}">
                <a16:creationId xmlns:a16="http://schemas.microsoft.com/office/drawing/2014/main" id="{39775FEA-4F98-40ED-8FD8-EF24B598C664}"/>
              </a:ext>
            </a:extLst>
          </p:cNvPr>
          <p:cNvCxnSpPr>
            <a:cxnSpLocks/>
            <a:stCxn id="84" idx="2"/>
          </p:cNvCxnSpPr>
          <p:nvPr/>
        </p:nvCxnSpPr>
        <p:spPr>
          <a:xfrm flipH="1">
            <a:off x="4202948" y="2609152"/>
            <a:ext cx="1037140" cy="4429"/>
          </a:xfrm>
          <a:prstGeom prst="line">
            <a:avLst/>
          </a:prstGeom>
          <a:ln>
            <a:solidFill>
              <a:schemeClr val="accent3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9" name="TextBox 108">
            <a:extLst>
              <a:ext uri="{FF2B5EF4-FFF2-40B4-BE49-F238E27FC236}">
                <a16:creationId xmlns:a16="http://schemas.microsoft.com/office/drawing/2014/main" id="{BB35B6EA-1934-4FB6-A5FC-D7236D664401}"/>
              </a:ext>
            </a:extLst>
          </p:cNvPr>
          <p:cNvSpPr txBox="1"/>
          <p:nvPr/>
        </p:nvSpPr>
        <p:spPr>
          <a:xfrm>
            <a:off x="2767678" y="1868577"/>
            <a:ext cx="331093" cy="3084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SI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54E7DF25-D2B5-48D1-8055-83912D6F8741}"/>
              </a:ext>
            </a:extLst>
          </p:cNvPr>
          <p:cNvSpPr txBox="1"/>
          <p:nvPr/>
        </p:nvSpPr>
        <p:spPr>
          <a:xfrm>
            <a:off x="1879319" y="2170759"/>
            <a:ext cx="296832" cy="2046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CT</a:t>
            </a:r>
          </a:p>
        </p:txBody>
      </p:sp>
      <p:cxnSp>
        <p:nvCxnSpPr>
          <p:cNvPr id="111" name="Straight Connector 110">
            <a:extLst>
              <a:ext uri="{FF2B5EF4-FFF2-40B4-BE49-F238E27FC236}">
                <a16:creationId xmlns:a16="http://schemas.microsoft.com/office/drawing/2014/main" id="{544EBC21-0245-4E1B-96A1-48B2885F863F}"/>
              </a:ext>
            </a:extLst>
          </p:cNvPr>
          <p:cNvCxnSpPr>
            <a:cxnSpLocks/>
          </p:cNvCxnSpPr>
          <p:nvPr/>
        </p:nvCxnSpPr>
        <p:spPr>
          <a:xfrm flipH="1" flipV="1">
            <a:off x="4219086" y="3320940"/>
            <a:ext cx="1094210" cy="3503"/>
          </a:xfrm>
          <a:prstGeom prst="line">
            <a:avLst/>
          </a:prstGeom>
          <a:ln>
            <a:solidFill>
              <a:schemeClr val="accent3"/>
            </a:solidFill>
            <a:prstDash val="dash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2" name="Oval 111">
            <a:extLst>
              <a:ext uri="{FF2B5EF4-FFF2-40B4-BE49-F238E27FC236}">
                <a16:creationId xmlns:a16="http://schemas.microsoft.com/office/drawing/2014/main" id="{769A2E18-1906-4ABC-BE1F-630A6077710C}"/>
              </a:ext>
            </a:extLst>
          </p:cNvPr>
          <p:cNvSpPr/>
          <p:nvPr/>
        </p:nvSpPr>
        <p:spPr>
          <a:xfrm>
            <a:off x="5254832" y="3289163"/>
            <a:ext cx="73207" cy="80771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84F2B709-6FAA-44E8-99A2-7656044CA20D}"/>
              </a:ext>
            </a:extLst>
          </p:cNvPr>
          <p:cNvSpPr txBox="1"/>
          <p:nvPr/>
        </p:nvSpPr>
        <p:spPr>
          <a:xfrm>
            <a:off x="2801687" y="3098802"/>
            <a:ext cx="1146181" cy="3535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Detector Safety </a:t>
            </a:r>
          </a:p>
          <a:p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Ground cable</a:t>
            </a:r>
          </a:p>
        </p:txBody>
      </p:sp>
      <p:sp>
        <p:nvSpPr>
          <p:cNvPr id="114" name="Oval 113">
            <a:extLst>
              <a:ext uri="{FF2B5EF4-FFF2-40B4-BE49-F238E27FC236}">
                <a16:creationId xmlns:a16="http://schemas.microsoft.com/office/drawing/2014/main" id="{540AE67D-C3EB-413E-B5FC-C61535A7BD5A}"/>
              </a:ext>
            </a:extLst>
          </p:cNvPr>
          <p:cNvSpPr/>
          <p:nvPr/>
        </p:nvSpPr>
        <p:spPr>
          <a:xfrm>
            <a:off x="7616916" y="1409967"/>
            <a:ext cx="73207" cy="80771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Oval 114">
            <a:extLst>
              <a:ext uri="{FF2B5EF4-FFF2-40B4-BE49-F238E27FC236}">
                <a16:creationId xmlns:a16="http://schemas.microsoft.com/office/drawing/2014/main" id="{1F60CC49-DFF6-4DB6-8363-A403CCBDDA2A}"/>
              </a:ext>
            </a:extLst>
          </p:cNvPr>
          <p:cNvSpPr/>
          <p:nvPr/>
        </p:nvSpPr>
        <p:spPr>
          <a:xfrm>
            <a:off x="7617391" y="2158024"/>
            <a:ext cx="73207" cy="80771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6" name="Straight Connector 115">
            <a:extLst>
              <a:ext uri="{FF2B5EF4-FFF2-40B4-BE49-F238E27FC236}">
                <a16:creationId xmlns:a16="http://schemas.microsoft.com/office/drawing/2014/main" id="{D74F8B2B-E8D5-41D6-89CC-5120378D325B}"/>
              </a:ext>
            </a:extLst>
          </p:cNvPr>
          <p:cNvCxnSpPr>
            <a:cxnSpLocks/>
          </p:cNvCxnSpPr>
          <p:nvPr/>
        </p:nvCxnSpPr>
        <p:spPr>
          <a:xfrm flipH="1">
            <a:off x="4496499" y="2083609"/>
            <a:ext cx="482180" cy="10386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7" name="Oval 116">
            <a:extLst>
              <a:ext uri="{FF2B5EF4-FFF2-40B4-BE49-F238E27FC236}">
                <a16:creationId xmlns:a16="http://schemas.microsoft.com/office/drawing/2014/main" id="{C1AD77E3-33F1-48E7-BD06-31F1B44809BC}"/>
              </a:ext>
            </a:extLst>
          </p:cNvPr>
          <p:cNvSpPr/>
          <p:nvPr/>
        </p:nvSpPr>
        <p:spPr>
          <a:xfrm>
            <a:off x="4942074" y="2031547"/>
            <a:ext cx="73207" cy="80771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5F1547AA-3A4A-416B-A0FF-AA51A1DF45B4}"/>
              </a:ext>
            </a:extLst>
          </p:cNvPr>
          <p:cNvSpPr txBox="1"/>
          <p:nvPr/>
        </p:nvSpPr>
        <p:spPr>
          <a:xfrm>
            <a:off x="350715" y="1667490"/>
            <a:ext cx="15628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>
                <a:solidFill>
                  <a:schemeClr val="accent6">
                    <a:lumMod val="50000"/>
                  </a:schemeClr>
                </a:solidFill>
              </a:rPr>
              <a:t>uBooNE</a:t>
            </a:r>
            <a:r>
              <a:rPr lang="en-US" sz="1600" b="1" dirty="0">
                <a:solidFill>
                  <a:schemeClr val="accent6">
                    <a:lumMod val="50000"/>
                  </a:schemeClr>
                </a:solidFill>
              </a:rPr>
              <a:t> Power</a:t>
            </a: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4C808855-885D-4BB7-AF80-542073EE3825}"/>
              </a:ext>
            </a:extLst>
          </p:cNvPr>
          <p:cNvSpPr txBox="1"/>
          <p:nvPr/>
        </p:nvSpPr>
        <p:spPr>
          <a:xfrm>
            <a:off x="463458" y="4206213"/>
            <a:ext cx="15628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6">
                    <a:lumMod val="50000"/>
                  </a:schemeClr>
                </a:solidFill>
              </a:rPr>
              <a:t>2x2 Power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CE7E989A-B732-4094-8569-7CE91B8C3385}"/>
              </a:ext>
            </a:extLst>
          </p:cNvPr>
          <p:cNvSpPr/>
          <p:nvPr/>
        </p:nvSpPr>
        <p:spPr>
          <a:xfrm>
            <a:off x="5238690" y="5084068"/>
            <a:ext cx="73207" cy="80771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2503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C96488-BB07-44D4-9C11-9157AD8CB5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Ground Fault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4F3C17-A09D-4C80-A613-410CE43F82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06.30.22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0FA9BB-2FBA-4F6B-A057-E0C080E0B1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v-SE"/>
              <a:t>Matt Micheli | 2x2@LArTF Electronics Integration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221428-48F1-4763-A780-D732205873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sp>
        <p:nvSpPr>
          <p:cNvPr id="59" name="Star: 5 Points 58">
            <a:extLst>
              <a:ext uri="{FF2B5EF4-FFF2-40B4-BE49-F238E27FC236}">
                <a16:creationId xmlns:a16="http://schemas.microsoft.com/office/drawing/2014/main" id="{057CBCAC-2C56-4A1E-94C8-D8A3F27DCE1C}"/>
              </a:ext>
            </a:extLst>
          </p:cNvPr>
          <p:cNvSpPr/>
          <p:nvPr/>
        </p:nvSpPr>
        <p:spPr>
          <a:xfrm>
            <a:off x="5066366" y="462296"/>
            <a:ext cx="344647" cy="354568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34860D5-65BB-4A94-9D50-B7BBA8519DB9}"/>
              </a:ext>
            </a:extLst>
          </p:cNvPr>
          <p:cNvSpPr/>
          <p:nvPr/>
        </p:nvSpPr>
        <p:spPr>
          <a:xfrm>
            <a:off x="4977280" y="4057054"/>
            <a:ext cx="881539" cy="1964877"/>
          </a:xfrm>
          <a:prstGeom prst="rect">
            <a:avLst/>
          </a:prstGeom>
          <a:ln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1001">
            <a:schemeClr val="l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E86190F-6BE4-4A29-A6AF-63022E18261F}"/>
              </a:ext>
            </a:extLst>
          </p:cNvPr>
          <p:cNvGrpSpPr/>
          <p:nvPr/>
        </p:nvGrpSpPr>
        <p:grpSpPr>
          <a:xfrm>
            <a:off x="1455470" y="5313902"/>
            <a:ext cx="378500" cy="157557"/>
            <a:chOff x="864296" y="3194137"/>
            <a:chExt cx="547899" cy="202505"/>
          </a:xfrm>
          <a:effectLst/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939D8410-40B4-4364-9B85-AD56B36A48CC}"/>
                </a:ext>
              </a:extLst>
            </p:cNvPr>
            <p:cNvCxnSpPr/>
            <p:nvPr/>
          </p:nvCxnSpPr>
          <p:spPr>
            <a:xfrm>
              <a:off x="864296" y="3194137"/>
              <a:ext cx="547899" cy="0"/>
            </a:xfrm>
            <a:prstGeom prst="line">
              <a:avLst/>
            </a:prstGeom>
            <a:ln>
              <a:solidFill>
                <a:schemeClr val="accent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741B1CD6-35AF-4BDA-8A80-F1F80422027B}"/>
                </a:ext>
              </a:extLst>
            </p:cNvPr>
            <p:cNvCxnSpPr>
              <a:cxnSpLocks/>
            </p:cNvCxnSpPr>
            <p:nvPr/>
          </p:nvCxnSpPr>
          <p:spPr>
            <a:xfrm>
              <a:off x="964504" y="3296433"/>
              <a:ext cx="338203" cy="0"/>
            </a:xfrm>
            <a:prstGeom prst="line">
              <a:avLst/>
            </a:prstGeom>
            <a:ln>
              <a:solidFill>
                <a:schemeClr val="accent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3A85E79D-C6B6-4BFA-8BE1-5B57FE57CEEE}"/>
                </a:ext>
              </a:extLst>
            </p:cNvPr>
            <p:cNvCxnSpPr>
              <a:cxnSpLocks/>
            </p:cNvCxnSpPr>
            <p:nvPr/>
          </p:nvCxnSpPr>
          <p:spPr>
            <a:xfrm>
              <a:off x="1027134" y="3396642"/>
              <a:ext cx="212942" cy="0"/>
            </a:xfrm>
            <a:prstGeom prst="line">
              <a:avLst/>
            </a:prstGeom>
            <a:ln>
              <a:solidFill>
                <a:schemeClr val="accent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1A55809A-1734-42EA-B401-E20DBCB234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2535992" y="4712316"/>
            <a:ext cx="750999" cy="327663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C06DEE37-E7E6-44C8-ACDB-22846F2F2E3B}"/>
              </a:ext>
            </a:extLst>
          </p:cNvPr>
          <p:cNvSpPr/>
          <p:nvPr/>
        </p:nvSpPr>
        <p:spPr>
          <a:xfrm>
            <a:off x="3476787" y="4602633"/>
            <a:ext cx="881539" cy="855585"/>
          </a:xfrm>
          <a:prstGeom prst="rect">
            <a:avLst/>
          </a:prstGeom>
          <a:ln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1001">
            <a:schemeClr val="l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2181EDD-0DBA-4416-9110-6934194C6513}"/>
              </a:ext>
            </a:extLst>
          </p:cNvPr>
          <p:cNvCxnSpPr>
            <a:cxnSpLocks/>
          </p:cNvCxnSpPr>
          <p:nvPr/>
        </p:nvCxnSpPr>
        <p:spPr>
          <a:xfrm>
            <a:off x="1641513" y="4670366"/>
            <a:ext cx="0" cy="643536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7BFCCE4-BA2A-4C91-9304-540F313417AA}"/>
              </a:ext>
            </a:extLst>
          </p:cNvPr>
          <p:cNvCxnSpPr>
            <a:cxnSpLocks/>
            <a:stCxn id="23" idx="6"/>
          </p:cNvCxnSpPr>
          <p:nvPr/>
        </p:nvCxnSpPr>
        <p:spPr>
          <a:xfrm flipH="1" flipV="1">
            <a:off x="1986557" y="5111884"/>
            <a:ext cx="2221633" cy="13721"/>
          </a:xfrm>
          <a:prstGeom prst="line">
            <a:avLst/>
          </a:prstGeom>
          <a:ln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CDE6DEE-2C1A-44EA-A9C1-599BCF273EB6}"/>
              </a:ext>
            </a:extLst>
          </p:cNvPr>
          <p:cNvCxnSpPr>
            <a:cxnSpLocks/>
          </p:cNvCxnSpPr>
          <p:nvPr/>
        </p:nvCxnSpPr>
        <p:spPr>
          <a:xfrm flipH="1">
            <a:off x="4147533" y="4707118"/>
            <a:ext cx="928475" cy="0"/>
          </a:xfrm>
          <a:prstGeom prst="line">
            <a:avLst/>
          </a:prstGeom>
          <a:ln>
            <a:solidFill>
              <a:schemeClr val="tx1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0FD117F-6E57-4001-9025-FA8BF3AE0DFF}"/>
              </a:ext>
            </a:extLst>
          </p:cNvPr>
          <p:cNvCxnSpPr>
            <a:cxnSpLocks/>
          </p:cNvCxnSpPr>
          <p:nvPr/>
        </p:nvCxnSpPr>
        <p:spPr>
          <a:xfrm flipH="1">
            <a:off x="4147533" y="4788603"/>
            <a:ext cx="928476" cy="0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6F4D478-12A2-4D2C-B511-985AD0FF0DFB}"/>
              </a:ext>
            </a:extLst>
          </p:cNvPr>
          <p:cNvCxnSpPr>
            <a:cxnSpLocks/>
          </p:cNvCxnSpPr>
          <p:nvPr/>
        </p:nvCxnSpPr>
        <p:spPr>
          <a:xfrm flipH="1">
            <a:off x="4147530" y="4892434"/>
            <a:ext cx="928476" cy="0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BB601B9-60A9-4950-9E17-93A0E3AA965E}"/>
              </a:ext>
            </a:extLst>
          </p:cNvPr>
          <p:cNvCxnSpPr>
            <a:cxnSpLocks/>
          </p:cNvCxnSpPr>
          <p:nvPr/>
        </p:nvCxnSpPr>
        <p:spPr>
          <a:xfrm flipH="1">
            <a:off x="4147530" y="4970878"/>
            <a:ext cx="928478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12588ECA-E453-4EC3-AE6D-F45DC9058237}"/>
              </a:ext>
            </a:extLst>
          </p:cNvPr>
          <p:cNvSpPr txBox="1"/>
          <p:nvPr/>
        </p:nvSpPr>
        <p:spPr>
          <a:xfrm>
            <a:off x="3797271" y="4850489"/>
            <a:ext cx="421717" cy="3084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XO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3D05D454-D794-480B-9633-8D1EBE535CA2}"/>
              </a:ext>
            </a:extLst>
          </p:cNvPr>
          <p:cNvCxnSpPr>
            <a:cxnSpLocks/>
          </p:cNvCxnSpPr>
          <p:nvPr/>
        </p:nvCxnSpPr>
        <p:spPr>
          <a:xfrm flipH="1">
            <a:off x="4178517" y="4970878"/>
            <a:ext cx="1" cy="156599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Oval 22">
            <a:extLst>
              <a:ext uri="{FF2B5EF4-FFF2-40B4-BE49-F238E27FC236}">
                <a16:creationId xmlns:a16="http://schemas.microsoft.com/office/drawing/2014/main" id="{B0C8EA9B-6DE4-4E83-80EB-EA01793AA0A8}"/>
              </a:ext>
            </a:extLst>
          </p:cNvPr>
          <p:cNvSpPr/>
          <p:nvPr/>
        </p:nvSpPr>
        <p:spPr>
          <a:xfrm>
            <a:off x="4134982" y="5085220"/>
            <a:ext cx="73207" cy="80771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EBA072D-4700-429E-93FF-ACFA15BA35F3}"/>
              </a:ext>
            </a:extLst>
          </p:cNvPr>
          <p:cNvSpPr/>
          <p:nvPr/>
        </p:nvSpPr>
        <p:spPr>
          <a:xfrm rot="16200000" flipV="1">
            <a:off x="4497754" y="5091617"/>
            <a:ext cx="1707113" cy="126567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1001">
            <a:schemeClr val="l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1D2FD875-B59D-438D-8F7D-D090495B4C03}"/>
              </a:ext>
            </a:extLst>
          </p:cNvPr>
          <p:cNvSpPr/>
          <p:nvPr/>
        </p:nvSpPr>
        <p:spPr>
          <a:xfrm>
            <a:off x="5258316" y="5962126"/>
            <a:ext cx="73207" cy="80771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435A2394-225C-483A-A498-E5FE49983A3F}"/>
              </a:ext>
            </a:extLst>
          </p:cNvPr>
          <p:cNvCxnSpPr>
            <a:cxnSpLocks/>
          </p:cNvCxnSpPr>
          <p:nvPr/>
        </p:nvCxnSpPr>
        <p:spPr>
          <a:xfrm flipV="1">
            <a:off x="7528665" y="3828161"/>
            <a:ext cx="7357" cy="46031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1972F16C-CB91-4EDE-ADBE-E02B11C5E193}"/>
              </a:ext>
            </a:extLst>
          </p:cNvPr>
          <p:cNvCxnSpPr>
            <a:cxnSpLocks/>
            <a:stCxn id="39" idx="3"/>
            <a:endCxn id="41" idx="3"/>
          </p:cNvCxnSpPr>
          <p:nvPr/>
        </p:nvCxnSpPr>
        <p:spPr>
          <a:xfrm flipH="1">
            <a:off x="7652123" y="3744816"/>
            <a:ext cx="1546" cy="957254"/>
          </a:xfrm>
          <a:prstGeom prst="line">
            <a:avLst/>
          </a:prstGeom>
          <a:ln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45AB4400-A87E-4046-B73F-DA651E442705}"/>
              </a:ext>
            </a:extLst>
          </p:cNvPr>
          <p:cNvSpPr txBox="1"/>
          <p:nvPr/>
        </p:nvSpPr>
        <p:spPr>
          <a:xfrm>
            <a:off x="6273731" y="4006277"/>
            <a:ext cx="1072918" cy="3084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4 Conduits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64112A5-7A86-4ED3-91A4-8AA589041B70}"/>
              </a:ext>
            </a:extLst>
          </p:cNvPr>
          <p:cNvSpPr txBox="1"/>
          <p:nvPr/>
        </p:nvSpPr>
        <p:spPr>
          <a:xfrm>
            <a:off x="5177725" y="3772803"/>
            <a:ext cx="555888" cy="3084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PP B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9BE0E28-4C9C-4D7B-AAFD-67CBE72705F9}"/>
              </a:ext>
            </a:extLst>
          </p:cNvPr>
          <p:cNvSpPr txBox="1"/>
          <p:nvPr/>
        </p:nvSpPr>
        <p:spPr>
          <a:xfrm>
            <a:off x="3545380" y="4324002"/>
            <a:ext cx="832066" cy="3084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XFMR B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028080BB-9244-43D5-99D6-14AFD18B26A1}"/>
              </a:ext>
            </a:extLst>
          </p:cNvPr>
          <p:cNvCxnSpPr>
            <a:cxnSpLocks/>
          </p:cNvCxnSpPr>
          <p:nvPr/>
        </p:nvCxnSpPr>
        <p:spPr>
          <a:xfrm flipH="1">
            <a:off x="5843940" y="4288478"/>
            <a:ext cx="1692083" cy="1286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35685DE8-375C-4E5A-BD62-3A2CA0C0BF4B}"/>
              </a:ext>
            </a:extLst>
          </p:cNvPr>
          <p:cNvCxnSpPr>
            <a:cxnSpLocks/>
          </p:cNvCxnSpPr>
          <p:nvPr/>
        </p:nvCxnSpPr>
        <p:spPr>
          <a:xfrm flipH="1" flipV="1">
            <a:off x="5843940" y="4463300"/>
            <a:ext cx="1692083" cy="7109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Oval 33">
            <a:extLst>
              <a:ext uri="{FF2B5EF4-FFF2-40B4-BE49-F238E27FC236}">
                <a16:creationId xmlns:a16="http://schemas.microsoft.com/office/drawing/2014/main" id="{D7A1F601-5B83-448D-8E1C-F2B78C8B1504}"/>
              </a:ext>
            </a:extLst>
          </p:cNvPr>
          <p:cNvSpPr/>
          <p:nvPr/>
        </p:nvSpPr>
        <p:spPr>
          <a:xfrm>
            <a:off x="5817601" y="4435545"/>
            <a:ext cx="73207" cy="80771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98A98A30-E5AC-427D-BE13-5BE9D9D032A7}"/>
              </a:ext>
            </a:extLst>
          </p:cNvPr>
          <p:cNvSpPr/>
          <p:nvPr/>
        </p:nvSpPr>
        <p:spPr>
          <a:xfrm>
            <a:off x="5817601" y="4255026"/>
            <a:ext cx="73207" cy="80771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430624BC-FAE4-46D8-BC67-ECD1F9229B8A}"/>
              </a:ext>
            </a:extLst>
          </p:cNvPr>
          <p:cNvCxnSpPr>
            <a:cxnSpLocks/>
          </p:cNvCxnSpPr>
          <p:nvPr/>
        </p:nvCxnSpPr>
        <p:spPr>
          <a:xfrm flipH="1">
            <a:off x="5388545" y="4370438"/>
            <a:ext cx="2270933" cy="9383"/>
          </a:xfrm>
          <a:prstGeom prst="line">
            <a:avLst/>
          </a:prstGeom>
          <a:ln>
            <a:solidFill>
              <a:schemeClr val="accent3"/>
            </a:solidFill>
            <a:prstDash val="dash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Oval 36">
            <a:extLst>
              <a:ext uri="{FF2B5EF4-FFF2-40B4-BE49-F238E27FC236}">
                <a16:creationId xmlns:a16="http://schemas.microsoft.com/office/drawing/2014/main" id="{A8A23DA7-7F7B-41B8-8950-8FDDAF9D5BE8}"/>
              </a:ext>
            </a:extLst>
          </p:cNvPr>
          <p:cNvSpPr/>
          <p:nvPr/>
        </p:nvSpPr>
        <p:spPr>
          <a:xfrm>
            <a:off x="5377990" y="4329037"/>
            <a:ext cx="73207" cy="80771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602336CB-C94D-4A2D-B856-524FF4F0AE03}"/>
              </a:ext>
            </a:extLst>
          </p:cNvPr>
          <p:cNvCxnSpPr>
            <a:cxnSpLocks/>
          </p:cNvCxnSpPr>
          <p:nvPr/>
        </p:nvCxnSpPr>
        <p:spPr>
          <a:xfrm flipH="1" flipV="1">
            <a:off x="7763960" y="3834633"/>
            <a:ext cx="5810" cy="962397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Rectangle 38">
            <a:extLst>
              <a:ext uri="{FF2B5EF4-FFF2-40B4-BE49-F238E27FC236}">
                <a16:creationId xmlns:a16="http://schemas.microsoft.com/office/drawing/2014/main" id="{56BC57C6-041F-4C1A-9945-BA77A38BDDF4}"/>
              </a:ext>
            </a:extLst>
          </p:cNvPr>
          <p:cNvSpPr/>
          <p:nvPr/>
        </p:nvSpPr>
        <p:spPr>
          <a:xfrm rot="16200000">
            <a:off x="7548118" y="3725362"/>
            <a:ext cx="211101" cy="250008"/>
          </a:xfrm>
          <a:prstGeom prst="rect">
            <a:avLst/>
          </a:prstGeom>
          <a:ln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1001">
            <a:schemeClr val="l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2A7A45AD-10BA-49F1-B150-79D76050ACC7}"/>
              </a:ext>
            </a:extLst>
          </p:cNvPr>
          <p:cNvCxnSpPr>
            <a:cxnSpLocks/>
          </p:cNvCxnSpPr>
          <p:nvPr/>
        </p:nvCxnSpPr>
        <p:spPr>
          <a:xfrm flipV="1">
            <a:off x="7534473" y="4458970"/>
            <a:ext cx="7357" cy="46031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Rectangle 40">
            <a:extLst>
              <a:ext uri="{FF2B5EF4-FFF2-40B4-BE49-F238E27FC236}">
                <a16:creationId xmlns:a16="http://schemas.microsoft.com/office/drawing/2014/main" id="{8FF4A71D-DD7A-455C-B635-C6845AE4F9C3}"/>
              </a:ext>
            </a:extLst>
          </p:cNvPr>
          <p:cNvSpPr/>
          <p:nvPr/>
        </p:nvSpPr>
        <p:spPr>
          <a:xfrm rot="16200000">
            <a:off x="7546571" y="4682616"/>
            <a:ext cx="211101" cy="250008"/>
          </a:xfrm>
          <a:prstGeom prst="rect">
            <a:avLst/>
          </a:prstGeom>
          <a:ln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1001">
            <a:schemeClr val="l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E73CC34C-B456-4823-AC21-0A8DAA998929}"/>
              </a:ext>
            </a:extLst>
          </p:cNvPr>
          <p:cNvSpPr/>
          <p:nvPr/>
        </p:nvSpPr>
        <p:spPr>
          <a:xfrm>
            <a:off x="2207895" y="4804278"/>
            <a:ext cx="151740" cy="265975"/>
          </a:xfrm>
          <a:prstGeom prst="ellipse">
            <a:avLst/>
          </a:prstGeom>
          <a:noFill/>
          <a:ln w="25400">
            <a:solidFill>
              <a:srgbClr val="FFC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FF00FF"/>
              </a:highlight>
            </a:endParaRP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EBCFD8CF-56B9-4A86-81E7-D8513176C3D8}"/>
              </a:ext>
            </a:extLst>
          </p:cNvPr>
          <p:cNvCxnSpPr>
            <a:cxnSpLocks/>
          </p:cNvCxnSpPr>
          <p:nvPr/>
        </p:nvCxnSpPr>
        <p:spPr>
          <a:xfrm flipH="1">
            <a:off x="1636189" y="4672689"/>
            <a:ext cx="2086863" cy="2902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Oval 43">
            <a:extLst>
              <a:ext uri="{FF2B5EF4-FFF2-40B4-BE49-F238E27FC236}">
                <a16:creationId xmlns:a16="http://schemas.microsoft.com/office/drawing/2014/main" id="{2BE8C06E-F77E-4947-AF80-ED35DF13F839}"/>
              </a:ext>
            </a:extLst>
          </p:cNvPr>
          <p:cNvSpPr/>
          <p:nvPr/>
        </p:nvSpPr>
        <p:spPr>
          <a:xfrm>
            <a:off x="3440665" y="4632303"/>
            <a:ext cx="73207" cy="80771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691BB73A-5B0F-4BDF-B9B2-6245315C9856}"/>
              </a:ext>
            </a:extLst>
          </p:cNvPr>
          <p:cNvCxnSpPr>
            <a:cxnSpLocks/>
          </p:cNvCxnSpPr>
          <p:nvPr/>
        </p:nvCxnSpPr>
        <p:spPr>
          <a:xfrm flipH="1">
            <a:off x="3710466" y="4662573"/>
            <a:ext cx="762" cy="274692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466C4CB8-5BF3-4565-99FA-C0AA3EFCCF6F}"/>
              </a:ext>
            </a:extLst>
          </p:cNvPr>
          <p:cNvCxnSpPr>
            <a:cxnSpLocks/>
          </p:cNvCxnSpPr>
          <p:nvPr/>
        </p:nvCxnSpPr>
        <p:spPr>
          <a:xfrm flipH="1">
            <a:off x="3269185" y="4937265"/>
            <a:ext cx="441282" cy="2902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4BDBE04B-2884-4B8F-A3C3-4530D0BEDA2F}"/>
              </a:ext>
            </a:extLst>
          </p:cNvPr>
          <p:cNvCxnSpPr>
            <a:cxnSpLocks/>
          </p:cNvCxnSpPr>
          <p:nvPr/>
        </p:nvCxnSpPr>
        <p:spPr>
          <a:xfrm flipH="1" flipV="1">
            <a:off x="2000902" y="4940705"/>
            <a:ext cx="1" cy="174736"/>
          </a:xfrm>
          <a:prstGeom prst="line">
            <a:avLst/>
          </a:prstGeom>
          <a:ln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80DF164B-3EC8-4621-8A2A-A9151F24C027}"/>
              </a:ext>
            </a:extLst>
          </p:cNvPr>
          <p:cNvCxnSpPr>
            <a:cxnSpLocks/>
          </p:cNvCxnSpPr>
          <p:nvPr/>
        </p:nvCxnSpPr>
        <p:spPr>
          <a:xfrm flipH="1" flipV="1">
            <a:off x="2000902" y="4940168"/>
            <a:ext cx="529765" cy="3372"/>
          </a:xfrm>
          <a:prstGeom prst="line">
            <a:avLst/>
          </a:prstGeom>
          <a:ln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231AAD50-9C8B-4394-BA26-E3E19DA2AD1F}"/>
              </a:ext>
            </a:extLst>
          </p:cNvPr>
          <p:cNvCxnSpPr>
            <a:cxnSpLocks/>
          </p:cNvCxnSpPr>
          <p:nvPr/>
        </p:nvCxnSpPr>
        <p:spPr>
          <a:xfrm flipH="1" flipV="1">
            <a:off x="4201549" y="5120493"/>
            <a:ext cx="1129973" cy="13721"/>
          </a:xfrm>
          <a:prstGeom prst="line">
            <a:avLst/>
          </a:prstGeom>
          <a:ln>
            <a:solidFill>
              <a:schemeClr val="accent3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2B6EE217-FAA2-4E08-A3F7-C39B04B9FA83}"/>
              </a:ext>
            </a:extLst>
          </p:cNvPr>
          <p:cNvSpPr txBox="1"/>
          <p:nvPr/>
        </p:nvSpPr>
        <p:spPr>
          <a:xfrm>
            <a:off x="2766280" y="4375490"/>
            <a:ext cx="331093" cy="3084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SI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4151EC16-69F9-4D71-B575-5E0EE142C2BC}"/>
              </a:ext>
            </a:extLst>
          </p:cNvPr>
          <p:cNvSpPr txBox="1"/>
          <p:nvPr/>
        </p:nvSpPr>
        <p:spPr>
          <a:xfrm>
            <a:off x="1877921" y="4677672"/>
            <a:ext cx="296832" cy="2046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CT</a:t>
            </a:r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FE74DB7A-92E9-4CC3-AC04-C7B461CA272D}"/>
              </a:ext>
            </a:extLst>
          </p:cNvPr>
          <p:cNvCxnSpPr>
            <a:cxnSpLocks/>
          </p:cNvCxnSpPr>
          <p:nvPr/>
        </p:nvCxnSpPr>
        <p:spPr>
          <a:xfrm flipH="1" flipV="1">
            <a:off x="4217688" y="5827853"/>
            <a:ext cx="1094210" cy="3503"/>
          </a:xfrm>
          <a:prstGeom prst="line">
            <a:avLst/>
          </a:prstGeom>
          <a:ln>
            <a:solidFill>
              <a:schemeClr val="accent3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5" name="Oval 54">
            <a:extLst>
              <a:ext uri="{FF2B5EF4-FFF2-40B4-BE49-F238E27FC236}">
                <a16:creationId xmlns:a16="http://schemas.microsoft.com/office/drawing/2014/main" id="{45576E5C-54D0-4083-A83E-37E68104548A}"/>
              </a:ext>
            </a:extLst>
          </p:cNvPr>
          <p:cNvSpPr/>
          <p:nvPr/>
        </p:nvSpPr>
        <p:spPr>
          <a:xfrm>
            <a:off x="5253434" y="5796076"/>
            <a:ext cx="73207" cy="80771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9D813BE5-D72B-4C72-886F-9730E985A788}"/>
              </a:ext>
            </a:extLst>
          </p:cNvPr>
          <p:cNvSpPr txBox="1"/>
          <p:nvPr/>
        </p:nvSpPr>
        <p:spPr>
          <a:xfrm>
            <a:off x="2800289" y="5605715"/>
            <a:ext cx="1146181" cy="3535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Detector Safety </a:t>
            </a:r>
          </a:p>
          <a:p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Ground cable</a:t>
            </a: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3D73FC85-EC0E-4E8F-9A35-A74356FD355F}"/>
              </a:ext>
            </a:extLst>
          </p:cNvPr>
          <p:cNvSpPr/>
          <p:nvPr/>
        </p:nvSpPr>
        <p:spPr>
          <a:xfrm>
            <a:off x="7615518" y="3916880"/>
            <a:ext cx="73207" cy="80771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B73A0672-8780-4280-8B23-998192339323}"/>
              </a:ext>
            </a:extLst>
          </p:cNvPr>
          <p:cNvSpPr/>
          <p:nvPr/>
        </p:nvSpPr>
        <p:spPr>
          <a:xfrm>
            <a:off x="7615993" y="4664937"/>
            <a:ext cx="73207" cy="80771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E5C85166-ADBB-49F5-9950-C65C01236EBA}"/>
              </a:ext>
            </a:extLst>
          </p:cNvPr>
          <p:cNvCxnSpPr>
            <a:cxnSpLocks/>
          </p:cNvCxnSpPr>
          <p:nvPr/>
        </p:nvCxnSpPr>
        <p:spPr>
          <a:xfrm flipH="1">
            <a:off x="4496499" y="4590522"/>
            <a:ext cx="480783" cy="0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5" name="Oval 64">
            <a:extLst>
              <a:ext uri="{FF2B5EF4-FFF2-40B4-BE49-F238E27FC236}">
                <a16:creationId xmlns:a16="http://schemas.microsoft.com/office/drawing/2014/main" id="{94DE1C0F-17BB-451E-B837-A60B43B13F98}"/>
              </a:ext>
            </a:extLst>
          </p:cNvPr>
          <p:cNvSpPr/>
          <p:nvPr/>
        </p:nvSpPr>
        <p:spPr>
          <a:xfrm>
            <a:off x="4940676" y="4538460"/>
            <a:ext cx="73207" cy="80771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587CCCE1-1471-474B-B364-EAB5BD20994D}"/>
              </a:ext>
            </a:extLst>
          </p:cNvPr>
          <p:cNvSpPr/>
          <p:nvPr/>
        </p:nvSpPr>
        <p:spPr>
          <a:xfrm>
            <a:off x="4978678" y="1550141"/>
            <a:ext cx="881539" cy="1964877"/>
          </a:xfrm>
          <a:prstGeom prst="rect">
            <a:avLst/>
          </a:prstGeom>
          <a:ln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1001">
            <a:schemeClr val="l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8" name="Group 67">
            <a:extLst>
              <a:ext uri="{FF2B5EF4-FFF2-40B4-BE49-F238E27FC236}">
                <a16:creationId xmlns:a16="http://schemas.microsoft.com/office/drawing/2014/main" id="{5A7D2179-E964-4DA2-A435-D1AB1D15419E}"/>
              </a:ext>
            </a:extLst>
          </p:cNvPr>
          <p:cNvGrpSpPr/>
          <p:nvPr/>
        </p:nvGrpSpPr>
        <p:grpSpPr>
          <a:xfrm>
            <a:off x="1456868" y="2806989"/>
            <a:ext cx="378500" cy="157557"/>
            <a:chOff x="864296" y="3194137"/>
            <a:chExt cx="547899" cy="202505"/>
          </a:xfrm>
          <a:effectLst/>
        </p:grpSpPr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D9FA8A18-A492-4148-86BF-706C5A630177}"/>
                </a:ext>
              </a:extLst>
            </p:cNvPr>
            <p:cNvCxnSpPr/>
            <p:nvPr/>
          </p:nvCxnSpPr>
          <p:spPr>
            <a:xfrm>
              <a:off x="864296" y="3194137"/>
              <a:ext cx="547899" cy="0"/>
            </a:xfrm>
            <a:prstGeom prst="line">
              <a:avLst/>
            </a:prstGeom>
            <a:ln>
              <a:solidFill>
                <a:schemeClr val="accent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A9A52B7C-D3DB-468F-866A-8EF49462A1C2}"/>
                </a:ext>
              </a:extLst>
            </p:cNvPr>
            <p:cNvCxnSpPr>
              <a:cxnSpLocks/>
            </p:cNvCxnSpPr>
            <p:nvPr/>
          </p:nvCxnSpPr>
          <p:spPr>
            <a:xfrm>
              <a:off x="964504" y="3296433"/>
              <a:ext cx="338203" cy="0"/>
            </a:xfrm>
            <a:prstGeom prst="line">
              <a:avLst/>
            </a:prstGeom>
            <a:ln>
              <a:solidFill>
                <a:schemeClr val="accent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54EAEB02-6219-474D-B237-0E8F13C33DE0}"/>
                </a:ext>
              </a:extLst>
            </p:cNvPr>
            <p:cNvCxnSpPr>
              <a:cxnSpLocks/>
            </p:cNvCxnSpPr>
            <p:nvPr/>
          </p:nvCxnSpPr>
          <p:spPr>
            <a:xfrm>
              <a:off x="1027134" y="3396642"/>
              <a:ext cx="212942" cy="0"/>
            </a:xfrm>
            <a:prstGeom prst="line">
              <a:avLst/>
            </a:prstGeom>
            <a:ln>
              <a:solidFill>
                <a:schemeClr val="accent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2" name="Picture 71">
            <a:extLst>
              <a:ext uri="{FF2B5EF4-FFF2-40B4-BE49-F238E27FC236}">
                <a16:creationId xmlns:a16="http://schemas.microsoft.com/office/drawing/2014/main" id="{407DF781-537E-420F-A012-DA51A2CAA8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2537390" y="2205403"/>
            <a:ext cx="750999" cy="327663"/>
          </a:xfrm>
          <a:prstGeom prst="rect">
            <a:avLst/>
          </a:prstGeom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DD72C7E4-A200-4750-AE04-51D4BE6818C2}"/>
              </a:ext>
            </a:extLst>
          </p:cNvPr>
          <p:cNvSpPr/>
          <p:nvPr/>
        </p:nvSpPr>
        <p:spPr>
          <a:xfrm>
            <a:off x="3478185" y="2095720"/>
            <a:ext cx="881539" cy="855585"/>
          </a:xfrm>
          <a:prstGeom prst="rect">
            <a:avLst/>
          </a:prstGeom>
          <a:ln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1001">
            <a:schemeClr val="l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1DADD152-1A2A-4E3A-972A-1B292DE2EB5F}"/>
              </a:ext>
            </a:extLst>
          </p:cNvPr>
          <p:cNvCxnSpPr>
            <a:cxnSpLocks/>
          </p:cNvCxnSpPr>
          <p:nvPr/>
        </p:nvCxnSpPr>
        <p:spPr>
          <a:xfrm>
            <a:off x="1642911" y="2163453"/>
            <a:ext cx="0" cy="643536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CC1D6742-9F3C-4AEB-8CAC-0BE080E4E980}"/>
              </a:ext>
            </a:extLst>
          </p:cNvPr>
          <p:cNvCxnSpPr>
            <a:cxnSpLocks/>
            <a:stCxn id="82" idx="6"/>
          </p:cNvCxnSpPr>
          <p:nvPr/>
        </p:nvCxnSpPr>
        <p:spPr>
          <a:xfrm flipH="1" flipV="1">
            <a:off x="1987955" y="2604971"/>
            <a:ext cx="2221633" cy="13721"/>
          </a:xfrm>
          <a:prstGeom prst="line">
            <a:avLst/>
          </a:prstGeom>
          <a:ln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7CC8AD46-638A-4C54-A55C-FE7DF1BDE234}"/>
              </a:ext>
            </a:extLst>
          </p:cNvPr>
          <p:cNvCxnSpPr>
            <a:cxnSpLocks/>
          </p:cNvCxnSpPr>
          <p:nvPr/>
        </p:nvCxnSpPr>
        <p:spPr>
          <a:xfrm flipH="1">
            <a:off x="4148931" y="2200205"/>
            <a:ext cx="928475" cy="0"/>
          </a:xfrm>
          <a:prstGeom prst="line">
            <a:avLst/>
          </a:prstGeom>
          <a:ln>
            <a:solidFill>
              <a:schemeClr val="tx1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1765F23F-46B7-44D0-92E4-C487076681DD}"/>
              </a:ext>
            </a:extLst>
          </p:cNvPr>
          <p:cNvCxnSpPr>
            <a:cxnSpLocks/>
          </p:cNvCxnSpPr>
          <p:nvPr/>
        </p:nvCxnSpPr>
        <p:spPr>
          <a:xfrm flipH="1">
            <a:off x="4148931" y="2281690"/>
            <a:ext cx="928476" cy="0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6D80095F-C24F-4C27-8978-682B01DD0E31}"/>
              </a:ext>
            </a:extLst>
          </p:cNvPr>
          <p:cNvCxnSpPr>
            <a:cxnSpLocks/>
          </p:cNvCxnSpPr>
          <p:nvPr/>
        </p:nvCxnSpPr>
        <p:spPr>
          <a:xfrm flipH="1">
            <a:off x="4148928" y="2385521"/>
            <a:ext cx="928476" cy="0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14BB58FC-0EFA-4E04-91C3-EC0A0F7A0EF5}"/>
              </a:ext>
            </a:extLst>
          </p:cNvPr>
          <p:cNvCxnSpPr>
            <a:cxnSpLocks/>
          </p:cNvCxnSpPr>
          <p:nvPr/>
        </p:nvCxnSpPr>
        <p:spPr>
          <a:xfrm flipH="1">
            <a:off x="4148928" y="2463965"/>
            <a:ext cx="928478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0" name="TextBox 79">
            <a:extLst>
              <a:ext uri="{FF2B5EF4-FFF2-40B4-BE49-F238E27FC236}">
                <a16:creationId xmlns:a16="http://schemas.microsoft.com/office/drawing/2014/main" id="{DBD1949E-9442-40B5-BD8C-ACCD67421154}"/>
              </a:ext>
            </a:extLst>
          </p:cNvPr>
          <p:cNvSpPr txBox="1"/>
          <p:nvPr/>
        </p:nvSpPr>
        <p:spPr>
          <a:xfrm>
            <a:off x="3798669" y="2343576"/>
            <a:ext cx="421717" cy="3084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XO</a:t>
            </a:r>
          </a:p>
        </p:txBody>
      </p: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56AC6C01-B0F6-4AFB-BCB4-56FBF4578FE1}"/>
              </a:ext>
            </a:extLst>
          </p:cNvPr>
          <p:cNvCxnSpPr>
            <a:cxnSpLocks/>
          </p:cNvCxnSpPr>
          <p:nvPr/>
        </p:nvCxnSpPr>
        <p:spPr>
          <a:xfrm flipH="1">
            <a:off x="4179915" y="2463965"/>
            <a:ext cx="1" cy="156599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2" name="Oval 81">
            <a:extLst>
              <a:ext uri="{FF2B5EF4-FFF2-40B4-BE49-F238E27FC236}">
                <a16:creationId xmlns:a16="http://schemas.microsoft.com/office/drawing/2014/main" id="{64F0BEFF-92F1-40B9-B654-8257E1A4E2BA}"/>
              </a:ext>
            </a:extLst>
          </p:cNvPr>
          <p:cNvSpPr/>
          <p:nvPr/>
        </p:nvSpPr>
        <p:spPr>
          <a:xfrm>
            <a:off x="4136380" y="2578307"/>
            <a:ext cx="73207" cy="80771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8E39EC5D-ACF4-4720-BB5D-B6D5028F0D2A}"/>
              </a:ext>
            </a:extLst>
          </p:cNvPr>
          <p:cNvSpPr/>
          <p:nvPr/>
        </p:nvSpPr>
        <p:spPr>
          <a:xfrm rot="16200000" flipV="1">
            <a:off x="4499152" y="2584704"/>
            <a:ext cx="1707113" cy="126567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1001">
            <a:schemeClr val="l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id="{41B2CBE7-76C6-4979-8F2F-0DACE2E13804}"/>
              </a:ext>
            </a:extLst>
          </p:cNvPr>
          <p:cNvSpPr/>
          <p:nvPr/>
        </p:nvSpPr>
        <p:spPr>
          <a:xfrm>
            <a:off x="5240088" y="2568766"/>
            <a:ext cx="73207" cy="80771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Oval 84">
            <a:extLst>
              <a:ext uri="{FF2B5EF4-FFF2-40B4-BE49-F238E27FC236}">
                <a16:creationId xmlns:a16="http://schemas.microsoft.com/office/drawing/2014/main" id="{BB01A384-D6F2-4F08-B530-336D1D8A307E}"/>
              </a:ext>
            </a:extLst>
          </p:cNvPr>
          <p:cNvSpPr/>
          <p:nvPr/>
        </p:nvSpPr>
        <p:spPr>
          <a:xfrm>
            <a:off x="5259714" y="3455213"/>
            <a:ext cx="73207" cy="80771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AE4452D4-317D-4E2F-A7BB-A9D68E0387D1}"/>
              </a:ext>
            </a:extLst>
          </p:cNvPr>
          <p:cNvCxnSpPr>
            <a:cxnSpLocks/>
          </p:cNvCxnSpPr>
          <p:nvPr/>
        </p:nvCxnSpPr>
        <p:spPr>
          <a:xfrm flipV="1">
            <a:off x="7530063" y="1321248"/>
            <a:ext cx="7357" cy="46031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035B0D6C-D634-4C44-8DBD-17FAD2F01F4B}"/>
              </a:ext>
            </a:extLst>
          </p:cNvPr>
          <p:cNvCxnSpPr>
            <a:cxnSpLocks/>
            <a:stCxn id="98" idx="3"/>
            <a:endCxn id="100" idx="3"/>
          </p:cNvCxnSpPr>
          <p:nvPr/>
        </p:nvCxnSpPr>
        <p:spPr>
          <a:xfrm flipH="1">
            <a:off x="7653521" y="1237903"/>
            <a:ext cx="1546" cy="957254"/>
          </a:xfrm>
          <a:prstGeom prst="line">
            <a:avLst/>
          </a:prstGeom>
          <a:ln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8" name="TextBox 87">
            <a:extLst>
              <a:ext uri="{FF2B5EF4-FFF2-40B4-BE49-F238E27FC236}">
                <a16:creationId xmlns:a16="http://schemas.microsoft.com/office/drawing/2014/main" id="{A80B3D9F-137A-4417-9659-96363A699808}"/>
              </a:ext>
            </a:extLst>
          </p:cNvPr>
          <p:cNvSpPr txBox="1"/>
          <p:nvPr/>
        </p:nvSpPr>
        <p:spPr>
          <a:xfrm>
            <a:off x="6114336" y="1474799"/>
            <a:ext cx="12779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~12 Conduits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B7F10AF7-483E-4933-BBC6-14173FB393CF}"/>
              </a:ext>
            </a:extLst>
          </p:cNvPr>
          <p:cNvSpPr txBox="1"/>
          <p:nvPr/>
        </p:nvSpPr>
        <p:spPr>
          <a:xfrm>
            <a:off x="5179123" y="1265890"/>
            <a:ext cx="5613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PP A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A54E2A15-0134-4423-BF30-CC50CF73766A}"/>
              </a:ext>
            </a:extLst>
          </p:cNvPr>
          <p:cNvSpPr txBox="1"/>
          <p:nvPr/>
        </p:nvSpPr>
        <p:spPr>
          <a:xfrm>
            <a:off x="3546778" y="1817089"/>
            <a:ext cx="8370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XFMR A</a:t>
            </a:r>
          </a:p>
        </p:txBody>
      </p: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B9EA2A38-8739-4606-AF2A-3ED8D8AC6C13}"/>
              </a:ext>
            </a:extLst>
          </p:cNvPr>
          <p:cNvCxnSpPr>
            <a:cxnSpLocks/>
          </p:cNvCxnSpPr>
          <p:nvPr/>
        </p:nvCxnSpPr>
        <p:spPr>
          <a:xfrm flipH="1">
            <a:off x="5845338" y="1781565"/>
            <a:ext cx="1692083" cy="1286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EBB6036A-2AE5-4430-BDF7-4BA61B9EE71A}"/>
              </a:ext>
            </a:extLst>
          </p:cNvPr>
          <p:cNvCxnSpPr>
            <a:cxnSpLocks/>
          </p:cNvCxnSpPr>
          <p:nvPr/>
        </p:nvCxnSpPr>
        <p:spPr>
          <a:xfrm flipH="1" flipV="1">
            <a:off x="5845338" y="1956387"/>
            <a:ext cx="1692083" cy="7109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3" name="Oval 92">
            <a:extLst>
              <a:ext uri="{FF2B5EF4-FFF2-40B4-BE49-F238E27FC236}">
                <a16:creationId xmlns:a16="http://schemas.microsoft.com/office/drawing/2014/main" id="{5489F4DB-7AA9-45E9-AB1F-DDCE399531AA}"/>
              </a:ext>
            </a:extLst>
          </p:cNvPr>
          <p:cNvSpPr/>
          <p:nvPr/>
        </p:nvSpPr>
        <p:spPr>
          <a:xfrm>
            <a:off x="5818999" y="1928632"/>
            <a:ext cx="73207" cy="80771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Oval 93">
            <a:extLst>
              <a:ext uri="{FF2B5EF4-FFF2-40B4-BE49-F238E27FC236}">
                <a16:creationId xmlns:a16="http://schemas.microsoft.com/office/drawing/2014/main" id="{981595C0-565C-4C93-B78D-BED5B9FEBC2A}"/>
              </a:ext>
            </a:extLst>
          </p:cNvPr>
          <p:cNvSpPr/>
          <p:nvPr/>
        </p:nvSpPr>
        <p:spPr>
          <a:xfrm>
            <a:off x="5818999" y="1748113"/>
            <a:ext cx="73207" cy="80771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E484ADBC-7D39-43DF-A0B8-17A2FD2DF167}"/>
              </a:ext>
            </a:extLst>
          </p:cNvPr>
          <p:cNvCxnSpPr>
            <a:cxnSpLocks/>
          </p:cNvCxnSpPr>
          <p:nvPr/>
        </p:nvCxnSpPr>
        <p:spPr>
          <a:xfrm flipH="1">
            <a:off x="5389943" y="1863525"/>
            <a:ext cx="2270933" cy="9383"/>
          </a:xfrm>
          <a:prstGeom prst="line">
            <a:avLst/>
          </a:prstGeom>
          <a:ln>
            <a:solidFill>
              <a:schemeClr val="accent3"/>
            </a:solidFill>
            <a:prstDash val="dash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6" name="Oval 95">
            <a:extLst>
              <a:ext uri="{FF2B5EF4-FFF2-40B4-BE49-F238E27FC236}">
                <a16:creationId xmlns:a16="http://schemas.microsoft.com/office/drawing/2014/main" id="{FC364748-D6DB-444D-B7EE-214CB7AF6BFA}"/>
              </a:ext>
            </a:extLst>
          </p:cNvPr>
          <p:cNvSpPr/>
          <p:nvPr/>
        </p:nvSpPr>
        <p:spPr>
          <a:xfrm>
            <a:off x="5379388" y="1822124"/>
            <a:ext cx="73207" cy="80771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48B58549-6CC7-41A0-90E0-208E329389B4}"/>
              </a:ext>
            </a:extLst>
          </p:cNvPr>
          <p:cNvCxnSpPr>
            <a:cxnSpLocks/>
          </p:cNvCxnSpPr>
          <p:nvPr/>
        </p:nvCxnSpPr>
        <p:spPr>
          <a:xfrm flipH="1" flipV="1">
            <a:off x="7765358" y="1327720"/>
            <a:ext cx="5810" cy="962397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8" name="Rectangle 97">
            <a:extLst>
              <a:ext uri="{FF2B5EF4-FFF2-40B4-BE49-F238E27FC236}">
                <a16:creationId xmlns:a16="http://schemas.microsoft.com/office/drawing/2014/main" id="{124A363D-DDA0-4186-9630-C999502DE11D}"/>
              </a:ext>
            </a:extLst>
          </p:cNvPr>
          <p:cNvSpPr/>
          <p:nvPr/>
        </p:nvSpPr>
        <p:spPr>
          <a:xfrm rot="16200000">
            <a:off x="7549516" y="1218449"/>
            <a:ext cx="211101" cy="250008"/>
          </a:xfrm>
          <a:prstGeom prst="rect">
            <a:avLst/>
          </a:prstGeom>
          <a:ln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1001">
            <a:schemeClr val="l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99" name="Straight Connector 98">
            <a:extLst>
              <a:ext uri="{FF2B5EF4-FFF2-40B4-BE49-F238E27FC236}">
                <a16:creationId xmlns:a16="http://schemas.microsoft.com/office/drawing/2014/main" id="{9EEE7411-99A7-4063-9A72-56A974305E40}"/>
              </a:ext>
            </a:extLst>
          </p:cNvPr>
          <p:cNvCxnSpPr>
            <a:cxnSpLocks/>
          </p:cNvCxnSpPr>
          <p:nvPr/>
        </p:nvCxnSpPr>
        <p:spPr>
          <a:xfrm flipV="1">
            <a:off x="7535871" y="1952057"/>
            <a:ext cx="7357" cy="46031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0" name="Rectangle 99">
            <a:extLst>
              <a:ext uri="{FF2B5EF4-FFF2-40B4-BE49-F238E27FC236}">
                <a16:creationId xmlns:a16="http://schemas.microsoft.com/office/drawing/2014/main" id="{8A2C3DF5-504B-4B19-82D5-5EA147668ABD}"/>
              </a:ext>
            </a:extLst>
          </p:cNvPr>
          <p:cNvSpPr/>
          <p:nvPr/>
        </p:nvSpPr>
        <p:spPr>
          <a:xfrm rot="16200000">
            <a:off x="7547969" y="2175703"/>
            <a:ext cx="211101" cy="250008"/>
          </a:xfrm>
          <a:prstGeom prst="rect">
            <a:avLst/>
          </a:prstGeom>
          <a:ln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1001">
            <a:schemeClr val="l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Oval 100">
            <a:extLst>
              <a:ext uri="{FF2B5EF4-FFF2-40B4-BE49-F238E27FC236}">
                <a16:creationId xmlns:a16="http://schemas.microsoft.com/office/drawing/2014/main" id="{0484B74C-8DA1-4EE1-9F11-F14828912D05}"/>
              </a:ext>
            </a:extLst>
          </p:cNvPr>
          <p:cNvSpPr/>
          <p:nvPr/>
        </p:nvSpPr>
        <p:spPr>
          <a:xfrm>
            <a:off x="2209293" y="2297365"/>
            <a:ext cx="151740" cy="265975"/>
          </a:xfrm>
          <a:prstGeom prst="ellipse">
            <a:avLst/>
          </a:prstGeom>
          <a:noFill/>
          <a:ln w="25400">
            <a:solidFill>
              <a:srgbClr val="FFC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FF00FF"/>
              </a:highlight>
            </a:endParaRPr>
          </a:p>
        </p:txBody>
      </p:sp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id="{653173C1-D540-429B-A6F5-89B914F4FC3A}"/>
              </a:ext>
            </a:extLst>
          </p:cNvPr>
          <p:cNvCxnSpPr>
            <a:cxnSpLocks/>
          </p:cNvCxnSpPr>
          <p:nvPr/>
        </p:nvCxnSpPr>
        <p:spPr>
          <a:xfrm flipH="1">
            <a:off x="1637587" y="2165776"/>
            <a:ext cx="2086863" cy="2902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3" name="Oval 102">
            <a:extLst>
              <a:ext uri="{FF2B5EF4-FFF2-40B4-BE49-F238E27FC236}">
                <a16:creationId xmlns:a16="http://schemas.microsoft.com/office/drawing/2014/main" id="{10042232-1295-405B-BA91-68268E1FB14B}"/>
              </a:ext>
            </a:extLst>
          </p:cNvPr>
          <p:cNvSpPr/>
          <p:nvPr/>
        </p:nvSpPr>
        <p:spPr>
          <a:xfrm>
            <a:off x="3442063" y="2125390"/>
            <a:ext cx="73207" cy="80771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4" name="Straight Connector 103">
            <a:extLst>
              <a:ext uri="{FF2B5EF4-FFF2-40B4-BE49-F238E27FC236}">
                <a16:creationId xmlns:a16="http://schemas.microsoft.com/office/drawing/2014/main" id="{5F78E57F-EF53-4356-BEA3-0F777452C91C}"/>
              </a:ext>
            </a:extLst>
          </p:cNvPr>
          <p:cNvCxnSpPr>
            <a:cxnSpLocks/>
          </p:cNvCxnSpPr>
          <p:nvPr/>
        </p:nvCxnSpPr>
        <p:spPr>
          <a:xfrm flipH="1">
            <a:off x="3711864" y="2155660"/>
            <a:ext cx="762" cy="274692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04">
            <a:extLst>
              <a:ext uri="{FF2B5EF4-FFF2-40B4-BE49-F238E27FC236}">
                <a16:creationId xmlns:a16="http://schemas.microsoft.com/office/drawing/2014/main" id="{2ABEFCE0-42C7-443F-B117-88F86D5579C4}"/>
              </a:ext>
            </a:extLst>
          </p:cNvPr>
          <p:cNvCxnSpPr>
            <a:cxnSpLocks/>
          </p:cNvCxnSpPr>
          <p:nvPr/>
        </p:nvCxnSpPr>
        <p:spPr>
          <a:xfrm flipH="1">
            <a:off x="3270583" y="2430352"/>
            <a:ext cx="441282" cy="2902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Connector 105">
            <a:extLst>
              <a:ext uri="{FF2B5EF4-FFF2-40B4-BE49-F238E27FC236}">
                <a16:creationId xmlns:a16="http://schemas.microsoft.com/office/drawing/2014/main" id="{74C73A8A-05C6-46A2-B77D-0A4926F25DC2}"/>
              </a:ext>
            </a:extLst>
          </p:cNvPr>
          <p:cNvCxnSpPr>
            <a:cxnSpLocks/>
          </p:cNvCxnSpPr>
          <p:nvPr/>
        </p:nvCxnSpPr>
        <p:spPr>
          <a:xfrm flipH="1" flipV="1">
            <a:off x="2002300" y="2433792"/>
            <a:ext cx="1" cy="174736"/>
          </a:xfrm>
          <a:prstGeom prst="line">
            <a:avLst/>
          </a:prstGeom>
          <a:ln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id="{2A7CE1D5-AAD8-4606-B3F8-F8316FCE4BB1}"/>
              </a:ext>
            </a:extLst>
          </p:cNvPr>
          <p:cNvCxnSpPr>
            <a:cxnSpLocks/>
          </p:cNvCxnSpPr>
          <p:nvPr/>
        </p:nvCxnSpPr>
        <p:spPr>
          <a:xfrm flipH="1" flipV="1">
            <a:off x="2002300" y="2433255"/>
            <a:ext cx="529765" cy="3372"/>
          </a:xfrm>
          <a:prstGeom prst="line">
            <a:avLst/>
          </a:prstGeom>
          <a:ln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Connector 107">
            <a:extLst>
              <a:ext uri="{FF2B5EF4-FFF2-40B4-BE49-F238E27FC236}">
                <a16:creationId xmlns:a16="http://schemas.microsoft.com/office/drawing/2014/main" id="{39775FEA-4F98-40ED-8FD8-EF24B598C664}"/>
              </a:ext>
            </a:extLst>
          </p:cNvPr>
          <p:cNvCxnSpPr>
            <a:cxnSpLocks/>
            <a:stCxn id="84" idx="2"/>
          </p:cNvCxnSpPr>
          <p:nvPr/>
        </p:nvCxnSpPr>
        <p:spPr>
          <a:xfrm flipH="1">
            <a:off x="4202948" y="2609152"/>
            <a:ext cx="1037140" cy="4429"/>
          </a:xfrm>
          <a:prstGeom prst="line">
            <a:avLst/>
          </a:prstGeom>
          <a:ln>
            <a:solidFill>
              <a:schemeClr val="accent3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9" name="TextBox 108">
            <a:extLst>
              <a:ext uri="{FF2B5EF4-FFF2-40B4-BE49-F238E27FC236}">
                <a16:creationId xmlns:a16="http://schemas.microsoft.com/office/drawing/2014/main" id="{BB35B6EA-1934-4FB6-A5FC-D7236D664401}"/>
              </a:ext>
            </a:extLst>
          </p:cNvPr>
          <p:cNvSpPr txBox="1"/>
          <p:nvPr/>
        </p:nvSpPr>
        <p:spPr>
          <a:xfrm>
            <a:off x="2767678" y="1868577"/>
            <a:ext cx="331093" cy="3084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SI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54E7DF25-D2B5-48D1-8055-83912D6F8741}"/>
              </a:ext>
            </a:extLst>
          </p:cNvPr>
          <p:cNvSpPr txBox="1"/>
          <p:nvPr/>
        </p:nvSpPr>
        <p:spPr>
          <a:xfrm>
            <a:off x="1879319" y="2170759"/>
            <a:ext cx="296832" cy="2046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CT</a:t>
            </a:r>
          </a:p>
        </p:txBody>
      </p:sp>
      <p:cxnSp>
        <p:nvCxnSpPr>
          <p:cNvPr id="111" name="Straight Connector 110">
            <a:extLst>
              <a:ext uri="{FF2B5EF4-FFF2-40B4-BE49-F238E27FC236}">
                <a16:creationId xmlns:a16="http://schemas.microsoft.com/office/drawing/2014/main" id="{544EBC21-0245-4E1B-96A1-48B2885F863F}"/>
              </a:ext>
            </a:extLst>
          </p:cNvPr>
          <p:cNvCxnSpPr>
            <a:cxnSpLocks/>
          </p:cNvCxnSpPr>
          <p:nvPr/>
        </p:nvCxnSpPr>
        <p:spPr>
          <a:xfrm flipH="1" flipV="1">
            <a:off x="4219086" y="3320940"/>
            <a:ext cx="1094210" cy="3503"/>
          </a:xfrm>
          <a:prstGeom prst="line">
            <a:avLst/>
          </a:prstGeom>
          <a:ln>
            <a:solidFill>
              <a:schemeClr val="accent3"/>
            </a:solidFill>
            <a:prstDash val="dash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2" name="Oval 111">
            <a:extLst>
              <a:ext uri="{FF2B5EF4-FFF2-40B4-BE49-F238E27FC236}">
                <a16:creationId xmlns:a16="http://schemas.microsoft.com/office/drawing/2014/main" id="{769A2E18-1906-4ABC-BE1F-630A6077710C}"/>
              </a:ext>
            </a:extLst>
          </p:cNvPr>
          <p:cNvSpPr/>
          <p:nvPr/>
        </p:nvSpPr>
        <p:spPr>
          <a:xfrm>
            <a:off x="5254832" y="3289163"/>
            <a:ext cx="73207" cy="80771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84F2B709-6FAA-44E8-99A2-7656044CA20D}"/>
              </a:ext>
            </a:extLst>
          </p:cNvPr>
          <p:cNvSpPr txBox="1"/>
          <p:nvPr/>
        </p:nvSpPr>
        <p:spPr>
          <a:xfrm>
            <a:off x="2801687" y="3098802"/>
            <a:ext cx="1146181" cy="3535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Detector Safety </a:t>
            </a:r>
          </a:p>
          <a:p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Ground cable</a:t>
            </a:r>
          </a:p>
        </p:txBody>
      </p:sp>
      <p:sp>
        <p:nvSpPr>
          <p:cNvPr id="114" name="Oval 113">
            <a:extLst>
              <a:ext uri="{FF2B5EF4-FFF2-40B4-BE49-F238E27FC236}">
                <a16:creationId xmlns:a16="http://schemas.microsoft.com/office/drawing/2014/main" id="{540AE67D-C3EB-413E-B5FC-C61535A7BD5A}"/>
              </a:ext>
            </a:extLst>
          </p:cNvPr>
          <p:cNvSpPr/>
          <p:nvPr/>
        </p:nvSpPr>
        <p:spPr>
          <a:xfrm>
            <a:off x="7616916" y="1409967"/>
            <a:ext cx="73207" cy="80771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Oval 114">
            <a:extLst>
              <a:ext uri="{FF2B5EF4-FFF2-40B4-BE49-F238E27FC236}">
                <a16:creationId xmlns:a16="http://schemas.microsoft.com/office/drawing/2014/main" id="{1F60CC49-DFF6-4DB6-8363-A403CCBDDA2A}"/>
              </a:ext>
            </a:extLst>
          </p:cNvPr>
          <p:cNvSpPr/>
          <p:nvPr/>
        </p:nvSpPr>
        <p:spPr>
          <a:xfrm>
            <a:off x="7617391" y="2158024"/>
            <a:ext cx="73207" cy="80771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6" name="Straight Connector 115">
            <a:extLst>
              <a:ext uri="{FF2B5EF4-FFF2-40B4-BE49-F238E27FC236}">
                <a16:creationId xmlns:a16="http://schemas.microsoft.com/office/drawing/2014/main" id="{D74F8B2B-E8D5-41D6-89CC-5120378D325B}"/>
              </a:ext>
            </a:extLst>
          </p:cNvPr>
          <p:cNvCxnSpPr>
            <a:cxnSpLocks/>
          </p:cNvCxnSpPr>
          <p:nvPr/>
        </p:nvCxnSpPr>
        <p:spPr>
          <a:xfrm flipH="1">
            <a:off x="4496499" y="2083609"/>
            <a:ext cx="482180" cy="10386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7" name="Oval 116">
            <a:extLst>
              <a:ext uri="{FF2B5EF4-FFF2-40B4-BE49-F238E27FC236}">
                <a16:creationId xmlns:a16="http://schemas.microsoft.com/office/drawing/2014/main" id="{C1AD77E3-33F1-48E7-BD06-31F1B44809BC}"/>
              </a:ext>
            </a:extLst>
          </p:cNvPr>
          <p:cNvSpPr/>
          <p:nvPr/>
        </p:nvSpPr>
        <p:spPr>
          <a:xfrm>
            <a:off x="4942074" y="2031547"/>
            <a:ext cx="73207" cy="80771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5F1547AA-3A4A-416B-A0FF-AA51A1DF45B4}"/>
              </a:ext>
            </a:extLst>
          </p:cNvPr>
          <p:cNvSpPr txBox="1"/>
          <p:nvPr/>
        </p:nvSpPr>
        <p:spPr>
          <a:xfrm>
            <a:off x="350715" y="1667490"/>
            <a:ext cx="15628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>
                <a:solidFill>
                  <a:schemeClr val="accent6">
                    <a:lumMod val="50000"/>
                  </a:schemeClr>
                </a:solidFill>
              </a:rPr>
              <a:t>uBooNE</a:t>
            </a:r>
            <a:r>
              <a:rPr lang="en-US" sz="1600" b="1" dirty="0">
                <a:solidFill>
                  <a:schemeClr val="accent6">
                    <a:lumMod val="50000"/>
                  </a:schemeClr>
                </a:solidFill>
              </a:rPr>
              <a:t> Power</a:t>
            </a: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4C808855-885D-4BB7-AF80-542073EE3825}"/>
              </a:ext>
            </a:extLst>
          </p:cNvPr>
          <p:cNvSpPr txBox="1"/>
          <p:nvPr/>
        </p:nvSpPr>
        <p:spPr>
          <a:xfrm>
            <a:off x="463458" y="4206213"/>
            <a:ext cx="15628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6">
                    <a:lumMod val="50000"/>
                  </a:schemeClr>
                </a:solidFill>
              </a:rPr>
              <a:t>2x2 Power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CE7E989A-B732-4094-8569-7CE91B8C3385}"/>
              </a:ext>
            </a:extLst>
          </p:cNvPr>
          <p:cNvSpPr/>
          <p:nvPr/>
        </p:nvSpPr>
        <p:spPr>
          <a:xfrm>
            <a:off x="5238690" y="5084068"/>
            <a:ext cx="73207" cy="80771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747EE3C6-A847-48A6-B859-C077C41492E1}"/>
              </a:ext>
            </a:extLst>
          </p:cNvPr>
          <p:cNvSpPr txBox="1"/>
          <p:nvPr/>
        </p:nvSpPr>
        <p:spPr>
          <a:xfrm>
            <a:off x="533775" y="6076783"/>
            <a:ext cx="18433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accent6">
                    <a:lumMod val="50000"/>
                  </a:schemeClr>
                </a:solidFill>
                <a:highlight>
                  <a:srgbClr val="FFFF00"/>
                </a:highlight>
              </a:rPr>
              <a:t>Impedance Monitor</a:t>
            </a: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85FED2A7-68EA-4192-B333-68E567E6ED3F}"/>
              </a:ext>
            </a:extLst>
          </p:cNvPr>
          <p:cNvSpPr txBox="1"/>
          <p:nvPr/>
        </p:nvSpPr>
        <p:spPr>
          <a:xfrm>
            <a:off x="767795" y="2452842"/>
            <a:ext cx="3265888" cy="1446550"/>
          </a:xfrm>
          <a:prstGeom prst="rect">
            <a:avLst/>
          </a:prstGeom>
          <a:solidFill>
            <a:schemeClr val="bg2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200" dirty="0"/>
              <a:t>When impedance monitor was initially powered on, a 10</a:t>
            </a:r>
            <a:r>
              <a:rPr lang="el-GR" sz="2200" dirty="0"/>
              <a:t>Ω</a:t>
            </a:r>
            <a:r>
              <a:rPr lang="en-US" sz="2200" dirty="0"/>
              <a:t> ground fault was discovered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80FA793-E1E4-42D1-AB0B-0069A3422B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986" y="5559323"/>
            <a:ext cx="1451384" cy="569170"/>
          </a:xfrm>
          <a:prstGeom prst="rect">
            <a:avLst/>
          </a:prstGeom>
        </p:spPr>
      </p:pic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188A3CCB-BA13-4E75-9415-B7CADC5F86F2}"/>
              </a:ext>
            </a:extLst>
          </p:cNvPr>
          <p:cNvCxnSpPr>
            <a:cxnSpLocks/>
            <a:stCxn id="121" idx="2"/>
            <a:endCxn id="7" idx="0"/>
          </p:cNvCxnSpPr>
          <p:nvPr/>
        </p:nvCxnSpPr>
        <p:spPr>
          <a:xfrm flipH="1">
            <a:off x="1431678" y="3899392"/>
            <a:ext cx="969061" cy="1659931"/>
          </a:xfrm>
          <a:prstGeom prst="line">
            <a:avLst/>
          </a:prstGeom>
          <a:ln>
            <a:solidFill>
              <a:srgbClr val="FF0000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02543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1AF93D-0A1C-4CB6-86C2-B9F549B496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250" y="465691"/>
            <a:ext cx="8686800" cy="427877"/>
          </a:xfrm>
        </p:spPr>
        <p:txBody>
          <a:bodyPr/>
          <a:lstStyle/>
          <a:p>
            <a:r>
              <a:rPr lang="en-US" dirty="0"/>
              <a:t>Reality of mission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2C7193-A671-494C-85A0-4677BA0AF8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06.30.22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A53070-D728-4C60-BF5E-15B3F2B894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v-SE"/>
              <a:t>Matt Micheli | 2x2@LArTF Electronics Integration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F0BF22-2208-4BDE-8A29-127F3E3868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pic>
        <p:nvPicPr>
          <p:cNvPr id="26" name="Picture 25" descr="A picture containing indoor&#10;&#10;Description automatically generated">
            <a:extLst>
              <a:ext uri="{FF2B5EF4-FFF2-40B4-BE49-F238E27FC236}">
                <a16:creationId xmlns:a16="http://schemas.microsoft.com/office/drawing/2014/main" id="{71A64251-65C6-4BE6-AAC4-9BA7846B39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2750" y="1521600"/>
            <a:ext cx="4753000" cy="3564750"/>
          </a:xfrm>
          <a:prstGeom prst="rect">
            <a:avLst/>
          </a:prstGeom>
        </p:spPr>
      </p:pic>
      <p:pic>
        <p:nvPicPr>
          <p:cNvPr id="28" name="Picture 27" descr="A picture containing indoor&#10;&#10;Description automatically generated">
            <a:extLst>
              <a:ext uri="{FF2B5EF4-FFF2-40B4-BE49-F238E27FC236}">
                <a16:creationId xmlns:a16="http://schemas.microsoft.com/office/drawing/2014/main" id="{CD4B146C-F2F1-4C50-9BE5-9E1D7BC6DC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-413544" y="1696243"/>
            <a:ext cx="5086350" cy="381476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58ACE2C-8101-4581-855C-B6E436BB634E}"/>
              </a:ext>
            </a:extLst>
          </p:cNvPr>
          <p:cNvSpPr/>
          <p:nvPr/>
        </p:nvSpPr>
        <p:spPr>
          <a:xfrm rot="798394">
            <a:off x="3107768" y="968473"/>
            <a:ext cx="522258" cy="5013536"/>
          </a:xfrm>
          <a:prstGeom prst="rect">
            <a:avLst/>
          </a:prstGeom>
          <a:solidFill>
            <a:srgbClr val="FFFF00">
              <a:alpha val="18000"/>
            </a:srgbClr>
          </a:solidFill>
          <a:ln>
            <a:solidFill>
              <a:schemeClr val="accent1">
                <a:shade val="95000"/>
                <a:satMod val="105000"/>
                <a:alpha val="47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688335A-BB48-4B63-A268-A1F91A5B8FBE}"/>
              </a:ext>
            </a:extLst>
          </p:cNvPr>
          <p:cNvSpPr/>
          <p:nvPr/>
        </p:nvSpPr>
        <p:spPr>
          <a:xfrm rot="6053272">
            <a:off x="5205824" y="1595690"/>
            <a:ext cx="246004" cy="2026113"/>
          </a:xfrm>
          <a:prstGeom prst="rect">
            <a:avLst/>
          </a:prstGeom>
          <a:solidFill>
            <a:srgbClr val="FFFF00">
              <a:alpha val="18000"/>
            </a:srgbClr>
          </a:solidFill>
          <a:ln>
            <a:solidFill>
              <a:schemeClr val="accent1">
                <a:shade val="95000"/>
                <a:satMod val="105000"/>
                <a:alpha val="47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950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1AF93D-0A1C-4CB6-86C2-B9F549B496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250" y="465691"/>
            <a:ext cx="8686800" cy="427877"/>
          </a:xfrm>
        </p:spPr>
        <p:txBody>
          <a:bodyPr/>
          <a:lstStyle/>
          <a:p>
            <a:r>
              <a:rPr lang="en-US" dirty="0"/>
              <a:t>Conduit Route: Around the wall and up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2C7193-A671-494C-85A0-4677BA0AF8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06.30.22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A53070-D728-4C60-BF5E-15B3F2B894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v-SE"/>
              <a:t>Matt Micheli | 2x2@LArTF Electronics Integration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F0BF22-2208-4BDE-8A29-127F3E3868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pic>
        <p:nvPicPr>
          <p:cNvPr id="7" name="Picture 6" descr="A picture containing indoor&#10;&#10;Description automatically generated">
            <a:extLst>
              <a:ext uri="{FF2B5EF4-FFF2-40B4-BE49-F238E27FC236}">
                <a16:creationId xmlns:a16="http://schemas.microsoft.com/office/drawing/2014/main" id="{3F3378BF-A2B5-4255-A9F2-877AE5D691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7917" y="1647050"/>
            <a:ext cx="4611133" cy="3458350"/>
          </a:xfrm>
          <a:prstGeom prst="rect">
            <a:avLst/>
          </a:prstGeom>
        </p:spPr>
      </p:pic>
      <p:pic>
        <p:nvPicPr>
          <p:cNvPr id="9" name="Picture 8" descr="A picture containing indoor&#10;&#10;Description automatically generated">
            <a:extLst>
              <a:ext uri="{FF2B5EF4-FFF2-40B4-BE49-F238E27FC236}">
                <a16:creationId xmlns:a16="http://schemas.microsoft.com/office/drawing/2014/main" id="{5FD6FBC6-02A8-4EED-AA3A-1F787DA299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-347740" y="1755252"/>
            <a:ext cx="5101218" cy="382591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0C57C8D-8183-40E8-9965-D4D96E6063AA}"/>
              </a:ext>
            </a:extLst>
          </p:cNvPr>
          <p:cNvSpPr/>
          <p:nvPr/>
        </p:nvSpPr>
        <p:spPr>
          <a:xfrm rot="5164402">
            <a:off x="6390939" y="2563613"/>
            <a:ext cx="251174" cy="1465052"/>
          </a:xfrm>
          <a:prstGeom prst="rect">
            <a:avLst/>
          </a:prstGeom>
          <a:solidFill>
            <a:srgbClr val="FFFF00">
              <a:alpha val="18000"/>
            </a:srgbClr>
          </a:solidFill>
          <a:ln>
            <a:solidFill>
              <a:schemeClr val="accent1">
                <a:shade val="95000"/>
                <a:satMod val="105000"/>
                <a:alpha val="47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6EB0B69-579B-4BB9-9570-680C6BC74A54}"/>
              </a:ext>
            </a:extLst>
          </p:cNvPr>
          <p:cNvSpPr/>
          <p:nvPr/>
        </p:nvSpPr>
        <p:spPr>
          <a:xfrm>
            <a:off x="5890567" y="1730035"/>
            <a:ext cx="224094" cy="1641234"/>
          </a:xfrm>
          <a:prstGeom prst="rect">
            <a:avLst/>
          </a:prstGeom>
          <a:solidFill>
            <a:srgbClr val="FFFF00">
              <a:alpha val="18000"/>
            </a:srgbClr>
          </a:solidFill>
          <a:ln>
            <a:solidFill>
              <a:schemeClr val="accent1">
                <a:shade val="95000"/>
                <a:satMod val="105000"/>
                <a:alpha val="47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D6CC7B2-615A-4A5E-AF0A-C72F7F81D6AF}"/>
              </a:ext>
            </a:extLst>
          </p:cNvPr>
          <p:cNvSpPr/>
          <p:nvPr/>
        </p:nvSpPr>
        <p:spPr>
          <a:xfrm rot="6619804">
            <a:off x="7804722" y="2721168"/>
            <a:ext cx="200635" cy="1763691"/>
          </a:xfrm>
          <a:prstGeom prst="rect">
            <a:avLst/>
          </a:prstGeom>
          <a:solidFill>
            <a:srgbClr val="FFFF00">
              <a:alpha val="18000"/>
            </a:srgbClr>
          </a:solidFill>
          <a:ln>
            <a:solidFill>
              <a:schemeClr val="accent1">
                <a:shade val="95000"/>
                <a:satMod val="105000"/>
                <a:alpha val="47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256D67A-F97C-4476-A868-E1808FC142F8}"/>
              </a:ext>
            </a:extLst>
          </p:cNvPr>
          <p:cNvSpPr/>
          <p:nvPr/>
        </p:nvSpPr>
        <p:spPr>
          <a:xfrm rot="21434087">
            <a:off x="2509181" y="2284395"/>
            <a:ext cx="105891" cy="3109647"/>
          </a:xfrm>
          <a:prstGeom prst="rect">
            <a:avLst/>
          </a:prstGeom>
          <a:solidFill>
            <a:srgbClr val="FFFF00">
              <a:alpha val="18000"/>
            </a:srgbClr>
          </a:solidFill>
          <a:ln>
            <a:solidFill>
              <a:schemeClr val="accent1">
                <a:shade val="95000"/>
                <a:satMod val="105000"/>
                <a:alpha val="47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5DBF2A6-1F01-4B7A-AC1E-101C06B78CDA}"/>
              </a:ext>
            </a:extLst>
          </p:cNvPr>
          <p:cNvSpPr/>
          <p:nvPr/>
        </p:nvSpPr>
        <p:spPr>
          <a:xfrm rot="21434087">
            <a:off x="1886991" y="2021867"/>
            <a:ext cx="86407" cy="3535454"/>
          </a:xfrm>
          <a:prstGeom prst="rect">
            <a:avLst/>
          </a:prstGeom>
          <a:solidFill>
            <a:srgbClr val="FFFF00">
              <a:alpha val="18000"/>
            </a:srgbClr>
          </a:solidFill>
          <a:ln>
            <a:solidFill>
              <a:schemeClr val="accent1">
                <a:shade val="95000"/>
                <a:satMod val="105000"/>
                <a:alpha val="47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0AF5780-25D8-429A-999F-8BFDC39DCD3F}"/>
              </a:ext>
            </a:extLst>
          </p:cNvPr>
          <p:cNvSpPr/>
          <p:nvPr/>
        </p:nvSpPr>
        <p:spPr>
          <a:xfrm rot="18549360">
            <a:off x="1664343" y="740236"/>
            <a:ext cx="163512" cy="2256705"/>
          </a:xfrm>
          <a:prstGeom prst="rect">
            <a:avLst/>
          </a:prstGeom>
          <a:solidFill>
            <a:srgbClr val="FFFF00">
              <a:alpha val="18000"/>
            </a:srgbClr>
          </a:solidFill>
          <a:ln>
            <a:solidFill>
              <a:schemeClr val="accent1">
                <a:shade val="95000"/>
                <a:satMod val="105000"/>
                <a:alpha val="47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0954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1AF93D-0A1C-4CB6-86C2-B9F549B496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250" y="465691"/>
            <a:ext cx="8686800" cy="427877"/>
          </a:xfrm>
        </p:spPr>
        <p:txBody>
          <a:bodyPr/>
          <a:lstStyle/>
          <a:p>
            <a:r>
              <a:rPr lang="en-US" dirty="0"/>
              <a:t>Conduit Route: Across to east side wall and down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2C7193-A671-494C-85A0-4677BA0AF8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06.30.22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A53070-D728-4C60-BF5E-15B3F2B894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v-SE"/>
              <a:t>Matt Micheli | 2x2@LArTF Electronics Integration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F0BF22-2208-4BDE-8A29-127F3E3868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pic>
        <p:nvPicPr>
          <p:cNvPr id="10" name="Picture 9" descr="A picture containing indoor&#10;&#10;Description automatically generated">
            <a:extLst>
              <a:ext uri="{FF2B5EF4-FFF2-40B4-BE49-F238E27FC236}">
                <a16:creationId xmlns:a16="http://schemas.microsoft.com/office/drawing/2014/main" id="{D5433718-2322-4B10-BCAA-59BFF83A8C4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36" b="29680"/>
          <a:stretch/>
        </p:blipFill>
        <p:spPr>
          <a:xfrm>
            <a:off x="5303537" y="1575818"/>
            <a:ext cx="3333750" cy="4051946"/>
          </a:xfrm>
          <a:prstGeom prst="rect">
            <a:avLst/>
          </a:prstGeom>
        </p:spPr>
      </p:pic>
      <p:pic>
        <p:nvPicPr>
          <p:cNvPr id="12" name="Picture 11" descr="A picture containing indoor, area&#10;&#10;Description automatically generated">
            <a:extLst>
              <a:ext uri="{FF2B5EF4-FFF2-40B4-BE49-F238E27FC236}">
                <a16:creationId xmlns:a16="http://schemas.microsoft.com/office/drawing/2014/main" id="{09155A53-0F05-4CFE-ABB0-2F8BC98705B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18" r="26414"/>
          <a:stretch/>
        </p:blipFill>
        <p:spPr>
          <a:xfrm>
            <a:off x="506713" y="1575815"/>
            <a:ext cx="4548472" cy="4051947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A44F631E-3C5E-4CA4-93D8-A4BD7E3B5B2B}"/>
              </a:ext>
            </a:extLst>
          </p:cNvPr>
          <p:cNvSpPr/>
          <p:nvPr/>
        </p:nvSpPr>
        <p:spPr>
          <a:xfrm rot="254092">
            <a:off x="1398765" y="2269701"/>
            <a:ext cx="256933" cy="2782882"/>
          </a:xfrm>
          <a:prstGeom prst="rect">
            <a:avLst/>
          </a:prstGeom>
          <a:solidFill>
            <a:srgbClr val="FFFF00">
              <a:alpha val="28000"/>
            </a:srgbClr>
          </a:solidFill>
          <a:ln>
            <a:solidFill>
              <a:schemeClr val="accent1">
                <a:shade val="95000"/>
                <a:satMod val="105000"/>
                <a:alpha val="47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8632F0A-305C-491D-8815-86C7216AC801}"/>
              </a:ext>
            </a:extLst>
          </p:cNvPr>
          <p:cNvSpPr/>
          <p:nvPr/>
        </p:nvSpPr>
        <p:spPr>
          <a:xfrm rot="4847328">
            <a:off x="2979395" y="587894"/>
            <a:ext cx="277877" cy="3273363"/>
          </a:xfrm>
          <a:prstGeom prst="rect">
            <a:avLst/>
          </a:prstGeom>
          <a:solidFill>
            <a:srgbClr val="FFFF00">
              <a:alpha val="28000"/>
            </a:srgbClr>
          </a:solidFill>
          <a:ln>
            <a:solidFill>
              <a:schemeClr val="accent1">
                <a:shade val="95000"/>
                <a:satMod val="105000"/>
                <a:alpha val="47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7567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C96488-BB07-44D4-9C11-9157AD8CB5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Issue Identification: 10 </a:t>
            </a:r>
            <a:r>
              <a:rPr lang="en-US" dirty="0">
                <a:latin typeface="Symbol" panose="05050102010706020507" pitchFamily="18" charset="2"/>
              </a:rPr>
              <a:t>W</a:t>
            </a:r>
            <a:r>
              <a:rPr lang="en-US" dirty="0"/>
              <a:t> short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4F3C17-A09D-4C80-A613-410CE43F82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06.30.22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0FA9BB-2FBA-4F6B-A057-E0C080E0B1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v-SE"/>
              <a:t>Matt Micheli | 2x2@LArTF Electronics Integration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221428-48F1-4763-A780-D732205873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34860D5-65BB-4A94-9D50-B7BBA8519DB9}"/>
              </a:ext>
            </a:extLst>
          </p:cNvPr>
          <p:cNvSpPr/>
          <p:nvPr/>
        </p:nvSpPr>
        <p:spPr>
          <a:xfrm>
            <a:off x="4977280" y="4057054"/>
            <a:ext cx="881539" cy="1964877"/>
          </a:xfrm>
          <a:prstGeom prst="rect">
            <a:avLst/>
          </a:prstGeom>
          <a:ln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1001">
            <a:schemeClr val="l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E86190F-6BE4-4A29-A6AF-63022E18261F}"/>
              </a:ext>
            </a:extLst>
          </p:cNvPr>
          <p:cNvGrpSpPr/>
          <p:nvPr/>
        </p:nvGrpSpPr>
        <p:grpSpPr>
          <a:xfrm>
            <a:off x="1455470" y="5313902"/>
            <a:ext cx="378500" cy="157557"/>
            <a:chOff x="864296" y="3194137"/>
            <a:chExt cx="547899" cy="202505"/>
          </a:xfrm>
          <a:effectLst/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939D8410-40B4-4364-9B85-AD56B36A48CC}"/>
                </a:ext>
              </a:extLst>
            </p:cNvPr>
            <p:cNvCxnSpPr/>
            <p:nvPr/>
          </p:nvCxnSpPr>
          <p:spPr>
            <a:xfrm>
              <a:off x="864296" y="3194137"/>
              <a:ext cx="547899" cy="0"/>
            </a:xfrm>
            <a:prstGeom prst="line">
              <a:avLst/>
            </a:prstGeom>
            <a:ln>
              <a:solidFill>
                <a:schemeClr val="accent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741B1CD6-35AF-4BDA-8A80-F1F80422027B}"/>
                </a:ext>
              </a:extLst>
            </p:cNvPr>
            <p:cNvCxnSpPr>
              <a:cxnSpLocks/>
            </p:cNvCxnSpPr>
            <p:nvPr/>
          </p:nvCxnSpPr>
          <p:spPr>
            <a:xfrm>
              <a:off x="964504" y="3296433"/>
              <a:ext cx="338203" cy="0"/>
            </a:xfrm>
            <a:prstGeom prst="line">
              <a:avLst/>
            </a:prstGeom>
            <a:ln>
              <a:solidFill>
                <a:schemeClr val="accent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3A85E79D-C6B6-4BFA-8BE1-5B57FE57CEEE}"/>
                </a:ext>
              </a:extLst>
            </p:cNvPr>
            <p:cNvCxnSpPr>
              <a:cxnSpLocks/>
            </p:cNvCxnSpPr>
            <p:nvPr/>
          </p:nvCxnSpPr>
          <p:spPr>
            <a:xfrm>
              <a:off x="1027134" y="3396642"/>
              <a:ext cx="212942" cy="0"/>
            </a:xfrm>
            <a:prstGeom prst="line">
              <a:avLst/>
            </a:prstGeom>
            <a:ln>
              <a:solidFill>
                <a:schemeClr val="accent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1A55809A-1734-42EA-B401-E20DBCB234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2535992" y="4712316"/>
            <a:ext cx="750999" cy="327663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C06DEE37-E7E6-44C8-ACDB-22846F2F2E3B}"/>
              </a:ext>
            </a:extLst>
          </p:cNvPr>
          <p:cNvSpPr/>
          <p:nvPr/>
        </p:nvSpPr>
        <p:spPr>
          <a:xfrm>
            <a:off x="3476787" y="4602633"/>
            <a:ext cx="881539" cy="855585"/>
          </a:xfrm>
          <a:prstGeom prst="rect">
            <a:avLst/>
          </a:prstGeom>
          <a:ln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1001">
            <a:schemeClr val="l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2181EDD-0DBA-4416-9110-6934194C6513}"/>
              </a:ext>
            </a:extLst>
          </p:cNvPr>
          <p:cNvCxnSpPr>
            <a:cxnSpLocks/>
          </p:cNvCxnSpPr>
          <p:nvPr/>
        </p:nvCxnSpPr>
        <p:spPr>
          <a:xfrm>
            <a:off x="1641513" y="4670366"/>
            <a:ext cx="0" cy="643536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7BFCCE4-BA2A-4C91-9304-540F313417AA}"/>
              </a:ext>
            </a:extLst>
          </p:cNvPr>
          <p:cNvCxnSpPr>
            <a:cxnSpLocks/>
            <a:stCxn id="23" idx="6"/>
          </p:cNvCxnSpPr>
          <p:nvPr/>
        </p:nvCxnSpPr>
        <p:spPr>
          <a:xfrm flipH="1" flipV="1">
            <a:off x="1986557" y="5111884"/>
            <a:ext cx="2221633" cy="13721"/>
          </a:xfrm>
          <a:prstGeom prst="line">
            <a:avLst/>
          </a:prstGeom>
          <a:ln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CDE6DEE-2C1A-44EA-A9C1-599BCF273EB6}"/>
              </a:ext>
            </a:extLst>
          </p:cNvPr>
          <p:cNvCxnSpPr>
            <a:cxnSpLocks/>
          </p:cNvCxnSpPr>
          <p:nvPr/>
        </p:nvCxnSpPr>
        <p:spPr>
          <a:xfrm flipH="1">
            <a:off x="4147533" y="4707118"/>
            <a:ext cx="928475" cy="0"/>
          </a:xfrm>
          <a:prstGeom prst="line">
            <a:avLst/>
          </a:prstGeom>
          <a:ln>
            <a:solidFill>
              <a:schemeClr val="tx1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0FD117F-6E57-4001-9025-FA8BF3AE0DFF}"/>
              </a:ext>
            </a:extLst>
          </p:cNvPr>
          <p:cNvCxnSpPr>
            <a:cxnSpLocks/>
          </p:cNvCxnSpPr>
          <p:nvPr/>
        </p:nvCxnSpPr>
        <p:spPr>
          <a:xfrm flipH="1">
            <a:off x="4147533" y="4788603"/>
            <a:ext cx="928476" cy="0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6F4D478-12A2-4D2C-B511-985AD0FF0DFB}"/>
              </a:ext>
            </a:extLst>
          </p:cNvPr>
          <p:cNvCxnSpPr>
            <a:cxnSpLocks/>
          </p:cNvCxnSpPr>
          <p:nvPr/>
        </p:nvCxnSpPr>
        <p:spPr>
          <a:xfrm flipH="1">
            <a:off x="4147530" y="4892434"/>
            <a:ext cx="928476" cy="0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BB601B9-60A9-4950-9E17-93A0E3AA965E}"/>
              </a:ext>
            </a:extLst>
          </p:cNvPr>
          <p:cNvCxnSpPr>
            <a:cxnSpLocks/>
          </p:cNvCxnSpPr>
          <p:nvPr/>
        </p:nvCxnSpPr>
        <p:spPr>
          <a:xfrm flipH="1">
            <a:off x="4147530" y="4970878"/>
            <a:ext cx="928478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12588ECA-E453-4EC3-AE6D-F45DC9058237}"/>
              </a:ext>
            </a:extLst>
          </p:cNvPr>
          <p:cNvSpPr txBox="1"/>
          <p:nvPr/>
        </p:nvSpPr>
        <p:spPr>
          <a:xfrm>
            <a:off x="3797271" y="4850489"/>
            <a:ext cx="421717" cy="3084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XO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3D05D454-D794-480B-9633-8D1EBE535CA2}"/>
              </a:ext>
            </a:extLst>
          </p:cNvPr>
          <p:cNvCxnSpPr>
            <a:cxnSpLocks/>
          </p:cNvCxnSpPr>
          <p:nvPr/>
        </p:nvCxnSpPr>
        <p:spPr>
          <a:xfrm flipH="1">
            <a:off x="4178517" y="4970878"/>
            <a:ext cx="1" cy="156599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Oval 22">
            <a:extLst>
              <a:ext uri="{FF2B5EF4-FFF2-40B4-BE49-F238E27FC236}">
                <a16:creationId xmlns:a16="http://schemas.microsoft.com/office/drawing/2014/main" id="{B0C8EA9B-6DE4-4E83-80EB-EA01793AA0A8}"/>
              </a:ext>
            </a:extLst>
          </p:cNvPr>
          <p:cNvSpPr/>
          <p:nvPr/>
        </p:nvSpPr>
        <p:spPr>
          <a:xfrm>
            <a:off x="4134982" y="5085220"/>
            <a:ext cx="73207" cy="80771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EBA072D-4700-429E-93FF-ACFA15BA35F3}"/>
              </a:ext>
            </a:extLst>
          </p:cNvPr>
          <p:cNvSpPr/>
          <p:nvPr/>
        </p:nvSpPr>
        <p:spPr>
          <a:xfrm rot="16200000" flipV="1">
            <a:off x="4497754" y="5091617"/>
            <a:ext cx="1707113" cy="126567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1001">
            <a:schemeClr val="l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1D2FD875-B59D-438D-8F7D-D090495B4C03}"/>
              </a:ext>
            </a:extLst>
          </p:cNvPr>
          <p:cNvSpPr/>
          <p:nvPr/>
        </p:nvSpPr>
        <p:spPr>
          <a:xfrm>
            <a:off x="5258316" y="5962126"/>
            <a:ext cx="73207" cy="80771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435A2394-225C-483A-A498-E5FE49983A3F}"/>
              </a:ext>
            </a:extLst>
          </p:cNvPr>
          <p:cNvCxnSpPr>
            <a:cxnSpLocks/>
          </p:cNvCxnSpPr>
          <p:nvPr/>
        </p:nvCxnSpPr>
        <p:spPr>
          <a:xfrm flipV="1">
            <a:off x="7528665" y="3828161"/>
            <a:ext cx="7357" cy="46031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1972F16C-CB91-4EDE-ADBE-E02B11C5E193}"/>
              </a:ext>
            </a:extLst>
          </p:cNvPr>
          <p:cNvCxnSpPr>
            <a:cxnSpLocks/>
            <a:stCxn id="39" idx="3"/>
            <a:endCxn id="41" idx="3"/>
          </p:cNvCxnSpPr>
          <p:nvPr/>
        </p:nvCxnSpPr>
        <p:spPr>
          <a:xfrm flipH="1">
            <a:off x="7652123" y="3744816"/>
            <a:ext cx="1546" cy="957254"/>
          </a:xfrm>
          <a:prstGeom prst="line">
            <a:avLst/>
          </a:prstGeom>
          <a:ln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45AB4400-A87E-4046-B73F-DA651E442705}"/>
              </a:ext>
            </a:extLst>
          </p:cNvPr>
          <p:cNvSpPr txBox="1"/>
          <p:nvPr/>
        </p:nvSpPr>
        <p:spPr>
          <a:xfrm>
            <a:off x="6273731" y="4006277"/>
            <a:ext cx="1072918" cy="3084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4 Conduits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64112A5-7A86-4ED3-91A4-8AA589041B70}"/>
              </a:ext>
            </a:extLst>
          </p:cNvPr>
          <p:cNvSpPr txBox="1"/>
          <p:nvPr/>
        </p:nvSpPr>
        <p:spPr>
          <a:xfrm>
            <a:off x="5177725" y="3772803"/>
            <a:ext cx="555888" cy="3084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PP B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9BE0E28-4C9C-4D7B-AAFD-67CBE72705F9}"/>
              </a:ext>
            </a:extLst>
          </p:cNvPr>
          <p:cNvSpPr txBox="1"/>
          <p:nvPr/>
        </p:nvSpPr>
        <p:spPr>
          <a:xfrm>
            <a:off x="3545380" y="4324002"/>
            <a:ext cx="832066" cy="3084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XFMR B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028080BB-9244-43D5-99D6-14AFD18B26A1}"/>
              </a:ext>
            </a:extLst>
          </p:cNvPr>
          <p:cNvCxnSpPr>
            <a:cxnSpLocks/>
          </p:cNvCxnSpPr>
          <p:nvPr/>
        </p:nvCxnSpPr>
        <p:spPr>
          <a:xfrm flipH="1">
            <a:off x="5843940" y="4288478"/>
            <a:ext cx="1692083" cy="1286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35685DE8-375C-4E5A-BD62-3A2CA0C0BF4B}"/>
              </a:ext>
            </a:extLst>
          </p:cNvPr>
          <p:cNvCxnSpPr>
            <a:cxnSpLocks/>
          </p:cNvCxnSpPr>
          <p:nvPr/>
        </p:nvCxnSpPr>
        <p:spPr>
          <a:xfrm flipH="1" flipV="1">
            <a:off x="5843940" y="4463300"/>
            <a:ext cx="1692083" cy="7109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Oval 33">
            <a:extLst>
              <a:ext uri="{FF2B5EF4-FFF2-40B4-BE49-F238E27FC236}">
                <a16:creationId xmlns:a16="http://schemas.microsoft.com/office/drawing/2014/main" id="{D7A1F601-5B83-448D-8E1C-F2B78C8B1504}"/>
              </a:ext>
            </a:extLst>
          </p:cNvPr>
          <p:cNvSpPr/>
          <p:nvPr/>
        </p:nvSpPr>
        <p:spPr>
          <a:xfrm>
            <a:off x="5817601" y="4435545"/>
            <a:ext cx="73207" cy="80771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98A98A30-E5AC-427D-BE13-5BE9D9D032A7}"/>
              </a:ext>
            </a:extLst>
          </p:cNvPr>
          <p:cNvSpPr/>
          <p:nvPr/>
        </p:nvSpPr>
        <p:spPr>
          <a:xfrm>
            <a:off x="5817601" y="4255026"/>
            <a:ext cx="73207" cy="80771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430624BC-FAE4-46D8-BC67-ECD1F9229B8A}"/>
              </a:ext>
            </a:extLst>
          </p:cNvPr>
          <p:cNvCxnSpPr>
            <a:cxnSpLocks/>
          </p:cNvCxnSpPr>
          <p:nvPr/>
        </p:nvCxnSpPr>
        <p:spPr>
          <a:xfrm flipH="1">
            <a:off x="5388545" y="4370438"/>
            <a:ext cx="2270933" cy="9383"/>
          </a:xfrm>
          <a:prstGeom prst="line">
            <a:avLst/>
          </a:prstGeom>
          <a:ln>
            <a:solidFill>
              <a:schemeClr val="accent3"/>
            </a:solidFill>
            <a:prstDash val="dash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Oval 36">
            <a:extLst>
              <a:ext uri="{FF2B5EF4-FFF2-40B4-BE49-F238E27FC236}">
                <a16:creationId xmlns:a16="http://schemas.microsoft.com/office/drawing/2014/main" id="{A8A23DA7-7F7B-41B8-8950-8FDDAF9D5BE8}"/>
              </a:ext>
            </a:extLst>
          </p:cNvPr>
          <p:cNvSpPr/>
          <p:nvPr/>
        </p:nvSpPr>
        <p:spPr>
          <a:xfrm>
            <a:off x="5377990" y="4329037"/>
            <a:ext cx="73207" cy="80771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602336CB-C94D-4A2D-B856-524FF4F0AE03}"/>
              </a:ext>
            </a:extLst>
          </p:cNvPr>
          <p:cNvCxnSpPr>
            <a:cxnSpLocks/>
          </p:cNvCxnSpPr>
          <p:nvPr/>
        </p:nvCxnSpPr>
        <p:spPr>
          <a:xfrm flipH="1" flipV="1">
            <a:off x="7763960" y="3834633"/>
            <a:ext cx="5810" cy="962397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Rectangle 38">
            <a:extLst>
              <a:ext uri="{FF2B5EF4-FFF2-40B4-BE49-F238E27FC236}">
                <a16:creationId xmlns:a16="http://schemas.microsoft.com/office/drawing/2014/main" id="{56BC57C6-041F-4C1A-9945-BA77A38BDDF4}"/>
              </a:ext>
            </a:extLst>
          </p:cNvPr>
          <p:cNvSpPr/>
          <p:nvPr/>
        </p:nvSpPr>
        <p:spPr>
          <a:xfrm rot="16200000">
            <a:off x="7548118" y="3725362"/>
            <a:ext cx="211101" cy="250008"/>
          </a:xfrm>
          <a:prstGeom prst="rect">
            <a:avLst/>
          </a:prstGeom>
          <a:ln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1001">
            <a:schemeClr val="l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2A7A45AD-10BA-49F1-B150-79D76050ACC7}"/>
              </a:ext>
            </a:extLst>
          </p:cNvPr>
          <p:cNvCxnSpPr>
            <a:cxnSpLocks/>
          </p:cNvCxnSpPr>
          <p:nvPr/>
        </p:nvCxnSpPr>
        <p:spPr>
          <a:xfrm flipV="1">
            <a:off x="7534473" y="4458970"/>
            <a:ext cx="7357" cy="46031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Rectangle 40">
            <a:extLst>
              <a:ext uri="{FF2B5EF4-FFF2-40B4-BE49-F238E27FC236}">
                <a16:creationId xmlns:a16="http://schemas.microsoft.com/office/drawing/2014/main" id="{8FF4A71D-DD7A-455C-B635-C6845AE4F9C3}"/>
              </a:ext>
            </a:extLst>
          </p:cNvPr>
          <p:cNvSpPr/>
          <p:nvPr/>
        </p:nvSpPr>
        <p:spPr>
          <a:xfrm rot="16200000">
            <a:off x="7546571" y="4682616"/>
            <a:ext cx="211101" cy="250008"/>
          </a:xfrm>
          <a:prstGeom prst="rect">
            <a:avLst/>
          </a:prstGeom>
          <a:ln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1001">
            <a:schemeClr val="l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E73CC34C-B456-4823-AC21-0A8DAA998929}"/>
              </a:ext>
            </a:extLst>
          </p:cNvPr>
          <p:cNvSpPr/>
          <p:nvPr/>
        </p:nvSpPr>
        <p:spPr>
          <a:xfrm>
            <a:off x="2207895" y="4804278"/>
            <a:ext cx="151740" cy="265975"/>
          </a:xfrm>
          <a:prstGeom prst="ellipse">
            <a:avLst/>
          </a:prstGeom>
          <a:noFill/>
          <a:ln w="25400">
            <a:solidFill>
              <a:srgbClr val="FFC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FF00FF"/>
              </a:highlight>
            </a:endParaRP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EBCFD8CF-56B9-4A86-81E7-D8513176C3D8}"/>
              </a:ext>
            </a:extLst>
          </p:cNvPr>
          <p:cNvCxnSpPr>
            <a:cxnSpLocks/>
          </p:cNvCxnSpPr>
          <p:nvPr/>
        </p:nvCxnSpPr>
        <p:spPr>
          <a:xfrm flipH="1">
            <a:off x="1636189" y="4672689"/>
            <a:ext cx="2086863" cy="2902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Oval 43">
            <a:extLst>
              <a:ext uri="{FF2B5EF4-FFF2-40B4-BE49-F238E27FC236}">
                <a16:creationId xmlns:a16="http://schemas.microsoft.com/office/drawing/2014/main" id="{2BE8C06E-F77E-4947-AF80-ED35DF13F839}"/>
              </a:ext>
            </a:extLst>
          </p:cNvPr>
          <p:cNvSpPr/>
          <p:nvPr/>
        </p:nvSpPr>
        <p:spPr>
          <a:xfrm>
            <a:off x="3440665" y="4632303"/>
            <a:ext cx="73207" cy="80771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691BB73A-5B0F-4BDF-B9B2-6245315C9856}"/>
              </a:ext>
            </a:extLst>
          </p:cNvPr>
          <p:cNvCxnSpPr>
            <a:cxnSpLocks/>
          </p:cNvCxnSpPr>
          <p:nvPr/>
        </p:nvCxnSpPr>
        <p:spPr>
          <a:xfrm flipH="1">
            <a:off x="3710466" y="4662573"/>
            <a:ext cx="762" cy="274692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466C4CB8-5BF3-4565-99FA-C0AA3EFCCF6F}"/>
              </a:ext>
            </a:extLst>
          </p:cNvPr>
          <p:cNvCxnSpPr>
            <a:cxnSpLocks/>
          </p:cNvCxnSpPr>
          <p:nvPr/>
        </p:nvCxnSpPr>
        <p:spPr>
          <a:xfrm flipH="1">
            <a:off x="3269185" y="4937265"/>
            <a:ext cx="441282" cy="2902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4BDBE04B-2884-4B8F-A3C3-4530D0BEDA2F}"/>
              </a:ext>
            </a:extLst>
          </p:cNvPr>
          <p:cNvCxnSpPr>
            <a:cxnSpLocks/>
          </p:cNvCxnSpPr>
          <p:nvPr/>
        </p:nvCxnSpPr>
        <p:spPr>
          <a:xfrm flipH="1" flipV="1">
            <a:off x="2000902" y="4940705"/>
            <a:ext cx="1" cy="174736"/>
          </a:xfrm>
          <a:prstGeom prst="line">
            <a:avLst/>
          </a:prstGeom>
          <a:ln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80DF164B-3EC8-4621-8A2A-A9151F24C027}"/>
              </a:ext>
            </a:extLst>
          </p:cNvPr>
          <p:cNvCxnSpPr>
            <a:cxnSpLocks/>
          </p:cNvCxnSpPr>
          <p:nvPr/>
        </p:nvCxnSpPr>
        <p:spPr>
          <a:xfrm flipH="1" flipV="1">
            <a:off x="2000902" y="4940168"/>
            <a:ext cx="529765" cy="3372"/>
          </a:xfrm>
          <a:prstGeom prst="line">
            <a:avLst/>
          </a:prstGeom>
          <a:ln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231AAD50-9C8B-4394-BA26-E3E19DA2AD1F}"/>
              </a:ext>
            </a:extLst>
          </p:cNvPr>
          <p:cNvCxnSpPr>
            <a:cxnSpLocks/>
          </p:cNvCxnSpPr>
          <p:nvPr/>
        </p:nvCxnSpPr>
        <p:spPr>
          <a:xfrm flipH="1" flipV="1">
            <a:off x="4201549" y="5120493"/>
            <a:ext cx="1129973" cy="13721"/>
          </a:xfrm>
          <a:prstGeom prst="line">
            <a:avLst/>
          </a:prstGeom>
          <a:ln>
            <a:solidFill>
              <a:schemeClr val="accent3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2B6EE217-FAA2-4E08-A3F7-C39B04B9FA83}"/>
              </a:ext>
            </a:extLst>
          </p:cNvPr>
          <p:cNvSpPr txBox="1"/>
          <p:nvPr/>
        </p:nvSpPr>
        <p:spPr>
          <a:xfrm>
            <a:off x="2766280" y="4375490"/>
            <a:ext cx="331093" cy="3084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SI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4151EC16-69F9-4D71-B575-5E0EE142C2BC}"/>
              </a:ext>
            </a:extLst>
          </p:cNvPr>
          <p:cNvSpPr txBox="1"/>
          <p:nvPr/>
        </p:nvSpPr>
        <p:spPr>
          <a:xfrm>
            <a:off x="1877921" y="4677672"/>
            <a:ext cx="296832" cy="2046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CT</a:t>
            </a:r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FE74DB7A-92E9-4CC3-AC04-C7B461CA272D}"/>
              </a:ext>
            </a:extLst>
          </p:cNvPr>
          <p:cNvCxnSpPr>
            <a:cxnSpLocks/>
          </p:cNvCxnSpPr>
          <p:nvPr/>
        </p:nvCxnSpPr>
        <p:spPr>
          <a:xfrm flipH="1" flipV="1">
            <a:off x="4217688" y="5827853"/>
            <a:ext cx="1094210" cy="3503"/>
          </a:xfrm>
          <a:prstGeom prst="line">
            <a:avLst/>
          </a:prstGeom>
          <a:ln>
            <a:solidFill>
              <a:schemeClr val="accent3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5" name="Oval 54">
            <a:extLst>
              <a:ext uri="{FF2B5EF4-FFF2-40B4-BE49-F238E27FC236}">
                <a16:creationId xmlns:a16="http://schemas.microsoft.com/office/drawing/2014/main" id="{45576E5C-54D0-4083-A83E-37E68104548A}"/>
              </a:ext>
            </a:extLst>
          </p:cNvPr>
          <p:cNvSpPr/>
          <p:nvPr/>
        </p:nvSpPr>
        <p:spPr>
          <a:xfrm>
            <a:off x="5253434" y="5796076"/>
            <a:ext cx="73207" cy="80771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9D813BE5-D72B-4C72-886F-9730E985A788}"/>
              </a:ext>
            </a:extLst>
          </p:cNvPr>
          <p:cNvSpPr txBox="1"/>
          <p:nvPr/>
        </p:nvSpPr>
        <p:spPr>
          <a:xfrm>
            <a:off x="2800289" y="5605715"/>
            <a:ext cx="1146181" cy="3535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Detector Safety </a:t>
            </a:r>
          </a:p>
          <a:p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Ground cable</a:t>
            </a: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3D73FC85-EC0E-4E8F-9A35-A74356FD355F}"/>
              </a:ext>
            </a:extLst>
          </p:cNvPr>
          <p:cNvSpPr/>
          <p:nvPr/>
        </p:nvSpPr>
        <p:spPr>
          <a:xfrm>
            <a:off x="7615518" y="3916880"/>
            <a:ext cx="73207" cy="80771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B73A0672-8780-4280-8B23-998192339323}"/>
              </a:ext>
            </a:extLst>
          </p:cNvPr>
          <p:cNvSpPr/>
          <p:nvPr/>
        </p:nvSpPr>
        <p:spPr>
          <a:xfrm>
            <a:off x="7615993" y="4664937"/>
            <a:ext cx="73207" cy="80771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E5C85166-ADBB-49F5-9950-C65C01236EBA}"/>
              </a:ext>
            </a:extLst>
          </p:cNvPr>
          <p:cNvCxnSpPr>
            <a:cxnSpLocks/>
          </p:cNvCxnSpPr>
          <p:nvPr/>
        </p:nvCxnSpPr>
        <p:spPr>
          <a:xfrm flipH="1">
            <a:off x="4496499" y="4590522"/>
            <a:ext cx="480783" cy="0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5" name="Oval 64">
            <a:extLst>
              <a:ext uri="{FF2B5EF4-FFF2-40B4-BE49-F238E27FC236}">
                <a16:creationId xmlns:a16="http://schemas.microsoft.com/office/drawing/2014/main" id="{94DE1C0F-17BB-451E-B837-A60B43B13F98}"/>
              </a:ext>
            </a:extLst>
          </p:cNvPr>
          <p:cNvSpPr/>
          <p:nvPr/>
        </p:nvSpPr>
        <p:spPr>
          <a:xfrm>
            <a:off x="4940676" y="4538460"/>
            <a:ext cx="73207" cy="80771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587CCCE1-1471-474B-B364-EAB5BD20994D}"/>
              </a:ext>
            </a:extLst>
          </p:cNvPr>
          <p:cNvSpPr/>
          <p:nvPr/>
        </p:nvSpPr>
        <p:spPr>
          <a:xfrm>
            <a:off x="4978678" y="1550141"/>
            <a:ext cx="881539" cy="1964877"/>
          </a:xfrm>
          <a:prstGeom prst="rect">
            <a:avLst/>
          </a:prstGeom>
          <a:ln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1001">
            <a:schemeClr val="l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8" name="Group 67">
            <a:extLst>
              <a:ext uri="{FF2B5EF4-FFF2-40B4-BE49-F238E27FC236}">
                <a16:creationId xmlns:a16="http://schemas.microsoft.com/office/drawing/2014/main" id="{5A7D2179-E964-4DA2-A435-D1AB1D15419E}"/>
              </a:ext>
            </a:extLst>
          </p:cNvPr>
          <p:cNvGrpSpPr/>
          <p:nvPr/>
        </p:nvGrpSpPr>
        <p:grpSpPr>
          <a:xfrm>
            <a:off x="1456868" y="2806989"/>
            <a:ext cx="378500" cy="157557"/>
            <a:chOff x="864296" y="3194137"/>
            <a:chExt cx="547899" cy="202505"/>
          </a:xfrm>
          <a:effectLst/>
        </p:grpSpPr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D9FA8A18-A492-4148-86BF-706C5A630177}"/>
                </a:ext>
              </a:extLst>
            </p:cNvPr>
            <p:cNvCxnSpPr/>
            <p:nvPr/>
          </p:nvCxnSpPr>
          <p:spPr>
            <a:xfrm>
              <a:off x="864296" y="3194137"/>
              <a:ext cx="547899" cy="0"/>
            </a:xfrm>
            <a:prstGeom prst="line">
              <a:avLst/>
            </a:prstGeom>
            <a:ln>
              <a:solidFill>
                <a:schemeClr val="accent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A9A52B7C-D3DB-468F-866A-8EF49462A1C2}"/>
                </a:ext>
              </a:extLst>
            </p:cNvPr>
            <p:cNvCxnSpPr>
              <a:cxnSpLocks/>
            </p:cNvCxnSpPr>
            <p:nvPr/>
          </p:nvCxnSpPr>
          <p:spPr>
            <a:xfrm>
              <a:off x="964504" y="3296433"/>
              <a:ext cx="338203" cy="0"/>
            </a:xfrm>
            <a:prstGeom prst="line">
              <a:avLst/>
            </a:prstGeom>
            <a:ln>
              <a:solidFill>
                <a:schemeClr val="accent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54EAEB02-6219-474D-B237-0E8F13C33DE0}"/>
                </a:ext>
              </a:extLst>
            </p:cNvPr>
            <p:cNvCxnSpPr>
              <a:cxnSpLocks/>
            </p:cNvCxnSpPr>
            <p:nvPr/>
          </p:nvCxnSpPr>
          <p:spPr>
            <a:xfrm>
              <a:off x="1027134" y="3396642"/>
              <a:ext cx="212942" cy="0"/>
            </a:xfrm>
            <a:prstGeom prst="line">
              <a:avLst/>
            </a:prstGeom>
            <a:ln>
              <a:solidFill>
                <a:schemeClr val="accent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2" name="Picture 71">
            <a:extLst>
              <a:ext uri="{FF2B5EF4-FFF2-40B4-BE49-F238E27FC236}">
                <a16:creationId xmlns:a16="http://schemas.microsoft.com/office/drawing/2014/main" id="{407DF781-537E-420F-A012-DA51A2CAA8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2537390" y="2205403"/>
            <a:ext cx="750999" cy="327663"/>
          </a:xfrm>
          <a:prstGeom prst="rect">
            <a:avLst/>
          </a:prstGeom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DD72C7E4-A200-4750-AE04-51D4BE6818C2}"/>
              </a:ext>
            </a:extLst>
          </p:cNvPr>
          <p:cNvSpPr/>
          <p:nvPr/>
        </p:nvSpPr>
        <p:spPr>
          <a:xfrm>
            <a:off x="3478185" y="2095720"/>
            <a:ext cx="881539" cy="855585"/>
          </a:xfrm>
          <a:prstGeom prst="rect">
            <a:avLst/>
          </a:prstGeom>
          <a:ln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1001">
            <a:schemeClr val="l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1DADD152-1A2A-4E3A-972A-1B292DE2EB5F}"/>
              </a:ext>
            </a:extLst>
          </p:cNvPr>
          <p:cNvCxnSpPr>
            <a:cxnSpLocks/>
          </p:cNvCxnSpPr>
          <p:nvPr/>
        </p:nvCxnSpPr>
        <p:spPr>
          <a:xfrm>
            <a:off x="1642911" y="2163453"/>
            <a:ext cx="0" cy="643536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CC1D6742-9F3C-4AEB-8CAC-0BE080E4E980}"/>
              </a:ext>
            </a:extLst>
          </p:cNvPr>
          <p:cNvCxnSpPr>
            <a:cxnSpLocks/>
            <a:stCxn id="82" idx="6"/>
          </p:cNvCxnSpPr>
          <p:nvPr/>
        </p:nvCxnSpPr>
        <p:spPr>
          <a:xfrm flipH="1" flipV="1">
            <a:off x="1987955" y="2604971"/>
            <a:ext cx="2221633" cy="13721"/>
          </a:xfrm>
          <a:prstGeom prst="line">
            <a:avLst/>
          </a:prstGeom>
          <a:ln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7CC8AD46-638A-4C54-A55C-FE7DF1BDE234}"/>
              </a:ext>
            </a:extLst>
          </p:cNvPr>
          <p:cNvCxnSpPr>
            <a:cxnSpLocks/>
          </p:cNvCxnSpPr>
          <p:nvPr/>
        </p:nvCxnSpPr>
        <p:spPr>
          <a:xfrm flipH="1">
            <a:off x="4148931" y="2200205"/>
            <a:ext cx="928475" cy="0"/>
          </a:xfrm>
          <a:prstGeom prst="line">
            <a:avLst/>
          </a:prstGeom>
          <a:ln>
            <a:solidFill>
              <a:schemeClr val="tx1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1765F23F-46B7-44D0-92E4-C487076681DD}"/>
              </a:ext>
            </a:extLst>
          </p:cNvPr>
          <p:cNvCxnSpPr>
            <a:cxnSpLocks/>
          </p:cNvCxnSpPr>
          <p:nvPr/>
        </p:nvCxnSpPr>
        <p:spPr>
          <a:xfrm flipH="1">
            <a:off x="4148931" y="2281690"/>
            <a:ext cx="928476" cy="0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6D80095F-C24F-4C27-8978-682B01DD0E31}"/>
              </a:ext>
            </a:extLst>
          </p:cNvPr>
          <p:cNvCxnSpPr>
            <a:cxnSpLocks/>
          </p:cNvCxnSpPr>
          <p:nvPr/>
        </p:nvCxnSpPr>
        <p:spPr>
          <a:xfrm flipH="1">
            <a:off x="4148928" y="2385521"/>
            <a:ext cx="928476" cy="0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14BB58FC-0EFA-4E04-91C3-EC0A0F7A0EF5}"/>
              </a:ext>
            </a:extLst>
          </p:cNvPr>
          <p:cNvCxnSpPr>
            <a:cxnSpLocks/>
          </p:cNvCxnSpPr>
          <p:nvPr/>
        </p:nvCxnSpPr>
        <p:spPr>
          <a:xfrm flipH="1">
            <a:off x="4148928" y="2463965"/>
            <a:ext cx="928478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0" name="TextBox 79">
            <a:extLst>
              <a:ext uri="{FF2B5EF4-FFF2-40B4-BE49-F238E27FC236}">
                <a16:creationId xmlns:a16="http://schemas.microsoft.com/office/drawing/2014/main" id="{DBD1949E-9442-40B5-BD8C-ACCD67421154}"/>
              </a:ext>
            </a:extLst>
          </p:cNvPr>
          <p:cNvSpPr txBox="1"/>
          <p:nvPr/>
        </p:nvSpPr>
        <p:spPr>
          <a:xfrm>
            <a:off x="3798669" y="2343576"/>
            <a:ext cx="421717" cy="3084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XO</a:t>
            </a:r>
          </a:p>
        </p:txBody>
      </p: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56AC6C01-B0F6-4AFB-BCB4-56FBF4578FE1}"/>
              </a:ext>
            </a:extLst>
          </p:cNvPr>
          <p:cNvCxnSpPr>
            <a:cxnSpLocks/>
          </p:cNvCxnSpPr>
          <p:nvPr/>
        </p:nvCxnSpPr>
        <p:spPr>
          <a:xfrm flipH="1">
            <a:off x="4179915" y="2463965"/>
            <a:ext cx="1" cy="156599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2" name="Oval 81">
            <a:extLst>
              <a:ext uri="{FF2B5EF4-FFF2-40B4-BE49-F238E27FC236}">
                <a16:creationId xmlns:a16="http://schemas.microsoft.com/office/drawing/2014/main" id="{64F0BEFF-92F1-40B9-B654-8257E1A4E2BA}"/>
              </a:ext>
            </a:extLst>
          </p:cNvPr>
          <p:cNvSpPr/>
          <p:nvPr/>
        </p:nvSpPr>
        <p:spPr>
          <a:xfrm>
            <a:off x="4136380" y="2578307"/>
            <a:ext cx="73207" cy="80771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8E39EC5D-ACF4-4720-BB5D-B6D5028F0D2A}"/>
              </a:ext>
            </a:extLst>
          </p:cNvPr>
          <p:cNvSpPr/>
          <p:nvPr/>
        </p:nvSpPr>
        <p:spPr>
          <a:xfrm rot="16200000" flipV="1">
            <a:off x="4499152" y="2584704"/>
            <a:ext cx="1707113" cy="126567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1001">
            <a:schemeClr val="l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id="{41B2CBE7-76C6-4979-8F2F-0DACE2E13804}"/>
              </a:ext>
            </a:extLst>
          </p:cNvPr>
          <p:cNvSpPr/>
          <p:nvPr/>
        </p:nvSpPr>
        <p:spPr>
          <a:xfrm>
            <a:off x="5240088" y="2568766"/>
            <a:ext cx="73207" cy="80771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Oval 84">
            <a:extLst>
              <a:ext uri="{FF2B5EF4-FFF2-40B4-BE49-F238E27FC236}">
                <a16:creationId xmlns:a16="http://schemas.microsoft.com/office/drawing/2014/main" id="{BB01A384-D6F2-4F08-B530-336D1D8A307E}"/>
              </a:ext>
            </a:extLst>
          </p:cNvPr>
          <p:cNvSpPr/>
          <p:nvPr/>
        </p:nvSpPr>
        <p:spPr>
          <a:xfrm>
            <a:off x="5259714" y="3455213"/>
            <a:ext cx="73207" cy="80771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AE4452D4-317D-4E2F-A7BB-A9D68E0387D1}"/>
              </a:ext>
            </a:extLst>
          </p:cNvPr>
          <p:cNvCxnSpPr>
            <a:cxnSpLocks/>
          </p:cNvCxnSpPr>
          <p:nvPr/>
        </p:nvCxnSpPr>
        <p:spPr>
          <a:xfrm flipV="1">
            <a:off x="7530063" y="1321248"/>
            <a:ext cx="7357" cy="46031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035B0D6C-D634-4C44-8DBD-17FAD2F01F4B}"/>
              </a:ext>
            </a:extLst>
          </p:cNvPr>
          <p:cNvCxnSpPr>
            <a:cxnSpLocks/>
            <a:stCxn id="98" idx="3"/>
            <a:endCxn id="100" idx="3"/>
          </p:cNvCxnSpPr>
          <p:nvPr/>
        </p:nvCxnSpPr>
        <p:spPr>
          <a:xfrm flipH="1">
            <a:off x="7653521" y="1237903"/>
            <a:ext cx="1546" cy="957254"/>
          </a:xfrm>
          <a:prstGeom prst="line">
            <a:avLst/>
          </a:prstGeom>
          <a:ln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8" name="TextBox 87">
            <a:extLst>
              <a:ext uri="{FF2B5EF4-FFF2-40B4-BE49-F238E27FC236}">
                <a16:creationId xmlns:a16="http://schemas.microsoft.com/office/drawing/2014/main" id="{A80B3D9F-137A-4417-9659-96363A699808}"/>
              </a:ext>
            </a:extLst>
          </p:cNvPr>
          <p:cNvSpPr txBox="1"/>
          <p:nvPr/>
        </p:nvSpPr>
        <p:spPr>
          <a:xfrm>
            <a:off x="6114336" y="1474799"/>
            <a:ext cx="11562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~</a:t>
            </a:r>
            <a:r>
              <a:rPr lang="en-US" sz="1600">
                <a:solidFill>
                  <a:schemeClr val="accent6">
                    <a:lumMod val="50000"/>
                  </a:schemeClr>
                </a:solidFill>
              </a:rPr>
              <a:t>10 Circuits</a:t>
            </a:r>
            <a:endParaRPr lang="en-US" sz="16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B7F10AF7-483E-4933-BBC6-14173FB393CF}"/>
              </a:ext>
            </a:extLst>
          </p:cNvPr>
          <p:cNvSpPr txBox="1"/>
          <p:nvPr/>
        </p:nvSpPr>
        <p:spPr>
          <a:xfrm>
            <a:off x="5179123" y="1265890"/>
            <a:ext cx="5613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PP A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A54E2A15-0134-4423-BF30-CC50CF73766A}"/>
              </a:ext>
            </a:extLst>
          </p:cNvPr>
          <p:cNvSpPr txBox="1"/>
          <p:nvPr/>
        </p:nvSpPr>
        <p:spPr>
          <a:xfrm>
            <a:off x="3546778" y="1817089"/>
            <a:ext cx="8370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XFMR A</a:t>
            </a:r>
          </a:p>
        </p:txBody>
      </p: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B9EA2A38-8739-4606-AF2A-3ED8D8AC6C13}"/>
              </a:ext>
            </a:extLst>
          </p:cNvPr>
          <p:cNvCxnSpPr>
            <a:cxnSpLocks/>
          </p:cNvCxnSpPr>
          <p:nvPr/>
        </p:nvCxnSpPr>
        <p:spPr>
          <a:xfrm flipH="1">
            <a:off x="5845338" y="1781565"/>
            <a:ext cx="1692083" cy="1286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EBB6036A-2AE5-4430-BDF7-4BA61B9EE71A}"/>
              </a:ext>
            </a:extLst>
          </p:cNvPr>
          <p:cNvCxnSpPr>
            <a:cxnSpLocks/>
          </p:cNvCxnSpPr>
          <p:nvPr/>
        </p:nvCxnSpPr>
        <p:spPr>
          <a:xfrm flipH="1" flipV="1">
            <a:off x="5845338" y="1956387"/>
            <a:ext cx="1692083" cy="7109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3" name="Oval 92">
            <a:extLst>
              <a:ext uri="{FF2B5EF4-FFF2-40B4-BE49-F238E27FC236}">
                <a16:creationId xmlns:a16="http://schemas.microsoft.com/office/drawing/2014/main" id="{5489F4DB-7AA9-45E9-AB1F-DDCE399531AA}"/>
              </a:ext>
            </a:extLst>
          </p:cNvPr>
          <p:cNvSpPr/>
          <p:nvPr/>
        </p:nvSpPr>
        <p:spPr>
          <a:xfrm>
            <a:off x="5818999" y="1928632"/>
            <a:ext cx="73207" cy="80771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Oval 93">
            <a:extLst>
              <a:ext uri="{FF2B5EF4-FFF2-40B4-BE49-F238E27FC236}">
                <a16:creationId xmlns:a16="http://schemas.microsoft.com/office/drawing/2014/main" id="{981595C0-565C-4C93-B78D-BED5B9FEBC2A}"/>
              </a:ext>
            </a:extLst>
          </p:cNvPr>
          <p:cNvSpPr/>
          <p:nvPr/>
        </p:nvSpPr>
        <p:spPr>
          <a:xfrm>
            <a:off x="5818999" y="1748113"/>
            <a:ext cx="73207" cy="80771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E484ADBC-7D39-43DF-A0B8-17A2FD2DF167}"/>
              </a:ext>
            </a:extLst>
          </p:cNvPr>
          <p:cNvCxnSpPr>
            <a:cxnSpLocks/>
          </p:cNvCxnSpPr>
          <p:nvPr/>
        </p:nvCxnSpPr>
        <p:spPr>
          <a:xfrm flipH="1">
            <a:off x="5389943" y="1863525"/>
            <a:ext cx="2270933" cy="9383"/>
          </a:xfrm>
          <a:prstGeom prst="line">
            <a:avLst/>
          </a:prstGeom>
          <a:ln>
            <a:solidFill>
              <a:schemeClr val="accent3"/>
            </a:solidFill>
            <a:prstDash val="dash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6" name="Oval 95">
            <a:extLst>
              <a:ext uri="{FF2B5EF4-FFF2-40B4-BE49-F238E27FC236}">
                <a16:creationId xmlns:a16="http://schemas.microsoft.com/office/drawing/2014/main" id="{FC364748-D6DB-444D-B7EE-214CB7AF6BFA}"/>
              </a:ext>
            </a:extLst>
          </p:cNvPr>
          <p:cNvSpPr/>
          <p:nvPr/>
        </p:nvSpPr>
        <p:spPr>
          <a:xfrm>
            <a:off x="5379388" y="1822124"/>
            <a:ext cx="73207" cy="80771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48B58549-6CC7-41A0-90E0-208E329389B4}"/>
              </a:ext>
            </a:extLst>
          </p:cNvPr>
          <p:cNvCxnSpPr>
            <a:cxnSpLocks/>
          </p:cNvCxnSpPr>
          <p:nvPr/>
        </p:nvCxnSpPr>
        <p:spPr>
          <a:xfrm flipH="1" flipV="1">
            <a:off x="7765358" y="1327720"/>
            <a:ext cx="5810" cy="962397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8" name="Rectangle 97">
            <a:extLst>
              <a:ext uri="{FF2B5EF4-FFF2-40B4-BE49-F238E27FC236}">
                <a16:creationId xmlns:a16="http://schemas.microsoft.com/office/drawing/2014/main" id="{124A363D-DDA0-4186-9630-C999502DE11D}"/>
              </a:ext>
            </a:extLst>
          </p:cNvPr>
          <p:cNvSpPr/>
          <p:nvPr/>
        </p:nvSpPr>
        <p:spPr>
          <a:xfrm rot="16200000">
            <a:off x="7549516" y="1218449"/>
            <a:ext cx="211101" cy="250008"/>
          </a:xfrm>
          <a:prstGeom prst="rect">
            <a:avLst/>
          </a:prstGeom>
          <a:ln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1001">
            <a:schemeClr val="l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99" name="Straight Connector 98">
            <a:extLst>
              <a:ext uri="{FF2B5EF4-FFF2-40B4-BE49-F238E27FC236}">
                <a16:creationId xmlns:a16="http://schemas.microsoft.com/office/drawing/2014/main" id="{9EEE7411-99A7-4063-9A72-56A974305E40}"/>
              </a:ext>
            </a:extLst>
          </p:cNvPr>
          <p:cNvCxnSpPr>
            <a:cxnSpLocks/>
          </p:cNvCxnSpPr>
          <p:nvPr/>
        </p:nvCxnSpPr>
        <p:spPr>
          <a:xfrm flipV="1">
            <a:off x="7535871" y="1952057"/>
            <a:ext cx="7357" cy="46031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0" name="Rectangle 99">
            <a:extLst>
              <a:ext uri="{FF2B5EF4-FFF2-40B4-BE49-F238E27FC236}">
                <a16:creationId xmlns:a16="http://schemas.microsoft.com/office/drawing/2014/main" id="{8A2C3DF5-504B-4B19-82D5-5EA147668ABD}"/>
              </a:ext>
            </a:extLst>
          </p:cNvPr>
          <p:cNvSpPr/>
          <p:nvPr/>
        </p:nvSpPr>
        <p:spPr>
          <a:xfrm rot="16200000">
            <a:off x="7547969" y="2175703"/>
            <a:ext cx="211101" cy="250008"/>
          </a:xfrm>
          <a:prstGeom prst="rect">
            <a:avLst/>
          </a:prstGeom>
          <a:ln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1001">
            <a:schemeClr val="l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Oval 100">
            <a:extLst>
              <a:ext uri="{FF2B5EF4-FFF2-40B4-BE49-F238E27FC236}">
                <a16:creationId xmlns:a16="http://schemas.microsoft.com/office/drawing/2014/main" id="{0484B74C-8DA1-4EE1-9F11-F14828912D05}"/>
              </a:ext>
            </a:extLst>
          </p:cNvPr>
          <p:cNvSpPr/>
          <p:nvPr/>
        </p:nvSpPr>
        <p:spPr>
          <a:xfrm>
            <a:off x="2209293" y="2297365"/>
            <a:ext cx="151740" cy="265975"/>
          </a:xfrm>
          <a:prstGeom prst="ellipse">
            <a:avLst/>
          </a:prstGeom>
          <a:noFill/>
          <a:ln w="25400">
            <a:solidFill>
              <a:srgbClr val="FFC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FF00FF"/>
              </a:highlight>
            </a:endParaRPr>
          </a:p>
        </p:txBody>
      </p:sp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id="{653173C1-D540-429B-A6F5-89B914F4FC3A}"/>
              </a:ext>
            </a:extLst>
          </p:cNvPr>
          <p:cNvCxnSpPr>
            <a:cxnSpLocks/>
          </p:cNvCxnSpPr>
          <p:nvPr/>
        </p:nvCxnSpPr>
        <p:spPr>
          <a:xfrm flipH="1">
            <a:off x="1637587" y="2165776"/>
            <a:ext cx="2086863" cy="2902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3" name="Oval 102">
            <a:extLst>
              <a:ext uri="{FF2B5EF4-FFF2-40B4-BE49-F238E27FC236}">
                <a16:creationId xmlns:a16="http://schemas.microsoft.com/office/drawing/2014/main" id="{10042232-1295-405B-BA91-68268E1FB14B}"/>
              </a:ext>
            </a:extLst>
          </p:cNvPr>
          <p:cNvSpPr/>
          <p:nvPr/>
        </p:nvSpPr>
        <p:spPr>
          <a:xfrm>
            <a:off x="3442063" y="2125390"/>
            <a:ext cx="73207" cy="80771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4" name="Straight Connector 103">
            <a:extLst>
              <a:ext uri="{FF2B5EF4-FFF2-40B4-BE49-F238E27FC236}">
                <a16:creationId xmlns:a16="http://schemas.microsoft.com/office/drawing/2014/main" id="{5F78E57F-EF53-4356-BEA3-0F777452C91C}"/>
              </a:ext>
            </a:extLst>
          </p:cNvPr>
          <p:cNvCxnSpPr>
            <a:cxnSpLocks/>
          </p:cNvCxnSpPr>
          <p:nvPr/>
        </p:nvCxnSpPr>
        <p:spPr>
          <a:xfrm flipH="1">
            <a:off x="3711864" y="2155660"/>
            <a:ext cx="762" cy="274692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04">
            <a:extLst>
              <a:ext uri="{FF2B5EF4-FFF2-40B4-BE49-F238E27FC236}">
                <a16:creationId xmlns:a16="http://schemas.microsoft.com/office/drawing/2014/main" id="{2ABEFCE0-42C7-443F-B117-88F86D5579C4}"/>
              </a:ext>
            </a:extLst>
          </p:cNvPr>
          <p:cNvCxnSpPr>
            <a:cxnSpLocks/>
          </p:cNvCxnSpPr>
          <p:nvPr/>
        </p:nvCxnSpPr>
        <p:spPr>
          <a:xfrm flipH="1">
            <a:off x="3270583" y="2430352"/>
            <a:ext cx="441282" cy="2902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Connector 105">
            <a:extLst>
              <a:ext uri="{FF2B5EF4-FFF2-40B4-BE49-F238E27FC236}">
                <a16:creationId xmlns:a16="http://schemas.microsoft.com/office/drawing/2014/main" id="{74C73A8A-05C6-46A2-B77D-0A4926F25DC2}"/>
              </a:ext>
            </a:extLst>
          </p:cNvPr>
          <p:cNvCxnSpPr>
            <a:cxnSpLocks/>
          </p:cNvCxnSpPr>
          <p:nvPr/>
        </p:nvCxnSpPr>
        <p:spPr>
          <a:xfrm flipH="1" flipV="1">
            <a:off x="2002300" y="2433792"/>
            <a:ext cx="1" cy="174736"/>
          </a:xfrm>
          <a:prstGeom prst="line">
            <a:avLst/>
          </a:prstGeom>
          <a:ln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id="{2A7CE1D5-AAD8-4606-B3F8-F8316FCE4BB1}"/>
              </a:ext>
            </a:extLst>
          </p:cNvPr>
          <p:cNvCxnSpPr>
            <a:cxnSpLocks/>
          </p:cNvCxnSpPr>
          <p:nvPr/>
        </p:nvCxnSpPr>
        <p:spPr>
          <a:xfrm flipH="1" flipV="1">
            <a:off x="2002300" y="2433255"/>
            <a:ext cx="529765" cy="3372"/>
          </a:xfrm>
          <a:prstGeom prst="line">
            <a:avLst/>
          </a:prstGeom>
          <a:ln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Connector 107">
            <a:extLst>
              <a:ext uri="{FF2B5EF4-FFF2-40B4-BE49-F238E27FC236}">
                <a16:creationId xmlns:a16="http://schemas.microsoft.com/office/drawing/2014/main" id="{39775FEA-4F98-40ED-8FD8-EF24B598C664}"/>
              </a:ext>
            </a:extLst>
          </p:cNvPr>
          <p:cNvCxnSpPr>
            <a:cxnSpLocks/>
            <a:stCxn id="84" idx="2"/>
          </p:cNvCxnSpPr>
          <p:nvPr/>
        </p:nvCxnSpPr>
        <p:spPr>
          <a:xfrm flipH="1">
            <a:off x="4202948" y="2609152"/>
            <a:ext cx="1037140" cy="4429"/>
          </a:xfrm>
          <a:prstGeom prst="line">
            <a:avLst/>
          </a:prstGeom>
          <a:ln>
            <a:solidFill>
              <a:schemeClr val="accent3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9" name="TextBox 108">
            <a:extLst>
              <a:ext uri="{FF2B5EF4-FFF2-40B4-BE49-F238E27FC236}">
                <a16:creationId xmlns:a16="http://schemas.microsoft.com/office/drawing/2014/main" id="{BB35B6EA-1934-4FB6-A5FC-D7236D664401}"/>
              </a:ext>
            </a:extLst>
          </p:cNvPr>
          <p:cNvSpPr txBox="1"/>
          <p:nvPr/>
        </p:nvSpPr>
        <p:spPr>
          <a:xfrm>
            <a:off x="2767678" y="1868577"/>
            <a:ext cx="331093" cy="3084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SI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54E7DF25-D2B5-48D1-8055-83912D6F8741}"/>
              </a:ext>
            </a:extLst>
          </p:cNvPr>
          <p:cNvSpPr txBox="1"/>
          <p:nvPr/>
        </p:nvSpPr>
        <p:spPr>
          <a:xfrm>
            <a:off x="1879319" y="2170759"/>
            <a:ext cx="296832" cy="2046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CT</a:t>
            </a:r>
          </a:p>
        </p:txBody>
      </p:sp>
      <p:cxnSp>
        <p:nvCxnSpPr>
          <p:cNvPr id="111" name="Straight Connector 110">
            <a:extLst>
              <a:ext uri="{FF2B5EF4-FFF2-40B4-BE49-F238E27FC236}">
                <a16:creationId xmlns:a16="http://schemas.microsoft.com/office/drawing/2014/main" id="{544EBC21-0245-4E1B-96A1-48B2885F863F}"/>
              </a:ext>
            </a:extLst>
          </p:cNvPr>
          <p:cNvCxnSpPr>
            <a:cxnSpLocks/>
          </p:cNvCxnSpPr>
          <p:nvPr/>
        </p:nvCxnSpPr>
        <p:spPr>
          <a:xfrm flipH="1" flipV="1">
            <a:off x="4219086" y="3320940"/>
            <a:ext cx="1094210" cy="3503"/>
          </a:xfrm>
          <a:prstGeom prst="line">
            <a:avLst/>
          </a:prstGeom>
          <a:ln>
            <a:solidFill>
              <a:schemeClr val="accent3"/>
            </a:solidFill>
            <a:prstDash val="dash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2" name="Oval 111">
            <a:extLst>
              <a:ext uri="{FF2B5EF4-FFF2-40B4-BE49-F238E27FC236}">
                <a16:creationId xmlns:a16="http://schemas.microsoft.com/office/drawing/2014/main" id="{769A2E18-1906-4ABC-BE1F-630A6077710C}"/>
              </a:ext>
            </a:extLst>
          </p:cNvPr>
          <p:cNvSpPr/>
          <p:nvPr/>
        </p:nvSpPr>
        <p:spPr>
          <a:xfrm>
            <a:off x="5254832" y="3289163"/>
            <a:ext cx="73207" cy="80771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84F2B709-6FAA-44E8-99A2-7656044CA20D}"/>
              </a:ext>
            </a:extLst>
          </p:cNvPr>
          <p:cNvSpPr txBox="1"/>
          <p:nvPr/>
        </p:nvSpPr>
        <p:spPr>
          <a:xfrm>
            <a:off x="2801687" y="3098802"/>
            <a:ext cx="1146181" cy="3535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Detector Safety </a:t>
            </a:r>
          </a:p>
          <a:p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Ground cable</a:t>
            </a:r>
          </a:p>
        </p:txBody>
      </p:sp>
      <p:sp>
        <p:nvSpPr>
          <p:cNvPr id="114" name="Oval 113">
            <a:extLst>
              <a:ext uri="{FF2B5EF4-FFF2-40B4-BE49-F238E27FC236}">
                <a16:creationId xmlns:a16="http://schemas.microsoft.com/office/drawing/2014/main" id="{540AE67D-C3EB-413E-B5FC-C61535A7BD5A}"/>
              </a:ext>
            </a:extLst>
          </p:cNvPr>
          <p:cNvSpPr/>
          <p:nvPr/>
        </p:nvSpPr>
        <p:spPr>
          <a:xfrm>
            <a:off x="7616916" y="1409967"/>
            <a:ext cx="73207" cy="80771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Oval 114">
            <a:extLst>
              <a:ext uri="{FF2B5EF4-FFF2-40B4-BE49-F238E27FC236}">
                <a16:creationId xmlns:a16="http://schemas.microsoft.com/office/drawing/2014/main" id="{1F60CC49-DFF6-4DB6-8363-A403CCBDDA2A}"/>
              </a:ext>
            </a:extLst>
          </p:cNvPr>
          <p:cNvSpPr/>
          <p:nvPr/>
        </p:nvSpPr>
        <p:spPr>
          <a:xfrm>
            <a:off x="7617391" y="2158024"/>
            <a:ext cx="73207" cy="80771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6" name="Straight Connector 115">
            <a:extLst>
              <a:ext uri="{FF2B5EF4-FFF2-40B4-BE49-F238E27FC236}">
                <a16:creationId xmlns:a16="http://schemas.microsoft.com/office/drawing/2014/main" id="{D74F8B2B-E8D5-41D6-89CC-5120378D325B}"/>
              </a:ext>
            </a:extLst>
          </p:cNvPr>
          <p:cNvCxnSpPr>
            <a:cxnSpLocks/>
          </p:cNvCxnSpPr>
          <p:nvPr/>
        </p:nvCxnSpPr>
        <p:spPr>
          <a:xfrm flipH="1">
            <a:off x="4496499" y="2083609"/>
            <a:ext cx="482180" cy="10386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7" name="Oval 116">
            <a:extLst>
              <a:ext uri="{FF2B5EF4-FFF2-40B4-BE49-F238E27FC236}">
                <a16:creationId xmlns:a16="http://schemas.microsoft.com/office/drawing/2014/main" id="{C1AD77E3-33F1-48E7-BD06-31F1B44809BC}"/>
              </a:ext>
            </a:extLst>
          </p:cNvPr>
          <p:cNvSpPr/>
          <p:nvPr/>
        </p:nvSpPr>
        <p:spPr>
          <a:xfrm>
            <a:off x="4942074" y="2031547"/>
            <a:ext cx="73207" cy="80771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5F1547AA-3A4A-416B-A0FF-AA51A1DF45B4}"/>
              </a:ext>
            </a:extLst>
          </p:cNvPr>
          <p:cNvSpPr txBox="1"/>
          <p:nvPr/>
        </p:nvSpPr>
        <p:spPr>
          <a:xfrm>
            <a:off x="350715" y="1667490"/>
            <a:ext cx="15628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>
                <a:solidFill>
                  <a:schemeClr val="accent6">
                    <a:lumMod val="50000"/>
                  </a:schemeClr>
                </a:solidFill>
              </a:rPr>
              <a:t>uBooNE</a:t>
            </a:r>
            <a:r>
              <a:rPr lang="en-US" sz="1600" b="1" dirty="0">
                <a:solidFill>
                  <a:schemeClr val="accent6">
                    <a:lumMod val="50000"/>
                  </a:schemeClr>
                </a:solidFill>
              </a:rPr>
              <a:t> Power</a:t>
            </a: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4C808855-885D-4BB7-AF80-542073EE3825}"/>
              </a:ext>
            </a:extLst>
          </p:cNvPr>
          <p:cNvSpPr txBox="1"/>
          <p:nvPr/>
        </p:nvSpPr>
        <p:spPr>
          <a:xfrm>
            <a:off x="463458" y="4206213"/>
            <a:ext cx="15628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6">
                    <a:lumMod val="50000"/>
                  </a:schemeClr>
                </a:solidFill>
              </a:rPr>
              <a:t>2x2 Power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CE7E989A-B732-4094-8569-7CE91B8C3385}"/>
              </a:ext>
            </a:extLst>
          </p:cNvPr>
          <p:cNvSpPr/>
          <p:nvPr/>
        </p:nvSpPr>
        <p:spPr>
          <a:xfrm>
            <a:off x="5238690" y="5084068"/>
            <a:ext cx="73207" cy="80771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96D76297-E724-4E97-ADFE-8FC7A30BE7DB}"/>
              </a:ext>
            </a:extLst>
          </p:cNvPr>
          <p:cNvSpPr/>
          <p:nvPr/>
        </p:nvSpPr>
        <p:spPr>
          <a:xfrm>
            <a:off x="4702800" y="5473644"/>
            <a:ext cx="856020" cy="715423"/>
          </a:xfrm>
          <a:prstGeom prst="ellipse">
            <a:avLst/>
          </a:prstGeom>
          <a:noFill/>
          <a:ln w="412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57DAD04-83A3-491B-9869-0BB3323A64AF}"/>
              </a:ext>
            </a:extLst>
          </p:cNvPr>
          <p:cNvSpPr txBox="1"/>
          <p:nvPr/>
        </p:nvSpPr>
        <p:spPr>
          <a:xfrm>
            <a:off x="348135" y="1724421"/>
            <a:ext cx="4114887" cy="1785104"/>
          </a:xfrm>
          <a:prstGeom prst="rect">
            <a:avLst/>
          </a:prstGeom>
          <a:solidFill>
            <a:schemeClr val="bg2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200" dirty="0"/>
              <a:t>Detector Safety ground cable was the first to be lifted and tested</a:t>
            </a:r>
          </a:p>
          <a:p>
            <a:pPr algn="ctr"/>
            <a:r>
              <a:rPr lang="en-US" sz="2200" dirty="0"/>
              <a:t>No problems were found with cable, no changes to impedance monitor</a:t>
            </a: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8443EF2B-D3C4-4F84-8258-5A285380D9CD}"/>
              </a:ext>
            </a:extLst>
          </p:cNvPr>
          <p:cNvCxnSpPr>
            <a:cxnSpLocks/>
          </p:cNvCxnSpPr>
          <p:nvPr/>
        </p:nvCxnSpPr>
        <p:spPr>
          <a:xfrm>
            <a:off x="2541021" y="3501544"/>
            <a:ext cx="2161779" cy="2104171"/>
          </a:xfrm>
          <a:prstGeom prst="line">
            <a:avLst/>
          </a:prstGeom>
          <a:ln>
            <a:solidFill>
              <a:srgbClr val="FF0000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8" name="Oval 117">
            <a:extLst>
              <a:ext uri="{FF2B5EF4-FFF2-40B4-BE49-F238E27FC236}">
                <a16:creationId xmlns:a16="http://schemas.microsoft.com/office/drawing/2014/main" id="{6AAA87A4-497E-4BF5-B127-5D59E227F23D}"/>
              </a:ext>
            </a:extLst>
          </p:cNvPr>
          <p:cNvSpPr/>
          <p:nvPr/>
        </p:nvSpPr>
        <p:spPr>
          <a:xfrm>
            <a:off x="1887631" y="4987185"/>
            <a:ext cx="242049" cy="228329"/>
          </a:xfrm>
          <a:prstGeom prst="ellipse">
            <a:avLst/>
          </a:prstGeom>
          <a:noFill/>
          <a:ln w="412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82F85BED-6798-4DE2-AF13-4B81DFC39CAA}"/>
              </a:ext>
            </a:extLst>
          </p:cNvPr>
          <p:cNvSpPr txBox="1"/>
          <p:nvPr/>
        </p:nvSpPr>
        <p:spPr>
          <a:xfrm>
            <a:off x="134042" y="5417976"/>
            <a:ext cx="2647945" cy="923330"/>
          </a:xfrm>
          <a:prstGeom prst="rect">
            <a:avLst/>
          </a:prstGeom>
          <a:solidFill>
            <a:schemeClr val="bg2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Cable was then lifted at CT/SI box, no changes occurred</a:t>
            </a:r>
          </a:p>
        </p:txBody>
      </p:sp>
      <p:cxnSp>
        <p:nvCxnSpPr>
          <p:cNvPr id="123" name="Straight Connector 122">
            <a:extLst>
              <a:ext uri="{FF2B5EF4-FFF2-40B4-BE49-F238E27FC236}">
                <a16:creationId xmlns:a16="http://schemas.microsoft.com/office/drawing/2014/main" id="{8F2C1FA7-E41B-490F-B665-A1ABF16A306E}"/>
              </a:ext>
            </a:extLst>
          </p:cNvPr>
          <p:cNvCxnSpPr>
            <a:cxnSpLocks/>
            <a:stCxn id="121" idx="0"/>
            <a:endCxn id="118" idx="3"/>
          </p:cNvCxnSpPr>
          <p:nvPr/>
        </p:nvCxnSpPr>
        <p:spPr>
          <a:xfrm flipV="1">
            <a:off x="1458015" y="5182076"/>
            <a:ext cx="465063" cy="235900"/>
          </a:xfrm>
          <a:prstGeom prst="line">
            <a:avLst/>
          </a:prstGeom>
          <a:ln>
            <a:solidFill>
              <a:srgbClr val="FF0000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2061926"/>
      </p:ext>
    </p:extLst>
  </p:cSld>
  <p:clrMapOvr>
    <a:masterClrMapping/>
  </p:clrMapOvr>
</p:sld>
</file>

<file path=ppt/theme/theme1.xml><?xml version="1.0" encoding="utf-8"?>
<a:theme xmlns:a="http://schemas.openxmlformats.org/drawingml/2006/main" name="FermilabPartners_PowerPoint_Template_090915">
  <a:themeElements>
    <a:clrScheme name="Fermilab">
      <a:dk1>
        <a:srgbClr val="004C97"/>
      </a:dk1>
      <a:lt1>
        <a:srgbClr val="FFFFFF"/>
      </a:lt1>
      <a:dk2>
        <a:srgbClr val="004C9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40404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12336</TotalTime>
  <Words>618</Words>
  <Application>Microsoft Office PowerPoint</Application>
  <PresentationFormat>On-screen Show (4:3)</PresentationFormat>
  <Paragraphs>194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Arial</vt:lpstr>
      <vt:lpstr>Calibri</vt:lpstr>
      <vt:lpstr>Calibri Light</vt:lpstr>
      <vt:lpstr>Helvetica</vt:lpstr>
      <vt:lpstr>Symbol</vt:lpstr>
      <vt:lpstr>FermilabPartners_PowerPoint_Template_090915</vt:lpstr>
      <vt:lpstr>Custom Design</vt:lpstr>
      <vt:lpstr>PowerPoint Presentation</vt:lpstr>
      <vt:lpstr>Outline</vt:lpstr>
      <vt:lpstr>Low Noise AC Power Distribution Proximity</vt:lpstr>
      <vt:lpstr>Simple graphic of system</vt:lpstr>
      <vt:lpstr>The Ground Fault</vt:lpstr>
      <vt:lpstr>Reality of mission</vt:lpstr>
      <vt:lpstr>Conduit Route: Around the wall and up</vt:lpstr>
      <vt:lpstr>Conduit Route: Across to east side wall and down</vt:lpstr>
      <vt:lpstr>Issue Identification: 10 W short</vt:lpstr>
      <vt:lpstr>Issue Identification: 10 W short</vt:lpstr>
      <vt:lpstr>Problem Locations</vt:lpstr>
      <vt:lpstr>Problem Locations</vt:lpstr>
      <vt:lpstr>Issue Identification: 10 W short</vt:lpstr>
      <vt:lpstr>Mitigation Efforts</vt:lpstr>
      <vt:lpstr>Testing the results </vt:lpstr>
      <vt:lpstr>Plans</vt:lpstr>
    </vt:vector>
  </TitlesOfParts>
  <Company>Sandbox Studio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Sandbox Studio</dc:creator>
  <cp:lastModifiedBy>Matthew J. Micheli</cp:lastModifiedBy>
  <cp:revision>716</cp:revision>
  <cp:lastPrinted>2014-01-20T19:40:21Z</cp:lastPrinted>
  <dcterms:created xsi:type="dcterms:W3CDTF">2014-01-03T20:18:13Z</dcterms:created>
  <dcterms:modified xsi:type="dcterms:W3CDTF">2022-06-30T16:56:45Z</dcterms:modified>
</cp:coreProperties>
</file>