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332" r:id="rId5"/>
    <p:sldId id="259" r:id="rId6"/>
    <p:sldId id="287" r:id="rId7"/>
    <p:sldId id="279" r:id="rId8"/>
    <p:sldId id="329" r:id="rId9"/>
    <p:sldId id="330" r:id="rId10"/>
    <p:sldId id="338" r:id="rId11"/>
    <p:sldId id="341" r:id="rId12"/>
    <p:sldId id="331" r:id="rId13"/>
    <p:sldId id="339" r:id="rId14"/>
    <p:sldId id="337" r:id="rId15"/>
    <p:sldId id="336" r:id="rId16"/>
    <p:sldId id="342" r:id="rId17"/>
    <p:sldId id="289" r:id="rId1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FF"/>
    <a:srgbClr val="3399FF"/>
    <a:srgbClr val="FF9900"/>
    <a:srgbClr val="00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95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9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8C728-679A-4ACE-A107-D989C87335E0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9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01124-3E7A-4193-A89A-C4B325E116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72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7:51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2506 174 2304,'0'-2'348,"0"0"-1,-1-1 1,1 1 0,-1 0 0,0-1-1,0 1 1,1 0 0,-2 0-1,1 0 1,0 0 0,0 0 0,-1 0-1,1 0 1,-1 0 0,1 1-1,-4-4 1,1 2-159,0 0 0,0 1 0,0-1 0,0 1 0,0-1 1,0 1-1,-7-2 0,-24-10 723,28 10-691,-1 1 1,0 0-1,-17-4 0,-22-2 35,-1 3 0,0 1 0,0 3 0,-67 5 0,-317 33 1211,263-14-1243,97-11-128,-71 20-292,71-13 200,-53 21 129,7-2-80,-39 6-48,95-25-4,6 0-70,1 2 1,1 3 0,2 2-1,-97 61 1,111-60 75,1 1 0,1 2-1,-46 49 1,64-58 0,1 1 1,0 0-1,2 1 0,0 1 1,2 0-1,0 1 0,-11 31 1,21-44-13,-1 1 0,1-1 0,1 1 0,0 0 0,1 0 0,0 0 0,1 0 0,0 0 0,1 0 0,0 0 0,1 0 0,1 0 0,-1-1 0,2 1 0,8 19 0,-7-18 2,1 2-23,1 0 0,0-1 0,1 0-1,15 21 1,64 64 8,-19-23-1,-51-57 44,1-1-1,1 0 1,1-2 0,0 0-1,1-1 1,1-2 0,34 17-1,19 8 174,1-5-1,1-2 0,2-4 1,106 22-1,-49-23-93,90 18 96,-164-33-24,109 7 0,63-15 233,-79-2-290,-98-1 64,111-16 0,52-28 181,-94 10-55,-69 17-212,-31 10-62,0-2 0,-1 0 0,0-2 0,-1-1 0,0-1 0,-1-1 0,0 0 0,23-22-1,-11 5 60,-2-1-1,-1-2 0,-2-1 1,-1-1-1,37-63 0,-45 62-86,-2-1-1,-2-1 0,16-50 0,-25 63 6,-2 0-1,-1 0 1,-1-1 0,-1 0 0,-1 0-1,-2-35 1,-4 27 75,-1 0-1,-1 0 1,-2 1 0,-1-1-1,-2 2 1,-1-1 0,-19-33-1,-16-33 236,-18-33-100,52 110-90,-2 0 0,0 1 0,-27-31 0,25 35-13,-2 1 0,0 1 0,0 1 0,-1 0 0,-1 2 0,-1 0 0,0 1 0,0 2 0,-1 0 0,-25-7 0,19 9-254,0 1 0,-1 2 1,0 0-1,1 2 0,-1 2 1,0 0-1,0 2 0,-31 5 0,18 1-1590,-68 6-4565,33-14 1490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31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1030 2048,'-17'3'2464,"25"-3"-1142,4-1-820,-1 0 0,1-1-1,-1 0 1,16-6-1,21-4-203,14 2-33,114-24 494,-68 4-167,135-34 224,69-38 87,-190 58-516,178-68 168,23-8 16,-58 37-387,-19 7 74,7 7 788,-197 54-862,7-1-38,56-11 292,-96 22-421,-13 2 12,0 1 0,-1 0 0,17 0 0,-12 1 51,1-1 1,-1 0-1,15-5 0,8-1 207,-3-1-123,-27 7-105,-1 0 0,1 0 0,0 1 0,0 0-1,9-1 1,31-6 405,-23 5-43,-23 3-383,6-4 576,-7 4-602,0 0 0,-1 0 0,1 0 1,0 0-1,0 0 0,0 0 0,0 0 0,0 1 1,0-1-1,0 0 0,0 0 0,0 0 0,-1 0 0,1 0 1,0 0-1,0 0 0,0 0 0,0-1 0,0 1 1,0 0-1,0 0 0,0 0 0,-1 0 0,1 0 1,0 0-1,0 0 0,0 0 0,0 0 0,0 0 1,0 0-1,0 0 0,0 0 0,0 0 0,0 0 0,0 0 1,0-1-1,-1 1 0,1 0 0,0 0 0,0 0 1,0 0-1,0 0 0,0 0 0,0 0 0,0 0 1,0 0-1,0-1 0,0 1 0,0 0 0,0 0 1,0 0-1,0 0 0,0 0 0,0 0 0,0 0 0,0 0 1,0-1-1,0 1 0,0 0 0,0 0 0,1 0 1,-1 0-1,0 0 0,0 0 0,0 0 0,-34 0 38,-1-2 0,-56-9 0,-27-19-40,-25-4-33,108 27 30,25 4-13,0 1 0,0-1-1,1-1 1,-17-8-1,26 12 5,0 0-1,0 0 1,-1 0-1,1 0 1,0 0-1,0 0 0,0 0 1,-1 0-1,1 0 1,0-1-1,0 1 0,0 0 1,-1 0-1,1 0 1,0 0-1,0 0 1,0-1-1,0 1 0,0 0 1,-1 0-1,1 0 1,0 0-1,0-1 0,0 1 1,0 0-1,0 0 1,0 0-1,0-1 1,0 1-1,0 0 0,-1 0 1,1-1-1,0 1 1,0 0-1,0 0 1,0 0-1,0-1 0,1 1 1,-1 0-1,0 0 1,0-1-1,0 1 0,0 0 1,0 0-1,0 0 1,0-1-1,0 1 1,0 0-1,0 0 0,1 0 1,-1 0-1,0-1 1,0 1-1,0 0 1,0 0-1,1 0 0,-1 0 1,0 0-1,0-1 1,0 1-1,1 0 0,-1 0 1,0 0-1,16-5-152,10 0 106,1 2-1,0 1 1,48 2-1,-35 3 61,74 16 0,-93-13-12,1 1 0,-1 1 0,-1 1 0,29 17 0,-46-24 41,-1-1 1,0 0-1,0 0 0,1 1 0,-1-1 0,0 1 1,0-1-1,-1 1 0,1 0 0,0 0 1,-1 0-1,1 0 0,-1 0 0,1 0 0,-1 0 1,0 1-1,0-1 0,0 0 0,0 1 1,-1-1-1,1 1 0,0-1 0,-1 1 1,0-1-1,0 1 0,0-1 0,0 1 0,0-1 1,0 1-1,0-1 0,-1 1 0,0-1 1,1 1-1,-2 3 0,-2 5 104,-1-1 0,1 1 0,-2-1 0,1 0 0,-1 0-1,-9 11 1,-51 53 563,14-16-325,42-46-377,5-6-501,0 0 0,0 1 0,-7 12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33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1116 193 2560,'-5'-4'341,"-1"0"0,0 0 0,-8-10-1,9 9 22,0 0 0,-1 0 0,0 0 0,-6-3 0,-15-6 213,0 1-1,-1 1 1,0 2-1,0 1 1,-1 1-1,-39-5 1,22 7-391,0 2 0,-1 2-1,-64 6 1,81-1-24,0 2 0,0 0 0,1 2-1,0 1 1,-51 22 0,57-20-71,2 2 0,-1 0-1,2 2 1,-1 0 0,2 1 0,0 1 0,-26 28 0,28-25-46,1 1 1,1 1 0,1 0 0,1 1-1,1 0 1,0 1 0,2 0 0,-12 40-1,18-44-8,-1 0 0,2 0 0,1 0-1,0 1 1,2-1 0,0 1 0,1-1-1,1 1 1,1-1 0,0 0 0,12 34-1,-7-30 66,1 0 0,1 0 0,2-1 1,0-1-1,1 0 0,1 0 0,1-1 0,1-1 0,0-1 0,2 0 0,0-1 0,1-1 0,0-1 0,1-1 0,1 0 0,40 19 1,-3-9 57,0-2 1,2-2 0,0-3 0,1-3 0,0-3-1,1-2 1,1-3 0,115-3 0,-123-8-13,-1-1 0,1-3 0,-2-3 0,63-21 0,-78 20-61,-1-2 0,0-2-1,-1-1 1,65-45-1,-82 50-10,-1-2-1,0 0 0,-1-1 1,-1-1-1,-1-1 1,0 0-1,-1-1 1,-1 0-1,19-40 1,-26 44-23,-1 0 0,-1 0 1,0 0-1,-1 0 0,0-1 1,-2 0-1,0 1 0,0-1 0,-2 0 1,0 1-1,0-1 0,-5-17 1,-2 2 30,0 1 1,-2 0-1,-1 1 1,-2 0 0,-16-28-1,14 30-11,-1 1 0,-1 1 0,-2 1 0,0 0 0,-1 1 0,-2 1 0,0 2 0,-2 0 0,0 1-1,-1 1 1,0 1 0,-2 2 0,0 1 0,0 0 0,-1 2 0,-44-12 0,31 13-433,0 1 0,0 2 0,-1 2 1,0 2-1,-58 1 0,-3 10-3712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35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2560,'-7'2'4555,"29"-3"-2417,177 27-354,-73-7-1168,203 22 845,-63-10-684,53 7-82,-87-1-393,53 6 84,-198-31-206,306 33 632,193 32 916,-514-64-1223,0-3 0,89 1 0,-128-9-422,-25-1-88,0 0 0,0 0 1,14-2-1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36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384 73 4608,'-3'-2'304,"0"1"0,0-1 0,0 0 0,0 0 0,0 0 0,1 0 0,-1 0 0,1-1 0,-1 1-1,-2-6 1,2 5 59,1 0 0,-1 0 0,1 1-1,-1-1 1,0 0 0,0 1-1,0 0 1,-1-1 0,-5-2-1,-3 2 259,1-1 0,-1 1 0,0 1 0,-1 0 0,1 1 0,-17 0 0,28 1-619,1 0 0,0 0-1,0 0 1,0 0 0,-1 0 0,1 0 0,0 0-1,0 0 1,0 0 0,-1 1 0,1-1 0,0 0 0,0 0-1,0 0 1,0 0 0,-1 0 0,1 0 0,0 0 0,0 0-1,0 1 1,0-1 0,0 0 0,-1 0 0,1 0 0,0 0-1,0 0 1,0 1 0,0-1 0,0 0 0,0 0 0,0 0-1,0 0 1,0 1 0,0-1 0,0 0 0,0 0-1,0 0 1,0 1 0,0-1 0,0 0 0,0 0 0,0 0-1,0 0 1,0 1 0,0-1 0,0 1 1,0 0 1,1-1-1,-1 1 0,0 0 0,1-1 1,-1 1-1,0-1 0,1 1 0,-1 0 1,1-1-1,-1 1 0,1-1 1,-1 1-1,2 0 0,15 9 71,1-1 0,1-1 0,32 10 0,-17-6 9,139 65 130,-140-57-113,-19-7 183,-13-13-246,-1 1 0,1-1 0,-1 1-1,0-1 1,0 1 0,1-1 0,-1 1 0,0-1 0,0 1 0,1-1 0,-1 1 0,0-1 0,0 1 0,0 0-1,0-1 1,0 1 0,0-1 0,0 1 0,0 0 0,0-1 0,-1 2 0,0 0 57,0 0 0,0 0-1,0-1 1,-1 1 0,1 0 0,-1 0 0,0-1 0,1 1 0,-1-1 0,-3 3 0,-23 12 273,20-12-253,-121 60 957,12-6-424,90-44-793,-76 38 29,32-24-4410,66-26 3500,-1-1 0,0 0 0,0 0 0,-11 1 0,10-3-145,-1 1 0,1-1 0,-8-2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7:53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36 563 3072,'-1'0'190,"-21"-7"538,12 2-13,10 5-670,0 0 0,0 0 0,0 0 0,-1-1 0,1 1 0,0 0 0,0 0 0,0 0 0,0 0 0,0 0 0,-1-1 0,1 1 0,0 0 0,0 0 0,0 0 0,0-1 0,0 1 0,0 0 0,0 0 0,0 0 0,0-1 0,0 1 0,0 0 0,0 0 0,0-1 0,0 1 0,0 0 0,0 0 0,0 0 0,0-1 0,0 1-1,0 0 1,0 0 0,2-3 170,0 1-1,0 0 0,1-1 1,-1 1-1,5-3 0,3-3 111,26-21 295,1 1 0,54-29-1,90-37 695,-80 52-741,129-37-1,-177 63-479,279-64 340,6 27-317,-131 30 204,255 4 0,-354 22 67,206 31-1,-232-20-9,-1 3 0,134 48 0,106 90 1278,-313-150-1636,3 1-44,14 7 267,-24-12-222,0 0-1,1-1 1,-1 1-1,1-1 1,-1 0 0,1 1-1,-1-1 1,1 0-1,-1 0 1,1 0-1,-1 0 1,1 0 0,2 0-1,-3-1-244,0 0 1,0 0-1,0 0 0,0-1 0,0 1 0,0 0 1,0 0-1,-1-1 0,1 1 0,0 0 1,-1-1-1,1 1 0,-1 0 0,1-1 1,-1 1-1,0-1 0,1-1 0,0-2-961,4-11-2808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7:53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856 198 4480,'-13'-18'1239,"-1"0"1,-1 1 0,-1 1-1,0 0 1,-1 1-1,-38-25 1,-37-17 1683,106 69-2883,0 2 0,-2 0 0,0 1 1,19 29-1,-26-37-17,20 29 118,61 96 524,-73-109-356,-1 1 0,-1 0 0,15 48 0,-24-68-192,-1 1 1,0 0-1,0 0 1,0 0-1,-1 0 0,0 0 1,0 10-1,-1-13-54,1 0 0,-1 0 0,0 0 0,0 0 0,1 0 0,-2 0 0,1 0 0,0 0 0,0-1 0,0 1 0,-1 0 0,1-1 0,-1 1 0,0-1 0,1 1 0,-1-1 0,0 0 0,0 1 0,0-1 0,0 0 0,-2 0 0,-28 13 365,-1-1 0,-1-2 0,-54 10 0,-109 9 118,149-24-441,-21 3-242,-121 17 206,67-1-5740,84-16 312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01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2972 234 3712,'-1'-16'6296,"0"14"-6194,1-1-1,-1 1 0,0-1 0,0 1 0,0-1 0,0 1 0,0-1 0,0 1 1,0 0-1,-1 0 0,1 0 0,-1 0 0,0 0 0,0 0 0,-2-2 0,-15-10 81,0 2 1,0 0-1,-1 1 0,-1 1 0,-29-10 0,0 5-136,-67-13-1,-309-24-39,85 47 118,293 6-136,-198 15 12,108-4 0,49-6 8,-38 1 126,-167 32 1,63 19-338,176-40 221,0 3 0,-56 30 0,54-22-57,2 4 1,-88 65-1,124-82 41,0 0 0,1 2 0,1 0 0,0 1 0,2 1 0,0 0 0,1 1 0,1 1 0,-19 43 0,23-41-4,0 0 0,-7 40 0,14-53-1,1-1 1,0 0-1,1 0 0,0 1 1,0-1-1,1 0 0,1 1 1,0-1-1,3 12 1,1-5 2,0 1 0,0-1 0,2-1 0,17 30 0,65 79 119,-69-99-79,2-1 0,41 35 1,-31-35 51,1-1 1,1-1-1,1-3 1,71 31-1,163 38 171,-199-74-59,73 8 1,-43-8-17,14 0-68,196 1 0,-143-13 25,174-7 89,-155-14-138,18-14 96,-12-26-101,10-27 301,-171 68-282,-1-1 0,0-1 0,55-46 0,-39 22 48,72-85-1,-95 97-121,0-1 0,-3-1 0,-1-1 0,18-40 0,-29 54 121,-1-1 0,-1-1 0,-1 1-1,-1-1 1,0 0 0,2-40 0,-7 50-90,0 0 0,-1 0-1,0 0 1,-1 0 0,0 0 0,0 0 0,-2 1 0,1-1 0,-2 1 0,1 0 0,-1 0 0,-1 1 0,0-1 0,-13-15 0,3 8 71,-1 2 1,-1-1 0,0 2-1,-35-22 1,-45-17-52,76 42-78,-11-4-78,-1 1-1,-1 2 1,0 2 0,-48-10-1,64 16-42,-91-17-1040,-41 2-2511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02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 4352,'-4'-16'7061,"5"16"-7018,0 1 0,-1-1 0,1 0 0,0 0 0,0 0 0,0 0 0,0 1 0,0-1 0,-1 1 0,1-1 0,0 0 0,0 1 0,-1-1 0,2 1 0,-1 0 21,204 137 2028,-159-105-1778,-2 0 202,73 73 1,28 51 506,-145-157-1021,125 153 782,-31-36-224,-41-48-114,4 4-92,-42-60-1408,-14-12 697,0 0 0,1-1 0,-1 1 0,0-1-1,0 1 1,1-1 0,-1 0 0,0 0 0,1 1 0,-1-1 0,0 0-1,1 0 1,-1 0 0,0 0 0,1-1 0,-1 1 0,0 0-1,2-1 1,7-3-3589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03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229 465 3328,'-33'-4'3559,"1"-2"0,-59-18 0,66 11-2363,22 11-987,-1 0 1,1 0-1,-1 0 1,0 0-1,1 0 1,-1 1-1,0 0 0,0 0 1,-7-1-1,8 3-73,6 2-37,11 6 88,-9-6-54,18 9 159,0-1-1,46 16 1,-2-2-36,-28-9-61,0-3 1,53 11-1,-88-23-165,-1 0-1,1 0 1,-1-1 0,1 1-1,0-1 1,-1 0-1,1 0 1,-1-1-1,1 1 1,0-1-1,-1 0 1,1 1-1,-1-1 1,0-1-1,7-2 1,-8 2-2,1 0 1,-1 0-1,1 0 1,-1-1-1,0 1 1,1-1-1,-1 1 1,-1-1-1,1 0 1,0 0-1,-1 0 0,1 0 1,-1 0-1,0 0 1,0 0-1,0-1 1,0 1-1,0-5 1,5-48 214,-2 1 1,-6-86-1,-7 38 324,6 87-1040,0-1 0,-1 1 0,0 0 1,-8-17-1,2 17-2620,-7 3-1904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17.1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1880 2816,'-2'4'5816,"6"-11"-4417,12-14-1580,17-15 375,12-12 231,128-123 599,-39 30-183,-89 91-498,-2 7-284,52-42-1,55-31 465,112-70 421,-202 136-762,21-15 68,-42 39-93,0 1 1,2 3-1,82-34 0,-101 49-140,9-4 167,59-13-1,8 11-111,-82 12-8,0 1 1,0 0 0,-1 1-1,20 4 1,1 1 14,45 1 1,-47-5-15,43 4 111,113 6 55,-155-12-62,0-1 0,-1-2 0,48-10-1,-48 4-30,0-2-1,-1 0 0,57-31 1,-64 28-7,-1-1 1,35-29-1,-52 37-88,1-1 0,-2 0-1,1 0 1,-1-1 0,-1 0 0,0 0-1,0-1 1,0 0 0,-1 0-1,-1 0 1,0 0 0,0-1-1,-1 0 1,-1 1 0,1-1-1,-2 0 1,1-1 0,-2 1-1,0-13 1,-1 10-41,0 0-1,-1 1 1,0-1 0,-1 0-1,-1 1 1,0 0 0,-1 0-1,0 0 1,-1 0 0,-1 1-1,0 0 1,0 1-1,-1-1 1,-1 1 0,-10-10-1,4 7 18,-1 1-1,0 0 0,0 2 0,-1 0 1,-1 0-1,0 2 0,0 0 0,-1 2 1,0 0-1,0 0 0,-1 2 0,0 1 0,-23-3 1,-1 3-51,0 2 0,0 2 0,0 2 0,-87 15 0,102-11 9,0 2 0,1 0 0,0 2-1,0 1 1,1 1 0,1 2 0,0 0-1,1 2 1,1 1 0,-32 27-1,22-14-2,-81 78 191,101-93-195,1 1 1,1 1 0,0 0 0,1 0-1,-15 34 1,24-46 17,0 1 1,0 0-1,0 0 0,1 0 0,0 1 0,0-1 1,0 0-1,1 0 0,0 1 0,0-1 1,1 0-1,0 0 0,0 1 0,0-1 1,1 0-1,0 0 0,0 0 0,0 0 0,1-1 1,0 1-1,0-1 0,0 1 0,1-1 1,0 0-1,0 0 0,0-1 0,0 1 1,7 3-1,-3-1-79,2 0 0,-1-1 0,1 0-1,0-1 1,0 0 0,1 0 0,-1-1 0,1-1 0,0 0 0,0 0 0,0-1 0,14 1 0,-12-3-847,0 1 0,0-2 1,0 1-1,0-2 0,0 0 1,-1 0-1,1-1 0,-1-1 1,1 0-1,14-8 0,-12 4-1251,22-17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18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641 36 3712,'0'-1'188,"1"-1"0,0 1 0,0 0 0,0 0 0,0 0 0,0 0 0,0 0 1,0 0-1,7-8 3672,-9 9-3729,1 0 0,0 0 0,-1-1 0,1 1 0,0 0 0,-1 0 0,1 0 0,0 0 0,-1 0 0,1 0 0,0 0 0,-1 0 0,1 0 0,0 0 0,-1 0-1,1 0 1,-1 0 0,-15 0 666,12 0-358,-35 2 286,0 1-1,1 2 0,0 2 0,-68 21 0,16-4-209,-122 14 0,190-34-446,17-3-60,-24 2-113,29-3 96,-1 0 0,1 0 0,0 0 0,-1 0 1,1 0-1,-1 0 0,1 0 0,-1 0 0,1 0 1,0 0-1,-1-1 0,1 1 0,-1 0 0,1 0 1,0 0-1,-1 0 0,1-1 0,-1 1 0,1 0 1,0 0-1,-1-1 0,1 1 0,0 0 0,0-1 1,-1 1-1,1 0 0,0-1 0,0 1 0,-1-1 1,1 1-1,0 0 0,0-1 0,0 1 0,0-1 1,-1 1-1,1 0 0,0-1 0,0 1 0,0-1 0,0 1 1,0-1-1,0 1 0,0 0 0,0-1 0,0 1 1,1-1-1,-1 1 0,0-1 0,0 1 0,0 0 1,1-1-1,0-1-1,0 0 0,0 0 0,0 0 0,1 0 0,-1 1 0,1-1 1,-1 0-1,1 1 0,0-1 0,-1 1 0,1 0 0,0 0 0,0-1 0,2 0 0,34-13-9,-16 7-6,19-7 5,1 2 0,0 2 0,0 2 0,1 1 0,1 2 0,81 0-1,-125 6 21,99 4 84,-88-3 59,0 1 0,1 0 0,-1 0 0,0 1 0,-1 1 0,16 7 0,-24-10-83,0 0 0,0 0 0,0 0 0,0 1 0,-1-1 0,1 1 0,-1-1 0,1 1 0,-1 0 1,0-1-1,1 1 0,-1 0 0,0 0 0,0 0 0,0 0 0,-1 0 0,1 0 0,0 0 0,-1 0 0,1 1 0,-1-1 0,0 0 1,0 0-1,0 0 0,0 1 0,0 1 0,-1 4 89,-1 0 0,1 0 0,-1 0 0,-1 0 0,-5 11 0,-6 11 185,-1 0 0,-24 33 0,-43 51 247,61-86-489,-30 37-893,39-51-1008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5:58:29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630 167 2816,'-22'-25'1036,"16"18"-609,0 0-1,0 0 0,0 1 1,0 0-1,-13-8 0,7 7-217,0 1-1,0 0 0,-1 1 1,0 1-1,0 0 0,0 0 1,-1 1-1,1 1 0,-1 1 1,1 0-1,-1 0 0,0 1 1,1 1-1,-23 4 0,21-2-110,0 0 0,1 1 0,0 1 0,0 0 0,0 1 0,0 0 0,1 1 0,0 1 0,1 0 0,-1 1 0,2 0-1,-1 1 1,-13 15 0,8-4 83,2 1-1,0 0 0,1 0 0,2 1 1,0 1-1,1 1 0,2-1 0,0 1 1,2 1-1,1 0 0,0 0 0,2 0 1,2 0-1,0 53 0,3-64-139,1-1 0,0 0-1,1-1 1,1 1 0,0 0 0,1-1-1,0 0 1,1 0 0,1-1 0,7 13-1,-3-10 39,0 0-1,1-1 0,1 0 0,0-1 0,1 0 1,0-1-1,19 12 0,-16-12 41,1-2 0,0 0 0,1-1 0,0-1 0,0-1 0,0 0 0,1-2 0,0 0 0,0-1 0,1-1 0,-1-1 0,1-1 0,-1 0 0,36-5 0,-23-3 84,0 0 0,-1-3 1,0 0-1,-1-2 0,0-2 1,0 0-1,47-33 0,-66 39-130,0-1-1,-1-1 0,0 0 0,-1 0 1,0-1-1,-1-1 0,0 0 0,0 0 0,-2 0 1,1-1-1,-2 0 0,0-1 0,0 1 1,-1-1-1,-1 0 0,0-1 0,-1 1 0,-1-1 1,0 1-1,-1-1 0,0 0 0,-1 1 1,-3-23-1,-1 18-57,1 0 0,-2-1 0,-1 1 0,0 1 0,-1-1 0,-1 1 0,-1 0 1,-14-21-1,8 18 59,0 1 0,-1 1 0,-2 0 0,1 1 0,-41-31 0,28 28-365,-1 1 1,-1 2-1,0 1 1,-2 2-1,0 1 0,0 1 1,-1 2-1,-1 1 1,-38-4-1,52 11-1303,-1 1-1,-1 0 1,1 2-1,0 1 0,0 1 1,-28 6-1,-40 19-2500,91-27 4089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9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00521-D67A-400D-9712-A4E3AE1BFD80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9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6B35D-E18A-4BC5-9F8D-2B92CCE752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In </a:t>
            </a:r>
            <a:r>
              <a:rPr lang="fr-CH" dirty="0" err="1"/>
              <a:t>red</a:t>
            </a:r>
            <a:r>
              <a:rPr lang="fr-CH" dirty="0"/>
              <a:t> </a:t>
            </a:r>
            <a:r>
              <a:rPr lang="fr-CH" dirty="0" err="1"/>
              <a:t>systems</a:t>
            </a:r>
            <a:r>
              <a:rPr lang="fr-CH" dirty="0"/>
              <a:t> with </a:t>
            </a:r>
            <a:r>
              <a:rPr lang="fr-CH" dirty="0" err="1"/>
              <a:t>similarity</a:t>
            </a:r>
            <a:r>
              <a:rPr lang="fr-CH" dirty="0"/>
              <a:t> </a:t>
            </a:r>
            <a:r>
              <a:rPr lang="fr-CH" dirty="0" err="1"/>
              <a:t>wrt</a:t>
            </a:r>
            <a:r>
              <a:rPr lang="fr-CH" dirty="0"/>
              <a:t> STT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B35D-E18A-4BC5-9F8D-2B92CCE7528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9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Recently</a:t>
            </a:r>
            <a:r>
              <a:rPr lang="fr-CH" dirty="0"/>
              <a:t> </a:t>
            </a:r>
            <a:r>
              <a:rPr lang="fr-CH" dirty="0" err="1"/>
              <a:t>built</a:t>
            </a:r>
            <a:r>
              <a:rPr lang="fr-CH" dirty="0"/>
              <a:t> </a:t>
            </a:r>
            <a:r>
              <a:rPr lang="fr-CH" dirty="0" err="1"/>
              <a:t>systems</a:t>
            </a:r>
            <a:r>
              <a:rPr lang="fr-CH" dirty="0"/>
              <a:t>:</a:t>
            </a:r>
          </a:p>
          <a:p>
            <a:r>
              <a:rPr lang="fr-CH" dirty="0"/>
              <a:t>ALI-MTR</a:t>
            </a:r>
          </a:p>
          <a:p>
            <a:r>
              <a:rPr lang="fr-CH" dirty="0"/>
              <a:t>LHCb-GEM</a:t>
            </a:r>
          </a:p>
          <a:p>
            <a:r>
              <a:rPr lang="fr-CH"/>
              <a:t>CMS-GEM</a:t>
            </a:r>
          </a:p>
          <a:p>
            <a:endParaRPr lang="fr-CH" dirty="0"/>
          </a:p>
          <a:p>
            <a:r>
              <a:rPr lang="fr-CH" dirty="0"/>
              <a:t>BE-ICS </a:t>
            </a:r>
            <a:r>
              <a:rPr lang="fr-CH" dirty="0" err="1"/>
              <a:t>writing</a:t>
            </a:r>
            <a:r>
              <a:rPr lang="fr-CH" dirty="0"/>
              <a:t> software </a:t>
            </a:r>
            <a:r>
              <a:rPr lang="fr-CH" dirty="0" err="1"/>
              <a:t>controls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B35D-E18A-4BC5-9F8D-2B92CCE752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75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Need to validate most of the gas system components: functionalities &amp; </a:t>
            </a:r>
            <a:r>
              <a:rPr lang="en-GB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ageing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6B35D-E18A-4BC5-9F8D-2B92CCE7528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34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6B35D-E18A-4BC5-9F8D-2B92CCE752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9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6B35D-E18A-4BC5-9F8D-2B92CCE752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2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6B35D-E18A-4BC5-9F8D-2B92CCE7528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05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6B35D-E18A-4BC5-9F8D-2B92CCE7528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1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9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7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67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7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Guida CERN/EP-DT-FS Gas Systems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7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Guida CERN/EP-DT-FS Gas Systems Project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1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Guida CERN/EP-DT-FS Gas Systems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4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Guida CERN/EP-DT-FS Gas Systems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4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Guida CERN/EP-DT-FS Gas Systems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Guida CERN/EP-DT-FS Gas Systems Project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5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FC14-B0F8-4D7D-828A-EE3EEAA5D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38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4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image" Target="../media/image2.png"/><Relationship Id="rId21" Type="http://schemas.openxmlformats.org/officeDocument/2006/relationships/customXml" Target="../ink/ink8.xml"/><Relationship Id="rId7" Type="http://schemas.openxmlformats.org/officeDocument/2006/relationships/customXml" Target="../ink/ink1.xml"/><Relationship Id="rId12" Type="http://schemas.openxmlformats.org/officeDocument/2006/relationships/image" Target="../media/image15.png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3.xml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5" Type="http://schemas.openxmlformats.org/officeDocument/2006/relationships/image" Target="../media/image11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23.png"/><Relationship Id="rId10" Type="http://schemas.openxmlformats.org/officeDocument/2006/relationships/image" Target="../media/image14.png"/><Relationship Id="rId19" Type="http://schemas.openxmlformats.org/officeDocument/2006/relationships/customXml" Target="../ink/ink7.xml"/><Relationship Id="rId31" Type="http://schemas.openxmlformats.org/officeDocument/2006/relationships/customXml" Target="../ink/ink13.xml"/><Relationship Id="rId4" Type="http://schemas.openxmlformats.org/officeDocument/2006/relationships/image" Target="../media/image10.png"/><Relationship Id="rId9" Type="http://schemas.openxmlformats.org/officeDocument/2006/relationships/customXml" Target="../ink/ink2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1.xml"/><Relationship Id="rId30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01622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Study for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DUNE STT Gas Systems 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81844" y="4653136"/>
            <a:ext cx="7180312" cy="720080"/>
          </a:xfrm>
        </p:spPr>
        <p:txBody>
          <a:bodyPr>
            <a:normAutofit/>
          </a:bodyPr>
          <a:lstStyle/>
          <a:p>
            <a:r>
              <a:rPr lang="en-GB" sz="18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R.Guida</a:t>
            </a: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behalf of the EP-DT-FS/Gas Team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635544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CERN June 22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" y="60890"/>
            <a:ext cx="2737882" cy="63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09860"/>
            <a:ext cx="6831647" cy="649287"/>
          </a:xfrm>
          <a:solidFill>
            <a:srgbClr val="FFFFFF"/>
          </a:solidFill>
          <a:ln w="12700">
            <a:noFill/>
          </a:ln>
          <a:effectLst/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The DUNE ND-STT: Distribution  </a:t>
            </a:r>
          </a:p>
        </p:txBody>
      </p:sp>
      <p:pic>
        <p:nvPicPr>
          <p:cNvPr id="8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B4B4DCC-3D09-4A02-B1C2-60D0D3FD1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345026"/>
            <a:ext cx="1983611" cy="27320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333EC4-7B18-4318-8194-B33884B0D6A3}"/>
              </a:ext>
            </a:extLst>
          </p:cNvPr>
          <p:cNvSpPr txBox="1"/>
          <p:nvPr/>
        </p:nvSpPr>
        <p:spPr>
          <a:xfrm>
            <a:off x="0" y="974403"/>
            <a:ext cx="315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/>
              <a:t>Distribution: 10 </a:t>
            </a:r>
            <a:r>
              <a:rPr lang="fr-CH" u="sng" dirty="0" err="1"/>
              <a:t>circuiti</a:t>
            </a:r>
            <a:r>
              <a:rPr lang="fr-CH" u="sng" dirty="0"/>
              <a:t> Xe/CO2</a:t>
            </a:r>
            <a:endParaRPr lang="en-GB" u="sng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72F877-6AC4-4E9F-B937-07DE8C923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599" y="1639248"/>
            <a:ext cx="5618066" cy="19441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D58738-9C37-4EB3-8C7E-EAB60A934958}"/>
              </a:ext>
            </a:extLst>
          </p:cNvPr>
          <p:cNvSpPr txBox="1"/>
          <p:nvPr/>
        </p:nvSpPr>
        <p:spPr>
          <a:xfrm>
            <a:off x="4283968" y="1295719"/>
            <a:ext cx="283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View</a:t>
            </a:r>
            <a:r>
              <a:rPr lang="fr-CH" dirty="0"/>
              <a:t> of 1 distribution circuit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F0D88-90DD-400A-BD13-C0DD7BABF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933" y="3726383"/>
            <a:ext cx="5692492" cy="26160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945F1F-5D47-4FEB-BC27-DE0A6D0E2FCA}"/>
              </a:ext>
            </a:extLst>
          </p:cNvPr>
          <p:cNvSpPr txBox="1"/>
          <p:nvPr/>
        </p:nvSpPr>
        <p:spPr>
          <a:xfrm>
            <a:off x="373480" y="4414857"/>
            <a:ext cx="2888612" cy="2103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CH" u="sng" dirty="0"/>
              <a:t>8 STT modules per circuit</a:t>
            </a:r>
          </a:p>
          <a:p>
            <a:pPr algn="r"/>
            <a:endParaRPr lang="fr-CH" u="sng" dirty="0"/>
          </a:p>
          <a:p>
            <a:pPr algn="r">
              <a:lnSpc>
                <a:spcPct val="120000"/>
              </a:lnSpc>
            </a:pPr>
            <a:r>
              <a:rPr lang="fr-CH" sz="1600" dirty="0"/>
              <a:t>Example </a:t>
            </a:r>
            <a:r>
              <a:rPr lang="fr-CH" sz="1600" dirty="0" err="1"/>
              <a:t>from</a:t>
            </a:r>
            <a:r>
              <a:rPr lang="fr-CH" sz="1600" dirty="0"/>
              <a:t> LHC:</a:t>
            </a:r>
          </a:p>
          <a:p>
            <a:pPr algn="r">
              <a:lnSpc>
                <a:spcPct val="120000"/>
              </a:lnSpc>
            </a:pPr>
            <a:r>
              <a:rPr lang="fr-CH" sz="1600" dirty="0"/>
              <a:t>Flow </a:t>
            </a:r>
            <a:r>
              <a:rPr lang="fr-CH" sz="1600" dirty="0" err="1"/>
              <a:t>readout</a:t>
            </a:r>
            <a:endParaRPr lang="fr-CH" sz="1600" dirty="0"/>
          </a:p>
          <a:p>
            <a:pPr algn="r">
              <a:lnSpc>
                <a:spcPct val="120000"/>
              </a:lnSpc>
            </a:pPr>
            <a:r>
              <a:rPr lang="fr-CH" sz="1600" dirty="0" err="1"/>
              <a:t>Individual</a:t>
            </a:r>
            <a:r>
              <a:rPr lang="fr-CH" sz="1600" dirty="0"/>
              <a:t> valves per module</a:t>
            </a:r>
          </a:p>
          <a:p>
            <a:pPr algn="r">
              <a:lnSpc>
                <a:spcPct val="120000"/>
              </a:lnSpc>
            </a:pPr>
            <a:r>
              <a:rPr lang="fr-CH" sz="1600" dirty="0" err="1"/>
              <a:t>Absolute</a:t>
            </a:r>
            <a:r>
              <a:rPr lang="fr-CH" sz="1600" dirty="0"/>
              <a:t> pressure for </a:t>
            </a:r>
            <a:r>
              <a:rPr lang="fr-CH" sz="1600" dirty="0" err="1"/>
              <a:t>leak</a:t>
            </a:r>
            <a:r>
              <a:rPr lang="fr-CH" sz="1600" dirty="0"/>
              <a:t> test</a:t>
            </a:r>
          </a:p>
          <a:p>
            <a:pPr algn="r">
              <a:lnSpc>
                <a:spcPct val="120000"/>
              </a:lnSpc>
            </a:pPr>
            <a:r>
              <a:rPr lang="fr-CH" sz="1600" dirty="0"/>
              <a:t>To </a:t>
            </a:r>
            <a:r>
              <a:rPr lang="fr-CH" sz="1600" dirty="0" err="1"/>
              <a:t>be</a:t>
            </a:r>
            <a:r>
              <a:rPr lang="fr-CH" sz="1600" dirty="0"/>
              <a:t> </a:t>
            </a:r>
            <a:r>
              <a:rPr lang="fr-CH" sz="1600" dirty="0" err="1"/>
              <a:t>seen</a:t>
            </a:r>
            <a:r>
              <a:rPr lang="fr-CH" sz="1600" dirty="0"/>
              <a:t> </a:t>
            </a:r>
            <a:r>
              <a:rPr lang="fr-CH" sz="1600" dirty="0" err="1"/>
              <a:t>what</a:t>
            </a:r>
            <a:r>
              <a:rPr lang="fr-CH" sz="1600" dirty="0"/>
              <a:t> </a:t>
            </a:r>
            <a:r>
              <a:rPr lang="fr-CH" sz="1600" dirty="0" err="1"/>
              <a:t>is</a:t>
            </a:r>
            <a:r>
              <a:rPr lang="fr-CH" sz="1600" dirty="0"/>
              <a:t> </a:t>
            </a:r>
            <a:r>
              <a:rPr lang="fr-CH" sz="1600" dirty="0" err="1"/>
              <a:t>really</a:t>
            </a:r>
            <a:r>
              <a:rPr lang="fr-CH" sz="1600" dirty="0"/>
              <a:t> </a:t>
            </a:r>
            <a:r>
              <a:rPr lang="fr-CH" sz="1600" dirty="0" err="1"/>
              <a:t>needed</a:t>
            </a:r>
            <a:endParaRPr lang="en-GB" sz="1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F4167E-A9A9-4251-B3B4-BC59B02BDEBE}"/>
              </a:ext>
            </a:extLst>
          </p:cNvPr>
          <p:cNvGrpSpPr/>
          <p:nvPr/>
        </p:nvGrpSpPr>
        <p:grpSpPr>
          <a:xfrm>
            <a:off x="1034510" y="1301588"/>
            <a:ext cx="2272320" cy="639360"/>
            <a:chOff x="1034510" y="1301588"/>
            <a:chExt cx="227232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A936845-7B61-4CC7-9D41-C57934CE9BE0}"/>
                    </a:ext>
                  </a:extLst>
                </p14:cNvPr>
                <p14:cNvContentPartPr/>
                <p14:nvPr/>
              </p14:nvContentPartPr>
              <p14:xfrm>
                <a:off x="1034510" y="1301588"/>
                <a:ext cx="1122840" cy="639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A936845-7B61-4CC7-9D41-C57934CE9BE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6870" y="1283588"/>
                  <a:ext cx="115848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D82AEC-E671-43F6-B25F-493FC560F838}"/>
                    </a:ext>
                  </a:extLst>
                </p14:cNvPr>
                <p14:cNvContentPartPr/>
                <p14:nvPr/>
              </p14:nvContentPartPr>
              <p14:xfrm>
                <a:off x="2078510" y="1462148"/>
                <a:ext cx="1189440" cy="203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D82AEC-E671-43F6-B25F-493FC560F8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60870" y="1444148"/>
                  <a:ext cx="1225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8DF569-7C1E-4BDE-8D54-58CC12C5F77F}"/>
                    </a:ext>
                  </a:extLst>
                </p14:cNvPr>
                <p14:cNvContentPartPr/>
                <p14:nvPr/>
              </p14:nvContentPartPr>
              <p14:xfrm>
                <a:off x="2987870" y="1456388"/>
                <a:ext cx="318960" cy="240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8DF569-7C1E-4BDE-8D54-58CC12C5F7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69870" y="1438748"/>
                  <a:ext cx="35460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F808FF-E7C8-4A1B-A608-CBA803BF09DE}"/>
              </a:ext>
            </a:extLst>
          </p:cNvPr>
          <p:cNvGrpSpPr/>
          <p:nvPr/>
        </p:nvGrpSpPr>
        <p:grpSpPr>
          <a:xfrm>
            <a:off x="5067950" y="3135068"/>
            <a:ext cx="1389600" cy="819360"/>
            <a:chOff x="5067950" y="3135068"/>
            <a:chExt cx="1389600" cy="81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8593CC-079E-4F8A-9FAA-1B3D6502E544}"/>
                    </a:ext>
                  </a:extLst>
                </p14:cNvPr>
                <p14:cNvContentPartPr/>
                <p14:nvPr/>
              </p14:nvContentPartPr>
              <p14:xfrm>
                <a:off x="5067950" y="3135068"/>
                <a:ext cx="1200600" cy="547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8593CC-079E-4F8A-9FAA-1B3D6502E54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50310" y="3117428"/>
                  <a:ext cx="123624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D0FBD06-7333-4660-95D1-3E262F16CBD6}"/>
                    </a:ext>
                  </a:extLst>
                </p14:cNvPr>
                <p14:cNvContentPartPr/>
                <p14:nvPr/>
              </p14:nvContentPartPr>
              <p14:xfrm>
                <a:off x="6093230" y="3597668"/>
                <a:ext cx="343080" cy="325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D0FBD06-7333-4660-95D1-3E262F16CBD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75590" y="3579668"/>
                  <a:ext cx="3787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5D99592-BA39-4B0A-B918-AADB9D56D08A}"/>
                    </a:ext>
                  </a:extLst>
                </p14:cNvPr>
                <p14:cNvContentPartPr/>
                <p14:nvPr/>
              </p14:nvContentPartPr>
              <p14:xfrm>
                <a:off x="6284390" y="3756788"/>
                <a:ext cx="173160" cy="19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5D99592-BA39-4B0A-B918-AADB9D56D0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66750" y="3738788"/>
                  <a:ext cx="20880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BDFBFDE-2085-4546-AFD2-D1DFEE21DC64}"/>
              </a:ext>
            </a:extLst>
          </p:cNvPr>
          <p:cNvGrpSpPr/>
          <p:nvPr/>
        </p:nvGrpSpPr>
        <p:grpSpPr>
          <a:xfrm>
            <a:off x="3189110" y="4788188"/>
            <a:ext cx="1900440" cy="1561680"/>
            <a:chOff x="3189110" y="4788188"/>
            <a:chExt cx="1900440" cy="156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BC6D4CA-1C04-4A89-9FF2-CA290EADCE59}"/>
                    </a:ext>
                  </a:extLst>
                </p14:cNvPr>
                <p14:cNvContentPartPr/>
                <p14:nvPr/>
              </p14:nvContentPartPr>
              <p14:xfrm>
                <a:off x="3217550" y="4788188"/>
                <a:ext cx="979560" cy="678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BC6D4CA-1C04-4A89-9FF2-CA290EADCE5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99910" y="4770188"/>
                  <a:ext cx="101520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BEF978A-457F-4069-B640-A5D2418D6BD3}"/>
                    </a:ext>
                  </a:extLst>
                </p14:cNvPr>
                <p14:cNvContentPartPr/>
                <p14:nvPr/>
              </p14:nvContentPartPr>
              <p14:xfrm>
                <a:off x="3530030" y="5027948"/>
                <a:ext cx="246600" cy="174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BEF978A-457F-4069-B640-A5D2418D6B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12030" y="5009948"/>
                  <a:ext cx="282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583B84D-8071-457D-8F78-40D37B70C325}"/>
                    </a:ext>
                  </a:extLst>
                </p14:cNvPr>
                <p14:cNvContentPartPr/>
                <p14:nvPr/>
              </p14:nvContentPartPr>
              <p14:xfrm>
                <a:off x="4295030" y="5239988"/>
                <a:ext cx="342360" cy="340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583B84D-8071-457D-8F78-40D37B70C3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77030" y="5221988"/>
                  <a:ext cx="3780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17745B6-E302-4AF3-8769-CF467B961763}"/>
                    </a:ext>
                  </a:extLst>
                </p14:cNvPr>
                <p14:cNvContentPartPr/>
                <p14:nvPr/>
              </p14:nvContentPartPr>
              <p14:xfrm>
                <a:off x="3189110" y="5407388"/>
                <a:ext cx="1126080" cy="37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17745B6-E302-4AF3-8769-CF467B96176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71110" y="5389748"/>
                  <a:ext cx="11617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09788C6-A2C0-4CE9-9FF2-0302D59FA1D3}"/>
                    </a:ext>
                  </a:extLst>
                </p14:cNvPr>
                <p14:cNvContentPartPr/>
                <p14:nvPr/>
              </p14:nvContentPartPr>
              <p14:xfrm>
                <a:off x="4450910" y="5914268"/>
                <a:ext cx="638640" cy="435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09788C6-A2C0-4CE9-9FF2-0302D59FA1D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33270" y="5896268"/>
                  <a:ext cx="6742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7330DB-506C-417F-A472-AE69F2ED7F66}"/>
                    </a:ext>
                  </a:extLst>
                </p14:cNvPr>
                <p14:cNvContentPartPr/>
                <p14:nvPr/>
              </p14:nvContentPartPr>
              <p14:xfrm>
                <a:off x="3218990" y="6052508"/>
                <a:ext cx="1162800" cy="147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7330DB-506C-417F-A472-AE69F2ED7F6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01350" y="6034508"/>
                  <a:ext cx="1198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E138E3-A823-4B2E-B189-42020392C37C}"/>
                    </a:ext>
                  </a:extLst>
                </p14:cNvPr>
                <p14:cNvContentPartPr/>
                <p14:nvPr/>
              </p14:nvContentPartPr>
              <p14:xfrm>
                <a:off x="4228430" y="6131708"/>
                <a:ext cx="209160" cy="165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E138E3-A823-4B2E-B189-42020392C3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10430" y="6113708"/>
                  <a:ext cx="244800" cy="201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6923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11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09860"/>
            <a:ext cx="6831647" cy="649287"/>
          </a:xfrm>
          <a:solidFill>
            <a:srgbClr val="FFFFFF"/>
          </a:solidFill>
          <a:ln w="12700">
            <a:noFill/>
          </a:ln>
          <a:effectLst/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The DUNE ND-STT</a:t>
            </a:r>
          </a:p>
        </p:txBody>
      </p:sp>
      <p:pic>
        <p:nvPicPr>
          <p:cNvPr id="8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E333EC4-7B18-4318-8194-B33884B0D6A3}"/>
              </a:ext>
            </a:extLst>
          </p:cNvPr>
          <p:cNvSpPr txBox="1"/>
          <p:nvPr/>
        </p:nvSpPr>
        <p:spPr>
          <a:xfrm>
            <a:off x="140400" y="1196752"/>
            <a:ext cx="6662145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 err="1"/>
              <a:t>Some</a:t>
            </a:r>
            <a:r>
              <a:rPr lang="fr-CH" u="sng" dirty="0"/>
              <a:t> </a:t>
            </a:r>
            <a:r>
              <a:rPr lang="fr-CH" u="sng" dirty="0" err="1"/>
              <a:t>numbers</a:t>
            </a:r>
            <a:r>
              <a:rPr lang="fr-CH" u="sng" dirty="0"/>
              <a:t>:</a:t>
            </a:r>
          </a:p>
          <a:p>
            <a:endParaRPr lang="fr-CH" dirty="0"/>
          </a:p>
          <a:p>
            <a:r>
              <a:rPr lang="fr-CH" dirty="0"/>
              <a:t>Total detector volume: 14 m3</a:t>
            </a:r>
          </a:p>
          <a:p>
            <a:endParaRPr lang="fr-CH" dirty="0"/>
          </a:p>
          <a:p>
            <a:r>
              <a:rPr lang="fr-CH" dirty="0"/>
              <a:t>Ar/CO2: 14 modules</a:t>
            </a:r>
          </a:p>
          <a:p>
            <a:endParaRPr lang="fr-CH" dirty="0"/>
          </a:p>
          <a:p>
            <a:r>
              <a:rPr lang="fr-CH" dirty="0"/>
              <a:t>Xe/CO2: 70 modules </a:t>
            </a:r>
          </a:p>
          <a:p>
            <a:endParaRPr lang="fr-CH" dirty="0"/>
          </a:p>
          <a:p>
            <a:r>
              <a:rPr lang="fr-CH" dirty="0"/>
              <a:t>With </a:t>
            </a:r>
            <a:r>
              <a:rPr lang="fr-CH" dirty="0" err="1"/>
              <a:t>gas</a:t>
            </a:r>
            <a:r>
              <a:rPr lang="fr-CH" dirty="0"/>
              <a:t> flow </a:t>
            </a:r>
            <a:r>
              <a:rPr lang="fr-CH" dirty="0" err="1"/>
              <a:t>used</a:t>
            </a:r>
            <a:r>
              <a:rPr lang="fr-CH" dirty="0"/>
              <a:t> to cool </a:t>
            </a:r>
            <a:r>
              <a:rPr lang="fr-CH" dirty="0" err="1"/>
              <a:t>electronics</a:t>
            </a:r>
            <a:r>
              <a:rPr lang="fr-CH" dirty="0"/>
              <a:t>, </a:t>
            </a:r>
            <a:r>
              <a:rPr lang="fr-CH" dirty="0" err="1"/>
              <a:t>needed</a:t>
            </a:r>
            <a:r>
              <a:rPr lang="fr-CH" dirty="0"/>
              <a:t> 10 </a:t>
            </a:r>
            <a:r>
              <a:rPr lang="fr-CH" dirty="0" err="1"/>
              <a:t>nl</a:t>
            </a:r>
            <a:r>
              <a:rPr lang="fr-CH" dirty="0"/>
              <a:t>/min/module</a:t>
            </a:r>
          </a:p>
          <a:p>
            <a:endParaRPr lang="fr-CH" dirty="0"/>
          </a:p>
          <a:p>
            <a:r>
              <a:rPr lang="fr-CH" dirty="0"/>
              <a:t>Total Xe/CO2 flow: ~ 42 nm3/h</a:t>
            </a:r>
          </a:p>
          <a:p>
            <a:pPr marL="285750" indent="-285750">
              <a:buFont typeface="Times New Roman" panose="02020603050405020304" pitchFamily="18" charset="0"/>
              <a:buChar char="."/>
            </a:pPr>
            <a:r>
              <a:rPr lang="fr-CH" sz="1600" dirty="0"/>
              <a:t>flow per detector module ~ 600 </a:t>
            </a:r>
            <a:r>
              <a:rPr lang="fr-CH" sz="1600" dirty="0" err="1"/>
              <a:t>nl</a:t>
            </a:r>
            <a:r>
              <a:rPr lang="fr-CH" sz="1600" dirty="0"/>
              <a:t>/h</a:t>
            </a:r>
          </a:p>
          <a:p>
            <a:pPr marL="285750" indent="-285750">
              <a:buFont typeface="Times New Roman" panose="02020603050405020304" pitchFamily="18" charset="0"/>
              <a:buChar char="."/>
            </a:pPr>
            <a:r>
              <a:rPr lang="fr-CH" sz="1600" dirty="0"/>
              <a:t>10 distribution circuits (</a:t>
            </a:r>
            <a:r>
              <a:rPr lang="fr-CH" sz="1600" dirty="0" err="1"/>
              <a:t>each</a:t>
            </a:r>
            <a:r>
              <a:rPr lang="fr-CH" sz="1600" dirty="0"/>
              <a:t> one </a:t>
            </a:r>
            <a:r>
              <a:rPr lang="fr-CH" sz="1600" dirty="0" err="1"/>
              <a:t>serving</a:t>
            </a:r>
            <a:r>
              <a:rPr lang="fr-CH" sz="1600" dirty="0"/>
              <a:t> 8 detector modules)</a:t>
            </a:r>
          </a:p>
          <a:p>
            <a:pPr marL="285750" indent="-285750">
              <a:buFont typeface="Times New Roman" panose="02020603050405020304" pitchFamily="18" charset="0"/>
              <a:buChar char="."/>
            </a:pPr>
            <a:r>
              <a:rPr lang="fr-CH" sz="1600" dirty="0"/>
              <a:t>flow per distribution circuit ~ 4 nm3/h</a:t>
            </a:r>
          </a:p>
          <a:p>
            <a:pPr marL="285750" indent="-285750">
              <a:buFont typeface="Times New Roman" panose="02020603050405020304" pitchFamily="18" charset="0"/>
              <a:buChar char="."/>
            </a:pPr>
            <a:endParaRPr lang="fr-CH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Still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confirm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if 2 or 3 racks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needed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the </a:t>
            </a:r>
            <a:r>
              <a:rPr kumimoji="0" lang="fr-C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</a:t>
            </a:r>
            <a:r>
              <a:rPr kumimoji="0" lang="fr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distribution 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85982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8F312EF-C6EE-4FDD-BC15-6936B8FE2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8" y="1412777"/>
            <a:ext cx="6798878" cy="39905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12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3463" b="14721"/>
          <a:stretch/>
        </p:blipFill>
        <p:spPr>
          <a:xfrm>
            <a:off x="5100550" y="3140968"/>
            <a:ext cx="4043450" cy="3239006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09860"/>
            <a:ext cx="6831647" cy="649287"/>
          </a:xfrm>
          <a:solidFill>
            <a:srgbClr val="FFFFFF"/>
          </a:solidFill>
          <a:ln w="12700">
            <a:noFill/>
          </a:ln>
          <a:effectLst/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The ALICE-TRD gas system: Analysis </a:t>
            </a:r>
          </a:p>
        </p:txBody>
      </p:sp>
      <p:pic>
        <p:nvPicPr>
          <p:cNvPr id="10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59653" y="4400525"/>
            <a:ext cx="20543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cs typeface="Times New Roman" panose="02020603050405020304" pitchFamily="18" charset="0"/>
              </a:rPr>
              <a:t>Chemical analysis</a:t>
            </a:r>
          </a:p>
          <a:p>
            <a:r>
              <a:rPr lang="en-GB" sz="1600" dirty="0">
                <a:solidFill>
                  <a:schemeClr val="bg1"/>
                </a:solidFill>
                <a:cs typeface="Times New Roman" panose="02020603050405020304" pitchFamily="18" charset="0"/>
              </a:rPr>
              <a:t>Typically O</a:t>
            </a:r>
            <a:r>
              <a:rPr lang="en-GB" sz="16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en-GB" sz="1600" dirty="0">
                <a:solidFill>
                  <a:schemeClr val="bg1"/>
                </a:solidFill>
                <a:cs typeface="Times New Roman" panose="02020603050405020304" pitchFamily="18" charset="0"/>
              </a:rPr>
              <a:t>, H</a:t>
            </a:r>
            <a:r>
              <a:rPr lang="en-GB" sz="1600" baseline="-25000" dirty="0">
                <a:solidFill>
                  <a:schemeClr val="bg1"/>
                </a:solidFill>
                <a:cs typeface="Times New Roman" panose="02020603050405020304" pitchFamily="18" charset="0"/>
              </a:rPr>
              <a:t>2</a:t>
            </a:r>
            <a:r>
              <a:rPr lang="en-GB" sz="1600" dirty="0">
                <a:solidFill>
                  <a:schemeClr val="bg1"/>
                </a:solidFill>
                <a:cs typeface="Times New Roman" panose="02020603050405020304" pitchFamily="18" charset="0"/>
              </a:rPr>
              <a:t>O, IR analysers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6176" y="4670882"/>
            <a:ext cx="2414343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cs typeface="Times New Roman" panose="02020603050405020304" pitchFamily="18" charset="0"/>
              </a:rPr>
              <a:t>Detector based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5B135-353C-45EC-ADBB-C5952BE523FF}"/>
              </a:ext>
            </a:extLst>
          </p:cNvPr>
          <p:cNvSpPr txBox="1"/>
          <p:nvPr/>
        </p:nvSpPr>
        <p:spPr>
          <a:xfrm>
            <a:off x="5220072" y="5262299"/>
            <a:ext cx="2054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cs typeface="Times New Roman" panose="02020603050405020304" pitchFamily="18" charset="0"/>
              </a:rPr>
              <a:t>Typically a detector provided by the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94830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079549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13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09860"/>
            <a:ext cx="6831647" cy="649287"/>
          </a:xfrm>
          <a:solidFill>
            <a:srgbClr val="FFFFFF"/>
          </a:solidFill>
          <a:ln w="12700">
            <a:noFill/>
          </a:ln>
          <a:effectLst/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The ALICE-TRD gas system: P&amp;ID</a:t>
            </a:r>
          </a:p>
        </p:txBody>
      </p:sp>
      <p:pic>
        <p:nvPicPr>
          <p:cNvPr id="8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4D16FD3-3832-40EB-90D5-ADB079D0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46" y="950710"/>
            <a:ext cx="7197707" cy="34863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9685B8-2B5D-4C61-84E4-A50C11313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912" y="4447643"/>
            <a:ext cx="6731063" cy="207109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B191736-AE72-4363-9006-CC6EE00E263F}"/>
              </a:ext>
            </a:extLst>
          </p:cNvPr>
          <p:cNvSpPr/>
          <p:nvPr/>
        </p:nvSpPr>
        <p:spPr>
          <a:xfrm>
            <a:off x="2051720" y="980728"/>
            <a:ext cx="2088232" cy="792088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CA5577-DDB6-473E-A7E0-64AF6426E278}"/>
              </a:ext>
            </a:extLst>
          </p:cNvPr>
          <p:cNvSpPr/>
          <p:nvPr/>
        </p:nvSpPr>
        <p:spPr>
          <a:xfrm>
            <a:off x="1979712" y="1830535"/>
            <a:ext cx="2088232" cy="642509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FEC392-9D27-46C3-A8FC-758EF5564C17}"/>
              </a:ext>
            </a:extLst>
          </p:cNvPr>
          <p:cNvSpPr/>
          <p:nvPr/>
        </p:nvSpPr>
        <p:spPr>
          <a:xfrm>
            <a:off x="1763688" y="2520163"/>
            <a:ext cx="2736304" cy="1052853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F373C9-A913-4867-994B-DB55552168FC}"/>
              </a:ext>
            </a:extLst>
          </p:cNvPr>
          <p:cNvSpPr/>
          <p:nvPr/>
        </p:nvSpPr>
        <p:spPr>
          <a:xfrm>
            <a:off x="1392510" y="4827941"/>
            <a:ext cx="2963465" cy="1342452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C626E4-82A8-48E5-A628-984D7A0333C7}"/>
              </a:ext>
            </a:extLst>
          </p:cNvPr>
          <p:cNvSpPr/>
          <p:nvPr/>
        </p:nvSpPr>
        <p:spPr>
          <a:xfrm>
            <a:off x="5071468" y="5445224"/>
            <a:ext cx="1948804" cy="1084058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82FE3B9-F14A-466D-AB52-07477260B826}"/>
              </a:ext>
            </a:extLst>
          </p:cNvPr>
          <p:cNvSpPr/>
          <p:nvPr/>
        </p:nvSpPr>
        <p:spPr>
          <a:xfrm>
            <a:off x="5399492" y="4383267"/>
            <a:ext cx="1948804" cy="1000679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137F10-1DAC-4D6E-AD4C-C2AE7BB973F0}"/>
              </a:ext>
            </a:extLst>
          </p:cNvPr>
          <p:cNvSpPr/>
          <p:nvPr/>
        </p:nvSpPr>
        <p:spPr>
          <a:xfrm>
            <a:off x="4632078" y="843241"/>
            <a:ext cx="3108274" cy="1289592"/>
          </a:xfrm>
          <a:prstGeom prst="rect">
            <a:avLst/>
          </a:prstGeom>
          <a:noFill/>
          <a:ln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B06E0E-989E-4AA3-B3AF-2D4C689737B4}"/>
              </a:ext>
            </a:extLst>
          </p:cNvPr>
          <p:cNvSpPr txBox="1"/>
          <p:nvPr/>
        </p:nvSpPr>
        <p:spPr>
          <a:xfrm>
            <a:off x="1171335" y="1091132"/>
            <a:ext cx="72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376092"/>
                </a:solidFill>
              </a:rPr>
              <a:t>Mixer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D26EB0-88BA-4913-AD30-AFA69D54548A}"/>
              </a:ext>
            </a:extLst>
          </p:cNvPr>
          <p:cNvSpPr txBox="1"/>
          <p:nvPr/>
        </p:nvSpPr>
        <p:spPr>
          <a:xfrm>
            <a:off x="1034170" y="1942606"/>
            <a:ext cx="91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>
                <a:solidFill>
                  <a:srgbClr val="376092"/>
                </a:solidFill>
              </a:rPr>
              <a:t>Exhaust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2E4F15-0DCC-4410-AFB5-49EA582623F0}"/>
              </a:ext>
            </a:extLst>
          </p:cNvPr>
          <p:cNvSpPr txBox="1"/>
          <p:nvPr/>
        </p:nvSpPr>
        <p:spPr>
          <a:xfrm>
            <a:off x="744703" y="2788990"/>
            <a:ext cx="100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376092"/>
                </a:solidFill>
              </a:rPr>
              <a:t>Xe </a:t>
            </a:r>
            <a:r>
              <a:rPr lang="fr-CH" dirty="0" err="1">
                <a:solidFill>
                  <a:srgbClr val="376092"/>
                </a:solidFill>
              </a:rPr>
              <a:t>recup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885830-8A46-47CC-A695-6F30EEEDACCA}"/>
              </a:ext>
            </a:extLst>
          </p:cNvPr>
          <p:cNvSpPr txBox="1"/>
          <p:nvPr/>
        </p:nvSpPr>
        <p:spPr>
          <a:xfrm>
            <a:off x="387399" y="52605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376092"/>
                </a:solidFill>
              </a:rPr>
              <a:t>Purifier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81ABFD-77D7-47C0-AA38-22872371AB08}"/>
              </a:ext>
            </a:extLst>
          </p:cNvPr>
          <p:cNvSpPr txBox="1"/>
          <p:nvPr/>
        </p:nvSpPr>
        <p:spPr>
          <a:xfrm>
            <a:off x="7822086" y="1192106"/>
            <a:ext cx="129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376092"/>
                </a:solidFill>
              </a:rPr>
              <a:t>Distribution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7769FA-5FF8-4E7F-A963-C4F7A215A64A}"/>
              </a:ext>
            </a:extLst>
          </p:cNvPr>
          <p:cNvSpPr txBox="1"/>
          <p:nvPr/>
        </p:nvSpPr>
        <p:spPr>
          <a:xfrm>
            <a:off x="7344862" y="4643275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>
                <a:solidFill>
                  <a:srgbClr val="376092"/>
                </a:solidFill>
              </a:rPr>
              <a:t>Analysis</a:t>
            </a:r>
            <a:endParaRPr lang="en-GB" dirty="0">
              <a:solidFill>
                <a:srgbClr val="37609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418687-4E02-4EE3-B4E6-B0781782A298}"/>
              </a:ext>
            </a:extLst>
          </p:cNvPr>
          <p:cNvSpPr txBox="1"/>
          <p:nvPr/>
        </p:nvSpPr>
        <p:spPr>
          <a:xfrm>
            <a:off x="7031086" y="574550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>
                <a:solidFill>
                  <a:srgbClr val="376092"/>
                </a:solidFill>
              </a:rPr>
              <a:t>Pump</a:t>
            </a:r>
            <a:endParaRPr lang="en-GB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0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14</a:t>
            </a:fld>
            <a:endParaRPr lang="en-GB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640" y="124933"/>
            <a:ext cx="6831647" cy="649287"/>
          </a:xfrm>
          <a:solidFill>
            <a:srgbClr val="FFFFFF"/>
          </a:solidFill>
          <a:ln w="12700"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The gas system for STT: a first order evaluation </a:t>
            </a:r>
          </a:p>
        </p:txBody>
      </p:sp>
      <p:pic>
        <p:nvPicPr>
          <p:cNvPr id="10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13441" y="4149080"/>
            <a:ext cx="205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</a:t>
            </a:r>
            <a:r>
              <a:rPr lang="fr-CH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3BC60F-7076-4098-B8A6-5B6347A10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71703"/>
              </p:ext>
            </p:extLst>
          </p:nvPr>
        </p:nvGraphicFramePr>
        <p:xfrm>
          <a:off x="32424" y="1380702"/>
          <a:ext cx="3169719" cy="4064000"/>
        </p:xfrm>
        <a:graphic>
          <a:graphicData uri="http://schemas.openxmlformats.org/drawingml/2006/table">
            <a:tbl>
              <a:tblPr/>
              <a:tblGrid>
                <a:gridCol w="1117664">
                  <a:extLst>
                    <a:ext uri="{9D8B030D-6E8A-4147-A177-3AD203B41FA5}">
                      <a16:colId xmlns:a16="http://schemas.microsoft.com/office/drawing/2014/main" val="1822035695"/>
                    </a:ext>
                  </a:extLst>
                </a:gridCol>
                <a:gridCol w="861695">
                  <a:extLst>
                    <a:ext uri="{9D8B030D-6E8A-4147-A177-3AD203B41FA5}">
                      <a16:colId xmlns:a16="http://schemas.microsoft.com/office/drawing/2014/main" val="433999355"/>
                    </a:ext>
                  </a:extLst>
                </a:gridCol>
                <a:gridCol w="1190360">
                  <a:extLst>
                    <a:ext uri="{9D8B030D-6E8A-4147-A177-3AD203B41FA5}">
                      <a16:colId xmlns:a16="http://schemas.microsoft.com/office/drawing/2014/main" val="18108440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>
                          <a:effectLst/>
                          <a:latin typeface="Calibri" panose="020F0502020204030204" pitchFamily="34" charset="0"/>
                        </a:rPr>
                        <a:t>Module</a:t>
                      </a:r>
                      <a:endParaRPr lang="en-GB" sz="1200" noProof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effectLst/>
                          <a:latin typeface="Calibri" panose="020F0502020204030204" pitchFamily="34" charset="0"/>
                        </a:rPr>
                        <a:t>Hardware</a:t>
                      </a:r>
                      <a:r>
                        <a:rPr lang="en-GB" sz="1200" b="1" baseline="30000" noProof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200" b="1" noProof="0" dirty="0" err="1">
                          <a:effectLst/>
                          <a:latin typeface="Calibri" panose="020F0502020204030204" pitchFamily="34" charset="0"/>
                        </a:rPr>
                        <a:t>kCHF</a:t>
                      </a:r>
                      <a:r>
                        <a:rPr lang="en-GB" sz="1200" b="1" noProof="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effectLst/>
                          <a:latin typeface="Calibri" panose="020F0502020204030204" pitchFamily="34" charset="0"/>
                        </a:rPr>
                        <a:t>Construction work</a:t>
                      </a:r>
                      <a:r>
                        <a:rPr lang="en-GB" sz="1200" b="1" baseline="30000" noProof="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200" b="1" noProof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effectLst/>
                          <a:latin typeface="Calibri" panose="020F0502020204030204" pitchFamily="34" charset="0"/>
                        </a:rPr>
                        <a:t>(week)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404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Calibri" panose="020F0502020204030204" pitchFamily="34" charset="0"/>
                        </a:rPr>
                        <a:t>Control rack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182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Mixer </a:t>
                      </a:r>
                      <a:r>
                        <a:rPr lang="en-GB" sz="1200" noProof="0" dirty="0" err="1">
                          <a:effectLst/>
                          <a:latin typeface="Calibri" panose="020F0502020204030204" pitchFamily="34" charset="0"/>
                        </a:rPr>
                        <a:t>Ar</a:t>
                      </a: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/CO2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358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Mixer Xe/CO2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3875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Calibri" panose="020F0502020204030204" pitchFamily="34" charset="0"/>
                        </a:rPr>
                        <a:t>Distribution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50-60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28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Calibri" panose="020F0502020204030204" pitchFamily="34" charset="0"/>
                        </a:rPr>
                        <a:t>Pump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0 + 2 * ~50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835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Exhaust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288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559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Purifier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2293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Xe </a:t>
                      </a:r>
                      <a:r>
                        <a:rPr lang="fr-CH" sz="1200" noProof="0" dirty="0" err="1">
                          <a:effectLst/>
                          <a:latin typeface="Calibri" panose="020F0502020204030204" pitchFamily="34" charset="0"/>
                        </a:rPr>
                        <a:t>recuperation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756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Buffers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CH" sz="1200" noProof="0" dirty="0" err="1"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H" sz="1200" noProof="0" dirty="0" err="1">
                          <a:effectLst/>
                          <a:latin typeface="Calibri" panose="020F0502020204030204" pitchFamily="34" charset="0"/>
                        </a:rPr>
                        <a:t>outside</a:t>
                      </a: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093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Software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H" sz="1200" noProof="0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185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noProof="0" dirty="0">
                          <a:effectLst/>
                          <a:latin typeface="Calibri" panose="020F0502020204030204" pitchFamily="34" charset="0"/>
                        </a:rPr>
                        <a:t>Tot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~ 500 </a:t>
                      </a:r>
                      <a:r>
                        <a:rPr lang="en-GB" sz="1200" noProof="0" dirty="0" err="1">
                          <a:effectLst/>
                          <a:latin typeface="Calibri" panose="020F0502020204030204" pitchFamily="34" charset="0"/>
                        </a:rPr>
                        <a:t>kCHF</a:t>
                      </a:r>
                      <a:endParaRPr lang="en-GB" sz="1200" noProof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  <a:latin typeface="Calibri" panose="020F0502020204030204" pitchFamily="34" charset="0"/>
                        </a:rPr>
                        <a:t>44 weeks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05027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0F0D654-2BF3-4F5C-B6FB-274365EB9175}"/>
              </a:ext>
            </a:extLst>
          </p:cNvPr>
          <p:cNvSpPr/>
          <p:nvPr/>
        </p:nvSpPr>
        <p:spPr>
          <a:xfrm>
            <a:off x="339384" y="971436"/>
            <a:ext cx="8660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Hardware cost and technical resources needed: a first order evaluation, including time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F6F03-A268-4DC2-9FE8-223CE84E94E0}"/>
              </a:ext>
            </a:extLst>
          </p:cNvPr>
          <p:cNvSpPr txBox="1"/>
          <p:nvPr/>
        </p:nvSpPr>
        <p:spPr>
          <a:xfrm>
            <a:off x="339384" y="5475151"/>
            <a:ext cx="8695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aseline="30000" dirty="0"/>
              <a:t>1</a:t>
            </a:r>
            <a:r>
              <a:rPr lang="fr-CH" sz="1400" dirty="0"/>
              <a:t> </a:t>
            </a:r>
            <a:r>
              <a:rPr lang="fr-CH" sz="1400" dirty="0" err="1"/>
              <a:t>assuming</a:t>
            </a:r>
            <a:r>
              <a:rPr lang="fr-CH" sz="1400" dirty="0"/>
              <a:t> </a:t>
            </a:r>
            <a:r>
              <a:rPr lang="fr-CH" sz="1400" dirty="0" err="1"/>
              <a:t>price</a:t>
            </a:r>
            <a:r>
              <a:rPr lang="fr-CH" sz="1400" dirty="0"/>
              <a:t> of components </a:t>
            </a:r>
            <a:r>
              <a:rPr lang="fr-CH" sz="1400" dirty="0" err="1"/>
              <a:t>used</a:t>
            </a:r>
            <a:r>
              <a:rPr lang="fr-CH" sz="1400" dirty="0"/>
              <a:t> for the construction of the LHC </a:t>
            </a:r>
            <a:r>
              <a:rPr lang="fr-CH" sz="1400" dirty="0" err="1"/>
              <a:t>gas</a:t>
            </a:r>
            <a:r>
              <a:rPr lang="fr-CH" sz="1400" dirty="0"/>
              <a:t> </a:t>
            </a:r>
            <a:r>
              <a:rPr lang="fr-CH" sz="1400" dirty="0" err="1"/>
              <a:t>systems</a:t>
            </a:r>
            <a:endParaRPr lang="fr-CH" sz="1400" dirty="0"/>
          </a:p>
          <a:p>
            <a:r>
              <a:rPr lang="fr-CH" sz="1400" baseline="30000" dirty="0"/>
              <a:t>2</a:t>
            </a:r>
            <a:r>
              <a:rPr lang="en-GB" sz="1400" dirty="0"/>
              <a:t> assuming 100% availability of all people involved, team fully competent/trained and </a:t>
            </a:r>
            <a:r>
              <a:rPr lang="fr-CH" sz="1400" dirty="0" err="1"/>
              <a:t>assuming</a:t>
            </a:r>
            <a:r>
              <a:rPr lang="fr-CH" sz="1400" dirty="0"/>
              <a:t> CERN standard </a:t>
            </a:r>
            <a:r>
              <a:rPr lang="fr-CH" sz="1400" dirty="0" err="1"/>
              <a:t>implementation</a:t>
            </a:r>
            <a:r>
              <a:rPr lang="fr-CH" sz="1400" dirty="0"/>
              <a:t> for the LHC </a:t>
            </a:r>
            <a:r>
              <a:rPr lang="fr-CH" sz="1400" dirty="0" err="1"/>
              <a:t>gas</a:t>
            </a:r>
            <a:r>
              <a:rPr lang="fr-CH" sz="1400" dirty="0"/>
              <a:t> </a:t>
            </a:r>
            <a:r>
              <a:rPr lang="fr-CH" sz="1400" dirty="0" err="1"/>
              <a:t>systems</a:t>
            </a:r>
            <a:endParaRPr lang="en-GB" sz="14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CF05141-604A-4C74-A008-F54FC2DAEB7E}"/>
              </a:ext>
            </a:extLst>
          </p:cNvPr>
          <p:cNvGrpSpPr/>
          <p:nvPr/>
        </p:nvGrpSpPr>
        <p:grpSpPr>
          <a:xfrm>
            <a:off x="3163207" y="1874593"/>
            <a:ext cx="6130595" cy="1770431"/>
            <a:chOff x="457200" y="1339617"/>
            <a:chExt cx="8582100" cy="22136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15FA49-1E12-4CE9-8770-EF931E3D1017}"/>
                </a:ext>
              </a:extLst>
            </p:cNvPr>
            <p:cNvSpPr/>
            <p:nvPr/>
          </p:nvSpPr>
          <p:spPr>
            <a:xfrm>
              <a:off x="457200" y="1627668"/>
              <a:ext cx="2602628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GB" sz="1600" dirty="0"/>
                <a:t>Design</a:t>
              </a:r>
            </a:p>
            <a:p>
              <a:pPr algn="r">
                <a:lnSpc>
                  <a:spcPct val="130000"/>
                </a:lnSpc>
              </a:pPr>
              <a:r>
                <a:rPr lang="en-GB" sz="1600" dirty="0"/>
                <a:t>Procurement</a:t>
              </a:r>
            </a:p>
            <a:p>
              <a:pPr algn="r">
                <a:lnSpc>
                  <a:spcPct val="130000"/>
                </a:lnSpc>
              </a:pPr>
              <a:r>
                <a:rPr lang="en-GB" sz="1600" dirty="0"/>
                <a:t>Supervision</a:t>
              </a:r>
            </a:p>
            <a:p>
              <a:pPr algn="r">
                <a:lnSpc>
                  <a:spcPct val="130000"/>
                </a:lnSpc>
              </a:pPr>
              <a:r>
                <a:rPr lang="en-GB" sz="1600" dirty="0"/>
                <a:t>Electrical</a:t>
              </a:r>
            </a:p>
            <a:p>
              <a:pPr algn="r">
                <a:lnSpc>
                  <a:spcPct val="130000"/>
                </a:lnSpc>
              </a:pPr>
              <a:r>
                <a:rPr lang="en-GB" sz="1600" dirty="0"/>
                <a:t>Mech./Pipe/Weld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1B049CF-9E97-4FAB-9666-AC14E9CF9DEF}"/>
                </a:ext>
              </a:extLst>
            </p:cNvPr>
            <p:cNvCxnSpPr/>
            <p:nvPr/>
          </p:nvCxnSpPr>
          <p:spPr>
            <a:xfrm>
              <a:off x="3124200" y="1676212"/>
              <a:ext cx="0" cy="18770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D344E97-DB07-4F18-9403-AD008A75C356}"/>
                </a:ext>
              </a:extLst>
            </p:cNvPr>
            <p:cNvCxnSpPr>
              <a:cxnSpLocks/>
            </p:cNvCxnSpPr>
            <p:nvPr/>
          </p:nvCxnSpPr>
          <p:spPr>
            <a:xfrm>
              <a:off x="4142986" y="2708920"/>
              <a:ext cx="4589110" cy="0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FC2A60E-DBB6-4FA6-813A-2613790D4253}"/>
                </a:ext>
              </a:extLst>
            </p:cNvPr>
            <p:cNvCxnSpPr>
              <a:cxnSpLocks/>
            </p:cNvCxnSpPr>
            <p:nvPr/>
          </p:nvCxnSpPr>
          <p:spPr>
            <a:xfrm>
              <a:off x="3131840" y="1889486"/>
              <a:ext cx="1515159" cy="0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E4DB6D8-3748-4076-BD08-F90A1C1B6F0E}"/>
                </a:ext>
              </a:extLst>
            </p:cNvPr>
            <p:cNvCxnSpPr>
              <a:cxnSpLocks/>
            </p:cNvCxnSpPr>
            <p:nvPr/>
          </p:nvCxnSpPr>
          <p:spPr>
            <a:xfrm>
              <a:off x="4565842" y="2263455"/>
              <a:ext cx="1799741" cy="0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73FCBCE-E466-4568-B050-B7EBD1CF15EE}"/>
                </a:ext>
              </a:extLst>
            </p:cNvPr>
            <p:cNvCxnSpPr>
              <a:cxnSpLocks/>
            </p:cNvCxnSpPr>
            <p:nvPr/>
          </p:nvCxnSpPr>
          <p:spPr>
            <a:xfrm>
              <a:off x="5220072" y="3062856"/>
              <a:ext cx="3512024" cy="0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290DFB7-39BD-41B1-99BE-2FC792C5BE90}"/>
                </a:ext>
              </a:extLst>
            </p:cNvPr>
            <p:cNvCxnSpPr>
              <a:cxnSpLocks/>
            </p:cNvCxnSpPr>
            <p:nvPr/>
          </p:nvCxnSpPr>
          <p:spPr>
            <a:xfrm>
              <a:off x="5265768" y="3463242"/>
              <a:ext cx="3466328" cy="0"/>
            </a:xfrm>
            <a:prstGeom prst="line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9AFFF13-D00A-452C-89BD-2FBD08B986AE}"/>
                </a:ext>
              </a:extLst>
            </p:cNvPr>
            <p:cNvCxnSpPr>
              <a:cxnSpLocks/>
            </p:cNvCxnSpPr>
            <p:nvPr/>
          </p:nvCxnSpPr>
          <p:spPr>
            <a:xfrm>
              <a:off x="3124199" y="1676211"/>
              <a:ext cx="55435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7ED9EAD-E142-44E2-9E6B-480A71856EA0}"/>
                </a:ext>
              </a:extLst>
            </p:cNvPr>
            <p:cNvSpPr/>
            <p:nvPr/>
          </p:nvSpPr>
          <p:spPr>
            <a:xfrm>
              <a:off x="3737913" y="1353711"/>
              <a:ext cx="288032" cy="34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200" dirty="0"/>
                <a:t>7</a:t>
              </a:r>
              <a:endParaRPr lang="en-GB" sz="12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A0A15B1-1160-4797-A537-C2FCC4F8F889}"/>
                </a:ext>
              </a:extLst>
            </p:cNvPr>
            <p:cNvSpPr/>
            <p:nvPr/>
          </p:nvSpPr>
          <p:spPr>
            <a:xfrm>
              <a:off x="4441064" y="1339617"/>
              <a:ext cx="521692" cy="34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200" dirty="0"/>
                <a:t>14</a:t>
              </a:r>
              <a:endParaRPr lang="en-GB" sz="12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D9F318-8905-46D7-BD8F-DF864DF2F279}"/>
                </a:ext>
              </a:extLst>
            </p:cNvPr>
            <p:cNvSpPr/>
            <p:nvPr/>
          </p:nvSpPr>
          <p:spPr>
            <a:xfrm>
              <a:off x="5285641" y="1342733"/>
              <a:ext cx="521698" cy="34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200" dirty="0"/>
                <a:t>21</a:t>
              </a:r>
              <a:endParaRPr lang="en-GB" sz="12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78440A-2C33-4417-B4F7-086CF3AED6E7}"/>
                </a:ext>
              </a:extLst>
            </p:cNvPr>
            <p:cNvSpPr/>
            <p:nvPr/>
          </p:nvSpPr>
          <p:spPr>
            <a:xfrm>
              <a:off x="6055661" y="1360655"/>
              <a:ext cx="619846" cy="34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200" dirty="0"/>
                <a:t>28</a:t>
              </a:r>
              <a:endParaRPr lang="en-GB" sz="12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9FF22A6-5072-4BFB-8C32-350889B30A25}"/>
                </a:ext>
              </a:extLst>
            </p:cNvPr>
            <p:cNvSpPr/>
            <p:nvPr/>
          </p:nvSpPr>
          <p:spPr>
            <a:xfrm>
              <a:off x="6889891" y="1366712"/>
              <a:ext cx="648084" cy="34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200" dirty="0"/>
                <a:t>35</a:t>
              </a:r>
              <a:endParaRPr lang="en-GB" sz="12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A1991E1-5BDD-4B6D-9BC8-9C5F624E8D9D}"/>
                </a:ext>
              </a:extLst>
            </p:cNvPr>
            <p:cNvSpPr/>
            <p:nvPr/>
          </p:nvSpPr>
          <p:spPr>
            <a:xfrm>
              <a:off x="7636491" y="1378028"/>
              <a:ext cx="509278" cy="34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200" dirty="0"/>
                <a:t>42</a:t>
              </a:r>
              <a:endParaRPr lang="en-GB" sz="12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3D46B86-E0AD-46B0-B266-5F61F6EB6190}"/>
                </a:ext>
              </a:extLst>
            </p:cNvPr>
            <p:cNvSpPr/>
            <p:nvPr/>
          </p:nvSpPr>
          <p:spPr>
            <a:xfrm>
              <a:off x="8424893" y="1378028"/>
              <a:ext cx="614407" cy="346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1200" dirty="0"/>
                <a:t>50</a:t>
              </a:r>
              <a:endParaRPr lang="en-GB" sz="1200"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A2174DA6-FB43-4151-9444-560BF8BD8BCD}"/>
              </a:ext>
            </a:extLst>
          </p:cNvPr>
          <p:cNvSpPr/>
          <p:nvPr/>
        </p:nvSpPr>
        <p:spPr>
          <a:xfrm>
            <a:off x="365523" y="6157974"/>
            <a:ext cx="8203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Software Controls: PLC, server, software licenses (</a:t>
            </a:r>
            <a:r>
              <a:rPr lang="en-GB" sz="1400" dirty="0" err="1"/>
              <a:t>WinCCOA</a:t>
            </a:r>
            <a:r>
              <a:rPr lang="en-GB" sz="1400" dirty="0"/>
              <a:t> and Oracle </a:t>
            </a:r>
            <a:r>
              <a:rPr lang="en-GB" sz="1400" dirty="0" err="1"/>
              <a:t>db</a:t>
            </a:r>
            <a:r>
              <a:rPr lang="en-GB" sz="1400" dirty="0"/>
              <a:t>) – CERN standard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66691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15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124729" y="133347"/>
            <a:ext cx="7874783" cy="649287"/>
          </a:xfrm>
          <a:solidFill>
            <a:srgbClr val="FFFFFF"/>
          </a:solidFill>
          <a:ln w="12700">
            <a:noFill/>
          </a:ln>
          <a:effectLst/>
        </p:spPr>
        <p:txBody>
          <a:bodyPr>
            <a:normAutofit/>
          </a:bodyPr>
          <a:lstStyle/>
          <a:p>
            <a:pPr eaLnBrk="1" hangingPunct="1"/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Supervision &amp; knowledge transfer</a:t>
            </a:r>
          </a:p>
        </p:txBody>
      </p:sp>
      <p:pic>
        <p:nvPicPr>
          <p:cNvPr id="8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020813"/>
            <a:ext cx="9144000" cy="5141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It is mandatory to have personnel from DUNE collaboration at CERN during the construction and pre-commissioning (at CERN) phases to ensure follow-up of the project and knowledge transfer for the future operation and maintenance at Fermilab. Minimum:</a:t>
            </a:r>
          </a:p>
          <a:p>
            <a:pPr>
              <a:lnSpc>
                <a:spcPct val="130000"/>
              </a:lnSpc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Technical engineer or equivalent 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Commissioning, maintenance and operation of gas systems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Knowledge of leak detection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Mixed skill (mechanical, electro-mechanical)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Knowledge of gaseous detector</a:t>
            </a:r>
          </a:p>
          <a:p>
            <a:pPr>
              <a:lnSpc>
                <a:spcPct val="130000"/>
              </a:lnSpc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PhD, Software expert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Commissioning, operation of controls system (PLC, </a:t>
            </a:r>
            <a:r>
              <a:rPr lang="en-GB" sz="1600" dirty="0" err="1">
                <a:latin typeface="Times New Roman" pitchFamily="18" charset="0"/>
                <a:cs typeface="Times New Roman" pitchFamily="18" charset="0"/>
              </a:rPr>
              <a:t>WinCCOA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user knowledge, DB user knowledge)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Commissioning, maintenance and operation of gas systems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Knowledge of gaseous detector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357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EB3B8-C1C9-B3D8-8E11-3C28A5D3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985E8-5A67-3734-C1D1-BC0DC66D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89864-CA17-3E20-FCB1-A79FAC3E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16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20D860-A451-E129-227D-364D5A4CA0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27144"/>
            <a:ext cx="7874783" cy="649287"/>
          </a:xfrm>
          <a:solidFill>
            <a:srgbClr val="FFFFFF"/>
          </a:solidFill>
          <a:ln w="12700">
            <a:noFill/>
          </a:ln>
          <a:effectLst/>
        </p:spPr>
        <p:txBody>
          <a:bodyPr>
            <a:normAutofit/>
          </a:bodyPr>
          <a:lstStyle/>
          <a:p>
            <a:pPr eaLnBrk="1" hangingPunct="1"/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ND280-TPCgas system</a:t>
            </a:r>
          </a:p>
        </p:txBody>
      </p:sp>
      <p:pic>
        <p:nvPicPr>
          <p:cNvPr id="8" name="Picture 2" descr="C:\Users\guidar\Documents\IEEE2012\CERN LogoOutline-Blue-04.png">
            <a:extLst>
              <a:ext uri="{FF2B5EF4-FFF2-40B4-BE49-F238E27FC236}">
                <a16:creationId xmlns:a16="http://schemas.microsoft.com/office/drawing/2014/main" id="{C8F5E753-61D7-4E16-1C10-C730A17B6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93394E9-E631-FBDC-947E-D1B8D7C93C78}"/>
              </a:ext>
            </a:extLst>
          </p:cNvPr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505A84F-A3CC-2302-2442-902ADA4BBA59}"/>
                </a:ext>
              </a:extLst>
            </p:cNvPr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79E1A3F-EB2C-4738-08AC-5B773F4D682C}"/>
                </a:ext>
              </a:extLst>
            </p:cNvPr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CDE7B9-01E0-25F1-5AB6-7C6D3F155100}"/>
              </a:ext>
            </a:extLst>
          </p:cNvPr>
          <p:cNvGrpSpPr/>
          <p:nvPr/>
        </p:nvGrpSpPr>
        <p:grpSpPr>
          <a:xfrm>
            <a:off x="539552" y="2060848"/>
            <a:ext cx="7848872" cy="4272530"/>
            <a:chOff x="539552" y="1748758"/>
            <a:chExt cx="7848872" cy="4272530"/>
          </a:xfrm>
        </p:grpSpPr>
        <p:pic>
          <p:nvPicPr>
            <p:cNvPr id="13" name="Picture 12" descr="A picture containing text, indoor, cluttered&#10;&#10;Description automatically generated">
              <a:extLst>
                <a:ext uri="{FF2B5EF4-FFF2-40B4-BE49-F238E27FC236}">
                  <a16:creationId xmlns:a16="http://schemas.microsoft.com/office/drawing/2014/main" id="{E3549BBB-CDDB-ABE7-26FD-C74F67C1A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5" r="26375"/>
            <a:stretch/>
          </p:blipFill>
          <p:spPr>
            <a:xfrm>
              <a:off x="539552" y="1748758"/>
              <a:ext cx="4032448" cy="4270248"/>
            </a:xfrm>
            <a:prstGeom prst="rect">
              <a:avLst/>
            </a:prstGeom>
          </p:spPr>
        </p:pic>
        <p:pic>
          <p:nvPicPr>
            <p:cNvPr id="15" name="Picture 14" descr="A picture containing indoor, warehouse, dirty, cluttered&#10;&#10;Description automatically generated">
              <a:extLst>
                <a:ext uri="{FF2B5EF4-FFF2-40B4-BE49-F238E27FC236}">
                  <a16:creationId xmlns:a16="http://schemas.microsoft.com/office/drawing/2014/main" id="{9B427B98-9312-CB83-2B3D-EE4807ED65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13" r="34250"/>
            <a:stretch/>
          </p:blipFill>
          <p:spPr>
            <a:xfrm>
              <a:off x="4572000" y="1751040"/>
              <a:ext cx="3816424" cy="427024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6601A43-A0E4-0193-EAD2-DFD614CC002B}"/>
              </a:ext>
            </a:extLst>
          </p:cNvPr>
          <p:cNvSpPr txBox="1"/>
          <p:nvPr/>
        </p:nvSpPr>
        <p:spPr>
          <a:xfrm>
            <a:off x="0" y="1020813"/>
            <a:ext cx="9144000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CH" sz="1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he first gas system built for an experiment not on CERN site</a:t>
            </a:r>
          </a:p>
          <a:p>
            <a:pPr>
              <a:lnSpc>
                <a:spcPct val="130000"/>
              </a:lnSpc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Nowadays commissioning ongoing in our lab</a:t>
            </a:r>
          </a:p>
          <a:p>
            <a:pPr>
              <a:lnSpc>
                <a:spcPct val="130000"/>
              </a:lnSpc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Shipment expected after summer (installation before end 2022)</a:t>
            </a:r>
          </a:p>
        </p:txBody>
      </p:sp>
    </p:spTree>
    <p:extLst>
      <p:ext uri="{BB962C8B-B14F-4D97-AF65-F5344CB8AC3E}">
        <p14:creationId xmlns:p14="http://schemas.microsoft.com/office/powerpoint/2010/main" val="71133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17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124729" y="133347"/>
            <a:ext cx="6471607" cy="649287"/>
          </a:xfrm>
          <a:solidFill>
            <a:srgbClr val="FFFFFF"/>
          </a:solidFill>
          <a:ln w="12700">
            <a:noFill/>
          </a:ln>
          <a:effectLst/>
        </p:spPr>
        <p:txBody>
          <a:bodyPr/>
          <a:lstStyle/>
          <a:p>
            <a:pPr eaLnBrk="1" hangingPunct="1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Conclusions</a:t>
            </a:r>
          </a:p>
        </p:txBody>
      </p:sp>
      <p:pic>
        <p:nvPicPr>
          <p:cNvPr id="8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052736"/>
            <a:ext cx="8640960" cy="530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The development, construction and operation of the gas systems for the LHC experiments has contributed to the creation of CERN expertise in this domain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GB" sz="1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Gas systems are designed and built according to functional modules:</a:t>
            </a: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Simplified maintenance and operation activities for the team</a:t>
            </a: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Fully automated systems with remote control/monitoring</a:t>
            </a: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impressive reliability level</a:t>
            </a: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endParaRPr lang="en-GB" sz="1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Approximate cost and resource estimate presented</a:t>
            </a: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GB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Very important to have one experienced technical engineer or equivalent and one software expert following production and test phases to ensure the start up of a good knowledge transfer process in view of maintenance and operation in USA. We need to build an onsite expertise to ensure good operation conditions. </a:t>
            </a: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Assuming 100% availability of all people involved and team fully competent/trained the full process will take about 50 weeks</a:t>
            </a: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1 month commissioning at production site needed (not included in the 50 weeks)</a:t>
            </a:r>
          </a:p>
          <a:p>
            <a:pPr marL="285750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endParaRPr lang="en-GB" sz="1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Cost estimate based on CERN gas team present knowledge. In case DUNE would express wish for CERN to build the system, the following steps would be needed: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arenR"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Agreement with the EP department about the CERN contribution to DUNE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arenR"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Assessment of timing and schedule compatibility with team present activities (To be considered the critical period LHC-LS3: 2025-2027). </a:t>
            </a:r>
          </a:p>
          <a:p>
            <a:pPr marL="800100" lvl="1" indent="-342900">
              <a:lnSpc>
                <a:spcPct val="110000"/>
              </a:lnSpc>
              <a:buFont typeface="+mj-lt"/>
              <a:buAutoNum type="arabicParenR"/>
            </a:pPr>
            <a:r>
              <a:rPr lang="en-GB" sz="1300" dirty="0">
                <a:latin typeface="Times New Roman" pitchFamily="18" charset="0"/>
                <a:cs typeface="Times New Roman" pitchFamily="18" charset="0"/>
              </a:rPr>
              <a:t>Collaboration agreement between DUNE and EP-DT in form of a Workpackage, specifying the injected DUNE resources (personnel, funds) and the EP-DT deliverables and milestones.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062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2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124729" y="133347"/>
            <a:ext cx="6615623" cy="649287"/>
          </a:xfrm>
          <a:solidFill>
            <a:srgbClr val="FFFFFF"/>
          </a:solidFill>
          <a:ln w="12700">
            <a:noFill/>
          </a:ln>
          <a:effectLst/>
        </p:spPr>
        <p:txBody>
          <a:bodyPr/>
          <a:lstStyle/>
          <a:p>
            <a:pPr eaLnBrk="1" hangingPunct="1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Outlook</a:t>
            </a:r>
          </a:p>
        </p:txBody>
      </p:sp>
      <p:pic>
        <p:nvPicPr>
          <p:cNvPr id="8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7545" y="1445289"/>
            <a:ext cx="7414855" cy="4382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systems for LHC experiments:</a:t>
            </a:r>
          </a:p>
          <a:p>
            <a:pPr marL="742950" lvl="1" indent="-285750">
              <a:lnSpc>
                <a:spcPct val="150000"/>
              </a:lnSpc>
              <a:buFont typeface="Times New Roman" panose="02020603050405020304" pitchFamily="18" charset="0"/>
              <a:buChar char="▫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Automation  </a:t>
            </a:r>
          </a:p>
          <a:p>
            <a:pPr marL="742950" lvl="1" indent="-285750">
              <a:lnSpc>
                <a:spcPct val="150000"/>
              </a:lnSpc>
              <a:buFont typeface="Times New Roman" panose="02020603050405020304" pitchFamily="18" charset="0"/>
              <a:buChar char="▫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Modularity</a:t>
            </a:r>
          </a:p>
          <a:p>
            <a:pPr marL="742950" lvl="1" indent="-285750">
              <a:lnSpc>
                <a:spcPct val="150000"/>
              </a:lnSpc>
              <a:buFont typeface="Times New Roman" panose="02020603050405020304" pitchFamily="18" charset="0"/>
              <a:buChar char="▫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systems description:</a:t>
            </a:r>
          </a:p>
          <a:p>
            <a:pPr marL="742950" lvl="1" indent="-285750">
              <a:lnSpc>
                <a:spcPct val="150000"/>
              </a:lnSpc>
              <a:buFont typeface="Times New Roman" panose="02020603050405020304" pitchFamily="18" charset="0"/>
              <a:buChar char="▫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 </a:t>
            </a:r>
          </a:p>
          <a:p>
            <a:pPr marL="742950" lvl="1" indent="-285750">
              <a:lnSpc>
                <a:spcPct val="150000"/>
              </a:lnSpc>
              <a:buFont typeface="Times New Roman" panose="02020603050405020304" pitchFamily="18" charset="0"/>
              <a:buChar char="▫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blocks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example: a closer view to TRT gas systems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STT case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133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3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33347"/>
            <a:ext cx="6759639" cy="649287"/>
          </a:xfrm>
          <a:solidFill>
            <a:srgbClr val="FFFFFF"/>
          </a:solidFill>
          <a:ln w="12700">
            <a:noFill/>
          </a:ln>
          <a:effectLst/>
        </p:spPr>
        <p:txBody>
          <a:bodyPr/>
          <a:lstStyle/>
          <a:p>
            <a:pPr eaLnBrk="1" hangingPunct="1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Gas systems for the LHC experiments</a:t>
            </a:r>
          </a:p>
        </p:txBody>
      </p:sp>
      <p:pic>
        <p:nvPicPr>
          <p:cNvPr id="8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016788"/>
            <a:ext cx="8490052" cy="154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basic function of the gas system is to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mix the different gas components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the appropriate proportion and to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distribute the mixture to the individual chambers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30 gas systems (about 300 racks)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delivering the required mixture to the particle detectors of all LHC experiments.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2686561"/>
            <a:ext cx="3089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mixture is the sensitive medium where the charge multiplication is producing the signal.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and stable mixture composition are basic requirements for good and stable long-term operation of all detectors.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4FB8930-810D-42DC-BD3B-7C8BEFF2D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064" y="3015842"/>
            <a:ext cx="4603448" cy="37056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B76C24-62AE-436E-8E9E-311E3A592E2F}"/>
              </a:ext>
            </a:extLst>
          </p:cNvPr>
          <p:cNvSpPr/>
          <p:nvPr/>
        </p:nvSpPr>
        <p:spPr>
          <a:xfrm>
            <a:off x="3722192" y="2445139"/>
            <a:ext cx="50262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Summary of the sub-detector gas systems at the LHC experiments</a:t>
            </a:r>
          </a:p>
          <a:p>
            <a:r>
              <a:rPr lang="en-GB" sz="1100" i="1" dirty="0"/>
              <a:t>Grey: single pass detector gas systems; light green: detector gas recirculation system; </a:t>
            </a:r>
          </a:p>
          <a:p>
            <a:r>
              <a:rPr lang="en-GB" sz="1100" i="1" dirty="0"/>
              <a:t>dark green: gas recuperation plant; orange: detector flushing systems.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24718C-BAE4-4637-AE79-DA69A8AA3B78}"/>
              </a:ext>
            </a:extLst>
          </p:cNvPr>
          <p:cNvSpPr/>
          <p:nvPr/>
        </p:nvSpPr>
        <p:spPr>
          <a:xfrm>
            <a:off x="4135464" y="5028032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2E516A-8CD4-40C5-AF85-A60AF36B9AF1}"/>
              </a:ext>
            </a:extLst>
          </p:cNvPr>
          <p:cNvSpPr/>
          <p:nvPr/>
        </p:nvSpPr>
        <p:spPr>
          <a:xfrm>
            <a:off x="5262936" y="6046860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6674C6-65F7-4A61-969A-FC82EE7A94A8}"/>
              </a:ext>
            </a:extLst>
          </p:cNvPr>
          <p:cNvSpPr/>
          <p:nvPr/>
        </p:nvSpPr>
        <p:spPr>
          <a:xfrm>
            <a:off x="5010908" y="6380608"/>
            <a:ext cx="10088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038FB1-7B6A-4E7A-A202-7B38CD6A13F1}"/>
              </a:ext>
            </a:extLst>
          </p:cNvPr>
          <p:cNvSpPr/>
          <p:nvPr/>
        </p:nvSpPr>
        <p:spPr>
          <a:xfrm>
            <a:off x="3873140" y="6381328"/>
            <a:ext cx="10088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2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A1EFF-BFA1-4068-8079-242072D7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4840D-3D33-497A-957D-4315A9E9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1F26-FCFA-4D96-8D76-0D5AA79E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8DC75-7BBE-4F81-B8B5-52A499C4BC12}"/>
              </a:ext>
            </a:extLst>
          </p:cNvPr>
          <p:cNvSpPr txBox="1"/>
          <p:nvPr/>
        </p:nvSpPr>
        <p:spPr>
          <a:xfrm>
            <a:off x="395064" y="1484784"/>
            <a:ext cx="8604448" cy="281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gas systems were built according to a common standard allowing minimization of manpower and costs for maintenance and operation.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Construction started early 2000</a:t>
            </a: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Operational since 2005-2006</a:t>
            </a:r>
          </a:p>
          <a:p>
            <a:pPr marL="285750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CERN gas team: </a:t>
            </a: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join collaboration between EP-DT-FS, BE-ICS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3DE86A4-ABFE-45B9-AF5D-9381E8B43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133347"/>
            <a:ext cx="6759639" cy="649287"/>
          </a:xfrm>
          <a:solidFill>
            <a:srgbClr val="FFFFFF"/>
          </a:solidFill>
          <a:ln w="12700">
            <a:noFill/>
          </a:ln>
          <a:effectLst/>
        </p:spPr>
        <p:txBody>
          <a:bodyPr/>
          <a:lstStyle/>
          <a:p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The “Gas Team”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1" name="Picture 2" descr="C:\Users\guidar\Documents\IEEE2012\CERN LogoOutline-Blue-04.png">
            <a:extLst>
              <a:ext uri="{FF2B5EF4-FFF2-40B4-BE49-F238E27FC236}">
                <a16:creationId xmlns:a16="http://schemas.microsoft.com/office/drawing/2014/main" id="{152759AF-87A7-47A2-BE43-8ED96E92A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0EA47E-D176-420E-8C91-DC0245EE22F6}"/>
              </a:ext>
            </a:extLst>
          </p:cNvPr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B3B7A8-BF4F-42F4-909B-0E406F162486}"/>
                </a:ext>
              </a:extLst>
            </p:cNvPr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F85D31-7777-48CC-B40C-A7A0B5846009}"/>
                </a:ext>
              </a:extLst>
            </p:cNvPr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099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5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124729" y="133347"/>
            <a:ext cx="6687631" cy="649287"/>
          </a:xfrm>
          <a:solidFill>
            <a:srgbClr val="FFFFFF"/>
          </a:solidFill>
          <a:ln w="12700">
            <a:noFill/>
          </a:ln>
          <a:effectLst/>
        </p:spPr>
        <p:txBody>
          <a:bodyPr/>
          <a:lstStyle/>
          <a:p>
            <a:pPr eaLnBrk="1" hangingPunct="1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Gas systems for the LHC experiments</a:t>
            </a:r>
          </a:p>
        </p:txBody>
      </p:sp>
      <p:pic>
        <p:nvPicPr>
          <p:cNvPr id="8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1067772"/>
            <a:ext cx="8424936" cy="242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Gas systems extend from the surface building to the service balcony on the experiment following a route few hundred meters long.</a:t>
            </a:r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Primary gas supply point is located in surface building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Gas system distributed in three levels:</a:t>
            </a: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Surface (SG) </a:t>
            </a: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Gas Service room (USC)</a:t>
            </a:r>
          </a:p>
          <a:p>
            <a:pPr marL="742950" lvl="1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experimental cavern (UXC)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r="14389" b="4546"/>
          <a:stretch/>
        </p:blipFill>
        <p:spPr bwMode="auto">
          <a:xfrm>
            <a:off x="3967511" y="2636912"/>
            <a:ext cx="506898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845947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detector volume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several 100 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expensive gas components: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is operated in closed loop gas circulation with a recirculation fraction higher than 90-95 %.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838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6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124729" y="133347"/>
            <a:ext cx="6759639" cy="649287"/>
          </a:xfrm>
          <a:solidFill>
            <a:srgbClr val="FFFFFF"/>
          </a:solidFill>
          <a:ln w="12700">
            <a:noFill/>
          </a:ln>
          <a:effectLst/>
        </p:spPr>
        <p:txBody>
          <a:bodyPr/>
          <a:lstStyle/>
          <a:p>
            <a:pPr eaLnBrk="1" hangingPunct="1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Gas system: design requirements</a:t>
            </a:r>
          </a:p>
        </p:txBody>
      </p:sp>
      <p:pic>
        <p:nvPicPr>
          <p:cNvPr id="8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0040" y="1052736"/>
            <a:ext cx="8604448" cy="5097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Gas systems (as detectors) are subject to severe requirements on material &amp; gas for safe detector operation: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Mainly (or exclusively) stainless steel pipe and components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Need to validate most of the gas system components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Documentation for QA and operation/maintenance follow up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Monitoring of gas system operation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Monitor of supply gases and mixture composition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Evaluation of operational cost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Flexible design to accommodate detector requirements/upgrades</a:t>
            </a:r>
          </a:p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Careful evaluation of </a:t>
            </a:r>
          </a:p>
          <a:p>
            <a:pPr marL="742950" lvl="1" indent="-285750">
              <a:lnSpc>
                <a:spcPct val="130000"/>
              </a:lnSpc>
              <a:buFont typeface="Times New Roman" panose="02020603050405020304" pitchFamily="18" charset="0"/>
              <a:buChar char="▫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resources for operation</a:t>
            </a:r>
          </a:p>
          <a:p>
            <a:pPr marL="742950" lvl="1" indent="-285750">
              <a:lnSpc>
                <a:spcPct val="130000"/>
              </a:lnSpc>
              <a:buFont typeface="Times New Roman" panose="02020603050405020304" pitchFamily="18" charset="0"/>
              <a:buChar char="▫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resources for maintenance activity</a:t>
            </a:r>
          </a:p>
          <a:p>
            <a:pPr marL="742950" lvl="1" indent="-285750">
              <a:lnSpc>
                <a:spcPct val="130000"/>
              </a:lnSpc>
              <a:buFont typeface="Times New Roman" panose="02020603050405020304" pitchFamily="18" charset="0"/>
              <a:buChar char="▫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Stability required </a:t>
            </a:r>
          </a:p>
          <a:p>
            <a:pPr marL="742950" lvl="1" indent="-285750">
              <a:lnSpc>
                <a:spcPct val="130000"/>
              </a:lnSpc>
              <a:buFont typeface="Times New Roman" panose="02020603050405020304" pitchFamily="18" charset="0"/>
              <a:buChar char="▫"/>
            </a:pPr>
            <a:r>
              <a:rPr lang="en-GB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Balance requirements vs safety (as much as possible)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379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124729" y="133347"/>
            <a:ext cx="6759639" cy="649287"/>
          </a:xfrm>
          <a:solidFill>
            <a:srgbClr val="FFFFFF"/>
          </a:solidFill>
          <a:ln w="12700">
            <a:noFill/>
          </a:ln>
          <a:effectLst/>
        </p:spPr>
        <p:txBody>
          <a:bodyPr/>
          <a:lstStyle/>
          <a:p>
            <a:pPr eaLnBrk="1" hangingPunct="1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Gas system construction: modularity</a:t>
            </a:r>
          </a:p>
        </p:txBody>
      </p:sp>
      <p:pic>
        <p:nvPicPr>
          <p:cNvPr id="8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1124340"/>
            <a:ext cx="8604448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u="sng" dirty="0">
                <a:latin typeface="Times New Roman" pitchFamily="18" charset="0"/>
                <a:cs typeface="Times New Roman" pitchFamily="18" charset="0"/>
              </a:rPr>
              <a:t>Gas systems are made of several modules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i="1" dirty="0">
                <a:latin typeface="Times New Roman" pitchFamily="18" charset="0"/>
                <a:cs typeface="Times New Roman" pitchFamily="18" charset="0"/>
              </a:rPr>
              <a:t>building blocks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): mixer, pre-distribution, distribution, circulation pump, purifier, humidifier, membrane, liquefier, gas analysis, etc.</a:t>
            </a:r>
            <a:endParaRPr lang="en-GB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Functional modules are equal between different gas systems, but </a:t>
            </a:r>
            <a:r>
              <a:rPr lang="en-GB" u="sng" dirty="0">
                <a:latin typeface="Times New Roman" pitchFamily="18" charset="0"/>
                <a:cs typeface="Times New Roman" pitchFamily="18" charset="0"/>
              </a:rPr>
              <a:t>they can be configured to satisfy the specific needs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of all particle detector.</a:t>
            </a:r>
            <a:endParaRPr lang="en-GB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10000"/>
              </a:lnSpc>
              <a:buFont typeface="Times New Roman" panose="02020603050405020304" pitchFamily="18" charset="0"/>
              <a:buChar char="▫"/>
            </a:pP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Implementation: control rack and crates (flexible during installation phase and max modularity for large systems)</a:t>
            </a:r>
            <a:endParaRPr lang="en-GB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2" name="Picture 14" descr="C:\Users\guidar\Documents\IEEE2013\gas system\last foti\DSC09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321112" y="3543984"/>
            <a:ext cx="3224129" cy="241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C:\Users\guidar\Documents\IEEE2013\gas system\last foti\DSC09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52901" y="3558577"/>
            <a:ext cx="3226463" cy="241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56992"/>
            <a:ext cx="20446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rack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crate</a:t>
            </a: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(PLCs)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Modules crates</a:t>
            </a:r>
          </a:p>
          <a:p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Profibus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connection to control crate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07704" y="3543557"/>
            <a:ext cx="1008112" cy="6520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835696" y="4437112"/>
            <a:ext cx="1008112" cy="6520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52153" y="5229200"/>
            <a:ext cx="691655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2915816" y="4797152"/>
            <a:ext cx="288032" cy="129614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689648" y="4539917"/>
            <a:ext cx="2754560" cy="94347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60409" y="5337212"/>
            <a:ext cx="2783799" cy="574325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807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984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8</a:t>
            </a:fld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09860"/>
            <a:ext cx="6831647" cy="649287"/>
          </a:xfrm>
          <a:solidFill>
            <a:srgbClr val="FFFFFF"/>
          </a:solidFill>
          <a:ln w="12700">
            <a:noFill/>
          </a:ln>
          <a:effectLst/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The TRT gas system: overview </a:t>
            </a:r>
          </a:p>
        </p:txBody>
      </p:sp>
      <p:pic>
        <p:nvPicPr>
          <p:cNvPr id="9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79512" y="912271"/>
            <a:ext cx="8820000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Similar systems to STT case: ALICE-TRD and ATLAS-TRT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Overview of the modules from the Gas Controls Software interface: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Functional modules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5CD69-889C-4FCC-B725-8022B6C84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667" y="2166790"/>
            <a:ext cx="6228184" cy="42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00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22/06/2022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1976" cy="365125"/>
          </a:xfrm>
        </p:spPr>
        <p:txBody>
          <a:bodyPr/>
          <a:lstStyle/>
          <a:p>
            <a:r>
              <a:rPr lang="en-GB" dirty="0"/>
              <a:t>R. Guida CERN/EP-DT-FS Gas Systems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FFC14-B0F8-4D7D-828A-EE3EEAA5DDC5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109860"/>
            <a:ext cx="6831647" cy="649287"/>
          </a:xfrm>
          <a:solidFill>
            <a:srgbClr val="FFFFFF"/>
          </a:solidFill>
          <a:ln w="12700">
            <a:noFill/>
          </a:ln>
          <a:effectLst/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The ALICE-TRD gas system: Distribution  </a:t>
            </a:r>
          </a:p>
        </p:txBody>
      </p:sp>
      <p:pic>
        <p:nvPicPr>
          <p:cNvPr id="8" name="Picture 2" descr="C:\Users\guidar\Documents\IEEE2012\CERN LogoOutline-Blue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79512" y="907279"/>
            <a:ext cx="8820000" cy="37824"/>
            <a:chOff x="179512" y="582864"/>
            <a:chExt cx="8820000" cy="378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79512" y="582864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9512" y="620688"/>
              <a:ext cx="8820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79512" y="957241"/>
            <a:ext cx="88200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ALICE-TRD total detector volume (30 m</a:t>
            </a:r>
            <a:r>
              <a:rPr lang="en-GB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40BC8D-1A72-4A2C-AFBD-D6258BF5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3" y="1427075"/>
            <a:ext cx="5472608" cy="36051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4D5BC0-7488-4C0F-B99C-BEF30B44F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668" y="3051709"/>
            <a:ext cx="4529021" cy="32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03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14762</TotalTime>
  <Words>1501</Words>
  <Application>Microsoft Office PowerPoint</Application>
  <PresentationFormat>On-screen Show (4:3)</PresentationFormat>
  <Paragraphs>277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Office Theme</vt:lpstr>
      <vt:lpstr>Study for  DUNE STT Gas Systems </vt:lpstr>
      <vt:lpstr>Outlook</vt:lpstr>
      <vt:lpstr>Gas systems for the LHC experiments</vt:lpstr>
      <vt:lpstr>The “Gas Team”</vt:lpstr>
      <vt:lpstr>Gas systems for the LHC experiments</vt:lpstr>
      <vt:lpstr>Gas system: design requirements</vt:lpstr>
      <vt:lpstr>Gas system construction: modularity</vt:lpstr>
      <vt:lpstr>The TRT gas system: overview </vt:lpstr>
      <vt:lpstr>The ALICE-TRD gas system: Distribution  </vt:lpstr>
      <vt:lpstr>The DUNE ND-STT: Distribution  </vt:lpstr>
      <vt:lpstr>The DUNE ND-STT</vt:lpstr>
      <vt:lpstr>The ALICE-TRD gas system: Analysis </vt:lpstr>
      <vt:lpstr>The ALICE-TRD gas system: P&amp;ID</vt:lpstr>
      <vt:lpstr>The gas system for STT: a first order evaluation </vt:lpstr>
      <vt:lpstr>Supervision &amp; knowledge transfer</vt:lpstr>
      <vt:lpstr>ND280-TPCgas system</vt:lpstr>
      <vt:lpstr>Conclusions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 systems for  the LHC experiments</dc:title>
  <dc:creator>Roberto Guida</dc:creator>
  <cp:lastModifiedBy>Roberto Guida</cp:lastModifiedBy>
  <cp:revision>343</cp:revision>
  <cp:lastPrinted>2022-06-22T11:49:37Z</cp:lastPrinted>
  <dcterms:created xsi:type="dcterms:W3CDTF">2013-10-24T13:53:59Z</dcterms:created>
  <dcterms:modified xsi:type="dcterms:W3CDTF">2022-06-22T15:56:00Z</dcterms:modified>
</cp:coreProperties>
</file>