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7" r:id="rId4"/>
    <p:sldMasterId id="214748366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5143500" cx="9144000"/>
  <p:notesSz cx="6858000" cy="9144000"/>
  <p:embeddedFontLst>
    <p:embeddedFont>
      <p:font typeface="Helvetica Neue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HelveticaNeue-bold.fntdata"/><Relationship Id="rId16" Type="http://schemas.openxmlformats.org/officeDocument/2006/relationships/font" Target="fonts/HelveticaNeue-regular.fntdata"/><Relationship Id="rId5" Type="http://schemas.openxmlformats.org/officeDocument/2006/relationships/slideMaster" Target="slideMasters/slideMaster2.xml"/><Relationship Id="rId19" Type="http://schemas.openxmlformats.org/officeDocument/2006/relationships/font" Target="fonts/HelveticaNeue-bold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HelveticaNeue-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1d5c3f784f_2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6" name="Google Shape;126;g11d5c3f784f_2_7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1d5c3f784f_2_8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2" name="Google Shape;132;g11d5c3f784f_2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3" name="Google Shape;133;g11d5c3f784f_2_8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11d5c3f784f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11d5c3f784f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1d5c3f784f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11d5c3f784f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11d5c3f79c4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11d5c3f79c4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1362472f7a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1362472f7a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362472f7a8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1362472f7a8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11d5c3f79c4_1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11d5c3f79c4_1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1362472f7a8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1362472f7a8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g"/><Relationship Id="rId3" Type="http://schemas.openxmlformats.org/officeDocument/2006/relationships/image" Target="../media/image2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>
  <p:cSld name="Title Slide">
    <p:bg>
      <p:bgPr>
        <a:solidFill>
          <a:schemeClr val="lt1">
            <a:alpha val="0"/>
          </a:schemeClr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341927" y="3996570"/>
            <a:ext cx="8499231" cy="9357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4C97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E5286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E5286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E5286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E5286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Google Shape;60;p14"/>
          <p:cNvSpPr/>
          <p:nvPr/>
        </p:nvSpPr>
        <p:spPr>
          <a:xfrm>
            <a:off x="-17762" y="-1"/>
            <a:ext cx="9189720" cy="672702"/>
          </a:xfrm>
          <a:prstGeom prst="rect">
            <a:avLst/>
          </a:prstGeom>
          <a:solidFill>
            <a:srgbClr val="004C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view of a city&#10;&#10;Description automatically generated" id="61" name="Google Shape;61;p14"/>
          <p:cNvPicPr preferRelativeResize="0"/>
          <p:nvPr/>
        </p:nvPicPr>
        <p:blipFill rotWithShape="1">
          <a:blip r:embed="rId2">
            <a:alphaModFix/>
          </a:blip>
          <a:srcRect b="18952" l="0" r="0" t="45171"/>
          <a:stretch/>
        </p:blipFill>
        <p:spPr>
          <a:xfrm>
            <a:off x="-13502" y="672701"/>
            <a:ext cx="9171432" cy="2502621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4"/>
          <p:cNvSpPr txBox="1"/>
          <p:nvPr>
            <p:ph idx="2" type="body"/>
          </p:nvPr>
        </p:nvSpPr>
        <p:spPr>
          <a:xfrm>
            <a:off x="341924" y="3237621"/>
            <a:ext cx="8499232" cy="7522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4C97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4C97"/>
              </a:buClr>
              <a:buSzPts val="2800"/>
              <a:buFont typeface="Arial"/>
              <a:buNone/>
              <a:defRPr b="1" i="0" sz="28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4C97"/>
              </a:buClr>
              <a:buSzPts val="2800"/>
              <a:buFont typeface="Arial"/>
              <a:buNone/>
              <a:defRPr b="1" i="0" sz="28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4C97"/>
              </a:buClr>
              <a:buSzPts val="2800"/>
              <a:buFont typeface="Arial"/>
              <a:buNone/>
              <a:defRPr b="1" i="0" sz="28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4C97"/>
              </a:buClr>
              <a:buSzPts val="2800"/>
              <a:buFont typeface="Arial"/>
              <a:buNone/>
              <a:defRPr b="1" i="0" sz="28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descr="title_header_16x9.pdf" id="63" name="Google Shape;63;p14"/>
          <p:cNvPicPr preferRelativeResize="0"/>
          <p:nvPr/>
        </p:nvPicPr>
        <p:blipFill rotWithShape="1">
          <a:blip r:embed="rId3">
            <a:alphaModFix/>
          </a:blip>
          <a:srcRect b="0" l="1455" r="0" t="0"/>
          <a:stretch/>
        </p:blipFill>
        <p:spPr>
          <a:xfrm>
            <a:off x="-17761" y="187384"/>
            <a:ext cx="9010786" cy="2331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&amp; Content" type="obj">
  <p:cSld name="OBJECT">
    <p:bg>
      <p:bgPr>
        <a:solidFill>
          <a:schemeClr val="lt2">
            <a:alpha val="0"/>
          </a:schemeClr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228600" y="77749"/>
            <a:ext cx="8686800" cy="48130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8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228601" y="782285"/>
            <a:ext cx="8672513" cy="374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0404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40404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33375" lvl="1" marL="914400" marR="0" rtl="0" algn="l">
              <a:lnSpc>
                <a:spcPct val="100000"/>
              </a:lnSpc>
              <a:spcBef>
                <a:spcPts val="330"/>
              </a:spcBef>
              <a:spcAft>
                <a:spcPts val="0"/>
              </a:spcAft>
              <a:buClr>
                <a:schemeClr val="dk1"/>
              </a:buClr>
              <a:buSzPts val="1650"/>
              <a:buFont typeface="Arial"/>
              <a:buChar char="–"/>
              <a:defRPr b="0" i="0" sz="165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323850" lvl="2" marL="1371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404040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rgbClr val="40404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314325" lvl="3" marL="1828800" marR="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rgbClr val="004C97"/>
              </a:buClr>
              <a:buSzPts val="1350"/>
              <a:buFont typeface="Arial"/>
              <a:buChar char="–"/>
              <a:defRPr b="0" i="0" sz="135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314325" lvl="4" marL="2286000" marR="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rgbClr val="404040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rgbClr val="40404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Google Shape;67;p15"/>
          <p:cNvSpPr txBox="1"/>
          <p:nvPr>
            <p:ph idx="10" type="dt"/>
          </p:nvPr>
        </p:nvSpPr>
        <p:spPr>
          <a:xfrm>
            <a:off x="6450014" y="4886325"/>
            <a:ext cx="1076325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50">
                <a:solidFill>
                  <a:srgbClr val="004C9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5"/>
          <p:cNvSpPr txBox="1"/>
          <p:nvPr>
            <p:ph idx="11" type="ftr"/>
          </p:nvPr>
        </p:nvSpPr>
        <p:spPr>
          <a:xfrm>
            <a:off x="1090614" y="4886325"/>
            <a:ext cx="5373687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50">
                <a:solidFill>
                  <a:srgbClr val="004C9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5"/>
          <p:cNvSpPr txBox="1"/>
          <p:nvPr>
            <p:ph idx="12" type="sldNum"/>
          </p:nvPr>
        </p:nvSpPr>
        <p:spPr>
          <a:xfrm>
            <a:off x="228600" y="4886325"/>
            <a:ext cx="757238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b="0" i="0" sz="75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b="0" i="0" sz="75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b="0" i="0" sz="75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b="0" i="0" sz="75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b="0" i="0" sz="75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b="0" i="0" sz="75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b="0" i="0" sz="75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b="0" i="0" sz="75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b="0" i="0" sz="75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Layout">
  <p:cSld name="Picture Layou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idx="10" type="dt"/>
          </p:nvPr>
        </p:nvSpPr>
        <p:spPr>
          <a:xfrm>
            <a:off x="736827" y="4878161"/>
            <a:ext cx="675368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1530605" y="4878161"/>
            <a:ext cx="6260399" cy="1821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222250" y="4878161"/>
            <a:ext cx="414338" cy="1779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4" name="Google Shape;74;p16"/>
          <p:cNvSpPr/>
          <p:nvPr>
            <p:ph idx="2" type="pic"/>
          </p:nvPr>
        </p:nvSpPr>
        <p:spPr>
          <a:xfrm>
            <a:off x="222250" y="190501"/>
            <a:ext cx="8675688" cy="4352192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Bottom: Title &amp; Content">
  <p:cSld name="Logo Bottom: Title &amp; Conten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/>
          <p:nvPr>
            <p:ph idx="1" type="body"/>
          </p:nvPr>
        </p:nvSpPr>
        <p:spPr>
          <a:xfrm>
            <a:off x="228603" y="728664"/>
            <a:ext cx="8672513" cy="379452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50505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50505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30200" lvl="1" marL="914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505050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rgbClr val="50505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323850" lvl="2" marL="1371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505050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rgbClr val="50505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505050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rgbClr val="50505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505050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0505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" name="Google Shape;77;p17"/>
          <p:cNvSpPr txBox="1"/>
          <p:nvPr>
            <p:ph type="title"/>
          </p:nvPr>
        </p:nvSpPr>
        <p:spPr>
          <a:xfrm>
            <a:off x="228600" y="188814"/>
            <a:ext cx="8686800" cy="320908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2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78" name="Google Shape;78;p17"/>
          <p:cNvSpPr txBox="1"/>
          <p:nvPr>
            <p:ph idx="10" type="dt"/>
          </p:nvPr>
        </p:nvSpPr>
        <p:spPr>
          <a:xfrm>
            <a:off x="736827" y="4878161"/>
            <a:ext cx="675368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1" type="ftr"/>
          </p:nvPr>
        </p:nvSpPr>
        <p:spPr>
          <a:xfrm>
            <a:off x="1530603" y="4878161"/>
            <a:ext cx="6262118" cy="1821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7"/>
          <p:cNvSpPr txBox="1"/>
          <p:nvPr>
            <p:ph idx="12" type="sldNum"/>
          </p:nvPr>
        </p:nvSpPr>
        <p:spPr>
          <a:xfrm>
            <a:off x="222250" y="4878161"/>
            <a:ext cx="414338" cy="1779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Bottom: Comparison">
  <p:cSld name="Logo Bottom: Comparison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/>
          <p:nvPr>
            <p:ph idx="1" type="body"/>
          </p:nvPr>
        </p:nvSpPr>
        <p:spPr>
          <a:xfrm>
            <a:off x="228601" y="728663"/>
            <a:ext cx="4206240" cy="272534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50505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50505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30200" lvl="1" marL="914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505050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rgbClr val="50505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323850" lvl="2" marL="1371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505050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rgbClr val="50505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505050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rgbClr val="50505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505050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0505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3" name="Google Shape;83;p18"/>
          <p:cNvSpPr txBox="1"/>
          <p:nvPr>
            <p:ph idx="2" type="body"/>
          </p:nvPr>
        </p:nvSpPr>
        <p:spPr>
          <a:xfrm>
            <a:off x="4692455" y="728663"/>
            <a:ext cx="4215383" cy="272534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50505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50505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30200" lvl="1" marL="914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505050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rgbClr val="50505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323850" lvl="2" marL="1371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505050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rgbClr val="50505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505050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rgbClr val="50505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505050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0505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4" name="Google Shape;84;p18"/>
          <p:cNvSpPr txBox="1"/>
          <p:nvPr>
            <p:ph idx="3" type="body"/>
          </p:nvPr>
        </p:nvSpPr>
        <p:spPr>
          <a:xfrm>
            <a:off x="229365" y="3573827"/>
            <a:ext cx="4205476" cy="94935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rgbClr val="004C97"/>
              </a:buClr>
              <a:buSzPts val="1300"/>
              <a:buFont typeface="Arial"/>
              <a:buNone/>
              <a:defRPr b="1" i="0" sz="13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7F7F7F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7F7F7F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7F7F7F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5" name="Google Shape;85;p18"/>
          <p:cNvSpPr txBox="1"/>
          <p:nvPr>
            <p:ph idx="4" type="body"/>
          </p:nvPr>
        </p:nvSpPr>
        <p:spPr>
          <a:xfrm>
            <a:off x="4692452" y="3573827"/>
            <a:ext cx="4206239" cy="94935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rgbClr val="004C97"/>
              </a:buClr>
              <a:buSzPts val="1300"/>
              <a:buFont typeface="Arial"/>
              <a:buNone/>
              <a:defRPr b="1" i="0" sz="13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7F7F7F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7F7F7F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7F7F7F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6" name="Google Shape;86;p18"/>
          <p:cNvSpPr txBox="1"/>
          <p:nvPr>
            <p:ph idx="10" type="dt"/>
          </p:nvPr>
        </p:nvSpPr>
        <p:spPr>
          <a:xfrm>
            <a:off x="736827" y="4878161"/>
            <a:ext cx="675368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8"/>
          <p:cNvSpPr txBox="1"/>
          <p:nvPr>
            <p:ph idx="11" type="ftr"/>
          </p:nvPr>
        </p:nvSpPr>
        <p:spPr>
          <a:xfrm>
            <a:off x="1530602" y="4878161"/>
            <a:ext cx="6262118" cy="1821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8"/>
          <p:cNvSpPr txBox="1"/>
          <p:nvPr>
            <p:ph idx="12" type="sldNum"/>
          </p:nvPr>
        </p:nvSpPr>
        <p:spPr>
          <a:xfrm>
            <a:off x="222250" y="4878161"/>
            <a:ext cx="414338" cy="1779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9" name="Google Shape;89;p18"/>
          <p:cNvSpPr txBox="1"/>
          <p:nvPr>
            <p:ph type="title"/>
          </p:nvPr>
        </p:nvSpPr>
        <p:spPr>
          <a:xfrm>
            <a:off x="228600" y="188814"/>
            <a:ext cx="8686800" cy="320908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2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Bottom: Content &amp; Caption">
  <p:cSld name="Logo Bottom: Content &amp; Caption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228600" y="719138"/>
            <a:ext cx="3027894" cy="37670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rgbClr val="004C97"/>
              </a:buClr>
              <a:buSzPts val="1300"/>
              <a:buFont typeface="Arial"/>
              <a:buNone/>
              <a:defRPr b="1" i="0" sz="13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7F7F7F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7F7F7F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7F7F7F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2" name="Google Shape;92;p19"/>
          <p:cNvSpPr txBox="1"/>
          <p:nvPr>
            <p:ph idx="2" type="body"/>
          </p:nvPr>
        </p:nvSpPr>
        <p:spPr>
          <a:xfrm>
            <a:off x="3542715" y="719139"/>
            <a:ext cx="5347605" cy="37670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50505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50505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30200" lvl="1" marL="914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505050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rgbClr val="50505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323850" lvl="2" marL="1371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505050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rgbClr val="50505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505050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rgbClr val="50505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505050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0505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3" name="Google Shape;93;p19"/>
          <p:cNvSpPr txBox="1"/>
          <p:nvPr>
            <p:ph idx="10" type="dt"/>
          </p:nvPr>
        </p:nvSpPr>
        <p:spPr>
          <a:xfrm>
            <a:off x="736827" y="4878161"/>
            <a:ext cx="675368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9"/>
          <p:cNvSpPr txBox="1"/>
          <p:nvPr>
            <p:ph idx="11" type="ftr"/>
          </p:nvPr>
        </p:nvSpPr>
        <p:spPr>
          <a:xfrm>
            <a:off x="1530604" y="4878161"/>
            <a:ext cx="6262119" cy="18752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9"/>
          <p:cNvSpPr txBox="1"/>
          <p:nvPr>
            <p:ph idx="12" type="sldNum"/>
          </p:nvPr>
        </p:nvSpPr>
        <p:spPr>
          <a:xfrm>
            <a:off x="222250" y="4878161"/>
            <a:ext cx="414338" cy="1779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6" name="Google Shape;96;p19"/>
          <p:cNvSpPr txBox="1"/>
          <p:nvPr>
            <p:ph type="title"/>
          </p:nvPr>
        </p:nvSpPr>
        <p:spPr>
          <a:xfrm>
            <a:off x="228600" y="190520"/>
            <a:ext cx="8686800" cy="320908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2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Bottom: Picture &amp; Caption">
  <p:cSld name="Logo Bottom: Picture &amp; Caption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/>
          <p:nvPr>
            <p:ph idx="2" type="pic"/>
          </p:nvPr>
        </p:nvSpPr>
        <p:spPr>
          <a:xfrm>
            <a:off x="224073" y="728664"/>
            <a:ext cx="8686800" cy="2795038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20"/>
          <p:cNvSpPr txBox="1"/>
          <p:nvPr>
            <p:ph idx="1" type="body"/>
          </p:nvPr>
        </p:nvSpPr>
        <p:spPr>
          <a:xfrm>
            <a:off x="224073" y="3707254"/>
            <a:ext cx="8686800" cy="8184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rgbClr val="004C97"/>
              </a:buClr>
              <a:buSzPts val="1300"/>
              <a:buFont typeface="Arial"/>
              <a:buNone/>
              <a:defRPr b="1" i="0" sz="13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7F7F7F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7F7F7F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7F7F7F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0" name="Google Shape;100;p20"/>
          <p:cNvSpPr txBox="1"/>
          <p:nvPr>
            <p:ph idx="10" type="dt"/>
          </p:nvPr>
        </p:nvSpPr>
        <p:spPr>
          <a:xfrm>
            <a:off x="736827" y="4878161"/>
            <a:ext cx="675368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20"/>
          <p:cNvSpPr txBox="1"/>
          <p:nvPr>
            <p:ph idx="11" type="ftr"/>
          </p:nvPr>
        </p:nvSpPr>
        <p:spPr>
          <a:xfrm>
            <a:off x="1530603" y="4878161"/>
            <a:ext cx="6251958" cy="1821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0"/>
          <p:cNvSpPr txBox="1"/>
          <p:nvPr>
            <p:ph idx="12" type="sldNum"/>
          </p:nvPr>
        </p:nvSpPr>
        <p:spPr>
          <a:xfrm>
            <a:off x="222250" y="4878161"/>
            <a:ext cx="414338" cy="1779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3" name="Google Shape;103;p20"/>
          <p:cNvSpPr txBox="1"/>
          <p:nvPr>
            <p:ph type="title"/>
          </p:nvPr>
        </p:nvSpPr>
        <p:spPr>
          <a:xfrm>
            <a:off x="228600" y="188814"/>
            <a:ext cx="8686800" cy="320908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2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Bottom: Extra Logos">
  <p:cSld name="Logo Bottom: Extra Logos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 txBox="1"/>
          <p:nvPr>
            <p:ph idx="10" type="dt"/>
          </p:nvPr>
        </p:nvSpPr>
        <p:spPr>
          <a:xfrm>
            <a:off x="736827" y="4878161"/>
            <a:ext cx="675368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21"/>
          <p:cNvSpPr txBox="1"/>
          <p:nvPr>
            <p:ph idx="11" type="ftr"/>
          </p:nvPr>
        </p:nvSpPr>
        <p:spPr>
          <a:xfrm>
            <a:off x="1530603" y="4878161"/>
            <a:ext cx="6272278" cy="1821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21"/>
          <p:cNvSpPr txBox="1"/>
          <p:nvPr>
            <p:ph idx="12" type="sldNum"/>
          </p:nvPr>
        </p:nvSpPr>
        <p:spPr>
          <a:xfrm>
            <a:off x="222250" y="4878161"/>
            <a:ext cx="414338" cy="1779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8" name="Google Shape;108;p21"/>
          <p:cNvSpPr txBox="1"/>
          <p:nvPr>
            <p:ph type="title"/>
          </p:nvPr>
        </p:nvSpPr>
        <p:spPr>
          <a:xfrm>
            <a:off x="228600" y="188814"/>
            <a:ext cx="8686800" cy="320908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2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700" u="none" cap="none" strike="noStrike">
                <a:solidFill>
                  <a:srgbClr val="2E528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09" name="Google Shape;109;p21"/>
          <p:cNvSpPr/>
          <p:nvPr>
            <p:ph idx="2" type="pic"/>
          </p:nvPr>
        </p:nvSpPr>
        <p:spPr>
          <a:xfrm>
            <a:off x="205694" y="2036671"/>
            <a:ext cx="1600200" cy="1200150"/>
          </a:xfrm>
          <a:prstGeom prst="rect">
            <a:avLst/>
          </a:prstGeom>
          <a:noFill/>
          <a:ln>
            <a:noFill/>
          </a:ln>
        </p:spPr>
      </p:sp>
      <p:sp>
        <p:nvSpPr>
          <p:cNvPr id="110" name="Google Shape;110;p21"/>
          <p:cNvSpPr/>
          <p:nvPr>
            <p:ph idx="3" type="pic"/>
          </p:nvPr>
        </p:nvSpPr>
        <p:spPr>
          <a:xfrm>
            <a:off x="1979425" y="2036671"/>
            <a:ext cx="1600200" cy="1200150"/>
          </a:xfrm>
          <a:prstGeom prst="rect">
            <a:avLst/>
          </a:prstGeom>
          <a:noFill/>
          <a:ln>
            <a:noFill/>
          </a:ln>
        </p:spPr>
      </p:sp>
      <p:sp>
        <p:nvSpPr>
          <p:cNvPr id="111" name="Google Shape;111;p21"/>
          <p:cNvSpPr/>
          <p:nvPr>
            <p:ph idx="4" type="pic"/>
          </p:nvPr>
        </p:nvSpPr>
        <p:spPr>
          <a:xfrm>
            <a:off x="3753205" y="2036671"/>
            <a:ext cx="1600200" cy="1200150"/>
          </a:xfrm>
          <a:prstGeom prst="rect">
            <a:avLst/>
          </a:prstGeom>
          <a:noFill/>
          <a:ln>
            <a:noFill/>
          </a:ln>
        </p:spPr>
      </p:sp>
      <p:sp>
        <p:nvSpPr>
          <p:cNvPr id="112" name="Google Shape;112;p21"/>
          <p:cNvSpPr/>
          <p:nvPr>
            <p:ph idx="5" type="pic"/>
          </p:nvPr>
        </p:nvSpPr>
        <p:spPr>
          <a:xfrm>
            <a:off x="5534456" y="2036671"/>
            <a:ext cx="1600200" cy="1200150"/>
          </a:xfrm>
          <a:prstGeom prst="rect">
            <a:avLst/>
          </a:prstGeom>
          <a:noFill/>
          <a:ln>
            <a:noFill/>
          </a:ln>
        </p:spPr>
      </p:sp>
      <p:sp>
        <p:nvSpPr>
          <p:cNvPr id="113" name="Google Shape;113;p21"/>
          <p:cNvSpPr/>
          <p:nvPr>
            <p:ph idx="6" type="pic"/>
          </p:nvPr>
        </p:nvSpPr>
        <p:spPr>
          <a:xfrm>
            <a:off x="7300765" y="2036671"/>
            <a:ext cx="1600200" cy="1200150"/>
          </a:xfrm>
          <a:prstGeom prst="rect">
            <a:avLst/>
          </a:prstGeom>
          <a:noFill/>
          <a:ln>
            <a:noFill/>
          </a:ln>
        </p:spPr>
      </p:sp>
      <p:sp>
        <p:nvSpPr>
          <p:cNvPr id="114" name="Google Shape;114;p21"/>
          <p:cNvSpPr/>
          <p:nvPr>
            <p:ph idx="7" type="pic"/>
          </p:nvPr>
        </p:nvSpPr>
        <p:spPr>
          <a:xfrm>
            <a:off x="205694" y="729132"/>
            <a:ext cx="1600200" cy="1200150"/>
          </a:xfrm>
          <a:prstGeom prst="rect">
            <a:avLst/>
          </a:prstGeom>
          <a:noFill/>
          <a:ln>
            <a:noFill/>
          </a:ln>
        </p:spPr>
      </p:sp>
      <p:sp>
        <p:nvSpPr>
          <p:cNvPr id="115" name="Google Shape;115;p21"/>
          <p:cNvSpPr/>
          <p:nvPr>
            <p:ph idx="8" type="pic"/>
          </p:nvPr>
        </p:nvSpPr>
        <p:spPr>
          <a:xfrm>
            <a:off x="1979425" y="729132"/>
            <a:ext cx="1600200" cy="1200150"/>
          </a:xfrm>
          <a:prstGeom prst="rect">
            <a:avLst/>
          </a:prstGeom>
          <a:noFill/>
          <a:ln>
            <a:noFill/>
          </a:ln>
        </p:spPr>
      </p:sp>
      <p:sp>
        <p:nvSpPr>
          <p:cNvPr id="116" name="Google Shape;116;p21"/>
          <p:cNvSpPr/>
          <p:nvPr>
            <p:ph idx="9" type="pic"/>
          </p:nvPr>
        </p:nvSpPr>
        <p:spPr>
          <a:xfrm>
            <a:off x="3753205" y="729132"/>
            <a:ext cx="1600200" cy="1200150"/>
          </a:xfrm>
          <a:prstGeom prst="rect">
            <a:avLst/>
          </a:prstGeom>
          <a:noFill/>
          <a:ln>
            <a:noFill/>
          </a:ln>
        </p:spPr>
      </p:sp>
      <p:sp>
        <p:nvSpPr>
          <p:cNvPr id="117" name="Google Shape;117;p21"/>
          <p:cNvSpPr/>
          <p:nvPr>
            <p:ph idx="13" type="pic"/>
          </p:nvPr>
        </p:nvSpPr>
        <p:spPr>
          <a:xfrm>
            <a:off x="5534456" y="729132"/>
            <a:ext cx="1600200" cy="1200150"/>
          </a:xfrm>
          <a:prstGeom prst="rect">
            <a:avLst/>
          </a:prstGeom>
          <a:noFill/>
          <a:ln>
            <a:noFill/>
          </a:ln>
        </p:spPr>
      </p:sp>
      <p:sp>
        <p:nvSpPr>
          <p:cNvPr id="118" name="Google Shape;118;p21"/>
          <p:cNvSpPr/>
          <p:nvPr>
            <p:ph idx="14" type="pic"/>
          </p:nvPr>
        </p:nvSpPr>
        <p:spPr>
          <a:xfrm>
            <a:off x="7300765" y="729132"/>
            <a:ext cx="1600200" cy="1200150"/>
          </a:xfrm>
          <a:prstGeom prst="rect">
            <a:avLst/>
          </a:prstGeom>
          <a:noFill/>
          <a:ln>
            <a:noFill/>
          </a:ln>
        </p:spPr>
      </p:sp>
      <p:sp>
        <p:nvSpPr>
          <p:cNvPr id="119" name="Google Shape;119;p21"/>
          <p:cNvSpPr/>
          <p:nvPr>
            <p:ph idx="15" type="pic"/>
          </p:nvPr>
        </p:nvSpPr>
        <p:spPr>
          <a:xfrm>
            <a:off x="205694" y="3336601"/>
            <a:ext cx="1600200" cy="1200150"/>
          </a:xfrm>
          <a:prstGeom prst="rect">
            <a:avLst/>
          </a:prstGeom>
          <a:noFill/>
          <a:ln>
            <a:noFill/>
          </a:ln>
        </p:spPr>
      </p:sp>
      <p:sp>
        <p:nvSpPr>
          <p:cNvPr id="120" name="Google Shape;120;p21"/>
          <p:cNvSpPr/>
          <p:nvPr>
            <p:ph idx="16" type="pic"/>
          </p:nvPr>
        </p:nvSpPr>
        <p:spPr>
          <a:xfrm>
            <a:off x="1979425" y="3336601"/>
            <a:ext cx="1600200" cy="1200150"/>
          </a:xfrm>
          <a:prstGeom prst="rect">
            <a:avLst/>
          </a:prstGeom>
          <a:noFill/>
          <a:ln>
            <a:noFill/>
          </a:ln>
        </p:spPr>
      </p:sp>
      <p:sp>
        <p:nvSpPr>
          <p:cNvPr id="121" name="Google Shape;121;p21"/>
          <p:cNvSpPr/>
          <p:nvPr>
            <p:ph idx="17" type="pic"/>
          </p:nvPr>
        </p:nvSpPr>
        <p:spPr>
          <a:xfrm>
            <a:off x="3753205" y="3336601"/>
            <a:ext cx="1600200" cy="1200150"/>
          </a:xfrm>
          <a:prstGeom prst="rect">
            <a:avLst/>
          </a:prstGeom>
          <a:noFill/>
          <a:ln>
            <a:noFill/>
          </a:ln>
        </p:spPr>
      </p:sp>
      <p:sp>
        <p:nvSpPr>
          <p:cNvPr id="122" name="Google Shape;122;p21"/>
          <p:cNvSpPr/>
          <p:nvPr>
            <p:ph idx="18" type="pic"/>
          </p:nvPr>
        </p:nvSpPr>
        <p:spPr>
          <a:xfrm>
            <a:off x="5534456" y="3336601"/>
            <a:ext cx="1600200" cy="1200150"/>
          </a:xfrm>
          <a:prstGeom prst="rect">
            <a:avLst/>
          </a:prstGeom>
          <a:noFill/>
          <a:ln>
            <a:noFill/>
          </a:ln>
        </p:spPr>
      </p:sp>
      <p:sp>
        <p:nvSpPr>
          <p:cNvPr id="123" name="Google Shape;123;p21"/>
          <p:cNvSpPr/>
          <p:nvPr>
            <p:ph idx="19" type="pic"/>
          </p:nvPr>
        </p:nvSpPr>
        <p:spPr>
          <a:xfrm>
            <a:off x="7300765" y="3336601"/>
            <a:ext cx="1600200" cy="120015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10" Type="http://schemas.openxmlformats.org/officeDocument/2006/relationships/theme" Target="../theme/theme3.xml"/><Relationship Id="rId9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>
            <a:alpha val="0"/>
          </a:schemeClr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0" type="dt"/>
          </p:nvPr>
        </p:nvSpPr>
        <p:spPr>
          <a:xfrm>
            <a:off x="736827" y="4878161"/>
            <a:ext cx="675368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1530605" y="4878161"/>
            <a:ext cx="6260399" cy="1821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222250" y="4878161"/>
            <a:ext cx="414338" cy="1779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4" name="Google Shape;54;p13"/>
          <p:cNvSpPr txBox="1"/>
          <p:nvPr/>
        </p:nvSpPr>
        <p:spPr>
          <a:xfrm>
            <a:off x="6450016" y="3358114"/>
            <a:ext cx="1076325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5" name="Google Shape;55;p13"/>
          <p:cNvGrpSpPr/>
          <p:nvPr/>
        </p:nvGrpSpPr>
        <p:grpSpPr>
          <a:xfrm>
            <a:off x="215900" y="4670857"/>
            <a:ext cx="8699500" cy="202387"/>
            <a:chOff x="600217" y="6229673"/>
            <a:chExt cx="8297721" cy="257386"/>
          </a:xfrm>
        </p:grpSpPr>
        <p:cxnSp>
          <p:nvCxnSpPr>
            <p:cNvPr id="56" name="Google Shape;56;p13"/>
            <p:cNvCxnSpPr/>
            <p:nvPr/>
          </p:nvCxnSpPr>
          <p:spPr>
            <a:xfrm>
              <a:off x="600217" y="6357936"/>
              <a:ext cx="7190785" cy="0"/>
            </a:xfrm>
            <a:prstGeom prst="straightConnector1">
              <a:avLst/>
            </a:prstGeom>
            <a:noFill/>
            <a:ln cap="flat" cmpd="sng" w="76200">
              <a:solidFill>
                <a:srgbClr val="99D6EA"/>
              </a:solidFill>
              <a:prstDash val="solid"/>
              <a:round/>
              <a:headEnd len="sm" w="sm" type="none"/>
              <a:tailEnd len="sm" w="sm" type="none"/>
            </a:ln>
          </p:spPr>
        </p:cxnSp>
        <p:pic>
          <p:nvPicPr>
            <p:cNvPr descr="FermiLogo_RGB_NALBlue.png" id="57" name="Google Shape;57;p13"/>
            <p:cNvPicPr preferRelativeResize="0"/>
            <p:nvPr/>
          </p:nvPicPr>
          <p:blipFill rotWithShape="1">
            <a:blip r:embed="rId1">
              <a:alphaModFix/>
            </a:blip>
            <a:srcRect b="0" l="0" r="0" t="0"/>
            <a:stretch/>
          </p:blipFill>
          <p:spPr>
            <a:xfrm>
              <a:off x="7853781" y="6229673"/>
              <a:ext cx="1044157" cy="257386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hr.fnal.gov/employment/performance-review/" TargetMode="External"/><Relationship Id="rId4" Type="http://schemas.openxmlformats.org/officeDocument/2006/relationships/hyperlink" Target="https://hr.fnal.gov/contact/hr-partners/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docs.google.com/document/d/1dx-a2vHh87mxnRzMusY7jso87iM-B9WmX2zNMPsRwCU/edit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2"/>
          <p:cNvSpPr txBox="1"/>
          <p:nvPr>
            <p:ph idx="2" type="body"/>
          </p:nvPr>
        </p:nvSpPr>
        <p:spPr>
          <a:xfrm>
            <a:off x="111737" y="3118559"/>
            <a:ext cx="8499232" cy="7522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C97"/>
              </a:buClr>
              <a:buSzPts val="2400"/>
              <a:buFont typeface="Helvetica Neue"/>
              <a:buNone/>
            </a:pPr>
            <a:r>
              <a:rPr lang="en"/>
              <a:t>Muon Department Meeting</a:t>
            </a:r>
            <a:endParaRPr sz="2400"/>
          </a:p>
        </p:txBody>
      </p:sp>
      <p:sp>
        <p:nvSpPr>
          <p:cNvPr id="129" name="Google Shape;129;p22"/>
          <p:cNvSpPr txBox="1"/>
          <p:nvPr>
            <p:ph idx="1" type="body"/>
          </p:nvPr>
        </p:nvSpPr>
        <p:spPr>
          <a:xfrm>
            <a:off x="341927" y="3996570"/>
            <a:ext cx="8499231" cy="9357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C97"/>
              </a:buClr>
              <a:buSzPts val="1600"/>
              <a:buFont typeface="Helvetica Neue"/>
              <a:buNone/>
            </a:pPr>
            <a:r>
              <a:rPr lang="en"/>
              <a:t>Brendan Kiburg, Andrei Gaponenko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4C97"/>
              </a:buClr>
              <a:buSzPts val="1600"/>
              <a:buFont typeface="Helvetica Neue"/>
              <a:buNone/>
            </a:pPr>
            <a:r>
              <a:rPr lang="en"/>
              <a:t>Department Meeting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4C97"/>
              </a:buClr>
              <a:buSzPts val="1600"/>
              <a:buFont typeface="Helvetica Neue"/>
              <a:buNone/>
            </a:pPr>
            <a:r>
              <a:rPr lang="en"/>
              <a:t>June 23, 2022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3"/>
          <p:cNvSpPr txBox="1"/>
          <p:nvPr>
            <p:ph type="title"/>
          </p:nvPr>
        </p:nvSpPr>
        <p:spPr>
          <a:xfrm>
            <a:off x="228600" y="77749"/>
            <a:ext cx="8686800" cy="4812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Today’s Meeting Agenda</a:t>
            </a:r>
            <a:endParaRPr/>
          </a:p>
        </p:txBody>
      </p:sp>
      <p:sp>
        <p:nvSpPr>
          <p:cNvPr id="136" name="Google Shape;136;p23"/>
          <p:cNvSpPr txBox="1"/>
          <p:nvPr>
            <p:ph idx="1" type="body"/>
          </p:nvPr>
        </p:nvSpPr>
        <p:spPr>
          <a:xfrm>
            <a:off x="228601" y="782285"/>
            <a:ext cx="8672400" cy="374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Brief Introduction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General Updates</a:t>
            </a:r>
            <a:endParaRPr/>
          </a:p>
          <a:p>
            <a:pPr indent="-333375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50"/>
              <a:buChar char="○"/>
            </a:pPr>
            <a:r>
              <a:rPr lang="en"/>
              <a:t>Administrative Requests</a:t>
            </a:r>
            <a:endParaRPr/>
          </a:p>
          <a:p>
            <a:pPr indent="-333375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50"/>
              <a:buChar char="○"/>
            </a:pPr>
            <a:r>
              <a:rPr lang="en"/>
              <a:t>Training</a:t>
            </a:r>
            <a:endParaRPr/>
          </a:p>
          <a:p>
            <a:pPr indent="-333375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50"/>
              <a:buChar char="○"/>
            </a:pPr>
            <a:r>
              <a:rPr lang="en"/>
              <a:t>Travel</a:t>
            </a:r>
            <a:endParaRPr/>
          </a:p>
          <a:p>
            <a:pPr indent="-333375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50"/>
              <a:buChar char="○"/>
            </a:pPr>
            <a:r>
              <a:rPr lang="en"/>
              <a:t>Performance Reviews</a:t>
            </a:r>
            <a:endParaRPr/>
          </a:p>
          <a:p>
            <a:pPr indent="-333375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50"/>
              <a:buChar char="○"/>
            </a:pPr>
            <a:r>
              <a:rPr lang="en"/>
              <a:t>Office Space</a:t>
            </a:r>
            <a:endParaRPr/>
          </a:p>
          <a:p>
            <a:pPr indent="-333375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50"/>
              <a:buChar char="○"/>
            </a:pPr>
            <a:r>
              <a:rPr lang="en"/>
              <a:t>AOB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Planning for Lia’s Listening Tour</a:t>
            </a:r>
            <a:endParaRPr/>
          </a:p>
        </p:txBody>
      </p:sp>
      <p:sp>
        <p:nvSpPr>
          <p:cNvPr id="137" name="Google Shape;137;p23"/>
          <p:cNvSpPr txBox="1"/>
          <p:nvPr>
            <p:ph idx="12" type="sldNum"/>
          </p:nvPr>
        </p:nvSpPr>
        <p:spPr>
          <a:xfrm>
            <a:off x="228600" y="4886325"/>
            <a:ext cx="757200" cy="1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4"/>
          <p:cNvSpPr txBox="1"/>
          <p:nvPr>
            <p:ph type="title"/>
          </p:nvPr>
        </p:nvSpPr>
        <p:spPr>
          <a:xfrm>
            <a:off x="228600" y="77749"/>
            <a:ext cx="8686800" cy="4812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Administrative Requests</a:t>
            </a:r>
            <a:endParaRPr/>
          </a:p>
        </p:txBody>
      </p:sp>
      <p:sp>
        <p:nvSpPr>
          <p:cNvPr id="143" name="Google Shape;143;p24"/>
          <p:cNvSpPr txBox="1"/>
          <p:nvPr>
            <p:ph idx="1" type="body"/>
          </p:nvPr>
        </p:nvSpPr>
        <p:spPr>
          <a:xfrm>
            <a:off x="228601" y="782285"/>
            <a:ext cx="8672400" cy="374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We have had a couple different arrangements during the last few years.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Reminder: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Muon g-2 requests should be directed to Latoya Woods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Mu2e requests should be directed to Sonya Wright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When they are away, please follow instructions in the out of office message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There are lots of requests, so please plan ahead with purchases, and provide information about the website, budget code, shipping location, etc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We also need to work with our Users to also follow the guidelines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5"/>
          <p:cNvSpPr txBox="1"/>
          <p:nvPr>
            <p:ph type="title"/>
          </p:nvPr>
        </p:nvSpPr>
        <p:spPr>
          <a:xfrm>
            <a:off x="228600" y="77749"/>
            <a:ext cx="8686800" cy="4812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Training</a:t>
            </a:r>
            <a:endParaRPr/>
          </a:p>
        </p:txBody>
      </p:sp>
      <p:sp>
        <p:nvSpPr>
          <p:cNvPr id="149" name="Google Shape;149;p25"/>
          <p:cNvSpPr txBox="1"/>
          <p:nvPr>
            <p:ph idx="1" type="body"/>
          </p:nvPr>
        </p:nvSpPr>
        <p:spPr>
          <a:xfrm>
            <a:off x="228601" y="782285"/>
            <a:ext cx="8672400" cy="374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/>
          <a:p>
            <a: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Please review your training and bring things up to date</a:t>
            </a:r>
            <a:endParaRPr/>
          </a:p>
          <a:p>
            <a:pPr indent="-333375" lvl="1" marL="914400" rtl="0" algn="l">
              <a:spcBef>
                <a:spcPts val="0"/>
              </a:spcBef>
              <a:spcAft>
                <a:spcPts val="0"/>
              </a:spcAft>
              <a:buSzPts val="1650"/>
              <a:buChar char="○"/>
            </a:pPr>
            <a:r>
              <a:rPr lang="en"/>
              <a:t>The division statistics have been slipping with respect to the rest of the lab</a:t>
            </a:r>
            <a:endParaRPr/>
          </a:p>
          <a:p>
            <a:pPr indent="-333375" lvl="1" marL="914400" rtl="0" algn="l">
              <a:spcBef>
                <a:spcPts val="0"/>
              </a:spcBef>
              <a:spcAft>
                <a:spcPts val="0"/>
              </a:spcAft>
              <a:buSzPts val="1650"/>
              <a:buChar char="○"/>
            </a:pPr>
            <a:r>
              <a:rPr lang="en"/>
              <a:t>The department and division are aware of issues with the status of the Everfi Training propagating to TRAIN</a:t>
            </a:r>
            <a:endParaRPr/>
          </a:p>
          <a:p>
            <a:pPr indent="0" lvl="0" marL="91440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Two newer training courses</a:t>
            </a:r>
            <a:endParaRPr/>
          </a:p>
          <a:p>
            <a:pPr indent="-333375" lvl="1" marL="914400" rtl="0" algn="l">
              <a:spcBef>
                <a:spcPts val="0"/>
              </a:spcBef>
              <a:spcAft>
                <a:spcPts val="0"/>
              </a:spcAft>
              <a:buSzPts val="1650"/>
              <a:buChar char="○"/>
            </a:pPr>
            <a:r>
              <a:rPr lang="en"/>
              <a:t>Fermilab's Flexible Workforce and Campus Updates (should complete prior to on-site work)</a:t>
            </a:r>
            <a:endParaRPr/>
          </a:p>
          <a:p>
            <a:pPr indent="-333375" lvl="1" marL="914400" rtl="0" algn="l">
              <a:spcBef>
                <a:spcPts val="0"/>
              </a:spcBef>
              <a:spcAft>
                <a:spcPts val="0"/>
              </a:spcAft>
              <a:buSzPts val="1650"/>
              <a:buChar char="○"/>
            </a:pPr>
            <a:r>
              <a:rPr lang="en"/>
              <a:t>Science and Technology (S&amp;T) Risk Matrix Lab-wide Training</a:t>
            </a:r>
            <a:endParaRPr/>
          </a:p>
          <a:p>
            <a:pPr indent="0" lvl="0" marL="45720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Please check your ITNA and schedule time to get your training up to date</a:t>
            </a:r>
            <a:endParaRPr/>
          </a:p>
          <a:p>
            <a:pPr indent="-333375" lvl="1" marL="914400" rtl="0" algn="l">
              <a:spcBef>
                <a:spcPts val="0"/>
              </a:spcBef>
              <a:spcAft>
                <a:spcPts val="0"/>
              </a:spcAft>
              <a:buSzPts val="1650"/>
              <a:buChar char="○"/>
            </a:pPr>
            <a:r>
              <a:rPr lang="en"/>
              <a:t>Weekly emails to supervisors and monthly </a:t>
            </a:r>
            <a:r>
              <a:rPr lang="en"/>
              <a:t>reports</a:t>
            </a:r>
            <a:r>
              <a:rPr lang="en"/>
              <a:t> to the division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6"/>
          <p:cNvSpPr txBox="1"/>
          <p:nvPr>
            <p:ph type="title"/>
          </p:nvPr>
        </p:nvSpPr>
        <p:spPr>
          <a:xfrm>
            <a:off x="228600" y="77749"/>
            <a:ext cx="8686800" cy="4812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Travel</a:t>
            </a:r>
            <a:endParaRPr/>
          </a:p>
        </p:txBody>
      </p:sp>
      <p:sp>
        <p:nvSpPr>
          <p:cNvPr id="155" name="Google Shape;155;p26"/>
          <p:cNvSpPr txBox="1"/>
          <p:nvPr>
            <p:ph idx="1" type="body"/>
          </p:nvPr>
        </p:nvSpPr>
        <p:spPr>
          <a:xfrm>
            <a:off x="228601" y="782285"/>
            <a:ext cx="8672400" cy="374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 fontScale="85000" lnSpcReduction="2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00000"/>
                </a:solidFill>
                <a:highlight>
                  <a:schemeClr val="lt1"/>
                </a:highlight>
              </a:rPr>
              <a:t>General Request - Please make sure your property passes are up to date for equipment (e.g. laptops)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71">
                <a:solidFill>
                  <a:srgbClr val="000000"/>
                </a:solidFill>
                <a:highlight>
                  <a:schemeClr val="lt1"/>
                </a:highlight>
              </a:rPr>
              <a:t>Please remember that all trips need a “mission critical” statement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00000"/>
                </a:solidFill>
                <a:highlight>
                  <a:schemeClr val="lt1"/>
                </a:highlight>
              </a:rPr>
              <a:t>Domestic Travel - Approval at the division level</a:t>
            </a:r>
            <a:endParaRPr sz="1700">
              <a:solidFill>
                <a:srgbClr val="000000"/>
              </a:solidFill>
              <a:highlight>
                <a:schemeClr val="lt1"/>
              </a:highlight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52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00000"/>
                </a:solidFill>
                <a:highlight>
                  <a:schemeClr val="lt2"/>
                </a:highlight>
              </a:rPr>
              <a:t>International Travel - Goes on the weekly </a:t>
            </a:r>
            <a:r>
              <a:rPr lang="en" sz="1700">
                <a:solidFill>
                  <a:srgbClr val="000000"/>
                </a:solidFill>
                <a:highlight>
                  <a:schemeClr val="lt2"/>
                </a:highlight>
              </a:rPr>
              <a:t>spreadsheet</a:t>
            </a:r>
            <a:r>
              <a:rPr lang="en" sz="1700">
                <a:solidFill>
                  <a:srgbClr val="000000"/>
                </a:solidFill>
                <a:highlight>
                  <a:schemeClr val="lt2"/>
                </a:highlight>
              </a:rPr>
              <a:t> that requires DIR + DOE approval </a:t>
            </a:r>
            <a:endParaRPr sz="1700">
              <a:solidFill>
                <a:srgbClr val="000000"/>
              </a:solidFill>
              <a:highlight>
                <a:schemeClr val="lt2"/>
              </a:highlight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8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“We are requesting that you submit any Foreign trips 30 day’s before departure.  Foreign travel requests require DOE approved and clearances to be reviewed and approved by an Embassy.  </a:t>
            </a:r>
            <a:endParaRPr sz="1708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8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Clearance folks at the U.S. Embassy are not happy with our late requests.   Everywhere there are staffing shortages so there is a lot of delay in receiving responses.   Please plan your trips, talk to your employees and let them know the Foreign Travel Process.</a:t>
            </a:r>
            <a:endParaRPr sz="1708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8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708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8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 appreciate your cooperation in planning </a:t>
            </a:r>
            <a:r>
              <a:rPr b="1" lang="en" sz="1708" u="sng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foreign trips at least 30 days before departure</a:t>
            </a:r>
            <a:r>
              <a:rPr lang="en" sz="1708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 Late trips might not be approved by DOE or by the Embassy.”</a:t>
            </a:r>
            <a:endParaRPr sz="1915">
              <a:highlight>
                <a:schemeClr val="lt2"/>
              </a:highligh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7"/>
          <p:cNvSpPr txBox="1"/>
          <p:nvPr>
            <p:ph type="title"/>
          </p:nvPr>
        </p:nvSpPr>
        <p:spPr>
          <a:xfrm>
            <a:off x="228600" y="77749"/>
            <a:ext cx="8686800" cy="4812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Performance Reviews</a:t>
            </a:r>
            <a:endParaRPr/>
          </a:p>
        </p:txBody>
      </p:sp>
      <p:sp>
        <p:nvSpPr>
          <p:cNvPr id="161" name="Google Shape;161;p27"/>
          <p:cNvSpPr txBox="1"/>
          <p:nvPr>
            <p:ph idx="1" type="body"/>
          </p:nvPr>
        </p:nvSpPr>
        <p:spPr>
          <a:xfrm>
            <a:off x="228601" y="782285"/>
            <a:ext cx="8672400" cy="374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5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2022 Performance Review self-evaluation </a:t>
            </a:r>
            <a:r>
              <a:rPr b="1" lang="en" sz="1450" u="sng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due July 8</a:t>
            </a:r>
            <a:r>
              <a:rPr lang="en" sz="145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is now in the FermiWorks inbox for all review-eligible employees (regular and fixed term hired prior to 4/15/2022).  Manager evaluations are due </a:t>
            </a:r>
            <a:r>
              <a:rPr b="1" lang="en" sz="1450" u="sng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July 29</a:t>
            </a:r>
            <a:r>
              <a:rPr lang="en" sz="145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45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5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5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5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Workshops/demos will be hosted by the HR Business Partner team:</a:t>
            </a:r>
            <a:endParaRPr sz="145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5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5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5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June 17 </a:t>
            </a:r>
            <a:r>
              <a:rPr lang="en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45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- 11:15 to noon </a:t>
            </a:r>
            <a:endParaRPr sz="145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5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June 21 – 1:15 to 2:00 </a:t>
            </a:r>
            <a:endParaRPr sz="145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5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5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5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Visit </a:t>
            </a:r>
            <a:r>
              <a:rPr lang="en" sz="1400" u="sng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https://hr.fnal.gov/employment/performance-review/</a:t>
            </a:r>
            <a:r>
              <a:rPr lang="en" sz="145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for zoom information, to view recordings of the demos after June 21 and for pertinent information about the process.  </a:t>
            </a:r>
            <a:endParaRPr sz="145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5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5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5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Please reach out to your HR Business Partner or FermiWorks HR team with any questions.  </a:t>
            </a:r>
            <a:r>
              <a:rPr lang="en" sz="1450" u="sng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https://hr.fnal.gov/contact/hr-partners/</a:t>
            </a:r>
            <a:endParaRPr sz="1450" u="sng">
              <a:solidFill>
                <a:srgbClr val="0563C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5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5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8"/>
          <p:cNvSpPr txBox="1"/>
          <p:nvPr>
            <p:ph type="title"/>
          </p:nvPr>
        </p:nvSpPr>
        <p:spPr>
          <a:xfrm>
            <a:off x="228600" y="77749"/>
            <a:ext cx="8686800" cy="4812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Office Space</a:t>
            </a:r>
            <a:endParaRPr/>
          </a:p>
        </p:txBody>
      </p:sp>
      <p:sp>
        <p:nvSpPr>
          <p:cNvPr id="167" name="Google Shape;167;p28"/>
          <p:cNvSpPr txBox="1"/>
          <p:nvPr>
            <p:ph idx="1" type="body"/>
          </p:nvPr>
        </p:nvSpPr>
        <p:spPr>
          <a:xfrm>
            <a:off x="228601" y="782285"/>
            <a:ext cx="8672400" cy="374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"/>
              <a:t>We are in the process of shuffling the large cubicles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"/>
              <a:t>If visitors / users are coming for a large chunk of time that need a desk in Wilson Hall, please let Andrei and Brendan know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"/>
              <a:t>I have a list of lab staff and users that have requested space. We will continue to work with our collaborations to understand current and upcoming needs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9"/>
          <p:cNvSpPr txBox="1"/>
          <p:nvPr>
            <p:ph type="title"/>
          </p:nvPr>
        </p:nvSpPr>
        <p:spPr>
          <a:xfrm>
            <a:off x="228600" y="77749"/>
            <a:ext cx="8686800" cy="4812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Open Discussion</a:t>
            </a:r>
            <a:endParaRPr/>
          </a:p>
        </p:txBody>
      </p:sp>
      <p:sp>
        <p:nvSpPr>
          <p:cNvPr id="173" name="Google Shape;173;p29"/>
          <p:cNvSpPr txBox="1"/>
          <p:nvPr>
            <p:ph idx="1" type="body"/>
          </p:nvPr>
        </p:nvSpPr>
        <p:spPr>
          <a:xfrm>
            <a:off x="228601" y="782285"/>
            <a:ext cx="8672400" cy="374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"/>
              <a:t>What ideas do you have for improvements?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"/>
              <a:t>What concerns or questions do you have?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"/>
              <a:t>How are things going for people?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0"/>
          <p:cNvSpPr txBox="1"/>
          <p:nvPr>
            <p:ph type="title"/>
          </p:nvPr>
        </p:nvSpPr>
        <p:spPr>
          <a:xfrm>
            <a:off x="228600" y="77749"/>
            <a:ext cx="8686800" cy="4812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Discussion for Lia’s Listening Tour July 7</a:t>
            </a:r>
            <a:endParaRPr/>
          </a:p>
        </p:txBody>
      </p:sp>
      <p:sp>
        <p:nvSpPr>
          <p:cNvPr id="179" name="Google Shape;179;p30"/>
          <p:cNvSpPr txBox="1"/>
          <p:nvPr>
            <p:ph idx="1" type="body"/>
          </p:nvPr>
        </p:nvSpPr>
        <p:spPr>
          <a:xfrm>
            <a:off x="228601" y="782285"/>
            <a:ext cx="8672400" cy="374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https://docs.google.com/document/d/1dx-a2vHh87mxnRzMusY7jso87iM-B9WmX2zNMPsRwCU/edit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Some departments attempted to make intro presentations → Lia was not looking for briefing/status updates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Others attempted to have each person introduce themselves → took all the time allocated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Proposal for Muon</a:t>
            </a:r>
            <a:endParaRPr/>
          </a:p>
          <a:p>
            <a:pPr indent="-333375" lvl="1" marL="914400" rtl="0" algn="l">
              <a:spcBef>
                <a:spcPts val="0"/>
              </a:spcBef>
              <a:spcAft>
                <a:spcPts val="0"/>
              </a:spcAft>
              <a:buSzPts val="1650"/>
              <a:buChar char="○"/>
            </a:pPr>
            <a:r>
              <a:rPr lang="en"/>
              <a:t>“Visual” Org chart - Junior collaborators have 1 slide on the two major thrusts</a:t>
            </a:r>
            <a:endParaRPr/>
          </a:p>
          <a:p>
            <a:pPr indent="-333375" lvl="1" marL="914400" rtl="0" algn="l">
              <a:spcBef>
                <a:spcPts val="0"/>
              </a:spcBef>
              <a:spcAft>
                <a:spcPts val="0"/>
              </a:spcAft>
              <a:buSzPts val="1650"/>
              <a:buChar char="○"/>
            </a:pPr>
            <a:r>
              <a:rPr lang="en"/>
              <a:t>Roundtable of issues - each person introduces themself while highlight an issue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_Fermilab_PPT_090915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