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3" r:id="rId1"/>
  </p:sldMasterIdLst>
  <p:notesMasterIdLst>
    <p:notesMasterId r:id="rId20"/>
  </p:notesMasterIdLst>
  <p:sldIdLst>
    <p:sldId id="258" r:id="rId2"/>
    <p:sldId id="268" r:id="rId3"/>
    <p:sldId id="279" r:id="rId4"/>
    <p:sldId id="282" r:id="rId5"/>
    <p:sldId id="283" r:id="rId6"/>
    <p:sldId id="263" r:id="rId7"/>
    <p:sldId id="286" r:id="rId8"/>
    <p:sldId id="259" r:id="rId9"/>
    <p:sldId id="256" r:id="rId10"/>
    <p:sldId id="272" r:id="rId11"/>
    <p:sldId id="271" r:id="rId12"/>
    <p:sldId id="288" r:id="rId13"/>
    <p:sldId id="287" r:id="rId14"/>
    <p:sldId id="284" r:id="rId15"/>
    <p:sldId id="277" r:id="rId16"/>
    <p:sldId id="278" r:id="rId17"/>
    <p:sldId id="285" r:id="rId18"/>
    <p:sldId id="260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">
          <p15:clr>
            <a:srgbClr val="A4A3A4"/>
          </p15:clr>
        </p15:guide>
        <p15:guide id="2" orient="horz" pos="3092">
          <p15:clr>
            <a:srgbClr val="A4A3A4"/>
          </p15:clr>
        </p15:guide>
        <p15:guide id="3" orient="horz" pos="517">
          <p15:clr>
            <a:srgbClr val="A4A3A4"/>
          </p15:clr>
        </p15:guide>
        <p15:guide id="4" orient="horz" pos="895">
          <p15:clr>
            <a:srgbClr val="A4A3A4"/>
          </p15:clr>
        </p15:guide>
        <p15:guide id="5" orient="horz" pos="2387">
          <p15:clr>
            <a:srgbClr val="A4A3A4"/>
          </p15:clr>
        </p15:guide>
        <p15:guide id="6" pos="5565">
          <p15:clr>
            <a:srgbClr val="A4A3A4"/>
          </p15:clr>
        </p15:guide>
        <p15:guide id="7" pos="317">
          <p15:clr>
            <a:srgbClr val="A4A3A4"/>
          </p15:clr>
        </p15:guide>
        <p15:guide id="8" pos="15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J" initials="M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6799"/>
    <a:srgbClr val="096593"/>
    <a:srgbClr val="0B1F8F"/>
    <a:srgbClr val="A12B2F"/>
    <a:srgbClr val="007836"/>
    <a:srgbClr val="ECAA00"/>
    <a:srgbClr val="76777B"/>
    <a:srgbClr val="00609C"/>
    <a:srgbClr val="ECAC00"/>
    <a:srgbClr val="00A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47" autoAdjust="0"/>
    <p:restoredTop sz="93544" autoAdjust="0"/>
  </p:normalViewPr>
  <p:slideViewPr>
    <p:cSldViewPr snapToGrid="0" showGuides="1">
      <p:cViewPr varScale="1">
        <p:scale>
          <a:sx n="86" d="100"/>
          <a:sy n="86" d="100"/>
        </p:scale>
        <p:origin x="462" y="78"/>
      </p:cViewPr>
      <p:guideLst>
        <p:guide orient="horz" pos="271"/>
        <p:guide orient="horz" pos="3092"/>
        <p:guide orient="horz" pos="517"/>
        <p:guide orient="horz" pos="895"/>
        <p:guide orient="horz" pos="2387"/>
        <p:guide pos="5565"/>
        <p:guide pos="317"/>
        <p:guide pos="15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0A489-9093-C54A-B1C3-374F661A0010}" type="datetimeFigureOut">
              <a:rPr lang="en-US" smtClean="0"/>
              <a:t>7/28/2022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AA7A1A-8011-3A42-91B8-EE1BD44E44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91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!!Picture Ideas?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8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ATLAS detector = very large, very complex </a:t>
            </a:r>
            <a:r>
              <a:rPr lang="en-US" dirty="0">
                <a:sym typeface="Wingdings" panose="05000000000000000000" pitchFamily="2" charset="2"/>
              </a:rPr>
              <a:t> Generates very large, very complex datasets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Need to analyze, visualize large datasets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976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point: may use for others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point: ROOT mainly written in C++, but has powerful Python-C++ binding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point: Can use in different ways, as above (Discover Higgs, Draw exclusion plots, draw geometries of detectors, like ATLAS)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37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have all this data: how do we organize it?</a:t>
            </a:r>
          </a:p>
          <a:p>
            <a:endParaRPr lang="en-US" dirty="0"/>
          </a:p>
          <a:p>
            <a:r>
              <a:rPr lang="en-US" dirty="0"/>
              <a:t>Can use all kinds of ways: one way of interest: using </a:t>
            </a:r>
            <a:r>
              <a:rPr lang="en-US" dirty="0" err="1"/>
              <a:t>TTree</a:t>
            </a:r>
            <a:endParaRPr lang="en-US" dirty="0"/>
          </a:p>
          <a:p>
            <a:endParaRPr lang="en-US" dirty="0"/>
          </a:p>
          <a:p>
            <a:r>
              <a:rPr lang="en-US" dirty="0"/>
              <a:t>Want columnar data?  </a:t>
            </a:r>
          </a:p>
          <a:p>
            <a:r>
              <a:rPr lang="en-US" dirty="0"/>
              <a:t>Tree = list of independent, synchronized columns,</a:t>
            </a:r>
          </a:p>
          <a:p>
            <a:r>
              <a:rPr lang="en-US" dirty="0"/>
              <a:t>Branches = said columns, with rows in which you can hold all kinds of data (integers, floats, doubles, etc.)</a:t>
            </a:r>
          </a:p>
          <a:p>
            <a:r>
              <a:rPr lang="en-US" dirty="0"/>
              <a:t>Leaves = give access to actual data</a:t>
            </a:r>
          </a:p>
          <a:p>
            <a:endParaRPr lang="en-US" dirty="0"/>
          </a:p>
          <a:p>
            <a:r>
              <a:rPr lang="en-US" dirty="0"/>
              <a:t>So this is how data is organized, but how is it written and stored to disk?  These baskets play a role!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6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think of data structures (shorts, doubles, chars, etc.)  as Lego structures (towers, star wars ships, etc.)</a:t>
            </a:r>
          </a:p>
          <a:p>
            <a:r>
              <a:rPr lang="en-US" dirty="0"/>
              <a:t>Streamers breaking up objects into bytes (like breaking up </a:t>
            </a:r>
            <a:r>
              <a:rPr lang="en-US" dirty="0" err="1"/>
              <a:t>lego</a:t>
            </a:r>
            <a:r>
              <a:rPr lang="en-US" dirty="0"/>
              <a:t> structures into individual </a:t>
            </a:r>
            <a:r>
              <a:rPr lang="en-US" dirty="0" err="1"/>
              <a:t>legos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These bytes are then stored in buffers.</a:t>
            </a:r>
          </a:p>
          <a:p>
            <a:r>
              <a:rPr lang="en-US" dirty="0"/>
              <a:t>And once these buffers are full, they’re compressed into Baskets, stored in clusters and written to disk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Streamers: break down data structures to bytes (individual Legos)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54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42faac2122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g142faac2122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!! Add Axes Titles</a:t>
            </a:r>
          </a:p>
          <a:p>
            <a:endParaRPr lang="en-US" dirty="0"/>
          </a:p>
          <a:p>
            <a:r>
              <a:rPr lang="en-US" dirty="0"/>
              <a:t>Distributions vary a little from run to run, but the general trends are the same</a:t>
            </a:r>
          </a:p>
          <a:p>
            <a:r>
              <a:rPr lang="en-US" dirty="0"/>
              <a:t>Some branches are filled very randomly (N1/A1) and some repeat a lot (N25/A25) =&gt; some are more compressible than others, will reflect in coming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772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AA7A1A-8011-3A42-91B8-EE1BD44E44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30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SECTION BREAK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81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LRG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4106864"/>
            <a:ext cx="4114800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4106864"/>
            <a:ext cx="4097585" cy="686876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20813"/>
            <a:ext cx="4023360" cy="268605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Large IMAGES w/bullets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346047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76630" y="1417046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76630" y="4256434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6" name="Picture Placeholder 4"/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765130" y="1416462"/>
            <a:ext cx="3790374" cy="280811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4765130" y="4255850"/>
            <a:ext cx="3840480" cy="438773"/>
          </a:xfrm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Image Caption </a:t>
            </a:r>
          </a:p>
          <a:p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64070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95879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381086" y="2854960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03079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3388286" y="1415695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6261696" y="2856834"/>
            <a:ext cx="2465584" cy="1609958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6268896" y="1417569"/>
            <a:ext cx="2361244" cy="1365433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THREE IMAGES –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88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s/bullets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418980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418980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672521"/>
            <a:ext cx="8434552" cy="1086330"/>
          </a:xfrm>
          <a:noFill/>
        </p:spPr>
        <p:txBody>
          <a:bodyPr lIns="0" tIns="91440"/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20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2000">
                <a:solidFill>
                  <a:srgbClr val="000000"/>
                </a:solidFill>
              </a:defRPr>
            </a:lvl4pPr>
            <a:lvl5pPr>
              <a:defRPr sz="20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 defTabSz="4572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800" b="1" i="0" kern="1200" cap="all" baseline="0" dirty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four images, captions and bullets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3127171"/>
            <a:ext cx="2238469" cy="358378"/>
          </a:xfrm>
          <a:noFill/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ln>
            <a:noFill/>
          </a:ln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</p:spTree>
    <p:extLst>
      <p:ext uri="{BB962C8B-B14F-4D97-AF65-F5344CB8AC3E}">
        <p14:creationId xmlns:p14="http://schemas.microsoft.com/office/powerpoint/2010/main" val="201421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PICS/caption -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four IMAGES with captions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207749"/>
          </a:xfrm>
          <a:ln>
            <a:noFill/>
          </a:ln>
        </p:spPr>
        <p:txBody>
          <a:bodyPr bIns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87437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87437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18" name="Picture Placeholder 4"/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4912432" y="1420813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4912432" y="2822383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0" name="Picture Placeholder 4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487437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487437" y="4502674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  <p:sp>
        <p:nvSpPr>
          <p:cNvPr id="24" name="Picture Placeholder 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4912432" y="3097650"/>
            <a:ext cx="3790374" cy="1383425"/>
          </a:xfrm>
          <a:solidFill>
            <a:schemeClr val="bg1">
              <a:lumMod val="75000"/>
            </a:schemeClr>
          </a:solidFill>
        </p:spPr>
        <p:txBody>
          <a:bodyPr tIns="18288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912432" y="4505517"/>
            <a:ext cx="3840480" cy="276137"/>
          </a:xfrm>
          <a:ln>
            <a:noFill/>
          </a:ln>
        </p:spPr>
        <p:txBody>
          <a:bodyPr bIns="0" anchor="t" anchorCtr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 sz="1200" b="0" cap="none" baseline="0"/>
            </a:lvl1pPr>
          </a:lstStyle>
          <a:p>
            <a:r>
              <a:rPr lang="en-US" dirty="0"/>
              <a:t>Image Caption</a:t>
            </a:r>
          </a:p>
        </p:txBody>
      </p:sp>
    </p:spTree>
    <p:extLst>
      <p:ext uri="{BB962C8B-B14F-4D97-AF65-F5344CB8AC3E}">
        <p14:creationId xmlns:p14="http://schemas.microsoft.com/office/powerpoint/2010/main" val="423592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harts, Graphs,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graph, chart or table slide. </a:t>
            </a:r>
            <a:br>
              <a:rPr lang="en-US" dirty="0"/>
            </a:br>
            <a:r>
              <a:rPr lang="en-US" dirty="0"/>
              <a:t>Headline in all caps, Arial Font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17579"/>
            <a:ext cx="8372901" cy="3022394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an icon below to add a chart, graph, or table.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43573" y="4457863"/>
            <a:ext cx="3711039" cy="240746"/>
          </a:xfrm>
        </p:spPr>
        <p:txBody>
          <a:bodyPr bIns="0" anchor="t" anchorCtr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041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754" y="4562475"/>
            <a:ext cx="1540844" cy="5550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0"/>
            <a:ext cx="9144000" cy="4488688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10684"/>
            <a:ext cx="9143999" cy="4499372"/>
          </a:xfrm>
          <a:solidFill>
            <a:schemeClr val="accent2">
              <a:alpha val="90000"/>
            </a:schemeClr>
          </a:solidFill>
        </p:spPr>
        <p:txBody>
          <a:bodyPr lIns="457200" tIns="0" bIns="457200" anchor="ctr"/>
          <a:lstStyle>
            <a:lvl1pPr marL="0" indent="0">
              <a:buNone/>
              <a:defRPr sz="28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Type in closing statement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991004" y="-1815882"/>
            <a:ext cx="3782000" cy="160043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closing statement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WE START WITH YES.</a:t>
            </a:r>
          </a:p>
          <a:p>
            <a:pPr lvl="0">
              <a:spcAft>
                <a:spcPts val="1200"/>
              </a:spcAft>
            </a:pPr>
            <a:r>
              <a:rPr lang="en-US" sz="1400" b="1" dirty="0">
                <a:solidFill>
                  <a:schemeClr val="bg1"/>
                </a:solidFill>
              </a:rPr>
              <a:t>AND END WITH THANK YOU.</a:t>
            </a:r>
          </a:p>
          <a:p>
            <a:pPr lvl="0"/>
            <a:r>
              <a:rPr lang="en-US" sz="1400" b="1" dirty="0">
                <a:solidFill>
                  <a:schemeClr val="bg1"/>
                </a:solidFill>
              </a:rPr>
              <a:t>DO YOU HAVE ANY BIG QUESTIONS?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*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5043"/>
            <a:ext cx="9144000" cy="5148543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86954"/>
            <a:ext cx="8372901" cy="604513"/>
          </a:xfrm>
        </p:spPr>
        <p:txBody>
          <a:bodyPr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AND CONTENT SLIDE. </a:t>
            </a:r>
            <a:br>
              <a:rPr lang="en-US" dirty="0"/>
            </a:br>
            <a:r>
              <a:rPr lang="en-US" dirty="0"/>
              <a:t>Headline in all caps, Arial Font.</a:t>
            </a:r>
          </a:p>
        </p:txBody>
      </p:sp>
    </p:spTree>
    <p:extLst>
      <p:ext uri="{BB962C8B-B14F-4D97-AF65-F5344CB8AC3E}">
        <p14:creationId xmlns:p14="http://schemas.microsoft.com/office/powerpoint/2010/main" val="35953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*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28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468796" y="574696"/>
            <a:ext cx="5685350" cy="304654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8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Optional one line subhead, </a:t>
            </a:r>
            <a:r>
              <a:rPr lang="en-US" dirty="0" err="1"/>
              <a:t>url</a:t>
            </a:r>
            <a:r>
              <a:rPr lang="en-US" dirty="0"/>
              <a:t> or date</a:t>
            </a:r>
          </a:p>
        </p:txBody>
      </p:sp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314" y="408441"/>
            <a:ext cx="1786846" cy="6437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A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49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r>
              <a:rPr lang="en-US" dirty="0"/>
              <a:t>PRESENTER NAME</a:t>
            </a:r>
          </a:p>
        </p:txBody>
      </p:sp>
      <p:sp>
        <p:nvSpPr>
          <p:cNvPr id="55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</a:t>
            </a:r>
            <a:br>
              <a:rPr lang="en-US" dirty="0"/>
            </a:br>
            <a:r>
              <a:rPr lang="en-US" dirty="0"/>
              <a:t>info if not needed</a:t>
            </a:r>
          </a:p>
        </p:txBody>
      </p:sp>
      <p:sp>
        <p:nvSpPr>
          <p:cNvPr id="47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018914" y="-1479541"/>
            <a:ext cx="3502900" cy="101566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Suggested</a:t>
            </a:r>
            <a:r>
              <a:rPr lang="en-US" sz="1400" b="1" baseline="0" dirty="0">
                <a:solidFill>
                  <a:schemeClr val="bg1"/>
                </a:solidFill>
              </a:rPr>
              <a:t> line of text (optional): </a:t>
            </a:r>
          </a:p>
          <a:p>
            <a:endParaRPr lang="en-US" sz="1400" b="1" baseline="0" dirty="0">
              <a:solidFill>
                <a:schemeClr val="bg1"/>
              </a:solidFill>
            </a:endParaRPr>
          </a:p>
          <a:p>
            <a:r>
              <a:rPr lang="en-US" sz="1400" b="1" baseline="0" dirty="0">
                <a:solidFill>
                  <a:schemeClr val="bg1"/>
                </a:solidFill>
              </a:rPr>
              <a:t>WE START WITH YES.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6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BASIC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08346"/>
            <a:ext cx="8372901" cy="331708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Click to add 1st-level bullet. Click an icon below to add table, graph or other imagery.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0991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4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4545002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 descr="aerial view of Argonne with APS in front 5730-00068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2" b="7135"/>
          <a:stretch/>
        </p:blipFill>
        <p:spPr>
          <a:xfrm>
            <a:off x="0" y="-20265"/>
            <a:ext cx="9144000" cy="4508954"/>
          </a:xfrm>
          <a:prstGeom prst="rect">
            <a:avLst/>
          </a:prstGeom>
        </p:spPr>
      </p:pic>
      <p:sp>
        <p:nvSpPr>
          <p:cNvPr id="84" name="Text Placeholder 1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-20265"/>
            <a:ext cx="9144000" cy="4508954"/>
          </a:xfrm>
          <a:solidFill>
            <a:schemeClr val="accent2">
              <a:alpha val="85000"/>
            </a:schemeClr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8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863726" y="1266825"/>
            <a:ext cx="4280275" cy="202996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" y="1266825"/>
            <a:ext cx="4863724" cy="2029968"/>
          </a:xfrm>
          <a:solidFill>
            <a:schemeClr val="accent2"/>
          </a:solidFill>
        </p:spPr>
        <p:txBody>
          <a:bodyPr lIns="457200" rIns="91440" anchor="ctr">
            <a:normAutofit/>
          </a:bodyPr>
          <a:lstStyle>
            <a:lvl1pPr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-Cover option B </a:t>
            </a:r>
            <a:br>
              <a:rPr lang="en-US" dirty="0"/>
            </a:br>
            <a:r>
              <a:rPr lang="en-US" dirty="0"/>
              <a:t>can be up to four </a:t>
            </a:r>
            <a:br>
              <a:rPr lang="en-US" dirty="0"/>
            </a:br>
            <a:r>
              <a:rPr lang="en-US" dirty="0"/>
              <a:t>or five lines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1" y="153714"/>
            <a:ext cx="5851526" cy="969169"/>
          </a:xfrm>
        </p:spPr>
        <p:txBody>
          <a:bodyPr lIns="457200" rIns="274320" anchor="ctr"/>
          <a:lstStyle>
            <a:lvl1pPr marL="0" indent="0">
              <a:buNone/>
              <a:defRPr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date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6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89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6360197" y="3437210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90" name="Text Placeholder 45"/>
          <p:cNvSpPr>
            <a:spLocks noGrp="1"/>
          </p:cNvSpPr>
          <p:nvPr>
            <p:ph type="body" sz="quarter" idx="26" hasCustomPrompt="1"/>
          </p:nvPr>
        </p:nvSpPr>
        <p:spPr>
          <a:xfrm>
            <a:off x="6360197" y="3720288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1266825"/>
            <a:ext cx="239714" cy="2029968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5" name="TextBox 154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31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82331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endParaRPr lang="en-US" dirty="0"/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674681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2794775"/>
            <a:ext cx="8452904" cy="647160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 cover option c 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709174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99225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344193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674680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86" name="TextBox 18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503238" y="300961"/>
            <a:ext cx="5984648" cy="331077"/>
          </a:xfrm>
        </p:spPr>
        <p:txBody>
          <a:bodyPr/>
          <a:lstStyle>
            <a:lvl1pPr marL="0" indent="0">
              <a:buNone/>
              <a:defRPr sz="1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 sz="1000" b="0" cap="all" dirty="0">
                <a:solidFill>
                  <a:srgbClr val="000000"/>
                </a:solidFill>
              </a:rPr>
              <a:t>Type in Name of </a:t>
            </a:r>
            <a:r>
              <a:rPr lang="en-US" sz="1000" b="0" cap="all" dirty="0" err="1">
                <a:solidFill>
                  <a:srgbClr val="000000"/>
                </a:solidFill>
              </a:rPr>
              <a:t>fACILITY</a:t>
            </a:r>
            <a:r>
              <a:rPr lang="en-US" sz="1000" b="0" cap="all" dirty="0">
                <a:solidFill>
                  <a:srgbClr val="000000"/>
                </a:solidFill>
              </a:rPr>
              <a:t>, division, group, program or </a:t>
            </a:r>
            <a:r>
              <a:rPr lang="en-US" sz="1000" dirty="0">
                <a:solidFill>
                  <a:srgbClr val="000000"/>
                </a:solidFill>
              </a:rPr>
              <a:t>www.anl.gov</a:t>
            </a:r>
          </a:p>
        </p:txBody>
      </p:sp>
      <p:sp>
        <p:nvSpPr>
          <p:cNvPr id="17" name="Text Placeholder 45"/>
          <p:cNvSpPr>
            <a:spLocks noGrp="1"/>
          </p:cNvSpPr>
          <p:nvPr>
            <p:ph type="body" sz="quarter" idx="27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5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Cover Option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miesen\Desktop\anlrgbppt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976" y="170633"/>
            <a:ext cx="1557337" cy="56102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 Placeholder 9"/>
          <p:cNvSpPr>
            <a:spLocks noGrp="1"/>
          </p:cNvSpPr>
          <p:nvPr>
            <p:ph type="body" sz="quarter" idx="17" hasCustomPrompt="1"/>
          </p:nvPr>
        </p:nvSpPr>
        <p:spPr>
          <a:xfrm>
            <a:off x="469901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3" name="Text Placeholder 45"/>
          <p:cNvSpPr>
            <a:spLocks noGrp="1"/>
          </p:cNvSpPr>
          <p:nvPr>
            <p:ph type="body" sz="quarter" idx="18" hasCustomPrompt="1"/>
          </p:nvPr>
        </p:nvSpPr>
        <p:spPr>
          <a:xfrm>
            <a:off x="469901" y="3719301"/>
            <a:ext cx="2692871" cy="685800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r>
              <a:rPr lang="en-US" dirty="0"/>
              <a:t>Add Presenter Title</a:t>
            </a:r>
            <a:br>
              <a:rPr lang="en-US" dirty="0"/>
            </a:br>
            <a:r>
              <a:rPr lang="en-US" dirty="0"/>
              <a:t>Optional Line 2</a:t>
            </a:r>
            <a:br>
              <a:rPr lang="en-US" dirty="0"/>
            </a:br>
            <a:r>
              <a:rPr lang="en-US" dirty="0"/>
              <a:t>Optional Line 3</a:t>
            </a:r>
          </a:p>
        </p:txBody>
      </p:sp>
      <p:sp>
        <p:nvSpPr>
          <p:cNvPr id="56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3417372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57" name="Text Placeholder 45"/>
          <p:cNvSpPr>
            <a:spLocks noGrp="1"/>
          </p:cNvSpPr>
          <p:nvPr>
            <p:ph type="body" sz="quarter" idx="22" hasCustomPrompt="1"/>
          </p:nvPr>
        </p:nvSpPr>
        <p:spPr>
          <a:xfrm>
            <a:off x="3417372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second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45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1261205"/>
            <a:ext cx="8925874" cy="2071151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82770"/>
            <a:ext cx="6776128" cy="839426"/>
          </a:xfrm>
        </p:spPr>
        <p:txBody>
          <a:bodyPr lIns="0" rIns="91440" anchor="b">
            <a:normAutofit/>
          </a:bodyPr>
          <a:lstStyle>
            <a:lvl1pPr>
              <a:defRPr sz="280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presentation title –</a:t>
            </a:r>
            <a:br>
              <a:rPr lang="en-US" dirty="0"/>
            </a:br>
            <a:r>
              <a:rPr lang="en-US" dirty="0"/>
              <a:t>Cover option D</a:t>
            </a:r>
          </a:p>
        </p:txBody>
      </p:sp>
      <p:sp>
        <p:nvSpPr>
          <p:cNvPr id="87" name="Text Placeholder 9"/>
          <p:cNvSpPr>
            <a:spLocks noGrp="1"/>
          </p:cNvSpPr>
          <p:nvPr>
            <p:ph type="body" sz="quarter" idx="23" hasCustomPrompt="1"/>
          </p:nvPr>
        </p:nvSpPr>
        <p:spPr>
          <a:xfrm>
            <a:off x="6360197" y="3436223"/>
            <a:ext cx="2692871" cy="295275"/>
          </a:xfrm>
        </p:spPr>
        <p:txBody>
          <a:bodyPr lIns="0" bIns="0" anchor="b">
            <a:normAutofit/>
          </a:bodyPr>
          <a:lstStyle>
            <a:lvl1pPr marL="0" indent="0">
              <a:buFont typeface="Arial" pitchFamily="34" charset="0"/>
              <a:buNone/>
              <a:defRPr sz="1400" b="1" cap="all" baseline="0">
                <a:solidFill>
                  <a:srgbClr val="47484A"/>
                </a:solidFill>
              </a:defRPr>
            </a:lvl1pPr>
            <a:lvl2pPr marL="0" indent="0">
              <a:buNone/>
              <a:defRPr/>
            </a:lvl2pPr>
            <a:lvl3pPr marL="0" indent="0">
              <a:spcBef>
                <a:spcPts val="1800"/>
              </a:spcBef>
              <a:buNone/>
              <a:defRPr/>
            </a:lvl3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88" name="Text Placeholder 45"/>
          <p:cNvSpPr>
            <a:spLocks noGrp="1"/>
          </p:cNvSpPr>
          <p:nvPr>
            <p:ph type="body" sz="quarter" idx="24" hasCustomPrompt="1"/>
          </p:nvPr>
        </p:nvSpPr>
        <p:spPr>
          <a:xfrm>
            <a:off x="6360197" y="3719301"/>
            <a:ext cx="2692871" cy="560042"/>
          </a:xfrm>
        </p:spPr>
        <p:txBody>
          <a:bodyPr lIns="0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 typeface="Arial" pitchFamily="34" charset="0"/>
              <a:buNone/>
              <a:defRPr sz="140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Remove third presenter info </a:t>
            </a:r>
            <a:br>
              <a:rPr lang="en-US" dirty="0"/>
            </a:br>
            <a:r>
              <a:rPr lang="en-US" dirty="0"/>
              <a:t>if not needed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469900" y="922195"/>
            <a:ext cx="8484914" cy="248308"/>
          </a:xfrm>
        </p:spPr>
        <p:txBody>
          <a:bodyPr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Subtitle – delete if not needed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" y="1261204"/>
            <a:ext cx="224589" cy="2071116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53" name="TextBox 15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 Placeholder 45"/>
          <p:cNvSpPr>
            <a:spLocks noGrp="1"/>
          </p:cNvSpPr>
          <p:nvPr>
            <p:ph type="body" sz="quarter" idx="19" hasCustomPrompt="1"/>
          </p:nvPr>
        </p:nvSpPr>
        <p:spPr>
          <a:xfrm>
            <a:off x="6360197" y="4570711"/>
            <a:ext cx="2692872" cy="386558"/>
          </a:xfrm>
        </p:spPr>
        <p:txBody>
          <a:bodyPr lIns="0" anchor="b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rgbClr val="47484A"/>
                </a:solidFill>
              </a:defRPr>
            </a:lvl1pPr>
            <a:lvl2pPr marL="0" indent="0">
              <a:spcBef>
                <a:spcPts val="1800"/>
              </a:spcBef>
              <a:buNone/>
              <a:defRPr/>
            </a:lvl2pPr>
          </a:lstStyle>
          <a:p>
            <a:pPr lvl="0"/>
            <a:r>
              <a:rPr lang="en-US" dirty="0"/>
              <a:t>Presentation Date</a:t>
            </a:r>
            <a:br>
              <a:rPr lang="en-US" dirty="0"/>
            </a:br>
            <a:r>
              <a:rPr lang="en-US" dirty="0"/>
              <a:t>City, State (presentation location)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1" y="4702076"/>
            <a:ext cx="2046368" cy="26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0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ull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6978"/>
            <a:ext cx="8925873" cy="5143500"/>
          </a:xfrm>
          <a:solidFill>
            <a:schemeClr val="bg1"/>
          </a:solidFill>
        </p:spPr>
        <p:txBody>
          <a:bodyPr lIns="0" tIns="16459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 then right click image and “SEND IMAGE TO BACK”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3581400"/>
            <a:ext cx="9144000" cy="1562100"/>
          </a:xfrm>
          <a:solidFill>
            <a:schemeClr val="tx2">
              <a:alpha val="91000"/>
            </a:schemeClr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1" y="3782231"/>
            <a:ext cx="8321040" cy="1030194"/>
          </a:xfrm>
        </p:spPr>
        <p:txBody>
          <a:bodyPr lIns="0" anchor="t"/>
          <a:lstStyle>
            <a:lvl1pPr>
              <a:defRPr sz="24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Full-frame image layout  – title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28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ONE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-1"/>
            <a:ext cx="8925873" cy="2742010"/>
          </a:xfrm>
          <a:solidFill>
            <a:schemeClr val="bg1"/>
          </a:solidFill>
        </p:spPr>
        <p:txBody>
          <a:bodyPr lIns="0"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one image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9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WO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18127" y="0"/>
            <a:ext cx="4480560" cy="2747963"/>
          </a:xfrm>
          <a:solidFill>
            <a:schemeClr val="bg1">
              <a:lumMod val="7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682525" y="0"/>
            <a:ext cx="4480560" cy="2747963"/>
          </a:xfrm>
          <a:solidFill>
            <a:schemeClr val="bg1">
              <a:lumMod val="85000"/>
            </a:schemeClr>
          </a:solidFill>
        </p:spPr>
        <p:txBody>
          <a:bodyPr tIns="109728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55513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TWO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8411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THREE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2742091"/>
            <a:ext cx="9144000" cy="2401409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0"/>
            <a:ext cx="29900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3194237" y="0"/>
            <a:ext cx="2990088" cy="275523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6186112" y="0"/>
            <a:ext cx="2957888" cy="275523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893639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9900" y="3265038"/>
            <a:ext cx="8674100" cy="590324"/>
          </a:xfrm>
        </p:spPr>
        <p:txBody>
          <a:bodyPr lIns="0"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Three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7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*Pic - FOUR Imag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 bIns="0" anchor="b" anchorCtr="0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</a:t>
            </a:r>
            <a:r>
              <a:rPr lang="en-US" dirty="0" err="1"/>
              <a:t>x1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8127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9" name="Picture Placeholder 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453235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688341" y="1240631"/>
            <a:ext cx="2240280" cy="1678712"/>
          </a:xfrm>
          <a:solidFill>
            <a:schemeClr val="bg1">
              <a:lumMod val="8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6906022" y="1240631"/>
            <a:ext cx="2240280" cy="1678712"/>
          </a:xfrm>
          <a:solidFill>
            <a:schemeClr val="bg1">
              <a:lumMod val="75000"/>
            </a:schemeClr>
          </a:solidFill>
        </p:spPr>
        <p:txBody>
          <a:bodyPr lIns="0" tIns="731520" anchor="t" anchorCtr="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9900" y="3484064"/>
            <a:ext cx="8434552" cy="1359776"/>
          </a:xfrm>
          <a:noFill/>
        </p:spPr>
        <p:txBody>
          <a:bodyPr lIns="0" tIns="91440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Science/R&amp;D hero – four images</a:t>
            </a:r>
            <a:br>
              <a:rPr lang="en-US" dirty="0"/>
            </a:br>
            <a:r>
              <a:rPr lang="en-US" dirty="0"/>
              <a:t>Headline is </a:t>
            </a:r>
            <a:r>
              <a:rPr lang="en-US" dirty="0" err="1"/>
              <a:t>arial</a:t>
            </a:r>
            <a:r>
              <a:rPr lang="en-US" dirty="0"/>
              <a:t> in all caps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218128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2442595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4681064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6905532" y="2948823"/>
            <a:ext cx="2238469" cy="358378"/>
          </a:xfrm>
        </p:spPr>
        <p:txBody>
          <a:bodyPr lIns="91440" rIns="91440"/>
          <a:lstStyle>
            <a:lvl1pPr marL="0" indent="0">
              <a:lnSpc>
                <a:spcPct val="95000"/>
              </a:lnSpc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Image caption Image caption Image caption Image caption Image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23"/>
          </p:nvPr>
        </p:nvSpPr>
        <p:spPr>
          <a:xfrm>
            <a:off x="0" y="-1"/>
            <a:ext cx="228600" cy="51435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-2"/>
            <a:ext cx="228600" cy="5143500"/>
          </a:xfrm>
          <a:solidFill>
            <a:schemeClr val="accent1"/>
          </a:solidFill>
        </p:spPr>
        <p:txBody>
          <a:bodyPr bIns="0" anchor="b"/>
          <a:lstStyle>
            <a:lvl1pPr marL="0" indent="0">
              <a:buNone/>
              <a:defRPr sz="100"/>
            </a:lvl1pPr>
          </a:lstStyle>
          <a:p>
            <a:pPr lvl="0"/>
            <a:r>
              <a:rPr lang="en-US" dirty="0"/>
              <a:t>  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5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*Columns-TWO w/boxed heads">
  <p:cSld name="1_*Columns-TWO w/boxed heads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body" idx="1"/>
          </p:nvPr>
        </p:nvSpPr>
        <p:spPr>
          <a:xfrm>
            <a:off x="46089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●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■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2"/>
          </p:nvPr>
        </p:nvSpPr>
        <p:spPr>
          <a:xfrm>
            <a:off x="4714875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>
            <a:lvl1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Char char="●"/>
              <a:defRPr sz="1800"/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 sz="1800"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■"/>
              <a:defRPr sz="1800"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●"/>
              <a:defRPr sz="1800"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3"/>
          </p:nvPr>
        </p:nvSpPr>
        <p:spPr>
          <a:xfrm>
            <a:off x="471487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○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■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●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○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70000" lnSpcReduction="20000"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  <a:defRPr sz="2000" b="1">
                <a:solidFill>
                  <a:srgbClr val="0065A2"/>
                </a:solidFill>
              </a:defRPr>
            </a:lvl1pPr>
            <a:lvl2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5"/>
          </p:nvPr>
        </p:nvSpPr>
        <p:spPr>
          <a:xfrm>
            <a:off x="460895" y="140604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 cap="none">
                <a:solidFill>
                  <a:schemeClr val="lt1"/>
                </a:solidFill>
              </a:defRPr>
            </a:lvl1pPr>
            <a:lvl2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600"/>
              <a:buChar char="○"/>
              <a:defRPr sz="1600"/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400"/>
              <a:buChar char="■"/>
              <a:defRPr sz="1400"/>
            </a:lvl3pPr>
            <a:lvl4pPr marL="1828800" lvl="3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●"/>
              <a:defRPr sz="1200"/>
            </a:lvl4pPr>
            <a:lvl5pPr marL="2286000" lvl="4" indent="-304800" algn="l" rtl="0"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1200"/>
              <a:buChar char="○"/>
              <a:defRPr sz="12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791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*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367903"/>
            <a:ext cx="8372901" cy="621711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TITLE AND CONTENT 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148350" y="1084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46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30288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28723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00588" y="1418007"/>
            <a:ext cx="4023360" cy="3317081"/>
          </a:xfrm>
        </p:spPr>
        <p:txBody>
          <a:bodyPr/>
          <a:lstStyle>
            <a:lvl1pPr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one or two lines for headline</a:t>
            </a:r>
          </a:p>
        </p:txBody>
      </p:sp>
    </p:spTree>
    <p:extLst>
      <p:ext uri="{BB962C8B-B14F-4D97-AF65-F5344CB8AC3E}">
        <p14:creationId xmlns:p14="http://schemas.microsoft.com/office/powerpoint/2010/main" val="340757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Columns-TWO w/boxed 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6089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4875" y="1840702"/>
            <a:ext cx="4114800" cy="2876912"/>
          </a:xfrm>
          <a:ln>
            <a:solidFill>
              <a:schemeClr val="bg1">
                <a:lumMod val="50000"/>
              </a:schemeClr>
            </a:solidFill>
          </a:ln>
        </p:spPr>
        <p:txBody>
          <a:bodyPr lIns="182880" tIns="91440" rIns="91440"/>
          <a:lstStyle>
            <a:lvl1pPr>
              <a:defRPr sz="1800"/>
            </a:lvl1pPr>
            <a:lvl2pPr marL="457200" indent="-173038">
              <a:defRPr sz="1800"/>
            </a:lvl2pPr>
            <a:lvl3pPr marL="627063" indent="-128588">
              <a:defRPr sz="1800"/>
            </a:lvl3pPr>
            <a:lvl4pPr marL="865188" indent="-171450">
              <a:defRPr sz="1800"/>
            </a:lvl4pPr>
            <a:lvl5pPr marL="1084263" indent="-171450"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471487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  <a:noFill/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60895" y="1406047"/>
            <a:ext cx="4114800" cy="465749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</a:ln>
          <a:effectLst/>
        </p:spPr>
        <p:txBody>
          <a:bodyPr lIns="182880" bIns="0" anchor="ctr"/>
          <a:lstStyle>
            <a:lvl1pPr marL="0" indent="0" algn="l">
              <a:lnSpc>
                <a:spcPct val="100000"/>
              </a:lnSpc>
              <a:buNone/>
              <a:defRPr sz="1800" b="1" cap="all" baseline="0">
                <a:solidFill>
                  <a:schemeClr val="bg1"/>
                </a:solidFill>
              </a:defRPr>
            </a:lvl1pPr>
            <a:lvl2pPr marL="457200" indent="-173038">
              <a:defRPr sz="1600"/>
            </a:lvl2pPr>
            <a:lvl3pPr marL="627063" indent="-128588">
              <a:defRPr sz="1400"/>
            </a:lvl3pPr>
            <a:lvl4pPr marL="865188" indent="-171450">
              <a:defRPr sz="1200"/>
            </a:lvl4pPr>
            <a:lvl5pPr marL="1084263" indent="-171450">
              <a:defRPr sz="1200"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Two-column CONTENT slide</a:t>
            </a:r>
            <a:br>
              <a:rPr lang="en-US" dirty="0"/>
            </a:br>
            <a:r>
              <a:rPr lang="en-US" dirty="0"/>
              <a:t>with box treatment</a:t>
            </a:r>
          </a:p>
        </p:txBody>
      </p:sp>
    </p:spTree>
    <p:extLst>
      <p:ext uri="{BB962C8B-B14F-4D97-AF65-F5344CB8AC3E}">
        <p14:creationId xmlns:p14="http://schemas.microsoft.com/office/powerpoint/2010/main" val="342340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03575" y="1417872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80" y="1417871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95680" y="3203316"/>
            <a:ext cx="3729481" cy="1565882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503575" y="3193094"/>
            <a:ext cx="4319750" cy="1540832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4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HREE IMAGES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5309" y="1451045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89394" y="1442711"/>
            <a:ext cx="2023746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87015" y="262020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THREE IMAGES – VERTICAL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28962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3045309" y="2630976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487014" y="3807136"/>
            <a:ext cx="2028507" cy="890108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3045309" y="3794491"/>
            <a:ext cx="5814912" cy="977534"/>
          </a:xfrm>
        </p:spPr>
        <p:txBody>
          <a:bodyPr tIns="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600"/>
            </a:lvl4pPr>
            <a:lvl5pPr marL="1084263" indent="-171450">
              <a:spcBef>
                <a:spcPts val="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9437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88732" y="3141637"/>
            <a:ext cx="4114800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6" y="3141637"/>
            <a:ext cx="4097585" cy="1596872"/>
          </a:xfrm>
        </p:spPr>
        <p:txBody>
          <a:bodyPr tIns="91440"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95679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09050" y="1417871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36576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top HORIZONTAL</a:t>
            </a:r>
            <a:br>
              <a:rPr lang="en-US" dirty="0"/>
            </a:br>
            <a:r>
              <a:rPr lang="en-US" dirty="0"/>
              <a:t>Headline in </a:t>
            </a:r>
            <a:r>
              <a:rPr lang="en-US" dirty="0" err="1"/>
              <a:t>arial</a:t>
            </a:r>
            <a:r>
              <a:rPr lang="en-US" dirty="0"/>
              <a:t> and all caps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3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*TWO IMAGES - Bottom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1" y="1016890"/>
            <a:ext cx="8372901" cy="374786"/>
          </a:xfrm>
        </p:spPr>
        <p:txBody>
          <a:bodyPr bIns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000" b="1">
                <a:solidFill>
                  <a:srgbClr val="0065A2"/>
                </a:solidFill>
              </a:defRPr>
            </a:lvl1pPr>
          </a:lstStyle>
          <a:p>
            <a:r>
              <a:rPr lang="en-US" dirty="0"/>
              <a:t>Slide subtitle optional -  delete as needed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716215" y="1408347"/>
            <a:ext cx="4114800" cy="1287809"/>
          </a:xfrm>
        </p:spPr>
        <p:txBody>
          <a:bodyPr/>
          <a:lstStyle>
            <a:lvl1pPr>
              <a:spcBef>
                <a:spcPts val="600"/>
              </a:spcBef>
              <a:defRPr sz="1800"/>
            </a:lvl1pPr>
            <a:lvl2pPr marL="457200" indent="-173038">
              <a:spcBef>
                <a:spcPts val="0"/>
              </a:spcBef>
              <a:defRPr sz="1800"/>
            </a:lvl2pPr>
            <a:lvl3pPr marL="627063" indent="-128588">
              <a:spcBef>
                <a:spcPts val="0"/>
              </a:spcBef>
              <a:defRPr sz="1800"/>
            </a:lvl3pPr>
            <a:lvl4pPr marL="865188" indent="-171450">
              <a:spcBef>
                <a:spcPts val="0"/>
              </a:spcBef>
              <a:defRPr sz="1800"/>
            </a:lvl4pPr>
            <a:lvl5pPr marL="1084263" indent="-171450">
              <a:spcBef>
                <a:spcPts val="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4146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730864" y="2711336"/>
            <a:ext cx="4023360" cy="1714500"/>
          </a:xfrm>
          <a:solidFill>
            <a:schemeClr val="bg1">
              <a:lumMod val="75000"/>
            </a:schemeClr>
          </a:solidFill>
        </p:spPr>
        <p:txBody>
          <a:bodyPr tIns="274320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icon to insert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TWO IMAGES – bottom HORIZONTAL</a:t>
            </a:r>
            <a:br>
              <a:rPr lang="en-US" dirty="0"/>
            </a:br>
            <a:r>
              <a:rPr lang="en-US" dirty="0"/>
              <a:t>WITH CAPTIONS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-1876478" y="0"/>
            <a:ext cx="1548931" cy="338554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Instructions on replacing a current image: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Select and delete image and click the icon to insert a different image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dirty="0">
                <a:solidFill>
                  <a:schemeClr val="bg1"/>
                </a:solidFill>
              </a:rPr>
              <a:t>Use the crop tool to position the image within the shape.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76266" y="4434669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750290" y="4444194"/>
            <a:ext cx="3995723" cy="35907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457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miesen\Desktop\anlrgbpptlogo.png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490" y="4799992"/>
            <a:ext cx="775768" cy="279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358378"/>
            <a:ext cx="8372901" cy="62171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dirty="0"/>
              <a:t>Headline in all caps </a:t>
            </a:r>
            <a:r>
              <a:rPr lang="en-US" dirty="0" err="1"/>
              <a:t>28pt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preferred as one or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3826"/>
            <a:ext cx="8372901" cy="3317081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dirty="0"/>
              <a:t>Click to add 1st-level 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4855282"/>
            <a:ext cx="457200" cy="137160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AEFAAC5A-9C4F-4278-920D-DF2BAB59574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0" y="-2"/>
            <a:ext cx="228600" cy="51435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/>
          <a:p>
            <a:pPr lvl="0"/>
            <a:endParaRPr lang="en-US" sz="100">
              <a:solidFill>
                <a:schemeClr val="accent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827084"/>
            <a:ext cx="1418753" cy="18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5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686" r:id="rId2"/>
    <p:sldLayoutId id="2147483687" r:id="rId3"/>
    <p:sldLayoutId id="2147483688" r:id="rId4"/>
    <p:sldLayoutId id="2147483690" r:id="rId5"/>
    <p:sldLayoutId id="2147483774" r:id="rId6"/>
    <p:sldLayoutId id="2147483711" r:id="rId7"/>
    <p:sldLayoutId id="2147483692" r:id="rId8"/>
    <p:sldLayoutId id="2147483693" r:id="rId9"/>
    <p:sldLayoutId id="2147483776" r:id="rId10"/>
    <p:sldLayoutId id="2147483709" r:id="rId11"/>
    <p:sldLayoutId id="2147483695" r:id="rId12"/>
    <p:sldLayoutId id="2147483739" r:id="rId13"/>
    <p:sldLayoutId id="2147483696" r:id="rId14"/>
    <p:sldLayoutId id="2147483689" r:id="rId15"/>
    <p:sldLayoutId id="2147483710" r:id="rId16"/>
    <p:sldLayoutId id="2147483706" r:id="rId17"/>
    <p:sldLayoutId id="2147483704" r:id="rId18"/>
    <p:sldLayoutId id="2147483769" r:id="rId19"/>
    <p:sldLayoutId id="2147483770" r:id="rId20"/>
    <p:sldLayoutId id="2147483771" r:id="rId21"/>
    <p:sldLayoutId id="2147483772" r:id="rId22"/>
    <p:sldLayoutId id="2147483761" r:id="rId23"/>
    <p:sldLayoutId id="2147483762" r:id="rId24"/>
    <p:sldLayoutId id="2147483763" r:id="rId25"/>
    <p:sldLayoutId id="2147483765" r:id="rId26"/>
    <p:sldLayoutId id="2147483766" r:id="rId27"/>
    <p:sldLayoutId id="2147483777" r:id="rId2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2800" b="1" i="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3038" indent="-173038" algn="l" defTabSz="457200" rtl="0" eaLnBrk="1" latinLnBrk="0" hangingPunct="1">
        <a:spcBef>
          <a:spcPts val="600"/>
        </a:spcBef>
        <a:spcAft>
          <a:spcPts val="0"/>
        </a:spcAft>
        <a:buFont typeface="Wingdings" pitchFamily="2" charset="2"/>
        <a:buChar char="§"/>
        <a:defRPr sz="1800" kern="1200" baseline="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1pPr>
      <a:lvl2pPr marL="520700" indent="-236538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2pPr>
      <a:lvl3pPr marL="803275" indent="-187325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087438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–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171450" algn="l" defTabSz="457200" rtl="0" eaLnBrk="1" latinLnBrk="0" hangingPunct="1">
        <a:spcBef>
          <a:spcPts val="0"/>
        </a:spcBef>
        <a:spcAft>
          <a:spcPts val="0"/>
        </a:spcAft>
        <a:buFont typeface="Arial"/>
        <a:buChar char="»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Output caching studies in atlas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erhtjhtyhy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Alexei tam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SULI Intern</a:t>
            </a:r>
          </a:p>
          <a:p>
            <a:r>
              <a:rPr lang="en-US" dirty="0"/>
              <a:t>High Energy Physics Division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August 2, 2022</a:t>
            </a:r>
          </a:p>
        </p:txBody>
      </p:sp>
      <p:pic>
        <p:nvPicPr>
          <p:cNvPr id="19" name="Picture Placeholder 18" descr="A picture containing web, outdoor object&#10;&#10;Description automatically generated">
            <a:extLst>
              <a:ext uri="{FF2B5EF4-FFF2-40B4-BE49-F238E27FC236}">
                <a16:creationId xmlns:a16="http://schemas.microsoft.com/office/drawing/2014/main" id="{86D65BF2-885B-9ECB-A2CD-2D348B5F133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t="85" b="356"/>
          <a:stretch/>
        </p:blipFill>
        <p:spPr>
          <a:xfrm>
            <a:off x="4863725" y="1266826"/>
            <a:ext cx="4280275" cy="2029968"/>
          </a:xfrm>
        </p:spPr>
      </p:pic>
    </p:spTree>
    <p:extLst>
      <p:ext uri="{BB962C8B-B14F-4D97-AF65-F5344CB8AC3E}">
        <p14:creationId xmlns:p14="http://schemas.microsoft.com/office/powerpoint/2010/main" val="122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A7EC3-5F03-D26E-A0DE-BC47F01E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E1A58-2BA9-0DB2-7333-5616B9F2F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1408346"/>
            <a:ext cx="8482404" cy="3317082"/>
          </a:xfrm>
        </p:spPr>
        <p:txBody>
          <a:bodyPr/>
          <a:lstStyle/>
          <a:p>
            <a:r>
              <a:rPr lang="en-US" dirty="0"/>
              <a:t>Create tree, with 10 branches, filled with N many vectors (N=10,000)</a:t>
            </a:r>
          </a:p>
          <a:p>
            <a:r>
              <a:rPr lang="en-US" dirty="0"/>
              <a:t>Can determine elements of vectors in different ways (random, pseudorandom, Gaussian, etc.)</a:t>
            </a:r>
          </a:p>
          <a:p>
            <a:r>
              <a:rPr lang="en-US" dirty="0"/>
              <a:t>Each branch filled with vectors of different lengths (Branch1 has vectors of 10 elements, Branch5 has vectors of 100 elements, etc.)</a:t>
            </a:r>
          </a:p>
          <a:p>
            <a:r>
              <a:rPr lang="en-US" dirty="0"/>
              <a:t>Scan through different configurations of </a:t>
            </a:r>
            <a:r>
              <a:rPr lang="en-US" dirty="0" err="1"/>
              <a:t>AutoFlush</a:t>
            </a:r>
            <a:r>
              <a:rPr lang="en-US" dirty="0"/>
              <a:t> (0,10,100,1000 entries)</a:t>
            </a:r>
          </a:p>
          <a:p>
            <a:endParaRPr lang="en-US" dirty="0"/>
          </a:p>
          <a:p>
            <a:r>
              <a:rPr lang="en-US" dirty="0"/>
              <a:t>Observe differences in Basket Counts, Basket Sizes, and Compression </a:t>
            </a:r>
          </a:p>
          <a:p>
            <a:r>
              <a:rPr lang="en-US" dirty="0"/>
              <a:t>Can read data from each branch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0659B5-BAD6-EA87-90F6-A63B120918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Output Caching Tests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D2E8F-E50F-6D93-7E27-532C1F0CCB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0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09EAFE-6119-C412-58BF-09098861F98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B00DCEC-8805-8604-B5C4-72BCA12E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399878"/>
            <a:ext cx="8674100" cy="455404"/>
          </a:xfrm>
        </p:spPr>
        <p:txBody>
          <a:bodyPr/>
          <a:lstStyle/>
          <a:p>
            <a:r>
              <a:rPr lang="en-US" dirty="0"/>
              <a:t>Results: </a:t>
            </a:r>
            <a:r>
              <a:rPr lang="en-US" dirty="0" err="1"/>
              <a:t>ELement</a:t>
            </a:r>
            <a:r>
              <a:rPr lang="en-US" dirty="0"/>
              <a:t> Distributions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32D52-D740-6019-97B1-F2985CA8A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4DAC09-9B05-1F1D-3E8C-9A287AE61E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" name="Picture Placeholder 22" descr="Chart, bar chart&#10;&#10;Description automatically generated">
            <a:extLst>
              <a:ext uri="{FF2B5EF4-FFF2-40B4-BE49-F238E27FC236}">
                <a16:creationId xmlns:a16="http://schemas.microsoft.com/office/drawing/2014/main" id="{5960ED72-9B92-D950-827D-DA41105E3F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77" b="694"/>
          <a:stretch/>
        </p:blipFill>
        <p:spPr>
          <a:xfrm>
            <a:off x="223364" y="-3"/>
            <a:ext cx="8925873" cy="4399880"/>
          </a:xfrm>
        </p:spPr>
      </p:pic>
    </p:spTree>
    <p:extLst>
      <p:ext uri="{BB962C8B-B14F-4D97-AF65-F5344CB8AC3E}">
        <p14:creationId xmlns:p14="http://schemas.microsoft.com/office/powerpoint/2010/main" val="15485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A90A9C-6365-D5CE-E0A4-A224A45A67C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D5E6239-9C1E-D245-DD5F-EFF56643859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26" r="83"/>
          <a:stretch/>
        </p:blipFill>
        <p:spPr>
          <a:xfrm>
            <a:off x="228600" y="-166"/>
            <a:ext cx="2957888" cy="4349142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46691AAD-90CD-9ED0-A2EA-4BE625A0A2B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791" r="89"/>
          <a:stretch/>
        </p:blipFill>
        <p:spPr>
          <a:xfrm>
            <a:off x="3186488" y="0"/>
            <a:ext cx="2999624" cy="4348976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7ACE0A9-C88B-2807-57DB-33FCCD031CB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630" r="774"/>
          <a:stretch/>
        </p:blipFill>
        <p:spPr>
          <a:xfrm>
            <a:off x="6186112" y="0"/>
            <a:ext cx="2957888" cy="4348976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45AEFEE-4044-CF16-17E0-060434540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433724"/>
            <a:ext cx="8674100" cy="421558"/>
          </a:xfrm>
        </p:spPr>
        <p:txBody>
          <a:bodyPr/>
          <a:lstStyle/>
          <a:p>
            <a:r>
              <a:rPr lang="en-US" dirty="0"/>
              <a:t>Branch 2: 25 elements per entry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5703B2-AEC1-18A9-F2CD-A7A028CF524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8A32B6-7239-1E69-1778-9B6A3E9EB2F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63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8AE885-6ECE-E536-DA32-5AF7B89F972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466064D-272B-9D03-7147-B0C403FC52E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/>
          <a:srcRect l="710" r="360"/>
          <a:stretch/>
        </p:blipFill>
        <p:spPr>
          <a:xfrm>
            <a:off x="3192450" y="0"/>
            <a:ext cx="2993662" cy="4378325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9F59DA9-DAEA-D46A-158F-13C3A7B732A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/>
          <a:srcRect l="917" r="376"/>
          <a:stretch/>
        </p:blipFill>
        <p:spPr>
          <a:xfrm>
            <a:off x="6180149" y="0"/>
            <a:ext cx="2963851" cy="4378325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4C922F8-66AD-449C-A7FD-A7A76390D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378362"/>
            <a:ext cx="8674100" cy="476920"/>
          </a:xfrm>
        </p:spPr>
        <p:txBody>
          <a:bodyPr/>
          <a:lstStyle/>
          <a:p>
            <a:r>
              <a:rPr lang="en-US" dirty="0"/>
              <a:t>Branch 5: 200 elements per entry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017CF25-7327-35B4-37E3-7DA1029723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210AD5A-A604-BB93-5DEB-C86133860A7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AAA41BB-5538-CEAD-0CA9-69AF44FB2E3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/>
          <a:srcRect l="205" r="639"/>
          <a:stretch/>
        </p:blipFill>
        <p:spPr>
          <a:xfrm>
            <a:off x="228599" y="0"/>
            <a:ext cx="2963851" cy="437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275060A-B9EF-7C25-C649-642972DA163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13347A-28A3-90E0-3CEB-42113903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4421392"/>
            <a:ext cx="8674100" cy="433889"/>
          </a:xfrm>
        </p:spPr>
        <p:txBody>
          <a:bodyPr/>
          <a:lstStyle/>
          <a:p>
            <a:r>
              <a:rPr lang="en-US" dirty="0"/>
              <a:t>Branch 9: 2000 elements per entry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F47895E-FD76-4600-AF2D-2A8216E58D7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496E7-40CA-D7BD-6782-9AC9CFF423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27762152-A529-6592-25E0-01DCCB5A4E6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2" r="-81"/>
          <a:stretch/>
        </p:blipFill>
        <p:spPr>
          <a:xfrm>
            <a:off x="225911" y="0"/>
            <a:ext cx="2998740" cy="4421390"/>
          </a:xfrm>
          <a:prstGeom prst="rect">
            <a:avLst/>
          </a:prstGeo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53873E77-E1A1-D5CB-8D81-B12AA535719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675" r="898"/>
          <a:stretch/>
        </p:blipFill>
        <p:spPr>
          <a:xfrm>
            <a:off x="3188274" y="0"/>
            <a:ext cx="2996052" cy="4421390"/>
          </a:xfrm>
          <a:prstGeom prst="rect">
            <a:avLst/>
          </a:prstGeom>
        </p:spPr>
      </p:pic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CD6EB12B-6040-11CA-ACD2-385931B221A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/>
          <a:srcRect l="893" r="350"/>
          <a:stretch/>
        </p:blipFill>
        <p:spPr>
          <a:xfrm>
            <a:off x="6184325" y="-1"/>
            <a:ext cx="2959675" cy="44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0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A847BC1-CEA2-9554-E256-57CA4F587F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</p:spTree>
    <p:extLst>
      <p:ext uri="{BB962C8B-B14F-4D97-AF65-F5344CB8AC3E}">
        <p14:creationId xmlns:p14="http://schemas.microsoft.com/office/powerpoint/2010/main" val="13198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F4F95-E0F5-D0AD-4BA4-DBFA7620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Outlook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6D368-6DB8-547F-956F-310A64D95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980089"/>
            <a:ext cx="8372901" cy="3745339"/>
          </a:xfrm>
        </p:spPr>
        <p:txBody>
          <a:bodyPr/>
          <a:lstStyle/>
          <a:p>
            <a:r>
              <a:rPr lang="en-US" dirty="0"/>
              <a:t>Don’t want baskets to get too large</a:t>
            </a:r>
          </a:p>
          <a:p>
            <a:pPr marL="0" indent="0">
              <a:buNone/>
            </a:pPr>
            <a:r>
              <a:rPr lang="en-US" dirty="0"/>
              <a:t>	- maximum buffer size is hardcoded</a:t>
            </a:r>
          </a:p>
          <a:p>
            <a:pPr marL="0" indent="0">
              <a:buNone/>
            </a:pPr>
            <a:r>
              <a:rPr lang="en-US" dirty="0"/>
              <a:t>	- I/O and compression are okay at 10 to 100 kB, but maximum is 25,600 kB</a:t>
            </a:r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err="1"/>
              <a:t>OptimizeBaskets</a:t>
            </a:r>
            <a:r>
              <a:rPr lang="en-US" dirty="0"/>
              <a:t>() : make relevant components configurable</a:t>
            </a:r>
          </a:p>
          <a:p>
            <a:r>
              <a:rPr lang="en-US" dirty="0"/>
              <a:t>ROOT:</a:t>
            </a:r>
          </a:p>
          <a:p>
            <a:pPr marL="0" indent="0">
              <a:buNone/>
            </a:pPr>
            <a:r>
              <a:rPr lang="en-US" dirty="0"/>
              <a:t>	- Locally patch, implement, and test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DE9785-BCAD-9C0B-F1A9-5D4BEC07052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88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953E-761C-CA0A-8043-29AB3E3A4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Experience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6729A-F4B4-7622-08EC-740F62A65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X terminals and </a:t>
            </a:r>
            <a:r>
              <a:rPr lang="en-US" dirty="0" err="1"/>
              <a:t>alogin</a:t>
            </a:r>
            <a:endParaRPr lang="en-US" dirty="0"/>
          </a:p>
          <a:p>
            <a:r>
              <a:rPr lang="en-US" dirty="0"/>
              <a:t>Shell</a:t>
            </a:r>
          </a:p>
          <a:p>
            <a:r>
              <a:rPr lang="en-US" dirty="0"/>
              <a:t>Git, ROOT, C++</a:t>
            </a:r>
          </a:p>
          <a:p>
            <a:r>
              <a:rPr lang="en-US" dirty="0"/>
              <a:t>Documentation, Documentation, Documentation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4BDA3-2393-A294-BC76-C9F95456301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Steep Learning Curve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0599D5-55D4-0788-CDF4-923255E563C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4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8436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32D9D1-21DD-F757-FF84-F57EC1F760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388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20F671-6AB8-3160-E486-BD57E8AF24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EC96C-AFD1-4C49-9493-F5643E5E2E8F}" type="slidenum">
              <a:rPr lang="en-US" smtClean="0"/>
              <a:t>3</a:t>
            </a:fld>
            <a:endParaRPr lang="en-US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B6051C18-E539-A197-4B97-0DF5C186004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-176" r="-14"/>
          <a:stretch/>
        </p:blipFill>
        <p:spPr>
          <a:xfrm>
            <a:off x="457201" y="1417638"/>
            <a:ext cx="5739204" cy="331628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42C7DCD-082F-E40C-F62A-B332437DE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EA6AA4-F160-2E7A-1ACA-E4DCEA5BA9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few words about ATLAS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0886460-52F1-B816-33DE-8D0888C821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7769" y="1433571"/>
            <a:ext cx="2657139" cy="3300355"/>
          </a:xfrm>
        </p:spPr>
        <p:txBody>
          <a:bodyPr/>
          <a:lstStyle/>
          <a:p>
            <a:r>
              <a:rPr lang="en-US" dirty="0"/>
              <a:t>46 m long, 25 m in diameter</a:t>
            </a:r>
          </a:p>
          <a:p>
            <a:r>
              <a:rPr lang="en-US" dirty="0"/>
              <a:t>100 m underground</a:t>
            </a:r>
          </a:p>
          <a:p>
            <a:r>
              <a:rPr lang="en-US" dirty="0"/>
              <a:t>7000 </a:t>
            </a:r>
            <a:r>
              <a:rPr lang="en-US" dirty="0" err="1"/>
              <a:t>tonnes</a:t>
            </a:r>
            <a:endParaRPr lang="en-US" dirty="0"/>
          </a:p>
          <a:p>
            <a:r>
              <a:rPr lang="en-US" dirty="0"/>
              <a:t>1,000,000,000 collisions every second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7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A5F210-DC98-24A0-8A5B-DF1B6D4F925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C64B28AD-B6C0-B530-8790-00286EF25C6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898" r="261"/>
          <a:stretch/>
        </p:blipFill>
        <p:spPr>
          <a:xfrm>
            <a:off x="228599" y="0"/>
            <a:ext cx="2963851" cy="2755232"/>
          </a:xfrm>
          <a:prstGeom prst="rect">
            <a:avLst/>
          </a:prstGeo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3B858FBD-963F-4B7D-6743-608235CE2C0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-279" r="-88" b="477"/>
          <a:stretch/>
        </p:blipFill>
        <p:spPr>
          <a:xfrm>
            <a:off x="3192450" y="0"/>
            <a:ext cx="2957888" cy="2742090"/>
          </a:xfrm>
          <a:prstGeom prst="rect">
            <a:avLst/>
          </a:prstGeom>
        </p:spPr>
      </p:pic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C59E4E7E-4743-2112-1668-58B09C965AD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/>
          <a:srcRect l="-962" r="-99"/>
          <a:stretch/>
        </p:blipFill>
        <p:spPr>
          <a:xfrm>
            <a:off x="6150338" y="0"/>
            <a:ext cx="2993662" cy="2755232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CF26CB-0EB7-6698-0590-D83CDC6B6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9900" y="3222702"/>
            <a:ext cx="8434552" cy="2030713"/>
          </a:xfrm>
        </p:spPr>
        <p:txBody>
          <a:bodyPr/>
          <a:lstStyle/>
          <a:p>
            <a:r>
              <a:rPr lang="en-US" sz="1800" dirty="0"/>
              <a:t>A data analysis framework for high energy physics </a:t>
            </a:r>
          </a:p>
          <a:p>
            <a:r>
              <a:rPr lang="en-US" sz="1800" dirty="0"/>
              <a:t>C++ and Python (</a:t>
            </a:r>
            <a:r>
              <a:rPr lang="en-US" sz="1800" dirty="0" err="1"/>
              <a:t>PyRoot</a:t>
            </a:r>
            <a:r>
              <a:rPr lang="en-US" sz="1800" dirty="0"/>
              <a:t>)</a:t>
            </a:r>
          </a:p>
          <a:p>
            <a:r>
              <a:rPr lang="en-US" sz="1800" dirty="0"/>
              <a:t>Visualization</a:t>
            </a:r>
          </a:p>
          <a:p>
            <a:r>
              <a:rPr lang="en-US" sz="1800" dirty="0"/>
              <a:t>More than 1 exabyte stored in ROOT Files (1,000,000,000 GB!)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6B0293-8BAF-314D-045B-93131385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2742092"/>
            <a:ext cx="8674100" cy="480610"/>
          </a:xfrm>
        </p:spPr>
        <p:txBody>
          <a:bodyPr/>
          <a:lstStyle/>
          <a:p>
            <a:r>
              <a:rPr lang="en-US" dirty="0"/>
              <a:t>ROOT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55B85C-306C-5911-BB1C-6E1BFEEC1C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2A8CA7-0CC1-3612-6918-1830C472614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0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E509-FB95-F35D-88B1-E50FAE3C0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B5C6D-0F5A-23F8-31A0-2809F0101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984" y="418072"/>
            <a:ext cx="2171118" cy="4307356"/>
          </a:xfrm>
        </p:spPr>
        <p:txBody>
          <a:bodyPr/>
          <a:lstStyle/>
          <a:p>
            <a:r>
              <a:rPr lang="en-US" dirty="0"/>
              <a:t>Columnar Data: can use trees and branches</a:t>
            </a:r>
          </a:p>
          <a:p>
            <a:r>
              <a:rPr lang="en-US" dirty="0"/>
              <a:t>Tree = a list of independent, synchronized columns</a:t>
            </a:r>
          </a:p>
          <a:p>
            <a:r>
              <a:rPr lang="en-US" dirty="0"/>
              <a:t>Branches = columns with data</a:t>
            </a:r>
          </a:p>
          <a:p>
            <a:r>
              <a:rPr lang="en-US" dirty="0"/>
              <a:t>Leaves = holds actual data</a:t>
            </a:r>
          </a:p>
          <a:p>
            <a:r>
              <a:rPr lang="en-US" dirty="0"/>
              <a:t>Baskets = hold data of branch in form of bytes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FA173-7A6B-D1FB-42BE-7473D899FA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Trees, Branches, and data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6D618-7EA4-099C-F350-65CABEC97A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939DDD-2DA1-43AD-077A-8418D91EB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396683"/>
            <a:ext cx="6201783" cy="33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36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6BD2-91B9-8F7F-E973-BE8A61566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9A3CC-BB4D-600B-3F5D-2AB18D051E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Buffers, Baskets, and Clusters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DE1F55-EDDF-C3D8-59F1-B5A359B291F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2A85D-FF76-7DB8-B454-D194528EF13E}"/>
              </a:ext>
            </a:extLst>
          </p:cNvPr>
          <p:cNvSpPr/>
          <p:nvPr/>
        </p:nvSpPr>
        <p:spPr>
          <a:xfrm>
            <a:off x="457203" y="1310891"/>
            <a:ext cx="1683570" cy="958973"/>
          </a:xfrm>
          <a:prstGeom prst="rect">
            <a:avLst/>
          </a:prstGeom>
          <a:solidFill>
            <a:schemeClr val="accent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 Objects </a:t>
            </a:r>
          </a:p>
          <a:p>
            <a:pPr algn="ctr"/>
            <a:r>
              <a:rPr lang="en-US" dirty="0"/>
              <a:t>(int, float, etc.)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2F37E563-FF04-FAE4-BFA1-7A003B351DBE}"/>
              </a:ext>
            </a:extLst>
          </p:cNvPr>
          <p:cNvSpPr/>
          <p:nvPr/>
        </p:nvSpPr>
        <p:spPr>
          <a:xfrm>
            <a:off x="2312894" y="1269403"/>
            <a:ext cx="1387736" cy="1000461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Streamer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67683-2C62-ECDA-C46C-C58E5152F9A9}"/>
              </a:ext>
            </a:extLst>
          </p:cNvPr>
          <p:cNvSpPr txBox="1"/>
          <p:nvPr/>
        </p:nvSpPr>
        <p:spPr>
          <a:xfrm>
            <a:off x="3606668" y="2299687"/>
            <a:ext cx="2363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(a collection of bytes)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2C8C5B-EEA9-E95E-8411-965E232A78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247" r="54109" b="802"/>
          <a:stretch/>
        </p:blipFill>
        <p:spPr>
          <a:xfrm>
            <a:off x="3630386" y="1902560"/>
            <a:ext cx="800151" cy="47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04289057-2F9E-6EF2-A247-1020474E8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05" t="50247"/>
          <a:stretch/>
        </p:blipFill>
        <p:spPr>
          <a:xfrm>
            <a:off x="5409740" y="1845191"/>
            <a:ext cx="427088" cy="4822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588EF03-E588-707E-A7D6-3EA122093D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4109" b="50248"/>
          <a:stretch/>
        </p:blipFill>
        <p:spPr>
          <a:xfrm>
            <a:off x="3782605" y="1306273"/>
            <a:ext cx="800153" cy="48227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4D1F01B8-F643-1A0C-29CD-C1F2C5442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892" r="24494"/>
          <a:stretch/>
        </p:blipFill>
        <p:spPr>
          <a:xfrm>
            <a:off x="4739390" y="1323102"/>
            <a:ext cx="516366" cy="9693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B4895D2-1CEF-7F41-B973-5DF29A0AA4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506" b="50247"/>
          <a:stretch/>
        </p:blipFill>
        <p:spPr>
          <a:xfrm>
            <a:off x="5392440" y="1119058"/>
            <a:ext cx="427086" cy="48227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1DC0C8B-EC30-3149-F5F2-876024C5D356}"/>
              </a:ext>
            </a:extLst>
          </p:cNvPr>
          <p:cNvSpPr txBox="1"/>
          <p:nvPr/>
        </p:nvSpPr>
        <p:spPr>
          <a:xfrm>
            <a:off x="5970494" y="211873"/>
            <a:ext cx="29197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Streamer: converts data objects to bytes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Bytes stored in Buffer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Buffer is full: closed and compressed (Basket)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Baskets stored in clusters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0546BCF8-6A5B-308F-1373-1691FF336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9588" y="4605324"/>
            <a:ext cx="1103472" cy="49991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E278D08A-9D8A-B38A-D1ED-A4781E4617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048497">
            <a:off x="7223788" y="4222665"/>
            <a:ext cx="455210" cy="274516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8E82C82-4250-6331-81A2-079A4B9CD0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819705">
            <a:off x="7688031" y="4361664"/>
            <a:ext cx="478557" cy="28494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3137D21-8F52-FC5D-DFF5-C62AE9A11C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8708928">
            <a:off x="7662768" y="3845050"/>
            <a:ext cx="259103" cy="48467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344DD59-6151-369D-92A3-B1B3214887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95574" y="3848338"/>
            <a:ext cx="276170" cy="31167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6336ECA-9F92-BE8E-C648-0F3469CD2B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12869">
            <a:off x="7735553" y="3629924"/>
            <a:ext cx="223025" cy="2517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AE5949D-D580-5A88-10FC-1BF9E54FF1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4634" y="3077447"/>
            <a:ext cx="2268072" cy="1914995"/>
          </a:xfrm>
          <a:prstGeom prst="rect">
            <a:avLst/>
          </a:prstGeom>
        </p:spPr>
      </p:pic>
      <p:sp>
        <p:nvSpPr>
          <p:cNvPr id="51" name="Arrow: Left 50">
            <a:extLst>
              <a:ext uri="{FF2B5EF4-FFF2-40B4-BE49-F238E27FC236}">
                <a16:creationId xmlns:a16="http://schemas.microsoft.com/office/drawing/2014/main" id="{62560366-90C1-E879-F195-B40E1ADD520D}"/>
              </a:ext>
            </a:extLst>
          </p:cNvPr>
          <p:cNvSpPr/>
          <p:nvPr/>
        </p:nvSpPr>
        <p:spPr>
          <a:xfrm>
            <a:off x="5017807" y="3597643"/>
            <a:ext cx="1808748" cy="853598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Compression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92A5D88-3597-F70F-7081-DB11CE2B3D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1693" y="3220714"/>
            <a:ext cx="1387736" cy="1566925"/>
          </a:xfrm>
          <a:prstGeom prst="rect">
            <a:avLst/>
          </a:prstGeom>
        </p:spPr>
      </p:pic>
      <p:sp>
        <p:nvSpPr>
          <p:cNvPr id="55" name="Arrow: Left 54">
            <a:extLst>
              <a:ext uri="{FF2B5EF4-FFF2-40B4-BE49-F238E27FC236}">
                <a16:creationId xmlns:a16="http://schemas.microsoft.com/office/drawing/2014/main" id="{25204C77-EA04-3322-6C8E-F6DD403DCBBB}"/>
              </a:ext>
            </a:extLst>
          </p:cNvPr>
          <p:cNvSpPr/>
          <p:nvPr/>
        </p:nvSpPr>
        <p:spPr>
          <a:xfrm>
            <a:off x="2394869" y="3282524"/>
            <a:ext cx="1387736" cy="1236267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Store to cluster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53F5B339-47BC-57AD-E5EE-0757480F23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1294" y="2519829"/>
            <a:ext cx="2645893" cy="225576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43ABC4AA-7622-1AE8-A868-5CCA554EB96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4714" y="3893168"/>
            <a:ext cx="549532" cy="62215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45F2FDB-D0DD-8989-72A5-ADCFCABE35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84769" y="3444205"/>
            <a:ext cx="549532" cy="6221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3F1EFCCF-E35B-70FD-46CE-E6F86848BF6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2376" y="3574122"/>
            <a:ext cx="450706" cy="510271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C41E6C65-6EEF-DCCB-FE3D-37950F3E816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22082" y="4504135"/>
            <a:ext cx="1152244" cy="499915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FAB40A6D-C563-19B0-1E1F-E02343376AC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417661">
            <a:off x="5867038" y="2539131"/>
            <a:ext cx="1316133" cy="8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BBB4B1-37DF-3656-A975-6FF539BFF4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0895" y="1445838"/>
            <a:ext cx="4114800" cy="3271776"/>
          </a:xfrm>
        </p:spPr>
        <p:txBody>
          <a:bodyPr/>
          <a:lstStyle/>
          <a:p>
            <a:r>
              <a:rPr lang="en-US" sz="1800" dirty="0"/>
              <a:t>X amount of baskets, of size Y KB</a:t>
            </a:r>
          </a:p>
          <a:p>
            <a:r>
              <a:rPr lang="en-US" sz="1800" dirty="0"/>
              <a:t>X, Y may not be optimal!</a:t>
            </a:r>
          </a:p>
          <a:p>
            <a:r>
              <a:rPr lang="en-US" sz="1800" dirty="0"/>
              <a:t>Small Branches: Y defaults to 32 KB; greater than necessary!</a:t>
            </a:r>
          </a:p>
          <a:p>
            <a:pPr marL="0" indent="0">
              <a:buNone/>
            </a:pPr>
            <a:r>
              <a:rPr lang="en-US" sz="1800" i="1" dirty="0"/>
              <a:t>(memory is being allocated, but not being used)</a:t>
            </a:r>
          </a:p>
          <a:p>
            <a:r>
              <a:rPr lang="en-US" sz="1800" dirty="0"/>
              <a:t>Large Branches: Y optimizes, but becomes too large and occupies too much memory space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87E2F-C303-B7EC-DA55-86C6C3D67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14875" y="1445839"/>
            <a:ext cx="4114800" cy="1125911"/>
          </a:xfrm>
        </p:spPr>
        <p:txBody>
          <a:bodyPr/>
          <a:lstStyle/>
          <a:p>
            <a:r>
              <a:rPr lang="en-US" sz="1400" dirty="0"/>
              <a:t>Small baskets (less memory)=&gt; more baskets (more time, poorer compression)</a:t>
            </a:r>
          </a:p>
          <a:p>
            <a:r>
              <a:rPr lang="en-US" sz="1400" dirty="0"/>
              <a:t>Fewer baskets (less time, better compression) =&gt; larger baskets (more memory)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B8A8F-E0F6-12D8-9702-A0AA3C3CDF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75" y="980089"/>
            <a:ext cx="4114800" cy="465749"/>
          </a:xfrm>
        </p:spPr>
        <p:txBody>
          <a:bodyPr/>
          <a:lstStyle/>
          <a:p>
            <a:r>
              <a:rPr lang="en-US" sz="1600" dirty="0"/>
              <a:t>The balancing act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35570-95B7-9DEF-D03C-33DE7B1187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AAC5A-9C4F-4278-920D-DF2BAB595749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E445EE-CB5D-5CA9-E006-722C594646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0895" y="980089"/>
            <a:ext cx="4114800" cy="465749"/>
          </a:xfrm>
        </p:spPr>
        <p:txBody>
          <a:bodyPr/>
          <a:lstStyle/>
          <a:p>
            <a:r>
              <a:rPr lang="en-US" sz="1600"/>
              <a:t>Basket Count and Buffer Size</a:t>
            </a:r>
            <a:endParaRPr lang="en-US" sz="1600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8FBB87A-635E-298C-D7DF-1AEAEDCB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7D26E3-6E4D-4473-3700-62F5A21A1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2709418"/>
            <a:ext cx="4114800" cy="198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6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How to resolve the balancing act?</a:t>
            </a:r>
          </a:p>
        </p:txBody>
      </p:sp>
    </p:spTree>
    <p:extLst>
      <p:ext uri="{BB962C8B-B14F-4D97-AF65-F5344CB8AC3E}">
        <p14:creationId xmlns:p14="http://schemas.microsoft.com/office/powerpoint/2010/main" val="7043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4714875" y="1840701"/>
            <a:ext cx="4114800" cy="1653293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98450" indent="-285750">
              <a:buSzPts val="1600"/>
              <a:buFont typeface="Wingdings" panose="05000000000000000000" pitchFamily="2" charset="2"/>
              <a:buChar char="§"/>
            </a:pPr>
            <a:r>
              <a:rPr lang="en-GB" sz="1500" dirty="0"/>
              <a:t>Can call after a certain number of bytes are stored</a:t>
            </a:r>
            <a:endParaRPr lang="en-US" sz="1500" dirty="0"/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600"/>
              <a:buFont typeface="Wingdings" panose="05000000000000000000" pitchFamily="2" charset="2"/>
              <a:buChar char="§"/>
            </a:pPr>
            <a:r>
              <a:rPr lang="en-US" sz="1500" dirty="0"/>
              <a:t>Can call after a certain number of entries</a:t>
            </a:r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§"/>
            </a:pPr>
            <a:r>
              <a:rPr lang="en-GB" sz="1500" dirty="0"/>
              <a:t>On first flush, tells ROOT to optimize baskets</a:t>
            </a:r>
            <a:endParaRPr sz="1500" dirty="0"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0900" y="1840702"/>
            <a:ext cx="4114800" cy="28770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98450" indent="-285750">
              <a:buSzPts val="1600"/>
              <a:buFont typeface="Wingdings" panose="05000000000000000000" pitchFamily="2" charset="2"/>
              <a:buChar char="§"/>
            </a:pPr>
            <a:r>
              <a:rPr lang="en-US" sz="1500" dirty="0"/>
              <a:t>By default, ROOT uses 32 KB (*)</a:t>
            </a:r>
            <a:endParaRPr lang="en-GB" sz="1500" dirty="0"/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§"/>
            </a:pPr>
            <a:r>
              <a:rPr lang="en-US" sz="1500" dirty="0"/>
              <a:t>Branches vary in size (A few large branches + A lot of smaller branches)</a:t>
            </a:r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§"/>
            </a:pPr>
            <a:r>
              <a:rPr lang="en-US" sz="1500" dirty="0"/>
              <a:t>Default may be optimal for some, but may not be for others</a:t>
            </a:r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§"/>
            </a:pPr>
            <a:endParaRPr lang="en-US" sz="1500" dirty="0"/>
          </a:p>
          <a:p>
            <a:pPr marL="298450" indent="-285750">
              <a:buSzPts val="1600"/>
              <a:buFont typeface="Wingdings" panose="05000000000000000000" pitchFamily="2" charset="2"/>
              <a:buChar char="§"/>
            </a:pPr>
            <a:r>
              <a:rPr lang="en-US" sz="1500" dirty="0"/>
              <a:t>Creating Branch: user can configure basket size</a:t>
            </a:r>
            <a:endParaRPr sz="1500" dirty="0"/>
          </a:p>
          <a:p>
            <a:pPr marL="298450" lvl="0" indent="-285750" algn="l" rtl="0">
              <a:spcBef>
                <a:spcPts val="600"/>
              </a:spcBef>
              <a:spcAft>
                <a:spcPts val="0"/>
              </a:spcAft>
              <a:buSzPts val="1600"/>
              <a:buFont typeface="Wingdings" panose="05000000000000000000" pitchFamily="2" charset="2"/>
              <a:buChar char="§"/>
            </a:pPr>
            <a:r>
              <a:rPr lang="en-GB" sz="1500" dirty="0"/>
              <a:t>However: difficult to manually set custom basket sizes for &gt;1,000 branches</a:t>
            </a:r>
            <a:endParaRPr sz="1500"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460900" y="137509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Default/Configured Basket sizes</a:t>
            </a:r>
            <a:endParaRPr dirty="0"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4343400" y="4855282"/>
            <a:ext cx="457200" cy="13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70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4"/>
          </p:nvPr>
        </p:nvSpPr>
        <p:spPr>
          <a:xfrm>
            <a:off x="457201" y="1019437"/>
            <a:ext cx="83730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5A2"/>
              </a:buClr>
              <a:buSzPts val="2000"/>
              <a:buNone/>
            </a:pPr>
            <a:r>
              <a:rPr lang="en-GB" dirty="0" err="1"/>
              <a:t>AutoFlushing</a:t>
            </a:r>
            <a:r>
              <a:rPr lang="en-GB" dirty="0"/>
              <a:t> and Optimizing Baskets</a:t>
            </a:r>
            <a:endParaRPr dirty="0"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5"/>
          </p:nvPr>
        </p:nvSpPr>
        <p:spPr>
          <a:xfrm>
            <a:off x="4714870" y="137509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cap="none" dirty="0" err="1"/>
              <a:t>AutoFlush</a:t>
            </a:r>
            <a:endParaRPr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title"/>
          </p:nvPr>
        </p:nvSpPr>
        <p:spPr>
          <a:xfrm>
            <a:off x="457201" y="358378"/>
            <a:ext cx="83730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232425"/>
              </a:buClr>
              <a:buSzPts val="2800"/>
              <a:buFont typeface="Arial"/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body" idx="3"/>
          </p:nvPr>
        </p:nvSpPr>
        <p:spPr>
          <a:xfrm>
            <a:off x="4714875" y="3493997"/>
            <a:ext cx="4114800" cy="465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cap="none" dirty="0"/>
              <a:t>Optimize Baskets</a:t>
            </a:r>
            <a:endParaRPr dirty="0"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2"/>
          </p:nvPr>
        </p:nvSpPr>
        <p:spPr>
          <a:xfrm>
            <a:off x="4714875" y="3959600"/>
            <a:ext cx="4114800" cy="758100"/>
          </a:xfrm>
          <a:prstGeom prst="rect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91425" rIns="91425" bIns="45700" anchor="t" anchorCtr="0">
            <a:noAutofit/>
          </a:bodyPr>
          <a:lstStyle/>
          <a:p>
            <a:pPr marL="298450" indent="-285750">
              <a:buSzPts val="1600"/>
              <a:buFont typeface="Wingdings" panose="05000000000000000000" pitchFamily="2" charset="2"/>
              <a:buChar char="§"/>
            </a:pPr>
            <a:r>
              <a:rPr lang="en-GB" sz="1500" dirty="0"/>
              <a:t>Changes basket size, tries to fit as much as it can into one cluster</a:t>
            </a:r>
            <a:endParaRPr sz="1500" dirty="0"/>
          </a:p>
          <a:p>
            <a:pPr marL="173037" lvl="0" indent="-58737" algn="l" rtl="0">
              <a:spcBef>
                <a:spcPts val="600"/>
              </a:spcBef>
              <a:spcAft>
                <a:spcPts val="0"/>
              </a:spcAft>
              <a:buClr>
                <a:srgbClr val="232425"/>
              </a:buClr>
              <a:buSzPts val="1800"/>
              <a:buNone/>
            </a:pPr>
            <a:endParaRPr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tion_16x9">
  <a:themeElements>
    <a:clrScheme name="Argonne General Purpose Template">
      <a:dk1>
        <a:srgbClr val="47484A"/>
      </a:dk1>
      <a:lt1>
        <a:srgbClr val="FFFFFF"/>
      </a:lt1>
      <a:dk2>
        <a:srgbClr val="0082CA"/>
      </a:dk2>
      <a:lt2>
        <a:srgbClr val="ECAA00"/>
      </a:lt2>
      <a:accent1>
        <a:srgbClr val="7AB800"/>
      </a:accent1>
      <a:accent2>
        <a:srgbClr val="00609C"/>
      </a:accent2>
      <a:accent3>
        <a:srgbClr val="4D008C"/>
      </a:accent3>
      <a:accent4>
        <a:srgbClr val="FF7900"/>
      </a:accent4>
      <a:accent5>
        <a:srgbClr val="00A19C"/>
      </a:accent5>
      <a:accent6>
        <a:srgbClr val="CD202C"/>
      </a:accent6>
      <a:hlink>
        <a:srgbClr val="000000"/>
      </a:hlink>
      <a:folHlink>
        <a:srgbClr val="7677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16977731-C412-3943-B741-04857B423370}" vid="{1CB93506-B23E-0946-9F6E-16BB195DC3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Argonne presentation_16x9</Template>
  <TotalTime>5911</TotalTime>
  <Words>905</Words>
  <Application>Microsoft Office PowerPoint</Application>
  <PresentationFormat>On-screen Show (16:9)</PresentationFormat>
  <Paragraphs>140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Wingdings</vt:lpstr>
      <vt:lpstr>presentation_16x9</vt:lpstr>
      <vt:lpstr>ROOT Output caching studies in atlas</vt:lpstr>
      <vt:lpstr>PowerPoint Presentation</vt:lpstr>
      <vt:lpstr>Introduction</vt:lpstr>
      <vt:lpstr>ROOT</vt:lpstr>
      <vt:lpstr>Introduction</vt:lpstr>
      <vt:lpstr>Introduction</vt:lpstr>
      <vt:lpstr>Motivation</vt:lpstr>
      <vt:lpstr>PowerPoint Presentation</vt:lpstr>
      <vt:lpstr>METHODS</vt:lpstr>
      <vt:lpstr>Methods</vt:lpstr>
      <vt:lpstr>Results: ELement Distributions</vt:lpstr>
      <vt:lpstr>Branch 2: 25 elements per entry</vt:lpstr>
      <vt:lpstr>Branch 5: 200 elements per entry</vt:lpstr>
      <vt:lpstr>Branch 9: 2000 elements per entry </vt:lpstr>
      <vt:lpstr>PowerPoint Presentation</vt:lpstr>
      <vt:lpstr>Outlook</vt:lpstr>
      <vt:lpstr>Experience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Alexander Tam</cp:lastModifiedBy>
  <cp:revision>22</cp:revision>
  <cp:lastPrinted>2015-09-08T15:35:42Z</cp:lastPrinted>
  <dcterms:created xsi:type="dcterms:W3CDTF">2018-07-03T17:34:09Z</dcterms:created>
  <dcterms:modified xsi:type="dcterms:W3CDTF">2022-08-01T16:43:00Z</dcterms:modified>
</cp:coreProperties>
</file>