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</p:sldMasterIdLst>
  <p:notesMasterIdLst>
    <p:notesMasterId r:id="rId16"/>
  </p:notesMasterIdLst>
  <p:sldIdLst>
    <p:sldId id="258" r:id="rId2"/>
    <p:sldId id="263" r:id="rId3"/>
    <p:sldId id="264" r:id="rId4"/>
    <p:sldId id="295" r:id="rId5"/>
    <p:sldId id="296" r:id="rId6"/>
    <p:sldId id="265" r:id="rId7"/>
    <p:sldId id="298" r:id="rId8"/>
    <p:sldId id="293" r:id="rId9"/>
    <p:sldId id="299" r:id="rId10"/>
    <p:sldId id="261" r:id="rId11"/>
    <p:sldId id="259" r:id="rId12"/>
    <p:sldId id="266" r:id="rId13"/>
    <p:sldId id="297" r:id="rId14"/>
    <p:sldId id="294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1">
          <p15:clr>
            <a:srgbClr val="A4A3A4"/>
          </p15:clr>
        </p15:guide>
        <p15:guide id="2" orient="horz" pos="3092">
          <p15:clr>
            <a:srgbClr val="A4A3A4"/>
          </p15:clr>
        </p15:guide>
        <p15:guide id="3" orient="horz" pos="517">
          <p15:clr>
            <a:srgbClr val="A4A3A4"/>
          </p15:clr>
        </p15:guide>
        <p15:guide id="4" orient="horz" pos="895">
          <p15:clr>
            <a:srgbClr val="A4A3A4"/>
          </p15:clr>
        </p15:guide>
        <p15:guide id="5" orient="horz" pos="2387">
          <p15:clr>
            <a:srgbClr val="A4A3A4"/>
          </p15:clr>
        </p15:guide>
        <p15:guide id="6" pos="5565">
          <p15:clr>
            <a:srgbClr val="A4A3A4"/>
          </p15:clr>
        </p15:guide>
        <p15:guide id="7" pos="317">
          <p15:clr>
            <a:srgbClr val="A4A3A4"/>
          </p15:clr>
        </p15:guide>
        <p15:guide id="8" pos="15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F8F"/>
    <a:srgbClr val="A12B2F"/>
    <a:srgbClr val="007836"/>
    <a:srgbClr val="ECAA00"/>
    <a:srgbClr val="76777B"/>
    <a:srgbClr val="00609C"/>
    <a:srgbClr val="ECAC00"/>
    <a:srgbClr val="00A19C"/>
    <a:srgbClr val="0082CA"/>
    <a:srgbClr val="4D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2" autoAdjust="0"/>
    <p:restoredTop sz="93537" autoAdjust="0"/>
  </p:normalViewPr>
  <p:slideViewPr>
    <p:cSldViewPr snapToGrid="0" showGuides="1">
      <p:cViewPr varScale="1">
        <p:scale>
          <a:sx n="103" d="100"/>
          <a:sy n="103" d="100"/>
        </p:scale>
        <p:origin x="960" y="82"/>
      </p:cViewPr>
      <p:guideLst>
        <p:guide orient="horz" pos="271"/>
        <p:guide orient="horz" pos="3092"/>
        <p:guide orient="horz" pos="517"/>
        <p:guide orient="horz" pos="895"/>
        <p:guide orient="horz" pos="2387"/>
        <p:guide pos="5565"/>
        <p:guide pos="317"/>
        <p:guide pos="1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0A489-9093-C54A-B1C3-374F661A001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A7A1A-8011-3A42-91B8-EE1BD44E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54" y="4562475"/>
            <a:ext cx="1540844" cy="555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0684"/>
            <a:ext cx="9143999" cy="4499372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LRG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4106864"/>
            <a:ext cx="4114800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4106864"/>
            <a:ext cx="4097585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Large IMAGES w/bullets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346047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6630" y="1417046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630" y="4256434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65130" y="1416462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65130" y="4255850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64070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6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6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2856834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417569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IMAGES –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672521"/>
            <a:ext cx="8434552" cy="108633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four images, captions and bullets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20142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four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20774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7437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7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12432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12432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7437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7437" y="4502674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12432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12432" y="4505517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42359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graph, chart or table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17579"/>
            <a:ext cx="8372901" cy="302239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below to add a chart, graph, or table.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43573" y="4457863"/>
            <a:ext cx="3711039" cy="240746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004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54" y="4562475"/>
            <a:ext cx="1540844" cy="555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0684"/>
            <a:ext cx="9143999" cy="4499372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closing statement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991004" y="-1815882"/>
            <a:ext cx="3782000" cy="16004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closing statement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pPr lvl="0"/>
            <a:r>
              <a:rPr lang="en-US" sz="1400" b="1" dirty="0">
                <a:solidFill>
                  <a:schemeClr val="bg1"/>
                </a:solidFill>
              </a:rPr>
              <a:t>WE START WITH YES.</a:t>
            </a:r>
          </a:p>
          <a:p>
            <a:pPr lvl="0">
              <a:spcAft>
                <a:spcPts val="1200"/>
              </a:spcAft>
            </a:pPr>
            <a:r>
              <a:rPr lang="en-US" sz="1400" b="1" dirty="0">
                <a:solidFill>
                  <a:schemeClr val="bg1"/>
                </a:solidFill>
              </a:rPr>
              <a:t>AND END WITH THANK YOU.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</a:rPr>
              <a:t>DO YOU HAVE ANY BIG QUESTIONS?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043"/>
            <a:ext cx="9144000" cy="5148543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86954"/>
            <a:ext cx="8372901" cy="604513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AND CONTENT SLIDE. </a:t>
            </a:r>
            <a:br>
              <a:rPr lang="en-US" dirty="0"/>
            </a:br>
            <a:r>
              <a:rPr lang="en-US" dirty="0"/>
              <a:t>Headline in all caps, Arial Font.</a:t>
            </a:r>
          </a:p>
        </p:txBody>
      </p:sp>
    </p:spTree>
    <p:extLst>
      <p:ext uri="{BB962C8B-B14F-4D97-AF65-F5344CB8AC3E}">
        <p14:creationId xmlns:p14="http://schemas.microsoft.com/office/powerpoint/2010/main" val="3595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8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68796" y="574696"/>
            <a:ext cx="5685350" cy="304654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14" y="408441"/>
            <a:ext cx="1786846" cy="6437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018914" y="-1479541"/>
            <a:ext cx="3502900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line of text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r>
              <a:rPr lang="en-US" sz="1400" b="1" baseline="0" dirty="0">
                <a:solidFill>
                  <a:schemeClr val="bg1"/>
                </a:solidFill>
              </a:rPr>
              <a:t>WE START WITH YES.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08346"/>
            <a:ext cx="8372901" cy="331708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4545002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-20265"/>
            <a:ext cx="9144000" cy="4508954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0265"/>
            <a:ext cx="9144000" cy="4508954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153714"/>
            <a:ext cx="5851526" cy="969169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5" name="TextBox 154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82331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674681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2794775"/>
            <a:ext cx="8452904" cy="64716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 cover option c 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344193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674680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300961"/>
            <a:ext cx="5984648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>
                <a:solidFill>
                  <a:srgbClr val="000000"/>
                </a:solidFill>
              </a:rPr>
              <a:t>Type in Name of </a:t>
            </a:r>
            <a:r>
              <a:rPr lang="en-US" sz="1000" b="0" cap="all" dirty="0" err="1">
                <a:solidFill>
                  <a:srgbClr val="000000"/>
                </a:solidFill>
              </a:rPr>
              <a:t>fACILITY</a:t>
            </a:r>
            <a:r>
              <a:rPr lang="en-US" sz="1000" b="0" cap="all" dirty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>
                <a:solidFill>
                  <a:srgbClr val="000000"/>
                </a:solidFill>
              </a:rPr>
              <a:t>www.anl.gov</a:t>
            </a:r>
          </a:p>
        </p:txBody>
      </p:sp>
      <p:sp>
        <p:nvSpPr>
          <p:cNvPr id="17" name="Text Placeholder 45"/>
          <p:cNvSpPr>
            <a:spLocks noGrp="1"/>
          </p:cNvSpPr>
          <p:nvPr>
            <p:ph type="body" sz="quarter" idx="27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170633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19301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261205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82770"/>
            <a:ext cx="6776128" cy="839426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</a:t>
            </a:r>
            <a:br>
              <a:rPr lang="en-US" dirty="0"/>
            </a:br>
            <a:r>
              <a:rPr lang="en-US" dirty="0"/>
              <a:t>Cover option D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92219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1261204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3" name="TextBox 15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6978"/>
            <a:ext cx="8925873" cy="51435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 then right click image and “SEND IMAGE TO BACK”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581400"/>
            <a:ext cx="9144000" cy="15621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3782231"/>
            <a:ext cx="8321040" cy="1030194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Full-frame image layout  –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-1"/>
            <a:ext cx="8925873" cy="2742010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one image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0"/>
            <a:ext cx="4480560" cy="2747963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2525" y="0"/>
            <a:ext cx="4480560" cy="2747963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55513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TWO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8411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0"/>
            <a:ext cx="29900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94237" y="0"/>
            <a:ext cx="2990088" cy="275523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6112" y="0"/>
            <a:ext cx="29578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Three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48406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four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228600" cy="5143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A.Rafi13que, ANL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67903"/>
            <a:ext cx="8372901" cy="62171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148350" y="1084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30288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428723"/>
            <a:ext cx="4023360" cy="3317081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418007"/>
            <a:ext cx="4023360" cy="3317081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</p:spTree>
    <p:extLst>
      <p:ext uri="{BB962C8B-B14F-4D97-AF65-F5344CB8AC3E}">
        <p14:creationId xmlns:p14="http://schemas.microsoft.com/office/powerpoint/2010/main" val="34075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895" y="1840702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5" y="1840702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5" y="1406047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0895" y="1406047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with box treatment</a:t>
            </a:r>
          </a:p>
        </p:txBody>
      </p:sp>
    </p:spTree>
    <p:extLst>
      <p:ext uri="{BB962C8B-B14F-4D97-AF65-F5344CB8AC3E}">
        <p14:creationId xmlns:p14="http://schemas.microsoft.com/office/powerpoint/2010/main" val="34234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3575" y="1417872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80" y="1417871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80" y="3203316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03575" y="3193094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5309" y="1451045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9394" y="1442711"/>
            <a:ext cx="2023746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5" y="262020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THREE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2896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5309" y="2630976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4" y="380713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045309" y="3794491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3141637"/>
            <a:ext cx="4114800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3141637"/>
            <a:ext cx="4097585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top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6890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4146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0864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bottom HORIZONTAL</a:t>
            </a:r>
            <a:br>
              <a:rPr lang="en-US" dirty="0"/>
            </a:br>
            <a:r>
              <a:rPr lang="en-US" dirty="0"/>
              <a:t>WITH CAPTIONS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6" y="4434669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90" y="4444194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5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miesen\Desktop\anlrgbpptlogo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90" y="4799992"/>
            <a:ext cx="775768" cy="2794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</a:t>
            </a:r>
            <a:r>
              <a:rPr lang="en-US" dirty="0" err="1"/>
              <a:t>28pt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93826"/>
            <a:ext cx="8372901" cy="331708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827084"/>
            <a:ext cx="1418753" cy="1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686" r:id="rId2"/>
    <p:sldLayoutId id="2147483687" r:id="rId3"/>
    <p:sldLayoutId id="2147483688" r:id="rId4"/>
    <p:sldLayoutId id="2147483690" r:id="rId5"/>
    <p:sldLayoutId id="2147483774" r:id="rId6"/>
    <p:sldLayoutId id="2147483711" r:id="rId7"/>
    <p:sldLayoutId id="2147483692" r:id="rId8"/>
    <p:sldLayoutId id="2147483693" r:id="rId9"/>
    <p:sldLayoutId id="2147483776" r:id="rId10"/>
    <p:sldLayoutId id="2147483709" r:id="rId11"/>
    <p:sldLayoutId id="2147483695" r:id="rId12"/>
    <p:sldLayoutId id="2147483739" r:id="rId13"/>
    <p:sldLayoutId id="2147483696" r:id="rId14"/>
    <p:sldLayoutId id="2147483689" r:id="rId15"/>
    <p:sldLayoutId id="2147483710" r:id="rId16"/>
    <p:sldLayoutId id="2147483706" r:id="rId17"/>
    <p:sldLayoutId id="2147483704" r:id="rId18"/>
    <p:sldLayoutId id="2147483769" r:id="rId19"/>
    <p:sldLayoutId id="2147483770" r:id="rId20"/>
    <p:sldLayoutId id="2147483771" r:id="rId21"/>
    <p:sldLayoutId id="2147483772" r:id="rId22"/>
    <p:sldLayoutId id="2147483761" r:id="rId23"/>
    <p:sldLayoutId id="2147483762" r:id="rId24"/>
    <p:sldLayoutId id="2147483763" r:id="rId25"/>
    <p:sldLayoutId id="2147483765" r:id="rId26"/>
    <p:sldLayoutId id="2147483766" r:id="rId2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TMS magnetic field simulation studies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erhtjhtyhy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9901" y="3360903"/>
            <a:ext cx="7800159" cy="295275"/>
          </a:xfrm>
        </p:spPr>
        <p:txBody>
          <a:bodyPr>
            <a:normAutofit/>
          </a:bodyPr>
          <a:lstStyle/>
          <a:p>
            <a:r>
              <a:rPr lang="en-US" dirty="0"/>
              <a:t>CHINMAY MURTHY and Aleena </a:t>
            </a:r>
            <a:r>
              <a:rPr lang="en-US" dirty="0" err="1"/>
              <a:t>rafique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Young Scientist Symposium Series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08/02/2022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616C5CF-FA40-DCA6-7935-C784FBF2D934}"/>
              </a:ext>
            </a:extLst>
          </p:cNvPr>
          <p:cNvSpPr txBox="1">
            <a:spLocks/>
          </p:cNvSpPr>
          <p:nvPr/>
        </p:nvSpPr>
        <p:spPr>
          <a:xfrm>
            <a:off x="4572000" y="4763990"/>
            <a:ext cx="457200" cy="1371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FAAC5A-9C4F-4278-920D-DF2BAB59574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1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0D236049-D21C-2E44-86B4-6B69C5647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1B246A-4D45-2C4D-903D-D8B18D480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appears to be no significant difference between updated and 1T B-fields for most events</a:t>
            </a:r>
          </a:p>
          <a:p>
            <a:r>
              <a:rPr lang="en-US" dirty="0"/>
              <a:t>We are currently investigating events where track lengths or other parameters differ substantially</a:t>
            </a:r>
          </a:p>
          <a:p>
            <a:r>
              <a:rPr lang="en-US" dirty="0"/>
              <a:t>We plan to implement the updated B-field in the official TMS simulation after testing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497B6A-3031-614C-9614-F90CA54CCFA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12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Backup slides </a:t>
            </a:r>
          </a:p>
        </p:txBody>
      </p:sp>
    </p:spTree>
    <p:extLst>
      <p:ext uri="{BB962C8B-B14F-4D97-AF65-F5344CB8AC3E}">
        <p14:creationId xmlns:p14="http://schemas.microsoft.com/office/powerpoint/2010/main" val="70434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186F5-FA23-FF40-85D1-E5CB7DBE5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0"/>
            <a:ext cx="8372901" cy="470653"/>
          </a:xfrm>
        </p:spPr>
        <p:txBody>
          <a:bodyPr/>
          <a:lstStyle/>
          <a:p>
            <a:r>
              <a:rPr lang="en-US" dirty="0"/>
              <a:t>Results: example baseline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DBD91-B243-7A4B-8FA8-CE55CDF8E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470653"/>
            <a:ext cx="8622631" cy="3317082"/>
          </a:xfrm>
        </p:spPr>
        <p:txBody>
          <a:bodyPr/>
          <a:lstStyle/>
          <a:p>
            <a:r>
              <a:rPr lang="en-US" sz="1600" dirty="0"/>
              <a:t>With the same random numbers generated, multiple runs of </a:t>
            </a:r>
            <a:r>
              <a:rPr lang="en-US" sz="1600" dirty="0" err="1"/>
              <a:t>edep</a:t>
            </a:r>
            <a:r>
              <a:rPr lang="en-US" sz="1600" dirty="0"/>
              <a:t>-sim produced the same output events</a:t>
            </a:r>
          </a:p>
          <a:p>
            <a:r>
              <a:rPr lang="en-US" sz="1600" dirty="0"/>
              <a:t>Both runs are simulated assuming the updated B-field</a:t>
            </a:r>
          </a:p>
          <a:p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1E1DE3-87B3-E449-A91F-C4D52EEEF8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F3C89D-30B0-DC72-E32B-95A03035F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82" y="1721972"/>
            <a:ext cx="4240334" cy="29508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7EC1D6-D2F8-9261-5FBF-FA75B668A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859" y="809100"/>
            <a:ext cx="2650275" cy="18170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0D2667-59E7-C25E-B5C4-E193AE4D2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498" y="2720790"/>
            <a:ext cx="2707720" cy="185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3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11AF8-6EFB-838F-59CB-C10A426BB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plots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5888D0-C3E8-3351-B270-4096C9D9C8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EE77A05-F0EA-A14A-621D-BB0978AA99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8358" y="1180877"/>
            <a:ext cx="4806394" cy="33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6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E6EF1-0607-6A47-FDF6-C819D0F26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463" y="151058"/>
            <a:ext cx="8372901" cy="621711"/>
          </a:xfrm>
        </p:spPr>
        <p:txBody>
          <a:bodyPr/>
          <a:lstStyle/>
          <a:p>
            <a:r>
              <a:rPr lang="en-US" dirty="0"/>
              <a:t>Results: example difference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E01D0-FF73-88CD-C198-E77C918C52A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14515F-18FE-36B3-1469-2CE048AA987F}"/>
              </a:ext>
            </a:extLst>
          </p:cNvPr>
          <p:cNvSpPr txBox="1"/>
          <p:nvPr/>
        </p:nvSpPr>
        <p:spPr>
          <a:xfrm>
            <a:off x="2295331" y="4702629"/>
            <a:ext cx="1726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1T B-field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2AEF48-1539-783B-68FA-B970829B8720}"/>
              </a:ext>
            </a:extLst>
          </p:cNvPr>
          <p:cNvSpPr txBox="1"/>
          <p:nvPr/>
        </p:nvSpPr>
        <p:spPr>
          <a:xfrm>
            <a:off x="5351106" y="4702629"/>
            <a:ext cx="202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Updated B-field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B4AD0B-199B-AFEB-AEAD-53EE85C27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60" y="1132295"/>
            <a:ext cx="3456440" cy="33634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B04444-8A5D-C999-602E-8357B8366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788" y="1132295"/>
            <a:ext cx="3507305" cy="344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2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EC86C-7839-5A43-9E1E-23E63CAAC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-83342"/>
            <a:ext cx="8372901" cy="621711"/>
          </a:xfrm>
        </p:spPr>
        <p:txBody>
          <a:bodyPr/>
          <a:lstStyle/>
          <a:p>
            <a:r>
              <a:rPr lang="en-US" dirty="0"/>
              <a:t>ABOUT DUNE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0A682F0-1261-52CE-C0B6-DB7E5C1C9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892" y="1129004"/>
            <a:ext cx="3471675" cy="3317082"/>
          </a:xfrm>
        </p:spPr>
        <p:txBody>
          <a:bodyPr/>
          <a:lstStyle/>
          <a:p>
            <a:r>
              <a:rPr lang="en-US" dirty="0"/>
              <a:t>Long Baseline Neutrino Experiment (1300 km)</a:t>
            </a:r>
            <a:r>
              <a:rPr lang="en-US" baseline="30000" dirty="0"/>
              <a:t>1</a:t>
            </a:r>
            <a:endParaRPr lang="en-US" dirty="0"/>
          </a:p>
          <a:p>
            <a:r>
              <a:rPr lang="en-US" dirty="0"/>
              <a:t>Two detectors: near and far</a:t>
            </a:r>
          </a:p>
          <a:p>
            <a:r>
              <a:rPr lang="en-US" dirty="0"/>
              <a:t>Physics goals:</a:t>
            </a:r>
          </a:p>
          <a:p>
            <a:pPr lvl="1"/>
            <a:r>
              <a:rPr lang="en-US" dirty="0"/>
              <a:t>Mass hierarchy</a:t>
            </a:r>
          </a:p>
          <a:p>
            <a:pPr lvl="1"/>
            <a:r>
              <a:rPr lang="en-US" dirty="0"/>
              <a:t>CP violation</a:t>
            </a:r>
          </a:p>
          <a:p>
            <a:pPr lvl="1"/>
            <a:r>
              <a:rPr lang="en-US" dirty="0"/>
              <a:t>Beyond standard-model physics</a:t>
            </a:r>
          </a:p>
        </p:txBody>
      </p:sp>
      <p:pic>
        <p:nvPicPr>
          <p:cNvPr id="1026" name="Picture 2" descr="Deep Underground Neutrino Experiment (DUNE) | FZU">
            <a:extLst>
              <a:ext uri="{FF2B5EF4-FFF2-40B4-BE49-F238E27FC236}">
                <a16:creationId xmlns:a16="http://schemas.microsoft.com/office/drawing/2014/main" id="{74789032-8EAF-3DD8-C78B-6E4404919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090" y="1088381"/>
            <a:ext cx="5102972" cy="29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B241DA-2722-4008-D190-23281128AED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4759712" y="4929624"/>
            <a:ext cx="457200" cy="137160"/>
          </a:xfrm>
        </p:spPr>
        <p:txBody>
          <a:bodyPr/>
          <a:lstStyle/>
          <a:p>
            <a:fld id="{AEFAAC5A-9C4F-4278-920D-DF2BAB59574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FEB826-0493-3D7E-2F0E-DFCE1E6E23DE}"/>
              </a:ext>
            </a:extLst>
          </p:cNvPr>
          <p:cNvSpPr txBox="1"/>
          <p:nvPr/>
        </p:nvSpPr>
        <p:spPr>
          <a:xfrm>
            <a:off x="830539" y="4314675"/>
            <a:ext cx="78583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1. DUNE Collaboration, A. Abed Abud et al. </a:t>
            </a:r>
            <a:r>
              <a:rPr lang="en-US" sz="1000" dirty="0"/>
              <a:t>Deep Underground Neutrino Experiment (DUNE) Near Detector Conceptual Design Report (2021), arXiv:2103.13910.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81861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D6C3F-75E6-2441-8C39-6E445E198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59798"/>
            <a:ext cx="8372901" cy="621711"/>
          </a:xfrm>
        </p:spPr>
        <p:txBody>
          <a:bodyPr/>
          <a:lstStyle/>
          <a:p>
            <a:r>
              <a:rPr lang="en-US" dirty="0"/>
              <a:t>About near detector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FC18D1-8234-915F-CDB2-638F4478F496}"/>
              </a:ext>
            </a:extLst>
          </p:cNvPr>
          <p:cNvSpPr txBox="1"/>
          <p:nvPr/>
        </p:nvSpPr>
        <p:spPr>
          <a:xfrm>
            <a:off x="373626" y="755780"/>
            <a:ext cx="37690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Several chambers with different detection capabilities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Liquid Argon Time Projection Chamber (ND-</a:t>
            </a:r>
            <a:r>
              <a:rPr lang="en-US" dirty="0" err="1"/>
              <a:t>LAr</a:t>
            </a:r>
            <a:r>
              <a:rPr lang="en-US" dirty="0"/>
              <a:t> TPC)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Temporary Muon Spectrometer (TMS)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SAND Beamline Monitor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Neutrinos generated from proton beam on target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Neutrinos interact with argon atoms, produce new particles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Higher-energy products detected in TMS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F0F691-19DC-89B5-36F9-CE9515D0A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669" y="1219704"/>
            <a:ext cx="4819435" cy="2765470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DA99042-05C5-F9C4-A775-12632CEC8E4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4572000" y="4855282"/>
            <a:ext cx="457200" cy="137160"/>
          </a:xfrm>
        </p:spPr>
        <p:txBody>
          <a:bodyPr/>
          <a:lstStyle/>
          <a:p>
            <a:fld id="{AEFAAC5A-9C4F-4278-920D-DF2BAB59574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4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AC0EC-5EFA-D470-7D14-700EB1EF4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TEMPORARY MUON SPECTROMETER (TMS)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1439A-5858-0D31-5B39-253B02EE0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2" y="1408346"/>
            <a:ext cx="4537586" cy="3317082"/>
          </a:xfrm>
        </p:spPr>
        <p:txBody>
          <a:bodyPr/>
          <a:lstStyle/>
          <a:p>
            <a:r>
              <a:rPr lang="en-US" dirty="0"/>
              <a:t>Magnetized range stack of 100 layers</a:t>
            </a:r>
          </a:p>
          <a:p>
            <a:pPr lvl="1"/>
            <a:r>
              <a:rPr lang="en-US" dirty="0"/>
              <a:t>Alternating steel and scintillator</a:t>
            </a:r>
          </a:p>
          <a:p>
            <a:r>
              <a:rPr lang="en-US" dirty="0"/>
              <a:t>40 plates with 15mm steel, 60 with 40 mm steel</a:t>
            </a:r>
          </a:p>
          <a:p>
            <a:r>
              <a:rPr lang="en-US" dirty="0"/>
              <a:t>Designed to catch muons too high-energy for ND-</a:t>
            </a:r>
            <a:r>
              <a:rPr lang="en-US" dirty="0" err="1"/>
              <a:t>LAr</a:t>
            </a:r>
            <a:r>
              <a:rPr lang="en-US" dirty="0"/>
              <a:t> TPC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82A32-2CD0-59C0-8F57-4BEB03309FF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93595D2-83CA-E455-7BB8-F36208DC5D53}"/>
              </a:ext>
            </a:extLst>
          </p:cNvPr>
          <p:cNvGrpSpPr/>
          <p:nvPr/>
        </p:nvGrpSpPr>
        <p:grpSpPr>
          <a:xfrm>
            <a:off x="5130925" y="1408346"/>
            <a:ext cx="3681264" cy="3317082"/>
            <a:chOff x="3198431" y="-1374723"/>
            <a:chExt cx="9282868" cy="836452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727DFD0-CFEF-C649-8542-55749F057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01564" y="-515248"/>
              <a:ext cx="7406474" cy="7505052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BAF50DE-9DF2-3A62-2B66-695E60228C2A}"/>
                </a:ext>
              </a:extLst>
            </p:cNvPr>
            <p:cNvCxnSpPr>
              <a:cxnSpLocks/>
            </p:cNvCxnSpPr>
            <p:nvPr/>
          </p:nvCxnSpPr>
          <p:spPr>
            <a:xfrm>
              <a:off x="4382338" y="-102267"/>
              <a:ext cx="893575" cy="12023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43D3C28-3342-0D39-7BD6-B42C398DCD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76739" y="3211272"/>
              <a:ext cx="3046871" cy="331544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E061FB1-FA70-CF5D-E100-42D7045C79E5}"/>
                </a:ext>
              </a:extLst>
            </p:cNvPr>
            <p:cNvCxnSpPr>
              <a:cxnSpLocks/>
            </p:cNvCxnSpPr>
            <p:nvPr/>
          </p:nvCxnSpPr>
          <p:spPr>
            <a:xfrm>
              <a:off x="9759030" y="-253871"/>
              <a:ext cx="881888" cy="195517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5704EC-2FAF-4851-31E0-69A8005F1B92}"/>
                </a:ext>
              </a:extLst>
            </p:cNvPr>
            <p:cNvSpPr txBox="1"/>
            <p:nvPr/>
          </p:nvSpPr>
          <p:spPr>
            <a:xfrm>
              <a:off x="3198431" y="-841541"/>
              <a:ext cx="4154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Field-generating coils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CDD1B5-1383-323A-CDF4-DE8C5730C7E8}"/>
                </a:ext>
              </a:extLst>
            </p:cNvPr>
            <p:cNvSpPr txBox="1"/>
            <p:nvPr/>
          </p:nvSpPr>
          <p:spPr>
            <a:xfrm>
              <a:off x="4492003" y="6500701"/>
              <a:ext cx="4154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15mm steel plates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5FC5164-04A5-7CF7-CB6D-FD979AC6A232}"/>
                </a:ext>
              </a:extLst>
            </p:cNvPr>
            <p:cNvSpPr txBox="1"/>
            <p:nvPr/>
          </p:nvSpPr>
          <p:spPr>
            <a:xfrm>
              <a:off x="8326335" y="-786677"/>
              <a:ext cx="4154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40mm steel plates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824E6B6-B6D8-6CA0-D5C4-3B7F82849D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46967" y="1238290"/>
              <a:ext cx="1305257" cy="46301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233972E-FC1D-8657-9158-040ADBCC7A5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33736" y="-841541"/>
              <a:ext cx="1665859" cy="2311339"/>
            </a:xfrm>
            <a:prstGeom prst="line">
              <a:avLst/>
            </a:prstGeom>
            <a:ln w="285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5FE513B-362D-DFAC-7D09-F18CF7CE1E5E}"/>
                </a:ext>
              </a:extLst>
            </p:cNvPr>
            <p:cNvSpPr txBox="1"/>
            <p:nvPr/>
          </p:nvSpPr>
          <p:spPr>
            <a:xfrm>
              <a:off x="5867835" y="-1374723"/>
              <a:ext cx="43563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Direction of current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951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2BEC7-9CCB-E251-259A-1FFD69069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49565-609B-9B15-D544-6F3DCA7E9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729" y="1170452"/>
            <a:ext cx="4798740" cy="3317082"/>
          </a:xfrm>
        </p:spPr>
        <p:txBody>
          <a:bodyPr/>
          <a:lstStyle/>
          <a:p>
            <a:r>
              <a:rPr lang="en-US" dirty="0"/>
              <a:t>Argonne engineers designed 6 coils for magnetic field</a:t>
            </a:r>
          </a:p>
          <a:p>
            <a:r>
              <a:rPr lang="en-US" dirty="0"/>
              <a:t>Field for determining muon charge</a:t>
            </a:r>
          </a:p>
          <a:p>
            <a:r>
              <a:rPr lang="en-US" dirty="0"/>
              <a:t>Engineers simulated field using ANSYS software</a:t>
            </a:r>
          </a:p>
          <a:p>
            <a:pPr lvl="1"/>
            <a:r>
              <a:rPr lang="en-US" dirty="0"/>
              <a:t>Created field map</a:t>
            </a:r>
          </a:p>
          <a:p>
            <a:r>
              <a:rPr lang="en-US" dirty="0"/>
              <a:t>Ideally a uniform 1T magnetic field</a:t>
            </a:r>
          </a:p>
          <a:p>
            <a:r>
              <a:rPr lang="en-US" dirty="0"/>
              <a:t>We wanted to understand how field impacts particle detection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E545CD-C186-5502-9F2F-9DA7F4DF70F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C1ABC82-B4B3-595B-C63F-1953FD5C43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841" r="50177" b="6259"/>
          <a:stretch/>
        </p:blipFill>
        <p:spPr>
          <a:xfrm>
            <a:off x="5166732" y="1466287"/>
            <a:ext cx="3753732" cy="27254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D00AAB-8AC8-EB89-C8A3-5E9C63263700}"/>
              </a:ext>
            </a:extLst>
          </p:cNvPr>
          <p:cNvSpPr txBox="1"/>
          <p:nvPr/>
        </p:nvSpPr>
        <p:spPr>
          <a:xfrm>
            <a:off x="5315415" y="4191700"/>
            <a:ext cx="351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Example field map for a central steel row in thick plates of TMS</a:t>
            </a:r>
          </a:p>
        </p:txBody>
      </p:sp>
    </p:spTree>
    <p:extLst>
      <p:ext uri="{BB962C8B-B14F-4D97-AF65-F5344CB8AC3E}">
        <p14:creationId xmlns:p14="http://schemas.microsoft.com/office/powerpoint/2010/main" val="8230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6D1BA-2E62-C146-9DC1-C89D74828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0"/>
            <a:ext cx="8372901" cy="621711"/>
          </a:xfrm>
        </p:spPr>
        <p:txBody>
          <a:bodyPr/>
          <a:lstStyle/>
          <a:p>
            <a:r>
              <a:rPr lang="en-US" dirty="0"/>
              <a:t>Simulation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4F910-1F94-224C-9D17-99F7C1E65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2" y="750620"/>
            <a:ext cx="4010720" cy="3317082"/>
          </a:xfrm>
        </p:spPr>
        <p:txBody>
          <a:bodyPr/>
          <a:lstStyle/>
          <a:p>
            <a:r>
              <a:rPr lang="en-US" dirty="0"/>
              <a:t>Generated neutrino events using GENIE</a:t>
            </a:r>
            <a:r>
              <a:rPr lang="en-US" baseline="30000" dirty="0"/>
              <a:t>2</a:t>
            </a:r>
          </a:p>
          <a:p>
            <a:r>
              <a:rPr lang="en-US" dirty="0"/>
              <a:t>Simulated neutrino interactions using an energy deposition simulation</a:t>
            </a:r>
          </a:p>
          <a:p>
            <a:pPr lvl="1"/>
            <a:r>
              <a:rPr lang="en-US" dirty="0"/>
              <a:t>Done twice: using 1T field and then “updated magnetic field” map provided by Argonne engineers</a:t>
            </a:r>
          </a:p>
          <a:p>
            <a:r>
              <a:rPr lang="en-US" dirty="0"/>
              <a:t>Used latest track reconstruction to identify particle tracks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A31D6D-4E88-D42D-696E-BD9B3A15F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013" y="621711"/>
            <a:ext cx="3770089" cy="36508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96753E-5E92-A4AC-F4E8-B534E69D88C5}"/>
              </a:ext>
            </a:extLst>
          </p:cNvPr>
          <p:cNvSpPr txBox="1"/>
          <p:nvPr/>
        </p:nvSpPr>
        <p:spPr>
          <a:xfrm>
            <a:off x="356838" y="4390122"/>
            <a:ext cx="5159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2. </a:t>
            </a:r>
            <a:r>
              <a:rPr lang="en-US" sz="1000" dirty="0" err="1"/>
              <a:t>Andreopolous</a:t>
            </a:r>
            <a:r>
              <a:rPr lang="en-US" sz="1000" dirty="0"/>
              <a:t> et al. “The Genie Neutrino Monte Carlo Generator”, </a:t>
            </a:r>
            <a:r>
              <a:rPr lang="en-US" sz="1000" i="1" dirty="0"/>
              <a:t>Nuclear Instr. </a:t>
            </a:r>
            <a:r>
              <a:rPr lang="en-US" sz="1000" i="1" dirty="0" err="1"/>
              <a:t>Methds</a:t>
            </a:r>
            <a:r>
              <a:rPr lang="en-US" sz="1000" i="1" dirty="0"/>
              <a:t>. In Physics</a:t>
            </a:r>
            <a:r>
              <a:rPr lang="en-US" sz="1000" dirty="0"/>
              <a:t>, vol. 614, 1, 2010, pp. 87-104.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3760B0-EC2C-4796-C2F6-39FF52ACEDDC}"/>
              </a:ext>
            </a:extLst>
          </p:cNvPr>
          <p:cNvSpPr txBox="1"/>
          <p:nvPr/>
        </p:nvSpPr>
        <p:spPr>
          <a:xfrm>
            <a:off x="5960520" y="4241332"/>
            <a:ext cx="2869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Simulated neutrino event display in ND-</a:t>
            </a:r>
            <a:r>
              <a:rPr lang="en-US" sz="1200" dirty="0" err="1"/>
              <a:t>LAr</a:t>
            </a:r>
            <a:r>
              <a:rPr lang="en-US" sz="1200" dirty="0"/>
              <a:t> and TMS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18F1BEF-3068-12C7-E3B6-39EBA1FB4AF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4831413" y="4873222"/>
            <a:ext cx="457200" cy="137160"/>
          </a:xfrm>
        </p:spPr>
        <p:txBody>
          <a:bodyPr/>
          <a:lstStyle/>
          <a:p>
            <a:fld id="{AEFAAC5A-9C4F-4278-920D-DF2BAB59574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03386-4ADD-8C48-8595-AD1334BE4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EAB38D-473D-BC0E-2CBC-6FDB4B73647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CE8BDE-2990-5A87-73D5-4AD76DEDA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07" y="1475226"/>
            <a:ext cx="4331050" cy="31833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BDC5E10-2C49-6F41-F6AD-79BA4BFCE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193" y="669233"/>
            <a:ext cx="2759638" cy="18694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DEEB52-ADE9-B8BD-4560-5F061C186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193" y="2763298"/>
            <a:ext cx="2759638" cy="189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01BBA-E4EE-3544-A6F5-F68AEA02B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80977"/>
            <a:ext cx="8372901" cy="474189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C4ED4-F927-854A-ABB4-3B0FF7D2C8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3A73EB-2D6A-EB37-D7C8-5D5E1B875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10" y="1104383"/>
            <a:ext cx="4108378" cy="3024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A0D830-EE61-FAD5-1E7B-A0723B237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104383"/>
            <a:ext cx="4231384" cy="306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FA123-2096-84A4-6740-C8985CE18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18F020-B3DC-51B2-7D6A-07D04B7239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DE108E-9F86-4E63-7EDC-25FDDEC59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369391"/>
            <a:ext cx="4127550" cy="2966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608470-E095-7561-3D1F-2D4BB3386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751" y="1310863"/>
            <a:ext cx="4242651" cy="308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2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presentation_16x9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16977731-C412-3943-B741-04857B423370}" vid="{1CB93506-B23E-0946-9F6E-16BB195DC3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Argonne presentation_16x9</Template>
  <TotalTime>4611</TotalTime>
  <Words>403</Words>
  <Application>Microsoft Office PowerPoint</Application>
  <PresentationFormat>On-screen Show (16:9)</PresentationFormat>
  <Paragraphs>73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presentation_16x9</vt:lpstr>
      <vt:lpstr>TMS magnetic field simulation studies</vt:lpstr>
      <vt:lpstr>ABOUT DUNE</vt:lpstr>
      <vt:lpstr>About near detector</vt:lpstr>
      <vt:lpstr>TEMPORARY MUON SPECTROMETER (TMS)</vt:lpstr>
      <vt:lpstr>Magnetic field</vt:lpstr>
      <vt:lpstr>Simulation procedure</vt:lpstr>
      <vt:lpstr>Results</vt:lpstr>
      <vt:lpstr>Results</vt:lpstr>
      <vt:lpstr>results</vt:lpstr>
      <vt:lpstr>Summary </vt:lpstr>
      <vt:lpstr>PowerPoint Presentation</vt:lpstr>
      <vt:lpstr>Results: example baseline</vt:lpstr>
      <vt:lpstr>Correlation plots</vt:lpstr>
      <vt:lpstr>Results: example difference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Murthy, Chinmay R</cp:lastModifiedBy>
  <cp:revision>137</cp:revision>
  <cp:lastPrinted>2015-09-08T15:35:42Z</cp:lastPrinted>
  <dcterms:created xsi:type="dcterms:W3CDTF">2018-07-03T17:34:09Z</dcterms:created>
  <dcterms:modified xsi:type="dcterms:W3CDTF">2022-08-02T15:47:47Z</dcterms:modified>
</cp:coreProperties>
</file>