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299" r:id="rId3"/>
    <p:sldId id="295" r:id="rId4"/>
    <p:sldId id="302" r:id="rId5"/>
    <p:sldId id="296" r:id="rId6"/>
    <p:sldId id="301" r:id="rId7"/>
    <p:sldId id="306" r:id="rId8"/>
    <p:sldId id="303" r:id="rId9"/>
    <p:sldId id="305" r:id="rId10"/>
    <p:sldId id="304" r:id="rId11"/>
    <p:sldId id="307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3"/>
  </p:normalViewPr>
  <p:slideViewPr>
    <p:cSldViewPr snapToGrid="0" snapToObjects="1" showGuides="1">
      <p:cViewPr varScale="1">
        <p:scale>
          <a:sx n="146" d="100"/>
          <a:sy n="146" d="100"/>
        </p:scale>
        <p:origin x="378" y="10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Noah Curfman | Connection Node Workshop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Connection Node Workshop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Noah Curfman</a:t>
            </a:r>
          </a:p>
          <a:p>
            <a:r>
              <a:rPr lang="en-US" sz="1400" dirty="0"/>
              <a:t>30 June 2022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524808" cy="320908"/>
          </a:xfrm>
        </p:spPr>
        <p:txBody>
          <a:bodyPr/>
          <a:lstStyle/>
          <a:p>
            <a:r>
              <a:rPr lang="en-US" sz="1950" dirty="0"/>
              <a:t>Laser Safety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81772-A76B-454E-8C0C-A72810A5E34A}"/>
              </a:ext>
            </a:extLst>
          </p:cNvPr>
          <p:cNvSpPr txBox="1"/>
          <p:nvPr/>
        </p:nvSpPr>
        <p:spPr>
          <a:xfrm>
            <a:off x="359229" y="718457"/>
            <a:ext cx="8614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Lasers may escape through viewports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Cross must be light-tight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Making shielded regions light tight not feasible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Thin cable seal needed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Significant space limitations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89FE3E-86B3-4352-8473-9CB945E7BEBF}"/>
              </a:ext>
            </a:extLst>
          </p:cNvPr>
          <p:cNvGrpSpPr/>
          <p:nvPr/>
        </p:nvGrpSpPr>
        <p:grpSpPr>
          <a:xfrm>
            <a:off x="4241342" y="2007092"/>
            <a:ext cx="4732841" cy="2452492"/>
            <a:chOff x="4241342" y="2007092"/>
            <a:chExt cx="4732841" cy="24524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EA6F4E-A491-4948-9C2C-18261DFD2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1342" y="2007092"/>
              <a:ext cx="2727310" cy="24524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C23E17-DE3D-4B15-A9E6-5198C17F2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664" b="5118"/>
            <a:stretch/>
          </p:blipFill>
          <p:spPr>
            <a:xfrm>
              <a:off x="6968652" y="2105608"/>
              <a:ext cx="2005531" cy="2319435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214008-107A-4B9A-9259-46D3F8381E11}"/>
                </a:ext>
              </a:extLst>
            </p:cNvPr>
            <p:cNvCxnSpPr>
              <a:cxnSpLocks/>
            </p:cNvCxnSpPr>
            <p:nvPr/>
          </p:nvCxnSpPr>
          <p:spPr>
            <a:xfrm>
              <a:off x="6968652" y="2058955"/>
              <a:ext cx="0" cy="240062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92BBA3-FD52-4FDB-8EB7-B13FF3EB5DBC}"/>
              </a:ext>
            </a:extLst>
          </p:cNvPr>
          <p:cNvGrpSpPr/>
          <p:nvPr/>
        </p:nvGrpSpPr>
        <p:grpSpPr>
          <a:xfrm>
            <a:off x="1888976" y="2826087"/>
            <a:ext cx="2683024" cy="1776527"/>
            <a:chOff x="1789333" y="2880049"/>
            <a:chExt cx="2683024" cy="1776527"/>
          </a:xfrm>
        </p:grpSpPr>
        <p:pic>
          <p:nvPicPr>
            <p:cNvPr id="2050" name="Picture 2" descr="Pipe feedthrough - H3 - Roxtec - for cables / multiple-element">
              <a:extLst>
                <a:ext uri="{FF2B5EF4-FFF2-40B4-BE49-F238E27FC236}">
                  <a16:creationId xmlns:a16="http://schemas.microsoft.com/office/drawing/2014/main" id="{CF7F3B13-61AA-4DA9-BC0E-43482B5A17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7" t="12001" r="14225" b="4527"/>
            <a:stretch/>
          </p:blipFill>
          <p:spPr bwMode="auto">
            <a:xfrm>
              <a:off x="2224878" y="2880049"/>
              <a:ext cx="1811935" cy="1544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012EB7-137A-4084-A4AD-8797D19CF1E9}"/>
                </a:ext>
              </a:extLst>
            </p:cNvPr>
            <p:cNvSpPr txBox="1"/>
            <p:nvPr/>
          </p:nvSpPr>
          <p:spPr>
            <a:xfrm>
              <a:off x="1789333" y="4348799"/>
              <a:ext cx="2683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Roxtec</a:t>
              </a:r>
              <a:r>
                <a:rPr lang="en-US" sz="1400" dirty="0"/>
                <a:t> feedthrough</a:t>
              </a:r>
            </a:p>
          </p:txBody>
        </p:sp>
      </p:grpSp>
      <p:pic>
        <p:nvPicPr>
          <p:cNvPr id="2052" name="Picture 4" descr="THOMAS &amp; BETTS CORD GRIP CONNECTOR,3 CORD,1/2 IN - Cord Connectors -  WWG2HYA1 | 2HYA1 - Grainger, Canada">
            <a:extLst>
              <a:ext uri="{FF2B5EF4-FFF2-40B4-BE49-F238E27FC236}">
                <a16:creationId xmlns:a16="http://schemas.microsoft.com/office/drawing/2014/main" id="{5C84A9F4-4AA1-4152-9B44-6A19687AB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752985"/>
            <a:ext cx="1915887" cy="19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7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5882342" cy="320908"/>
          </a:xfrm>
        </p:spPr>
        <p:txBody>
          <a:bodyPr/>
          <a:lstStyle/>
          <a:p>
            <a:r>
              <a:rPr lang="en-US" sz="1950" dirty="0"/>
              <a:t>Items to Address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81772-A76B-454E-8C0C-A72810A5E34A}"/>
              </a:ext>
            </a:extLst>
          </p:cNvPr>
          <p:cNvSpPr txBox="1"/>
          <p:nvPr/>
        </p:nvSpPr>
        <p:spPr>
          <a:xfrm>
            <a:off x="359229" y="718457"/>
            <a:ext cx="8614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Camera flange/Bias coil interference – Updated coil details?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Ion pump , pump port, and gauge specifications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Coupler envelope and mounting details – Pending Simulations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Degaussing procedure specifics – wire routing may drive designs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Bakeout procedure specifics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Laser safety design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9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5882342" cy="320908"/>
          </a:xfrm>
        </p:spPr>
        <p:txBody>
          <a:bodyPr/>
          <a:lstStyle/>
          <a:p>
            <a:r>
              <a:rPr lang="en-US" sz="1950" dirty="0"/>
              <a:t>Connection Node Requirements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81772-A76B-454E-8C0C-A72810A5E34A}"/>
              </a:ext>
            </a:extLst>
          </p:cNvPr>
          <p:cNvSpPr txBox="1"/>
          <p:nvPr/>
        </p:nvSpPr>
        <p:spPr>
          <a:xfrm>
            <a:off x="359229" y="718457"/>
            <a:ext cx="86149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Provide a vacuum connection between adjacent modular sections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Connect and support a suitable ion pump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Allow for connections between adjacent bias bar coils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Allow for a vacuum level of 1e-10 torr or better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Prevent any laser light from escaping outside the connection node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Mount 3 cameras within ±1mm and ±1° of nominal position (locally)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Provide a connection point for gauge(s)?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Support and locate alignment fiducials?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4140628" cy="320908"/>
          </a:xfrm>
        </p:spPr>
        <p:txBody>
          <a:bodyPr/>
          <a:lstStyle/>
          <a:p>
            <a:r>
              <a:rPr lang="en-US" sz="1950" dirty="0"/>
              <a:t>Connection Node Assembly Tasks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81772-A76B-454E-8C0C-A72810A5E34A}"/>
              </a:ext>
            </a:extLst>
          </p:cNvPr>
          <p:cNvSpPr txBox="1"/>
          <p:nvPr/>
        </p:nvSpPr>
        <p:spPr>
          <a:xfrm>
            <a:off x="394893" y="571715"/>
            <a:ext cx="861495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Vacuum Connections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Rear bolt access issues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Bias coil connections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Significant interferences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Camera Installation (not shown)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Potential access issues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Coupler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In development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Connect bakeout devices?</a:t>
            </a:r>
          </a:p>
          <a:p>
            <a:pPr marL="8001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Calibri" charset="0"/>
              </a:rPr>
              <a:t>Procedure outline needed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Degaussing operations?</a:t>
            </a:r>
          </a:p>
          <a:p>
            <a:pPr marL="8001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Calibri" charset="0"/>
              </a:rPr>
              <a:t>Procedure outline needed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FB6D4-893F-48BC-80FF-F224AEDFB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8" t="4121" r="16128"/>
          <a:stretch/>
        </p:blipFill>
        <p:spPr>
          <a:xfrm>
            <a:off x="4634204" y="519764"/>
            <a:ext cx="2013050" cy="198032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ACDD8D-967F-45B9-9607-47D0B83B9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7" r="17967"/>
          <a:stretch/>
        </p:blipFill>
        <p:spPr>
          <a:xfrm>
            <a:off x="6789386" y="519764"/>
            <a:ext cx="2013051" cy="198032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D9C456-B849-4559-AA51-6CB2137F6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61" r="9690"/>
          <a:stretch/>
        </p:blipFill>
        <p:spPr>
          <a:xfrm>
            <a:off x="4634204" y="2643413"/>
            <a:ext cx="2013050" cy="18739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027BF9-73C4-45E9-89F8-56F36B7D0E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72"/>
          <a:stretch/>
        </p:blipFill>
        <p:spPr>
          <a:xfrm>
            <a:off x="6789387" y="2643413"/>
            <a:ext cx="2013050" cy="185434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C5AA3CE-7014-4A9E-ABA0-A5CD4E4D6708}"/>
              </a:ext>
            </a:extLst>
          </p:cNvPr>
          <p:cNvSpPr/>
          <p:nvPr/>
        </p:nvSpPr>
        <p:spPr>
          <a:xfrm>
            <a:off x="8470700" y="571715"/>
            <a:ext cx="278407" cy="2784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1011C9-B65F-4A7B-98EA-DB4AD0C3F644}"/>
              </a:ext>
            </a:extLst>
          </p:cNvPr>
          <p:cNvSpPr/>
          <p:nvPr/>
        </p:nvSpPr>
        <p:spPr>
          <a:xfrm>
            <a:off x="6327129" y="2668735"/>
            <a:ext cx="278407" cy="2784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32E68F-C2EB-4C58-9CD7-C3C14C0D47E9}"/>
              </a:ext>
            </a:extLst>
          </p:cNvPr>
          <p:cNvSpPr/>
          <p:nvPr/>
        </p:nvSpPr>
        <p:spPr>
          <a:xfrm>
            <a:off x="8466293" y="2681790"/>
            <a:ext cx="278407" cy="2784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0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303614" cy="320908"/>
          </a:xfrm>
        </p:spPr>
        <p:txBody>
          <a:bodyPr/>
          <a:lstStyle/>
          <a:p>
            <a:r>
              <a:rPr lang="en-US" sz="1950" dirty="0"/>
              <a:t>Ion Pump 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81772-A76B-454E-8C0C-A72810A5E34A}"/>
              </a:ext>
            </a:extLst>
          </p:cNvPr>
          <p:cNvSpPr txBox="1"/>
          <p:nvPr/>
        </p:nvSpPr>
        <p:spPr>
          <a:xfrm>
            <a:off x="346951" y="718457"/>
            <a:ext cx="861495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6” OD Flange (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DN100CF)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Fixed or rotatable?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4” tube max for bias coil interference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Suitable for vacuum requirements?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Could be elliptical tube to 8” OD flange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Length not yet determined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Gauge connections?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Coupler size?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Applied loads not yet confirmed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Ion pump weight pending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Support gusseting may affect assembly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29E01-88EB-4B95-85AA-F49A42C55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9" r="10576"/>
          <a:stretch/>
        </p:blipFill>
        <p:spPr>
          <a:xfrm>
            <a:off x="5617089" y="1492898"/>
            <a:ext cx="3526911" cy="313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2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6541706" cy="320908"/>
          </a:xfrm>
        </p:spPr>
        <p:txBody>
          <a:bodyPr/>
          <a:lstStyle/>
          <a:p>
            <a:r>
              <a:rPr lang="en-US" sz="1950" dirty="0"/>
              <a:t>Primary Vacuum Connection Ports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81772-A76B-454E-8C0C-A72810A5E34A}"/>
              </a:ext>
            </a:extLst>
          </p:cNvPr>
          <p:cNvSpPr txBox="1"/>
          <p:nvPr/>
        </p:nvSpPr>
        <p:spPr>
          <a:xfrm>
            <a:off x="359229" y="718457"/>
            <a:ext cx="86149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8” OD captive, rotatable flanges (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DN160CF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lower flange made up in shaft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Pipe length reasonably well defined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Sufficient clearance for fasteners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issues remain for rear fasteners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AD1D97-FDA0-4E66-A7EC-4AD937F41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8" t="4121" r="16128"/>
          <a:stretch/>
        </p:blipFill>
        <p:spPr>
          <a:xfrm>
            <a:off x="6627097" y="2595894"/>
            <a:ext cx="2013050" cy="198032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3DE654-6217-45E8-AF70-17840F6F2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546" y="571715"/>
            <a:ext cx="2327980" cy="17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5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9E0C2-E10F-4602-8595-17C387D8C314}"/>
              </a:ext>
            </a:extLst>
          </p:cNvPr>
          <p:cNvGrpSpPr/>
          <p:nvPr/>
        </p:nvGrpSpPr>
        <p:grpSpPr>
          <a:xfrm>
            <a:off x="2736225" y="3010888"/>
            <a:ext cx="3215951" cy="1666461"/>
            <a:chOff x="4241342" y="2007092"/>
            <a:chExt cx="4732841" cy="24524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3C1A227-EC99-471B-A05C-71E2D4AF6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1342" y="2007092"/>
              <a:ext cx="2727310" cy="245249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453A84-CA9F-46B0-98EC-0CF35AB4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664" b="5118"/>
            <a:stretch/>
          </p:blipFill>
          <p:spPr>
            <a:xfrm>
              <a:off x="6968652" y="2105608"/>
              <a:ext cx="2005531" cy="2319435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5E03206-BC57-4E62-B3D9-5FA977E2CCC4}"/>
                </a:ext>
              </a:extLst>
            </p:cNvPr>
            <p:cNvCxnSpPr>
              <a:cxnSpLocks/>
            </p:cNvCxnSpPr>
            <p:nvPr/>
          </p:nvCxnSpPr>
          <p:spPr>
            <a:xfrm>
              <a:off x="6968652" y="2058955"/>
              <a:ext cx="0" cy="24006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303614" cy="320908"/>
          </a:xfrm>
        </p:spPr>
        <p:txBody>
          <a:bodyPr/>
          <a:lstStyle/>
          <a:p>
            <a:r>
              <a:rPr lang="en-US" sz="1950" dirty="0"/>
              <a:t>Camera Ports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81772-A76B-454E-8C0C-A72810A5E34A}"/>
              </a:ext>
            </a:extLst>
          </p:cNvPr>
          <p:cNvSpPr txBox="1"/>
          <p:nvPr/>
        </p:nvSpPr>
        <p:spPr>
          <a:xfrm>
            <a:off x="359229" y="718457"/>
            <a:ext cx="86149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6” OD Fixed Flanges (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DN100CF)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Re-entrant flanges create 100mm clear aperture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Flanges well-aligned to nominal cross axes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±1mm and ±1° of nominal position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 well defined by re-entrant flange length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Camera lengths set?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A7082-D8F1-42B7-A0BE-45F9BCC89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757" y="250807"/>
            <a:ext cx="2850589" cy="2225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5B3744-A173-4B34-8D47-2BD5C4F31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3" y="2482436"/>
            <a:ext cx="2895597" cy="2076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DFEF9F-DFE9-42AD-8529-20C66777D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616" y="2890336"/>
            <a:ext cx="1153779" cy="2092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B10082-EF98-4828-96CD-9F2F311FE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88" y="3191230"/>
            <a:ext cx="1659923" cy="15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1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303614" cy="320908"/>
          </a:xfrm>
        </p:spPr>
        <p:txBody>
          <a:bodyPr/>
          <a:lstStyle/>
          <a:p>
            <a:r>
              <a:rPr lang="en-US" sz="1950" dirty="0"/>
              <a:t>Bellows Spool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Noah Curfman | Connection Node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81772-A76B-454E-8C0C-A72810A5E34A}"/>
              </a:ext>
            </a:extLst>
          </p:cNvPr>
          <p:cNvSpPr txBox="1"/>
          <p:nvPr/>
        </p:nvSpPr>
        <p:spPr>
          <a:xfrm>
            <a:off x="346951" y="718457"/>
            <a:ext cx="861495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±2” Travel (convolution count may not be accurate)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Bellows must be compressed during section installation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Clearance for 1” of insulation around bellows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Spring loaded restraint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Easy restraint disengagement from basket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Additional nuts added for horizontal section assembly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Welded tab construction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Single piece machined construction being investigated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F1CD3-9D01-4FD8-B66D-2413D811B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951" y="300571"/>
            <a:ext cx="2342665" cy="2398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E21994-195B-4677-AE00-80F7012A2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139" y="2613972"/>
            <a:ext cx="2743227" cy="19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5E9F955-9AF7-4C9B-9B6B-FD00B858C0D6}"/>
              </a:ext>
            </a:extLst>
          </p:cNvPr>
          <p:cNvGrpSpPr/>
          <p:nvPr/>
        </p:nvGrpSpPr>
        <p:grpSpPr>
          <a:xfrm>
            <a:off x="6217317" y="0"/>
            <a:ext cx="3150808" cy="4642335"/>
            <a:chOff x="6340098" y="373357"/>
            <a:chExt cx="2800280" cy="4125874"/>
          </a:xfrm>
        </p:grpSpPr>
        <p:pic>
          <p:nvPicPr>
            <p:cNvPr id="1028" name="Picture 4" descr="6-Way Cross, 9&quot; Sphere">
              <a:extLst>
                <a:ext uri="{FF2B5EF4-FFF2-40B4-BE49-F238E27FC236}">
                  <a16:creationId xmlns:a16="http://schemas.microsoft.com/office/drawing/2014/main" id="{DEADF30C-B4FA-4950-9283-CCFB77CC7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4439" y="373357"/>
              <a:ext cx="2495939" cy="249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6-Way Cube, 8&quot;">
              <a:extLst>
                <a:ext uri="{FF2B5EF4-FFF2-40B4-BE49-F238E27FC236}">
                  <a16:creationId xmlns:a16="http://schemas.microsoft.com/office/drawing/2014/main" id="{896F0A42-6BD9-407D-8651-B052CD2AD4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" b="2632"/>
            <a:stretch>
              <a:fillRect/>
            </a:stretch>
          </p:blipFill>
          <p:spPr bwMode="auto">
            <a:xfrm>
              <a:off x="6340098" y="2241216"/>
              <a:ext cx="2306606" cy="2258015"/>
            </a:xfrm>
            <a:custGeom>
              <a:avLst/>
              <a:gdLst>
                <a:gd name="connsiteX0" fmla="*/ 0 w 2306606"/>
                <a:gd name="connsiteY0" fmla="*/ 0 h 2258015"/>
                <a:gd name="connsiteX1" fmla="*/ 1203748 w 2306606"/>
                <a:gd name="connsiteY1" fmla="*/ 0 h 2258015"/>
                <a:gd name="connsiteX2" fmla="*/ 2306606 w 2306606"/>
                <a:gd name="connsiteY2" fmla="*/ 1102859 h 2258015"/>
                <a:gd name="connsiteX3" fmla="*/ 2306606 w 2306606"/>
                <a:gd name="connsiteY3" fmla="*/ 2258015 h 2258015"/>
                <a:gd name="connsiteX4" fmla="*/ 0 w 2306606"/>
                <a:gd name="connsiteY4" fmla="*/ 2258015 h 225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6606" h="2258015">
                  <a:moveTo>
                    <a:pt x="0" y="0"/>
                  </a:moveTo>
                  <a:lnTo>
                    <a:pt x="1203748" y="0"/>
                  </a:lnTo>
                  <a:lnTo>
                    <a:pt x="2306606" y="1102859"/>
                  </a:lnTo>
                  <a:lnTo>
                    <a:pt x="2306606" y="2258015"/>
                  </a:lnTo>
                  <a:lnTo>
                    <a:pt x="0" y="2258015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524808" cy="320908"/>
          </a:xfrm>
        </p:spPr>
        <p:txBody>
          <a:bodyPr/>
          <a:lstStyle/>
          <a:p>
            <a:r>
              <a:rPr lang="en-US" sz="1950" dirty="0"/>
              <a:t>Cross Construction Methods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81772-A76B-454E-8C0C-A72810A5E34A}"/>
              </a:ext>
            </a:extLst>
          </p:cNvPr>
          <p:cNvSpPr txBox="1"/>
          <p:nvPr/>
        </p:nvSpPr>
        <p:spPr>
          <a:xfrm>
            <a:off x="359229" y="718457"/>
            <a:ext cx="86149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Welded Sphere/Tube 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$3,750 DN160CF/ $2,120 DN100CF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Though or tapped holes in fixed or rotatable flanges possible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Potential bracing for ion pump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Rotatable flanges or flange clocking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Machined Cube 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More accurate camera 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Well defined flange orientations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Custom cubes may be heavy/expensive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Possible bellows restraint interference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Tapped holes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$6,185 DN160CF (+$40k)/ $3,250 DN100CF (+$20k)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Hybrid cube with welded upper, lower, and ion pump ports?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3F3FDD-BAED-4B00-AC89-98F618299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629" y="149578"/>
            <a:ext cx="2718318" cy="21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524808" cy="320908"/>
          </a:xfrm>
        </p:spPr>
        <p:txBody>
          <a:bodyPr/>
          <a:lstStyle/>
          <a:p>
            <a:r>
              <a:rPr lang="en-US" sz="1950" dirty="0"/>
              <a:t>Ion Pump Orientation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6/30/2022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Noah Curfman | Connection Node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81772-A76B-454E-8C0C-A72810A5E34A}"/>
              </a:ext>
            </a:extLst>
          </p:cNvPr>
          <p:cNvSpPr txBox="1"/>
          <p:nvPr/>
        </p:nvSpPr>
        <p:spPr>
          <a:xfrm>
            <a:off x="359229" y="718457"/>
            <a:ext cx="86149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Ion pump port facing towards atom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Easier access from shaft for maintenance/repair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Significant access issues to rear camera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Ion pump harder to install when section is horizontal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Ion pump port facing towards back wall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Improved camera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Ion pump arrangement matches atom source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Easier to install ion pump when section is horizontal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No access to ion pump after section is installed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*Impact of either arrangement on installation is unclear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41D4EC-258A-4C82-B936-5C8D0B8FD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837" y="775846"/>
            <a:ext cx="2231592" cy="16886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8EDDD-C1E5-4EF2-B5B2-33422927E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768" y="2678959"/>
            <a:ext cx="2227906" cy="15843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780407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 (3)</Template>
  <TotalTime>500</TotalTime>
  <Words>639</Words>
  <Application>Microsoft Office PowerPoint</Application>
  <PresentationFormat>On-screen Show (16:9)</PresentationFormat>
  <Paragraphs>138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Fermilab_PPT_090915</vt:lpstr>
      <vt:lpstr>PowerPoint Presentation</vt:lpstr>
      <vt:lpstr>Connection Node Requirements</vt:lpstr>
      <vt:lpstr>Connection Node Assembly Tasks</vt:lpstr>
      <vt:lpstr>Ion Pump Port</vt:lpstr>
      <vt:lpstr>Primary Vacuum Connection Ports</vt:lpstr>
      <vt:lpstr>Camera Ports</vt:lpstr>
      <vt:lpstr>Bellows Spool</vt:lpstr>
      <vt:lpstr>Cross Construction Methods</vt:lpstr>
      <vt:lpstr>Ion Pump Orientation</vt:lpstr>
      <vt:lpstr>Laser Safety</vt:lpstr>
      <vt:lpstr>Items to Address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Noah M. Curfman</dc:creator>
  <cp:lastModifiedBy>Noah M. Curfman</cp:lastModifiedBy>
  <cp:revision>31</cp:revision>
  <cp:lastPrinted>2014-01-20T19:40:21Z</cp:lastPrinted>
  <dcterms:created xsi:type="dcterms:W3CDTF">2022-06-29T14:51:57Z</dcterms:created>
  <dcterms:modified xsi:type="dcterms:W3CDTF">2022-06-30T15:38:00Z</dcterms:modified>
</cp:coreProperties>
</file>