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6" r:id="rId3"/>
    <p:sldId id="257" r:id="rId4"/>
    <p:sldId id="258" r:id="rId5"/>
    <p:sldId id="259" r:id="rId6"/>
    <p:sldId id="260" r:id="rId7"/>
    <p:sldId id="261" r:id="rId8"/>
    <p:sldId id="262" r:id="rId9"/>
    <p:sldId id="263" r:id="rId10"/>
    <p:sldId id="264" r:id="rId1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33"/>
    <a:srgbClr val="99CC00"/>
    <a:srgbClr val="FF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7247" autoAdjust="0"/>
  </p:normalViewPr>
  <p:slideViewPr>
    <p:cSldViewPr>
      <p:cViewPr varScale="1">
        <p:scale>
          <a:sx n="37" d="100"/>
          <a:sy n="37" d="100"/>
        </p:scale>
        <p:origin x="-141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55" d="100"/>
          <a:sy n="55" d="100"/>
        </p:scale>
        <p:origin x="-2880"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76EC855C-8CD3-4880-8F2D-30905615828B}" type="datetimeFigureOut">
              <a:rPr lang="en-US"/>
              <a:pPr>
                <a:defRPr/>
              </a:pPr>
              <a:t>5/31/2012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0E031423-C412-47A0-B159-B93730CB5046}" type="slidenum">
              <a:rPr lang="en-US"/>
              <a:pPr>
                <a:defRPr/>
              </a:pPr>
              <a:t>‹#›</a:t>
            </a:fld>
            <a:endParaRPr lang="en-US" dirty="0"/>
          </a:p>
        </p:txBody>
      </p:sp>
    </p:spTree>
    <p:extLst>
      <p:ext uri="{BB962C8B-B14F-4D97-AF65-F5344CB8AC3E}">
        <p14:creationId xmlns="" xmlns:p14="http://schemas.microsoft.com/office/powerpoint/2010/main" val="23473124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031423-C412-47A0-B159-B93730CB5046}" type="slidenum">
              <a:rPr lang="en-US" smtClean="0"/>
              <a:pPr>
                <a:defRPr/>
              </a:pPr>
              <a:t>1</a:t>
            </a:fld>
            <a:endParaRPr lang="en-US" dirty="0"/>
          </a:p>
        </p:txBody>
      </p:sp>
    </p:spTree>
    <p:extLst>
      <p:ext uri="{BB962C8B-B14F-4D97-AF65-F5344CB8AC3E}">
        <p14:creationId xmlns="" xmlns:p14="http://schemas.microsoft.com/office/powerpoint/2010/main" val="2434091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031423-C412-47A0-B159-B93730CB5046}" type="slidenum">
              <a:rPr lang="en-US" smtClean="0"/>
              <a:pPr>
                <a:defRPr/>
              </a:pPr>
              <a:t>4</a:t>
            </a:fld>
            <a:endParaRPr lang="en-US" dirty="0"/>
          </a:p>
        </p:txBody>
      </p:sp>
    </p:spTree>
    <p:extLst>
      <p:ext uri="{BB962C8B-B14F-4D97-AF65-F5344CB8AC3E}">
        <p14:creationId xmlns="" xmlns:p14="http://schemas.microsoft.com/office/powerpoint/2010/main" val="1381541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031423-C412-47A0-B159-B93730CB5046}" type="slidenum">
              <a:rPr lang="en-US" smtClean="0"/>
              <a:pPr>
                <a:defRPr/>
              </a:pPr>
              <a:t>7</a:t>
            </a:fld>
            <a:endParaRPr lang="en-US" dirty="0"/>
          </a:p>
        </p:txBody>
      </p:sp>
    </p:spTree>
    <p:extLst>
      <p:ext uri="{BB962C8B-B14F-4D97-AF65-F5344CB8AC3E}">
        <p14:creationId xmlns="" xmlns:p14="http://schemas.microsoft.com/office/powerpoint/2010/main" val="2262255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52400"/>
            <a:ext cx="7391400" cy="800100"/>
          </a:xfrm>
          <a:prstGeom prst="rect">
            <a:avLst/>
          </a:prstGeom>
          <a:ln>
            <a:noFill/>
          </a:ln>
        </p:spPr>
        <p:txBody>
          <a:bodyPr vert="horz" lIns="91440" tIns="45720" rIns="91440" bIns="45720" rtlCol="0" anchor="ctr">
            <a:normAutofit/>
          </a:bodyPr>
          <a:lstStyle>
            <a:lvl1pPr>
              <a:defRPr sz="2500"/>
            </a:lvl1pPr>
          </a:lstStyle>
          <a:p>
            <a:r>
              <a:rPr lang="en-US" dirty="0" smtClean="0"/>
              <a:t>Click to edit Master title style</a:t>
            </a:r>
            <a:endParaRPr lang="en-US" dirty="0"/>
          </a:p>
        </p:txBody>
      </p:sp>
    </p:spTree>
    <p:extLst>
      <p:ext uri="{BB962C8B-B14F-4D97-AF65-F5344CB8AC3E}">
        <p14:creationId xmlns="" xmlns:p14="http://schemas.microsoft.com/office/powerpoint/2010/main" val="2809319193"/>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p:cNvSpPr/>
          <p:nvPr userDrawn="1"/>
        </p:nvSpPr>
        <p:spPr>
          <a:xfrm>
            <a:off x="0" y="6553200"/>
            <a:ext cx="91440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accent1">
                  <a:lumMod val="75000"/>
                </a:schemeClr>
              </a:solidFill>
            </a:endParaRPr>
          </a:p>
        </p:txBody>
      </p:sp>
      <p:sp>
        <p:nvSpPr>
          <p:cNvPr id="9" name="Rectangle 8"/>
          <p:cNvSpPr/>
          <p:nvPr userDrawn="1"/>
        </p:nvSpPr>
        <p:spPr>
          <a:xfrm>
            <a:off x="0" y="0"/>
            <a:ext cx="91440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r" fontAlgn="auto">
              <a:spcBef>
                <a:spcPts val="0"/>
              </a:spcBef>
              <a:spcAft>
                <a:spcPts val="0"/>
              </a:spcAft>
              <a:defRPr/>
            </a:pPr>
            <a:r>
              <a:rPr lang="en-US" sz="2000" b="1" dirty="0">
                <a:solidFill>
                  <a:schemeClr val="accent1">
                    <a:lumMod val="50000"/>
                  </a:schemeClr>
                </a:solidFill>
                <a:latin typeface="Arial" pitchFamily="34" charset="0"/>
                <a:cs typeface="Arial" pitchFamily="34" charset="0"/>
              </a:rPr>
              <a:t>LLC</a:t>
            </a:r>
          </a:p>
        </p:txBody>
      </p:sp>
      <p:pic>
        <p:nvPicPr>
          <p:cNvPr id="1028" name="Picture 2"/>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b="32259"/>
          <a:stretch>
            <a:fillRect/>
          </a:stretch>
        </p:blipFill>
        <p:spPr bwMode="auto">
          <a:xfrm>
            <a:off x="7038975" y="0"/>
            <a:ext cx="1876425" cy="53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9" name="Picture 2"/>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0" y="6608763"/>
            <a:ext cx="2590800" cy="249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0" y="-152400"/>
            <a:ext cx="7391400" cy="800100"/>
          </a:xfrm>
          <a:prstGeom prst="rect">
            <a:avLst/>
          </a:prstGeom>
          <a:ln>
            <a:solidFill>
              <a:schemeClr val="bg1"/>
            </a:solidFill>
          </a:ln>
        </p:spPr>
        <p:txBody>
          <a:bodyPr vert="horz" lIns="91440" tIns="45720" rIns="91440" bIns="45720" rtlCol="0" anchor="ctr">
            <a:normAutofit/>
          </a:bodyPr>
          <a:lstStyle/>
          <a:p>
            <a:r>
              <a:rPr lang="en-US" dirty="0"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91"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40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7300" y="1524000"/>
            <a:ext cx="66294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a:t>Insulation for REBCO and Bi2212 conductors</a:t>
            </a:r>
          </a:p>
        </p:txBody>
      </p:sp>
      <p:sp>
        <p:nvSpPr>
          <p:cNvPr id="4" name="TextBox 3"/>
          <p:cNvSpPr txBox="1"/>
          <p:nvPr/>
        </p:nvSpPr>
        <p:spPr>
          <a:xfrm>
            <a:off x="304800" y="2514600"/>
            <a:ext cx="8534400" cy="3385542"/>
          </a:xfrm>
          <a:prstGeom prst="rect">
            <a:avLst/>
          </a:prstGeom>
          <a:noFill/>
        </p:spPr>
        <p:txBody>
          <a:bodyPr wrap="square" rtlCol="0">
            <a:spAutoFit/>
          </a:bodyPr>
          <a:lstStyle/>
          <a:p>
            <a:pPr algn="ctr">
              <a:spcAft>
                <a:spcPts val="600"/>
              </a:spcAft>
            </a:pPr>
            <a:r>
              <a:rPr lang="en-US" sz="1900" dirty="0" smtClean="0"/>
              <a:t>Workshop on High Temperature Superconducting Magnets for </a:t>
            </a:r>
            <a:r>
              <a:rPr lang="en-US" sz="1900" dirty="0" err="1" smtClean="0"/>
              <a:t>Muon</a:t>
            </a:r>
            <a:r>
              <a:rPr lang="en-US" sz="1900" dirty="0" smtClean="0"/>
              <a:t> Collider</a:t>
            </a:r>
          </a:p>
          <a:p>
            <a:pPr algn="ctr"/>
            <a:r>
              <a:rPr lang="en-US" sz="1600" dirty="0" smtClean="0"/>
              <a:t>Fermi National Accelerator Lab</a:t>
            </a:r>
          </a:p>
          <a:p>
            <a:pPr algn="ctr"/>
            <a:r>
              <a:rPr lang="en-US" sz="1600" dirty="0" smtClean="0"/>
              <a:t>May 30-31, 2012</a:t>
            </a:r>
          </a:p>
          <a:p>
            <a:pPr algn="ctr"/>
            <a:endParaRPr lang="en-US" sz="1600" dirty="0"/>
          </a:p>
          <a:p>
            <a:pPr algn="ctr"/>
            <a:r>
              <a:rPr lang="en-US" dirty="0">
                <a:solidFill>
                  <a:srgbClr val="FFFF00"/>
                </a:solidFill>
              </a:rPr>
              <a:t>Andrew Hunt</a:t>
            </a:r>
          </a:p>
          <a:p>
            <a:pPr algn="ctr"/>
            <a:endParaRPr lang="en-US" sz="1600" dirty="0">
              <a:solidFill>
                <a:srgbClr val="FFFF00"/>
              </a:solidFill>
            </a:endParaRPr>
          </a:p>
          <a:p>
            <a:pPr algn="ctr"/>
            <a:r>
              <a:rPr lang="en-US" sz="1600" dirty="0">
                <a:solidFill>
                  <a:srgbClr val="FFFF00"/>
                </a:solidFill>
              </a:rPr>
              <a:t>nGimat, </a:t>
            </a:r>
            <a:r>
              <a:rPr lang="en-US" sz="1600" dirty="0" smtClean="0">
                <a:solidFill>
                  <a:srgbClr val="FFFF00"/>
                </a:solidFill>
              </a:rPr>
              <a:t>LLC, Lexington</a:t>
            </a:r>
            <a:r>
              <a:rPr lang="en-US" sz="1600" dirty="0">
                <a:solidFill>
                  <a:srgbClr val="FFFF00"/>
                </a:solidFill>
              </a:rPr>
              <a:t>, </a:t>
            </a:r>
            <a:r>
              <a:rPr lang="en-US" sz="1600" dirty="0" smtClean="0">
                <a:solidFill>
                  <a:srgbClr val="FFFF00"/>
                </a:solidFill>
              </a:rPr>
              <a:t>KY</a:t>
            </a:r>
          </a:p>
          <a:p>
            <a:pPr algn="ctr"/>
            <a:endParaRPr lang="en-US" sz="1400" dirty="0" smtClean="0"/>
          </a:p>
          <a:p>
            <a:pPr algn="ctr"/>
            <a:endParaRPr lang="en-US" sz="1400" dirty="0"/>
          </a:p>
          <a:p>
            <a:pPr algn="ctr"/>
            <a:r>
              <a:rPr lang="en-US" sz="1600" dirty="0" smtClean="0"/>
              <a:t>Work sponsored by DOE – Office of Science STTR Grant No. DE-SC0004657-001</a:t>
            </a:r>
          </a:p>
          <a:p>
            <a:pPr algn="ctr"/>
            <a:endParaRPr lang="en-US" sz="1600" dirty="0" smtClean="0"/>
          </a:p>
          <a:p>
            <a:pPr algn="ctr"/>
            <a:r>
              <a:rPr lang="en-US" sz="1600" dirty="0" smtClean="0"/>
              <a:t>And Performed in Collaboration with</a:t>
            </a:r>
            <a:endParaRPr lang="en-US" sz="1600" dirty="0"/>
          </a:p>
          <a:p>
            <a:pPr algn="ctr"/>
            <a:r>
              <a:rPr lang="en-US" sz="1600" dirty="0" smtClean="0"/>
              <a:t>the Schwartz Team at North Carolina State University</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Collaborations</a:t>
            </a:r>
            <a:endParaRPr lang="en-US" dirty="0"/>
          </a:p>
        </p:txBody>
      </p:sp>
      <p:cxnSp>
        <p:nvCxnSpPr>
          <p:cNvPr id="4" name="Straight Connector 3"/>
          <p:cNvCxnSpPr/>
          <p:nvPr/>
        </p:nvCxnSpPr>
        <p:spPr>
          <a:xfrm>
            <a:off x="2209800" y="6248400"/>
            <a:ext cx="4724400" cy="0"/>
          </a:xfrm>
          <a:prstGeom prst="line">
            <a:avLst/>
          </a:prstGeom>
          <a:ln/>
          <a:scene3d>
            <a:camera prst="orthographicFront"/>
            <a:lightRig rig="threePt" dir="t"/>
          </a:scene3d>
          <a:sp3d>
            <a:bevelT w="165100" prst="coolSlant"/>
          </a:sp3d>
        </p:spPr>
        <p:style>
          <a:lnRef idx="3">
            <a:schemeClr val="accent3"/>
          </a:lnRef>
          <a:fillRef idx="0">
            <a:schemeClr val="accent3"/>
          </a:fillRef>
          <a:effectRef idx="2">
            <a:schemeClr val="accent3"/>
          </a:effectRef>
          <a:fontRef idx="minor">
            <a:schemeClr val="tx1"/>
          </a:fontRef>
        </p:style>
      </p:cxnSp>
      <p:sp>
        <p:nvSpPr>
          <p:cNvPr id="5" name="TextBox 4"/>
          <p:cNvSpPr txBox="1"/>
          <p:nvPr/>
        </p:nvSpPr>
        <p:spPr>
          <a:xfrm>
            <a:off x="457200" y="655796"/>
            <a:ext cx="8153400" cy="5386090"/>
          </a:xfrm>
          <a:prstGeom prst="rect">
            <a:avLst/>
          </a:prstGeom>
          <a:noFill/>
        </p:spPr>
        <p:txBody>
          <a:bodyPr wrap="square" rtlCol="0">
            <a:spAutoFit/>
          </a:bodyPr>
          <a:lstStyle/>
          <a:p>
            <a:r>
              <a:rPr lang="en-US" dirty="0" smtClean="0">
                <a:solidFill>
                  <a:srgbClr val="FFFF00"/>
                </a:solidFill>
              </a:rPr>
              <a:t>NCSU</a:t>
            </a:r>
          </a:p>
          <a:p>
            <a:pPr marL="285750" indent="-285750">
              <a:spcAft>
                <a:spcPts val="600"/>
              </a:spcAft>
              <a:buFont typeface="Arial" pitchFamily="34" charset="0"/>
              <a:buChar char="•"/>
            </a:pPr>
            <a:r>
              <a:rPr lang="en-US" dirty="0" smtClean="0"/>
              <a:t>As the STTR partner, the NCSU team, led by Justin Schwartz, evaluates conductor insulation </a:t>
            </a:r>
            <a:r>
              <a:rPr lang="en-US" dirty="0" smtClean="0">
                <a:solidFill>
                  <a:srgbClr val="FFFF00"/>
                </a:solidFill>
              </a:rPr>
              <a:t>by building and testing quench coils</a:t>
            </a:r>
            <a:r>
              <a:rPr lang="en-US" dirty="0" smtClean="0"/>
              <a:t>, </a:t>
            </a:r>
            <a:r>
              <a:rPr lang="en-US" dirty="0" smtClean="0">
                <a:solidFill>
                  <a:srgbClr val="FFFF00"/>
                </a:solidFill>
              </a:rPr>
              <a:t>measuring thermal conductivity</a:t>
            </a:r>
            <a:r>
              <a:rPr lang="en-US" dirty="0" smtClean="0"/>
              <a:t>, and performing </a:t>
            </a:r>
            <a:r>
              <a:rPr lang="en-US" dirty="0" smtClean="0">
                <a:solidFill>
                  <a:srgbClr val="FFFF00"/>
                </a:solidFill>
              </a:rPr>
              <a:t>other</a:t>
            </a:r>
            <a:r>
              <a:rPr lang="en-US" dirty="0" smtClean="0"/>
              <a:t> characterizations.</a:t>
            </a:r>
          </a:p>
          <a:p>
            <a:r>
              <a:rPr lang="en-US" dirty="0" err="1" smtClean="0">
                <a:solidFill>
                  <a:srgbClr val="FFFF00"/>
                </a:solidFill>
              </a:rPr>
              <a:t>SuperPower</a:t>
            </a:r>
            <a:endParaRPr lang="en-US" dirty="0" smtClean="0"/>
          </a:p>
          <a:p>
            <a:pPr marL="285750" indent="-285750">
              <a:spcAft>
                <a:spcPts val="600"/>
              </a:spcAft>
              <a:buFont typeface="Arial" pitchFamily="34" charset="0"/>
              <a:buChar char="•"/>
            </a:pPr>
            <a:r>
              <a:rPr lang="en-US" dirty="0" err="1" smtClean="0"/>
              <a:t>SuperPower</a:t>
            </a:r>
            <a:r>
              <a:rPr lang="en-US" dirty="0" smtClean="0"/>
              <a:t>, Inc. has </a:t>
            </a:r>
            <a:r>
              <a:rPr lang="en-US" dirty="0" smtClean="0">
                <a:solidFill>
                  <a:srgbClr val="FFFF00"/>
                </a:solidFill>
              </a:rPr>
              <a:t>contributed the necessary YBCO tape </a:t>
            </a:r>
            <a:r>
              <a:rPr lang="en-US" dirty="0" smtClean="0"/>
              <a:t>for the Phase I and Phase II R&amp;D efforts.  Additionally, they (Drew Hazelton, el al) have conducted </a:t>
            </a:r>
            <a:r>
              <a:rPr lang="en-US" dirty="0" smtClean="0">
                <a:solidFill>
                  <a:srgbClr val="FFFF00"/>
                </a:solidFill>
              </a:rPr>
              <a:t>evaluations of nGimat insulated YBCO</a:t>
            </a:r>
            <a:r>
              <a:rPr lang="en-US" dirty="0" smtClean="0"/>
              <a:t>.</a:t>
            </a:r>
          </a:p>
          <a:p>
            <a:r>
              <a:rPr lang="en-US" dirty="0" smtClean="0">
                <a:solidFill>
                  <a:srgbClr val="FFFF00"/>
                </a:solidFill>
              </a:rPr>
              <a:t>VHFSMC</a:t>
            </a:r>
            <a:endParaRPr lang="en-US" dirty="0" smtClean="0"/>
          </a:p>
          <a:p>
            <a:pPr marL="285750" indent="-285750">
              <a:spcAft>
                <a:spcPts val="600"/>
              </a:spcAft>
              <a:buFont typeface="Arial" pitchFamily="34" charset="0"/>
              <a:buChar char="•"/>
            </a:pPr>
            <a:r>
              <a:rPr lang="en-US" dirty="0" smtClean="0"/>
              <a:t>The Very High Field Superconducting Magnet Collaboration has </a:t>
            </a:r>
            <a:r>
              <a:rPr lang="en-US" dirty="0" smtClean="0">
                <a:solidFill>
                  <a:srgbClr val="FFFF00"/>
                </a:solidFill>
              </a:rPr>
              <a:t>contributed 200 m of Bi2212 </a:t>
            </a:r>
            <a:r>
              <a:rPr lang="en-US" dirty="0" smtClean="0"/>
              <a:t>strand for the STTR Phase II, plus another 50 m to be insulated by nGimat and evaluated by the VHFSMC.</a:t>
            </a:r>
          </a:p>
          <a:p>
            <a:r>
              <a:rPr lang="en-US" dirty="0" smtClean="0">
                <a:solidFill>
                  <a:srgbClr val="FFFF00"/>
                </a:solidFill>
              </a:rPr>
              <a:t>Fermi Lab</a:t>
            </a:r>
            <a:endParaRPr lang="en-US" dirty="0" smtClean="0"/>
          </a:p>
          <a:p>
            <a:pPr marL="285750" indent="-285750">
              <a:spcAft>
                <a:spcPts val="600"/>
              </a:spcAft>
              <a:buFont typeface="Arial" pitchFamily="34" charset="0"/>
              <a:buChar char="•"/>
            </a:pPr>
            <a:r>
              <a:rPr lang="en-US" dirty="0" smtClean="0"/>
              <a:t>nGimat is collaborating with Fermi on Bi2212 insulation and cable reinforcement barrier coatings.</a:t>
            </a:r>
            <a:endParaRPr lang="en-US" dirty="0"/>
          </a:p>
          <a:p>
            <a:r>
              <a:rPr lang="en-US" dirty="0" smtClean="0">
                <a:solidFill>
                  <a:srgbClr val="FFFF00"/>
                </a:solidFill>
              </a:rPr>
              <a:t>Others</a:t>
            </a:r>
          </a:p>
          <a:p>
            <a:pPr marL="285750" indent="-285750">
              <a:buFont typeface="Arial" pitchFamily="34" charset="0"/>
              <a:buChar char="•"/>
            </a:pPr>
            <a:r>
              <a:rPr lang="en-US" dirty="0" smtClean="0"/>
              <a:t>nGimat has coated superconductor for the Magnet Lab, LBNL, and ANL, whose evaluations feed into the HTS magnet knowledge base.</a:t>
            </a:r>
            <a:endParaRPr lang="en-US" dirty="0"/>
          </a:p>
        </p:txBody>
      </p:sp>
    </p:spTree>
    <p:extLst>
      <p:ext uri="{BB962C8B-B14F-4D97-AF65-F5344CB8AC3E}">
        <p14:creationId xmlns="" xmlns:p14="http://schemas.microsoft.com/office/powerpoint/2010/main" val="2057947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for HTS Magnet Wire Insulation</a:t>
            </a:r>
            <a:endParaRPr lang="en-US" dirty="0"/>
          </a:p>
        </p:txBody>
      </p:sp>
      <p:sp>
        <p:nvSpPr>
          <p:cNvPr id="5" name="TextBox 4"/>
          <p:cNvSpPr txBox="1"/>
          <p:nvPr/>
        </p:nvSpPr>
        <p:spPr>
          <a:xfrm>
            <a:off x="304800" y="838200"/>
            <a:ext cx="8458200" cy="5601533"/>
          </a:xfrm>
          <a:prstGeom prst="rect">
            <a:avLst/>
          </a:prstGeom>
          <a:noFill/>
        </p:spPr>
        <p:txBody>
          <a:bodyPr wrap="square" rtlCol="0">
            <a:spAutoFit/>
          </a:bodyPr>
          <a:lstStyle/>
          <a:p>
            <a:pPr marL="342900" indent="-342900">
              <a:buClr>
                <a:srgbClr val="FFFF00"/>
              </a:buClr>
              <a:buFont typeface="+mj-lt"/>
              <a:buAutoNum type="arabicPeriod"/>
            </a:pPr>
            <a:r>
              <a:rPr lang="en-US" sz="2000" dirty="0" smtClean="0">
                <a:solidFill>
                  <a:srgbClr val="FFFF00"/>
                </a:solidFill>
              </a:rPr>
              <a:t>Electrical </a:t>
            </a:r>
          </a:p>
          <a:p>
            <a:pPr marL="800100" lvl="1" indent="-342900">
              <a:buClr>
                <a:srgbClr val="FFFF00"/>
              </a:buClr>
              <a:buFont typeface="Arial" pitchFamily="34" charset="0"/>
              <a:buChar char="•"/>
            </a:pPr>
            <a:r>
              <a:rPr lang="en-US" sz="2000" dirty="0" smtClean="0"/>
              <a:t>Sufficient </a:t>
            </a:r>
            <a:r>
              <a:rPr lang="en-US" sz="2000" u="sng" dirty="0" smtClean="0"/>
              <a:t>dielectric </a:t>
            </a:r>
            <a:r>
              <a:rPr lang="en-US" sz="2000" u="sng" dirty="0"/>
              <a:t>strength</a:t>
            </a:r>
            <a:r>
              <a:rPr lang="en-US" sz="2000" dirty="0"/>
              <a:t> to prevent </a:t>
            </a:r>
            <a:r>
              <a:rPr lang="en-US" sz="2000" dirty="0" smtClean="0"/>
              <a:t>current leakage and turn-to-turn and layer-to-layer breakdown </a:t>
            </a:r>
            <a:r>
              <a:rPr lang="en-US" sz="2000" dirty="0"/>
              <a:t>under potential quench voltages of </a:t>
            </a:r>
            <a:r>
              <a:rPr lang="en-US" sz="2000" dirty="0" smtClean="0"/>
              <a:t>several kilovolts</a:t>
            </a:r>
          </a:p>
          <a:p>
            <a:pPr marL="800100" lvl="1" indent="-342900">
              <a:buClr>
                <a:srgbClr val="FFFF00"/>
              </a:buClr>
              <a:buFont typeface="Arial" pitchFamily="34" charset="0"/>
              <a:buChar char="•"/>
            </a:pPr>
            <a:r>
              <a:rPr lang="en-US" sz="2000" dirty="0" smtClean="0"/>
              <a:t>Influenced by thickness, mechanical and field stresses, aging</a:t>
            </a:r>
          </a:p>
          <a:p>
            <a:pPr marL="342900" indent="-342900">
              <a:buClr>
                <a:srgbClr val="FFFF00"/>
              </a:buClr>
              <a:buFont typeface="+mj-lt"/>
              <a:buAutoNum type="arabicPeriod"/>
            </a:pPr>
            <a:r>
              <a:rPr lang="en-US" sz="2000" dirty="0" smtClean="0">
                <a:solidFill>
                  <a:srgbClr val="FFFF00"/>
                </a:solidFill>
              </a:rPr>
              <a:t>Thermal</a:t>
            </a:r>
          </a:p>
          <a:p>
            <a:pPr marL="800100" lvl="1" indent="-342900">
              <a:buClr>
                <a:srgbClr val="FFFF00"/>
              </a:buClr>
              <a:buFont typeface="Arial" pitchFamily="34" charset="0"/>
              <a:buChar char="•"/>
            </a:pPr>
            <a:r>
              <a:rPr lang="en-US" sz="2000" dirty="0" smtClean="0"/>
              <a:t>Sufficient </a:t>
            </a:r>
            <a:r>
              <a:rPr lang="en-US" sz="2000" u="sng" dirty="0" smtClean="0"/>
              <a:t>thermal conductance</a:t>
            </a:r>
            <a:r>
              <a:rPr lang="en-US" sz="2000" dirty="0" smtClean="0"/>
              <a:t> to allow rapid transverse removal of heat from a quench </a:t>
            </a:r>
            <a:r>
              <a:rPr lang="en-US" sz="2000" dirty="0" smtClean="0"/>
              <a:t>zone and enhance stability.</a:t>
            </a:r>
            <a:endParaRPr lang="en-US" sz="2000" dirty="0" smtClean="0"/>
          </a:p>
          <a:p>
            <a:pPr marL="1257300" lvl="2" indent="-342900">
              <a:buClr>
                <a:srgbClr val="FFFF00"/>
              </a:buClr>
              <a:buFont typeface="Arial" pitchFamily="34" charset="0"/>
              <a:buChar char="•"/>
            </a:pPr>
            <a:r>
              <a:rPr lang="en-US" sz="2000" dirty="0" smtClean="0"/>
              <a:t>Needs high thermal conductivity</a:t>
            </a:r>
          </a:p>
          <a:p>
            <a:pPr marL="1257300" lvl="2" indent="-342900">
              <a:buClr>
                <a:srgbClr val="FFFF00"/>
              </a:buClr>
              <a:buFont typeface="Arial" pitchFamily="34" charset="0"/>
              <a:buChar char="•"/>
            </a:pPr>
            <a:r>
              <a:rPr lang="en-US" sz="2000" dirty="0" smtClean="0"/>
              <a:t>Needs to be thin</a:t>
            </a:r>
          </a:p>
          <a:p>
            <a:pPr marL="800100" lvl="1" indent="-342900">
              <a:buClr>
                <a:srgbClr val="FFFF00"/>
              </a:buClr>
              <a:buFont typeface="Arial" pitchFamily="34" charset="0"/>
              <a:buChar char="•"/>
            </a:pPr>
            <a:r>
              <a:rPr lang="en-US" sz="2000" dirty="0" smtClean="0"/>
              <a:t>Thermal expansion compatibility</a:t>
            </a:r>
          </a:p>
          <a:p>
            <a:pPr marL="342900" indent="-342900">
              <a:buClr>
                <a:srgbClr val="FFFF00"/>
              </a:buClr>
              <a:buFont typeface="+mj-lt"/>
              <a:buAutoNum type="arabicPeriod"/>
            </a:pPr>
            <a:r>
              <a:rPr lang="en-US" sz="2000" dirty="0" smtClean="0">
                <a:solidFill>
                  <a:srgbClr val="FFFF00"/>
                </a:solidFill>
              </a:rPr>
              <a:t>Mechanical</a:t>
            </a:r>
          </a:p>
          <a:p>
            <a:pPr marL="800100" lvl="1" indent="-342900">
              <a:buClr>
                <a:srgbClr val="FFFF00"/>
              </a:buClr>
              <a:buFont typeface="Arial" pitchFamily="34" charset="0"/>
              <a:buChar char="•"/>
            </a:pPr>
            <a:r>
              <a:rPr lang="en-US" sz="2000" u="sng" dirty="0" smtClean="0"/>
              <a:t>Toughness</a:t>
            </a:r>
            <a:r>
              <a:rPr lang="en-US" sz="2000" dirty="0" smtClean="0"/>
              <a:t> to withstand the rigors of fabrication, Lorentz forces, and thermal cycling</a:t>
            </a:r>
          </a:p>
          <a:p>
            <a:pPr marL="342900" indent="-342900">
              <a:buClr>
                <a:srgbClr val="FFFF00"/>
              </a:buClr>
              <a:buFont typeface="+mj-lt"/>
              <a:buAutoNum type="arabicPeriod"/>
            </a:pPr>
            <a:r>
              <a:rPr lang="en-US" sz="2000" dirty="0" smtClean="0">
                <a:solidFill>
                  <a:srgbClr val="FFFF00"/>
                </a:solidFill>
              </a:rPr>
              <a:t>Radiation</a:t>
            </a:r>
          </a:p>
          <a:p>
            <a:pPr marL="800100" lvl="1" indent="-342900">
              <a:buClr>
                <a:srgbClr val="FFFF00"/>
              </a:buClr>
              <a:buFont typeface="Arial" pitchFamily="34" charset="0"/>
              <a:buChar char="•"/>
            </a:pPr>
            <a:r>
              <a:rPr lang="en-US" sz="2000" u="sng" dirty="0" smtClean="0"/>
              <a:t>Radiation tolerance</a:t>
            </a:r>
            <a:r>
              <a:rPr lang="en-US" sz="2000" dirty="0" smtClean="0"/>
              <a:t> to high accumulated doses of neutrons and gamma rays</a:t>
            </a:r>
            <a:endParaRPr lang="en-US" sz="2000" dirty="0"/>
          </a:p>
          <a:p>
            <a:endParaRPr lang="en-US" dirty="0"/>
          </a:p>
        </p:txBody>
      </p:sp>
    </p:spTree>
    <p:extLst>
      <p:ext uri="{BB962C8B-B14F-4D97-AF65-F5344CB8AC3E}">
        <p14:creationId xmlns="" xmlns:p14="http://schemas.microsoft.com/office/powerpoint/2010/main" val="2693229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Insulation Coating for Bi2212</a:t>
            </a:r>
            <a:endParaRPr lang="en-US" dirty="0"/>
          </a:p>
        </p:txBody>
      </p:sp>
      <p:sp>
        <p:nvSpPr>
          <p:cNvPr id="4" name="TextBox 3"/>
          <p:cNvSpPr txBox="1"/>
          <p:nvPr/>
        </p:nvSpPr>
        <p:spPr>
          <a:xfrm>
            <a:off x="381000" y="633948"/>
            <a:ext cx="8534400" cy="3785652"/>
          </a:xfrm>
          <a:prstGeom prst="rect">
            <a:avLst/>
          </a:prstGeom>
          <a:noFill/>
        </p:spPr>
        <p:txBody>
          <a:bodyPr wrap="square" rtlCol="0">
            <a:spAutoFit/>
          </a:bodyPr>
          <a:lstStyle/>
          <a:p>
            <a:pPr marL="285750" indent="-285750">
              <a:lnSpc>
                <a:spcPct val="150000"/>
              </a:lnSpc>
              <a:buFont typeface="Arial" pitchFamily="34" charset="0"/>
              <a:buChar char="•"/>
            </a:pPr>
            <a:r>
              <a:rPr lang="en-US" sz="2000" dirty="0" smtClean="0"/>
              <a:t>Bi2212 strand is spool-to-spool </a:t>
            </a:r>
            <a:r>
              <a:rPr lang="en-US" sz="2000" dirty="0" smtClean="0">
                <a:solidFill>
                  <a:srgbClr val="FFFF00"/>
                </a:solidFill>
              </a:rPr>
              <a:t>dip-coated from a slurry</a:t>
            </a:r>
            <a:r>
              <a:rPr lang="en-US" sz="2000" dirty="0" smtClean="0"/>
              <a:t>.</a:t>
            </a:r>
          </a:p>
          <a:p>
            <a:pPr marL="285750" indent="-285750">
              <a:lnSpc>
                <a:spcPct val="150000"/>
              </a:lnSpc>
              <a:buFont typeface="Arial" pitchFamily="34" charset="0"/>
              <a:buChar char="•"/>
            </a:pPr>
            <a:r>
              <a:rPr lang="en-US" sz="2000" dirty="0" smtClean="0"/>
              <a:t>Green base coat is </a:t>
            </a:r>
            <a:r>
              <a:rPr lang="en-US" sz="2000" dirty="0" smtClean="0">
                <a:solidFill>
                  <a:srgbClr val="FFFF00"/>
                </a:solidFill>
              </a:rPr>
              <a:t>oxide ceramic nanoparticles</a:t>
            </a:r>
            <a:r>
              <a:rPr lang="en-US" sz="2000" dirty="0" smtClean="0"/>
              <a:t> with an </a:t>
            </a:r>
            <a:r>
              <a:rPr lang="en-US" sz="2000" dirty="0" smtClean="0">
                <a:solidFill>
                  <a:srgbClr val="FFFF00"/>
                </a:solidFill>
              </a:rPr>
              <a:t>organic binder</a:t>
            </a:r>
            <a:r>
              <a:rPr lang="en-US" sz="2000" dirty="0" smtClean="0"/>
              <a:t>.</a:t>
            </a:r>
          </a:p>
          <a:p>
            <a:pPr marL="285750" indent="-285750">
              <a:lnSpc>
                <a:spcPct val="150000"/>
              </a:lnSpc>
              <a:buFont typeface="Arial" pitchFamily="34" charset="0"/>
              <a:buChar char="•"/>
            </a:pPr>
            <a:r>
              <a:rPr lang="en-US" sz="2000" dirty="0" smtClean="0"/>
              <a:t>Green </a:t>
            </a:r>
            <a:r>
              <a:rPr lang="en-US" sz="2000" dirty="0" smtClean="0">
                <a:solidFill>
                  <a:srgbClr val="FFFF00"/>
                </a:solidFill>
              </a:rPr>
              <a:t>base coat </a:t>
            </a:r>
            <a:r>
              <a:rPr lang="en-US" sz="2000" dirty="0" smtClean="0"/>
              <a:t>thickness is typically ~</a:t>
            </a:r>
            <a:r>
              <a:rPr lang="en-US" sz="2000" dirty="0" smtClean="0">
                <a:solidFill>
                  <a:srgbClr val="FFFF00"/>
                </a:solidFill>
              </a:rPr>
              <a:t>13 µm</a:t>
            </a:r>
            <a:r>
              <a:rPr lang="en-US" sz="2000" dirty="0" smtClean="0"/>
              <a:t>.</a:t>
            </a:r>
          </a:p>
          <a:p>
            <a:pPr marL="285750" indent="-285750">
              <a:lnSpc>
                <a:spcPct val="150000"/>
              </a:lnSpc>
              <a:buFont typeface="Arial" pitchFamily="34" charset="0"/>
              <a:buChar char="•"/>
            </a:pPr>
            <a:r>
              <a:rPr lang="en-US" sz="2000" dirty="0" smtClean="0">
                <a:solidFill>
                  <a:srgbClr val="FFFF00"/>
                </a:solidFill>
              </a:rPr>
              <a:t>~3 µm top coat </a:t>
            </a:r>
            <a:r>
              <a:rPr lang="en-US" sz="2000" dirty="0" smtClean="0"/>
              <a:t>of the same binder polymer is applied for better winding durability.</a:t>
            </a:r>
          </a:p>
          <a:p>
            <a:pPr marL="285750" indent="-285750">
              <a:lnSpc>
                <a:spcPct val="150000"/>
              </a:lnSpc>
              <a:buFont typeface="Arial" pitchFamily="34" charset="0"/>
              <a:buChar char="•"/>
            </a:pPr>
            <a:r>
              <a:rPr lang="en-US" sz="2000" dirty="0" smtClean="0"/>
              <a:t>During reaction heat treat, the </a:t>
            </a:r>
            <a:r>
              <a:rPr lang="en-US" sz="2000" dirty="0" smtClean="0">
                <a:solidFill>
                  <a:srgbClr val="FFFF00"/>
                </a:solidFill>
              </a:rPr>
              <a:t>organic binder dissociates cleanly </a:t>
            </a:r>
            <a:r>
              <a:rPr lang="en-US" sz="2000" dirty="0" smtClean="0"/>
              <a:t>and is either removed as monomeric vapor or gets oxidized to CO</a:t>
            </a:r>
            <a:r>
              <a:rPr lang="en-US" sz="2000" baseline="-25000" dirty="0" smtClean="0"/>
              <a:t>2</a:t>
            </a:r>
            <a:r>
              <a:rPr lang="en-US" sz="2000" dirty="0" smtClean="0"/>
              <a:t> and H</a:t>
            </a:r>
            <a:r>
              <a:rPr lang="en-US" sz="2000" baseline="-25000" dirty="0" smtClean="0"/>
              <a:t>2</a:t>
            </a:r>
            <a:r>
              <a:rPr lang="en-US" sz="2000" dirty="0" smtClean="0"/>
              <a:t>O.</a:t>
            </a:r>
          </a:p>
          <a:p>
            <a:pPr marL="285750" indent="-285750">
              <a:lnSpc>
                <a:spcPct val="150000"/>
              </a:lnSpc>
              <a:buFont typeface="Arial" pitchFamily="34" charset="0"/>
              <a:buChar char="•"/>
            </a:pPr>
            <a:r>
              <a:rPr lang="en-US" sz="2000" dirty="0" smtClean="0"/>
              <a:t>The </a:t>
            </a:r>
            <a:r>
              <a:rPr lang="en-US" sz="2000" dirty="0" smtClean="0">
                <a:solidFill>
                  <a:srgbClr val="FFFF00"/>
                </a:solidFill>
              </a:rPr>
              <a:t>oxide ceramic sinters </a:t>
            </a:r>
            <a:r>
              <a:rPr lang="en-US" sz="2000" dirty="0" smtClean="0"/>
              <a:t>to a continuous, </a:t>
            </a:r>
            <a:r>
              <a:rPr lang="en-US" sz="2000" dirty="0"/>
              <a:t>typ. </a:t>
            </a:r>
            <a:r>
              <a:rPr lang="en-US" sz="2000" dirty="0" smtClean="0"/>
              <a:t>8 µm, adherent layer.</a:t>
            </a:r>
            <a:endParaRPr lang="en-US" sz="2000" dirty="0"/>
          </a:p>
        </p:txBody>
      </p:sp>
      <p:pic>
        <p:nvPicPr>
          <p:cNvPr id="5" name="Picture 4" descr="N:\Analysis\SEM\DOE29\AAK46\aak46b_bi2212_topcoat_4.tif"/>
          <p:cNvPicPr>
            <a:picLocks noChangeAspect="1"/>
          </p:cNvPicPr>
          <p:nvPr/>
        </p:nvPicPr>
        <p:blipFill>
          <a:blip r:embed="rId2" cstate="print"/>
          <a:srcRect b="33333"/>
          <a:stretch>
            <a:fillRect/>
          </a:stretch>
        </p:blipFill>
        <p:spPr bwMode="auto">
          <a:xfrm>
            <a:off x="990600" y="4419600"/>
            <a:ext cx="2915208" cy="1768872"/>
          </a:xfrm>
          <a:prstGeom prst="rect">
            <a:avLst/>
          </a:prstGeom>
          <a:noFill/>
          <a:ln w="9525">
            <a:noFill/>
            <a:miter lim="800000"/>
            <a:headEnd/>
            <a:tailEnd/>
          </a:ln>
        </p:spPr>
      </p:pic>
      <p:sp>
        <p:nvSpPr>
          <p:cNvPr id="6" name="TextBox 5"/>
          <p:cNvSpPr txBox="1"/>
          <p:nvPr/>
        </p:nvSpPr>
        <p:spPr>
          <a:xfrm>
            <a:off x="685026" y="6214646"/>
            <a:ext cx="3658374" cy="338554"/>
          </a:xfrm>
          <a:prstGeom prst="rect">
            <a:avLst/>
          </a:prstGeom>
          <a:noFill/>
        </p:spPr>
        <p:txBody>
          <a:bodyPr wrap="none" rtlCol="0">
            <a:spAutoFit/>
          </a:bodyPr>
          <a:lstStyle/>
          <a:p>
            <a:r>
              <a:rPr lang="en-US" sz="1600" dirty="0" smtClean="0"/>
              <a:t>As-coated Bi2212 base coat + topcoat</a:t>
            </a:r>
            <a:endParaRPr lang="en-US" sz="1600" dirty="0"/>
          </a:p>
        </p:txBody>
      </p:sp>
      <p:sp>
        <p:nvSpPr>
          <p:cNvPr id="10" name="TextBox 9"/>
          <p:cNvSpPr txBox="1"/>
          <p:nvPr/>
        </p:nvSpPr>
        <p:spPr>
          <a:xfrm>
            <a:off x="4342112" y="6214646"/>
            <a:ext cx="3504486" cy="338554"/>
          </a:xfrm>
          <a:prstGeom prst="rect">
            <a:avLst/>
          </a:prstGeom>
          <a:noFill/>
        </p:spPr>
        <p:txBody>
          <a:bodyPr wrap="none" rtlCol="0">
            <a:spAutoFit/>
          </a:bodyPr>
          <a:lstStyle/>
          <a:p>
            <a:pPr algn="ctr"/>
            <a:r>
              <a:rPr lang="en-US" sz="1600" dirty="0" smtClean="0"/>
              <a:t>Surface of sintered ceramic coating</a:t>
            </a:r>
            <a:endParaRPr lang="en-US" sz="1600" dirty="0"/>
          </a:p>
        </p:txBody>
      </p:sp>
      <p:pic>
        <p:nvPicPr>
          <p:cNvPr id="1026" name="Picture 2"/>
          <p:cNvPicPr>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26864" y="4419600"/>
            <a:ext cx="2916936" cy="1764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90441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Insulation Coating for Bi2212</a:t>
            </a:r>
          </a:p>
        </p:txBody>
      </p:sp>
      <p:sp>
        <p:nvSpPr>
          <p:cNvPr id="3" name="TextBox 2"/>
          <p:cNvSpPr txBox="1"/>
          <p:nvPr/>
        </p:nvSpPr>
        <p:spPr>
          <a:xfrm>
            <a:off x="304800" y="533400"/>
            <a:ext cx="8458200" cy="2544286"/>
          </a:xfrm>
          <a:prstGeom prst="rect">
            <a:avLst/>
          </a:prstGeom>
          <a:noFill/>
        </p:spPr>
        <p:txBody>
          <a:bodyPr wrap="square" rtlCol="0">
            <a:spAutoFit/>
          </a:bodyPr>
          <a:lstStyle/>
          <a:p>
            <a:pPr>
              <a:lnSpc>
                <a:spcPct val="150000"/>
              </a:lnSpc>
            </a:pPr>
            <a:r>
              <a:rPr lang="en-US" sz="2000" u="sng" dirty="0" smtClean="0"/>
              <a:t>Advantages</a:t>
            </a:r>
            <a:endParaRPr lang="en-US" sz="2000" dirty="0" smtClean="0"/>
          </a:p>
          <a:p>
            <a:pPr marL="285750" indent="-285750">
              <a:lnSpc>
                <a:spcPct val="150000"/>
              </a:lnSpc>
              <a:buFont typeface="Arial" pitchFamily="34" charset="0"/>
              <a:buChar char="•"/>
            </a:pPr>
            <a:r>
              <a:rPr lang="en-US" dirty="0" smtClean="0"/>
              <a:t>Sintered ceramic  </a:t>
            </a:r>
            <a:r>
              <a:rPr lang="en-US" dirty="0" smtClean="0">
                <a:sym typeface="Wingdings"/>
              </a:rPr>
              <a:t></a:t>
            </a:r>
            <a:r>
              <a:rPr lang="en-US" dirty="0" smtClean="0"/>
              <a:t>  </a:t>
            </a:r>
            <a:r>
              <a:rPr lang="en-US" dirty="0" smtClean="0">
                <a:solidFill>
                  <a:srgbClr val="FFFF00"/>
                </a:solidFill>
              </a:rPr>
              <a:t>an insulation with high thermal conductivity</a:t>
            </a:r>
            <a:endParaRPr lang="en-US" dirty="0" smtClean="0"/>
          </a:p>
          <a:p>
            <a:pPr marL="285750" indent="-285750">
              <a:lnSpc>
                <a:spcPct val="150000"/>
              </a:lnSpc>
              <a:buFont typeface="Arial" pitchFamily="34" charset="0"/>
              <a:buChar char="•"/>
            </a:pPr>
            <a:r>
              <a:rPr lang="en-US" dirty="0" smtClean="0"/>
              <a:t>Thin layer </a:t>
            </a:r>
            <a:r>
              <a:rPr lang="en-US" dirty="0" smtClean="0">
                <a:sym typeface="Wingdings"/>
              </a:rPr>
              <a:t>  </a:t>
            </a:r>
            <a:r>
              <a:rPr lang="en-US" dirty="0" smtClean="0">
                <a:solidFill>
                  <a:srgbClr val="FFFF00"/>
                </a:solidFill>
                <a:sym typeface="Wingdings"/>
              </a:rPr>
              <a:t>low layer thermal resistance</a:t>
            </a:r>
            <a:endParaRPr lang="en-US" dirty="0" smtClean="0"/>
          </a:p>
          <a:p>
            <a:pPr marL="285750" indent="-285750">
              <a:lnSpc>
                <a:spcPct val="150000"/>
              </a:lnSpc>
              <a:buFont typeface="Arial" pitchFamily="34" charset="0"/>
              <a:buChar char="•"/>
            </a:pPr>
            <a:r>
              <a:rPr lang="en-US" dirty="0" smtClean="0"/>
              <a:t>Intimate bonding to conductor </a:t>
            </a:r>
            <a:r>
              <a:rPr lang="en-US" dirty="0" smtClean="0">
                <a:sym typeface="Wingdings"/>
              </a:rPr>
              <a:t>  </a:t>
            </a:r>
            <a:r>
              <a:rPr lang="en-US" dirty="0" smtClean="0">
                <a:solidFill>
                  <a:srgbClr val="FFFF00"/>
                </a:solidFill>
                <a:sym typeface="Wingdings"/>
              </a:rPr>
              <a:t>low interface thermal resistance</a:t>
            </a:r>
            <a:endParaRPr lang="en-US" dirty="0" smtClean="0">
              <a:sym typeface="Wingdings"/>
            </a:endParaRPr>
          </a:p>
          <a:p>
            <a:pPr>
              <a:lnSpc>
                <a:spcPts val="2880"/>
              </a:lnSpc>
            </a:pPr>
            <a:r>
              <a:rPr lang="en-US" dirty="0">
                <a:sym typeface="Wingdings"/>
              </a:rPr>
              <a:t>	</a:t>
            </a:r>
            <a:r>
              <a:rPr lang="en-US" dirty="0" smtClean="0">
                <a:sym typeface="Wingdings"/>
              </a:rPr>
              <a:t>	</a:t>
            </a:r>
            <a:r>
              <a:rPr lang="en-US" sz="2400" dirty="0" smtClean="0">
                <a:sym typeface="Wingdings"/>
              </a:rPr>
              <a:t></a:t>
            </a:r>
          </a:p>
          <a:p>
            <a:pPr>
              <a:lnSpc>
                <a:spcPts val="2880"/>
              </a:lnSpc>
            </a:pPr>
            <a:r>
              <a:rPr lang="en-US" sz="2400" dirty="0" smtClean="0">
                <a:solidFill>
                  <a:srgbClr val="FFFF00"/>
                </a:solidFill>
                <a:sym typeface="Wingdings"/>
              </a:rPr>
              <a:t>Fast transverse heat dissipation in a coil</a:t>
            </a:r>
            <a:endParaRPr lang="en-US" dirty="0" smtClean="0">
              <a:solidFill>
                <a:srgbClr val="FFFF00"/>
              </a:solidFill>
            </a:endParaRPr>
          </a:p>
        </p:txBody>
      </p:sp>
      <p:grpSp>
        <p:nvGrpSpPr>
          <p:cNvPr id="5" name="Group 4"/>
          <p:cNvGrpSpPr/>
          <p:nvPr/>
        </p:nvGrpSpPr>
        <p:grpSpPr>
          <a:xfrm>
            <a:off x="228600" y="3077686"/>
            <a:ext cx="6019800" cy="3323114"/>
            <a:chOff x="228600" y="3505200"/>
            <a:chExt cx="4485484" cy="2212847"/>
          </a:xfrm>
        </p:grpSpPr>
        <p:grpSp>
          <p:nvGrpSpPr>
            <p:cNvPr id="6" name="Group 5"/>
            <p:cNvGrpSpPr/>
            <p:nvPr/>
          </p:nvGrpSpPr>
          <p:grpSpPr>
            <a:xfrm>
              <a:off x="228600" y="3505200"/>
              <a:ext cx="2200059" cy="2212847"/>
              <a:chOff x="228600" y="3505201"/>
              <a:chExt cx="2200059" cy="2212847"/>
            </a:xfrm>
          </p:grpSpPr>
          <p:pic>
            <p:nvPicPr>
              <p:cNvPr id="10" name="Picture 1563" descr="Bi2212QuenchFig11a"/>
              <p:cNvPicPr>
                <a:picLocks noChangeAspect="1" noChangeArrowheads="1"/>
              </p:cNvPicPr>
              <p:nvPr/>
            </p:nvPicPr>
            <p:blipFill>
              <a:blip r:embed="rId3" cstate="print"/>
              <a:srcRect l="8739" t="4138" r="4369" b="4138"/>
              <a:stretch>
                <a:fillRect/>
              </a:stretch>
            </p:blipFill>
            <p:spPr bwMode="auto">
              <a:xfrm>
                <a:off x="228600" y="3505201"/>
                <a:ext cx="2200059" cy="1828800"/>
              </a:xfrm>
              <a:prstGeom prst="rect">
                <a:avLst/>
              </a:prstGeom>
              <a:noFill/>
            </p:spPr>
          </p:pic>
          <p:sp>
            <p:nvSpPr>
              <p:cNvPr id="11" name="Text Box 1"/>
              <p:cNvSpPr txBox="1">
                <a:spLocks noChangeArrowheads="1"/>
              </p:cNvSpPr>
              <p:nvPr/>
            </p:nvSpPr>
            <p:spPr bwMode="auto">
              <a:xfrm>
                <a:off x="228600" y="5334000"/>
                <a:ext cx="2199484" cy="384048"/>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Voltage evolution in coil of OST Bi2212 with</a:t>
                </a:r>
                <a:r>
                  <a:rPr kumimoji="0" lang="en-US" sz="1100" b="0" i="0" u="none" strike="noStrike" cap="none" normalizeH="0" dirty="0" smtClean="0">
                    <a:ln>
                      <a:noFill/>
                    </a:ln>
                    <a:solidFill>
                      <a:schemeClr val="bg1"/>
                    </a:solidFill>
                    <a:effectLst/>
                    <a:latin typeface="Arial" pitchFamily="34" charset="0"/>
                    <a:ea typeface="Times New Roman" pitchFamily="18" charset="0"/>
                    <a:cs typeface="Arial" pitchFamily="34" charset="0"/>
                  </a:rPr>
                  <a:t> </a:t>
                </a:r>
                <a:r>
                  <a:rPr kumimoji="0" lang="en-US" sz="11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braided insulation</a:t>
                </a:r>
                <a:endParaRPr kumimoji="0" lang="en-US" sz="6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grpSp>
        <p:grpSp>
          <p:nvGrpSpPr>
            <p:cNvPr id="7" name="Group 6"/>
            <p:cNvGrpSpPr/>
            <p:nvPr/>
          </p:nvGrpSpPr>
          <p:grpSpPr>
            <a:xfrm>
              <a:off x="2514600" y="3505200"/>
              <a:ext cx="2199484" cy="2209799"/>
              <a:chOff x="2514600" y="3505201"/>
              <a:chExt cx="2199484" cy="2209799"/>
            </a:xfrm>
          </p:grpSpPr>
          <p:pic>
            <p:nvPicPr>
              <p:cNvPr id="8" name="Picture 7" descr="C:\Users\mwhite\Dropbox\Thin Robust Electrical Insulator for High Field HTS Magnets\Phase II Proposal\Results from NCSU\Bi2212QuenchFig11c.jpg"/>
              <p:cNvPicPr/>
              <p:nvPr/>
            </p:nvPicPr>
            <p:blipFill>
              <a:blip r:embed="rId4" cstate="print"/>
              <a:srcRect l="6295" t="3774" r="11136" b="-12259"/>
              <a:stretch>
                <a:fillRect/>
              </a:stretch>
            </p:blipFill>
            <p:spPr bwMode="auto">
              <a:xfrm>
                <a:off x="2514600" y="3505201"/>
                <a:ext cx="2199484" cy="2133599"/>
              </a:xfrm>
              <a:prstGeom prst="rect">
                <a:avLst/>
              </a:prstGeom>
              <a:noFill/>
              <a:ln w="9525">
                <a:noFill/>
                <a:miter lim="800000"/>
                <a:headEnd/>
                <a:tailEnd/>
              </a:ln>
            </p:spPr>
          </p:pic>
          <p:sp>
            <p:nvSpPr>
              <p:cNvPr id="9" name="Text Box 1"/>
              <p:cNvSpPr txBox="1">
                <a:spLocks noChangeArrowheads="1"/>
              </p:cNvSpPr>
              <p:nvPr/>
            </p:nvSpPr>
            <p:spPr bwMode="auto">
              <a:xfrm>
                <a:off x="2514600" y="5340928"/>
                <a:ext cx="2199484" cy="374072"/>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Voltage evolution in coil of OST Bi2212 with</a:t>
                </a:r>
                <a:r>
                  <a:rPr kumimoji="0" lang="en-US" sz="1100" b="0" i="0" u="none" strike="noStrike" cap="none" normalizeH="0" dirty="0" smtClean="0">
                    <a:ln>
                      <a:noFill/>
                    </a:ln>
                    <a:solidFill>
                      <a:schemeClr val="bg1"/>
                    </a:solidFill>
                    <a:effectLst/>
                    <a:latin typeface="Arial" pitchFamily="34" charset="0"/>
                    <a:ea typeface="Times New Roman" pitchFamily="18" charset="0"/>
                    <a:cs typeface="Arial" pitchFamily="34" charset="0"/>
                  </a:rPr>
                  <a:t> </a:t>
                </a:r>
                <a:r>
                  <a:rPr kumimoji="0" lang="en-US" sz="11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nGisulate</a:t>
                </a:r>
                <a:r>
                  <a:rPr kumimoji="0" lang="en-US" sz="11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insulation</a:t>
                </a:r>
                <a:endParaRPr kumimoji="0" lang="en-US" sz="6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grpSp>
      </p:grpSp>
      <p:sp>
        <p:nvSpPr>
          <p:cNvPr id="12" name="Rectangle 11"/>
          <p:cNvSpPr/>
          <p:nvPr/>
        </p:nvSpPr>
        <p:spPr>
          <a:xfrm>
            <a:off x="6324600" y="3200400"/>
            <a:ext cx="2667000" cy="3139321"/>
          </a:xfrm>
          <a:prstGeom prst="rect">
            <a:avLst/>
          </a:prstGeom>
        </p:spPr>
        <p:txBody>
          <a:bodyPr wrap="square">
            <a:spAutoFit/>
          </a:bodyPr>
          <a:lstStyle/>
          <a:p>
            <a:r>
              <a:rPr lang="en-US" dirty="0"/>
              <a:t>Quench data </a:t>
            </a:r>
            <a:r>
              <a:rPr lang="en-US" dirty="0" smtClean="0"/>
              <a:t>(from NCSU, our STTR partner) </a:t>
            </a:r>
            <a:r>
              <a:rPr lang="en-US" dirty="0"/>
              <a:t>from coils insulated with </a:t>
            </a:r>
            <a:r>
              <a:rPr lang="en-US" dirty="0" smtClean="0"/>
              <a:t>this dip-coated ceramic insulation </a:t>
            </a:r>
            <a:r>
              <a:rPr lang="en-US" dirty="0"/>
              <a:t>showed 2.8 times faster layer-to-layer quench propagation </a:t>
            </a:r>
            <a:r>
              <a:rPr lang="en-US" dirty="0" smtClean="0"/>
              <a:t> (transverse NZPV) compared </a:t>
            </a:r>
            <a:r>
              <a:rPr lang="en-US" dirty="0"/>
              <a:t>to braid-insulated </a:t>
            </a:r>
            <a:r>
              <a:rPr lang="en-US" dirty="0" smtClean="0"/>
              <a:t>Bi-2212.</a:t>
            </a:r>
            <a:endParaRPr lang="en-US" dirty="0"/>
          </a:p>
        </p:txBody>
      </p:sp>
    </p:spTree>
    <p:extLst>
      <p:ext uri="{BB962C8B-B14F-4D97-AF65-F5344CB8AC3E}">
        <p14:creationId xmlns="" xmlns:p14="http://schemas.microsoft.com/office/powerpoint/2010/main" val="3489821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Insulation Coating for Bi2212</a:t>
            </a:r>
          </a:p>
        </p:txBody>
      </p:sp>
      <p:sp>
        <p:nvSpPr>
          <p:cNvPr id="3" name="TextBox 2"/>
          <p:cNvSpPr txBox="1"/>
          <p:nvPr/>
        </p:nvSpPr>
        <p:spPr>
          <a:xfrm>
            <a:off x="304800" y="609600"/>
            <a:ext cx="8610600" cy="6093976"/>
          </a:xfrm>
          <a:prstGeom prst="rect">
            <a:avLst/>
          </a:prstGeom>
          <a:noFill/>
        </p:spPr>
        <p:txBody>
          <a:bodyPr wrap="square" rtlCol="0">
            <a:spAutoFit/>
          </a:bodyPr>
          <a:lstStyle/>
          <a:p>
            <a:pPr>
              <a:lnSpc>
                <a:spcPct val="150000"/>
              </a:lnSpc>
            </a:pPr>
            <a:r>
              <a:rPr lang="en-US" sz="2000" u="sng" dirty="0" smtClean="0"/>
              <a:t>Advantages</a:t>
            </a:r>
          </a:p>
          <a:p>
            <a:pPr marL="342900" indent="-342900">
              <a:lnSpc>
                <a:spcPct val="150000"/>
              </a:lnSpc>
              <a:buFont typeface="Arial" pitchFamily="34" charset="0"/>
              <a:buChar char="•"/>
            </a:pPr>
            <a:r>
              <a:rPr lang="en-US" sz="2000" dirty="0" smtClean="0"/>
              <a:t>Good voltage breakdown strength </a:t>
            </a:r>
            <a:r>
              <a:rPr lang="en-US" sz="2000" dirty="0" smtClean="0">
                <a:sym typeface="Wingdings"/>
              </a:rPr>
              <a:t>  </a:t>
            </a:r>
            <a:r>
              <a:rPr lang="en-US" sz="2000" dirty="0" smtClean="0">
                <a:solidFill>
                  <a:srgbClr val="FFFF00"/>
                </a:solidFill>
                <a:sym typeface="Wingdings"/>
              </a:rPr>
              <a:t>~1400 V av. (88 kV/mm) at 77 K</a:t>
            </a:r>
            <a:endParaRPr lang="en-US" sz="2000" dirty="0">
              <a:sym typeface="Wingdings"/>
            </a:endParaRPr>
          </a:p>
          <a:p>
            <a:pPr marL="342900" indent="-342900">
              <a:lnSpc>
                <a:spcPct val="150000"/>
              </a:lnSpc>
              <a:buFont typeface="Arial" pitchFamily="34" charset="0"/>
              <a:buChar char="•"/>
            </a:pPr>
            <a:r>
              <a:rPr lang="en-US" sz="2000" dirty="0" smtClean="0">
                <a:sym typeface="Wingdings"/>
              </a:rPr>
              <a:t>Low current leakage    </a:t>
            </a:r>
            <a:r>
              <a:rPr lang="en-US" sz="2000" dirty="0" smtClean="0">
                <a:solidFill>
                  <a:srgbClr val="FFFF00"/>
                </a:solidFill>
                <a:sym typeface="Wingdings"/>
              </a:rPr>
              <a:t>&lt;1 µA before breakdown</a:t>
            </a:r>
          </a:p>
          <a:p>
            <a:pPr marL="342900" indent="-342900">
              <a:lnSpc>
                <a:spcPct val="150000"/>
              </a:lnSpc>
              <a:buFont typeface="Arial" pitchFamily="34" charset="0"/>
              <a:buChar char="•"/>
            </a:pPr>
            <a:endParaRPr lang="en-US" sz="2000" dirty="0">
              <a:sym typeface="Wingdings"/>
            </a:endParaRPr>
          </a:p>
          <a:p>
            <a:pPr marL="342900" indent="-342900">
              <a:lnSpc>
                <a:spcPct val="150000"/>
              </a:lnSpc>
              <a:buFont typeface="Arial" pitchFamily="34" charset="0"/>
              <a:buChar char="•"/>
            </a:pPr>
            <a:r>
              <a:rPr lang="en-US" sz="2000" dirty="0" smtClean="0">
                <a:sym typeface="Wingdings"/>
              </a:rPr>
              <a:t>No effect on Bi2212  </a:t>
            </a:r>
          </a:p>
          <a:p>
            <a:pPr marL="342900" indent="-342900">
              <a:lnSpc>
                <a:spcPct val="150000"/>
              </a:lnSpc>
              <a:buFont typeface="Arial" pitchFamily="34" charset="0"/>
              <a:buChar char="•"/>
            </a:pPr>
            <a:endParaRPr lang="en-US" sz="2000" dirty="0">
              <a:sym typeface="Wingdings"/>
            </a:endParaRPr>
          </a:p>
          <a:p>
            <a:pPr marL="342900" indent="-342900">
              <a:lnSpc>
                <a:spcPct val="150000"/>
              </a:lnSpc>
              <a:buFont typeface="Arial" pitchFamily="34" charset="0"/>
              <a:buChar char="•"/>
            </a:pPr>
            <a:endParaRPr lang="en-US" sz="2000" dirty="0" smtClean="0">
              <a:sym typeface="Wingdings"/>
            </a:endParaRPr>
          </a:p>
          <a:p>
            <a:pPr marL="342900" indent="-342900">
              <a:lnSpc>
                <a:spcPct val="150000"/>
              </a:lnSpc>
              <a:buFont typeface="Arial" pitchFamily="34" charset="0"/>
              <a:buChar char="•"/>
            </a:pPr>
            <a:r>
              <a:rPr lang="en-US" sz="2000" dirty="0" smtClean="0">
                <a:sym typeface="Wingdings"/>
              </a:rPr>
              <a:t>Good coating speed    </a:t>
            </a:r>
            <a:r>
              <a:rPr lang="en-US" sz="2000" dirty="0" smtClean="0">
                <a:solidFill>
                  <a:srgbClr val="FFFF00"/>
                </a:solidFill>
                <a:sym typeface="Wingdings"/>
              </a:rPr>
              <a:t>has been typ. 2.7 m/min (working to increase)</a:t>
            </a:r>
            <a:endParaRPr lang="en-US" sz="2000" dirty="0" smtClean="0">
              <a:sym typeface="Wingdings"/>
            </a:endParaRPr>
          </a:p>
          <a:p>
            <a:pPr marL="342900" indent="-342900">
              <a:lnSpc>
                <a:spcPct val="150000"/>
              </a:lnSpc>
              <a:buFont typeface="Arial" pitchFamily="34" charset="0"/>
              <a:buChar char="•"/>
            </a:pPr>
            <a:r>
              <a:rPr lang="en-US" sz="2000" dirty="0" smtClean="0">
                <a:sym typeface="Wingdings"/>
              </a:rPr>
              <a:t>Simple process</a:t>
            </a:r>
          </a:p>
          <a:p>
            <a:pPr marL="342900" indent="-342900">
              <a:lnSpc>
                <a:spcPct val="150000"/>
              </a:lnSpc>
              <a:buFont typeface="Arial" pitchFamily="34" charset="0"/>
              <a:buChar char="•"/>
            </a:pPr>
            <a:r>
              <a:rPr lang="en-US" sz="2000" dirty="0" smtClean="0">
                <a:sym typeface="Wingdings"/>
              </a:rPr>
              <a:t>Not costly</a:t>
            </a:r>
          </a:p>
          <a:p>
            <a:pPr marL="342900" indent="-342900">
              <a:lnSpc>
                <a:spcPct val="150000"/>
              </a:lnSpc>
              <a:buFont typeface="Arial" pitchFamily="34" charset="0"/>
              <a:buChar char="•"/>
            </a:pPr>
            <a:r>
              <a:rPr lang="en-US" sz="2000" dirty="0" smtClean="0">
                <a:sym typeface="Wingdings"/>
              </a:rPr>
              <a:t>FNAL has shown that the same nGimat coating on reinforcement wire enables </a:t>
            </a:r>
            <a:r>
              <a:rPr lang="en-US" sz="2000" dirty="0" smtClean="0">
                <a:solidFill>
                  <a:srgbClr val="FFFF00"/>
                </a:solidFill>
                <a:sym typeface="Wingdings"/>
              </a:rPr>
              <a:t>cabling and heat treatment of Bi2212 without </a:t>
            </a:r>
            <a:r>
              <a:rPr lang="en-US" sz="2000" dirty="0" err="1" smtClean="0">
                <a:solidFill>
                  <a:srgbClr val="FFFF00"/>
                </a:solidFill>
                <a:sym typeface="Wingdings"/>
              </a:rPr>
              <a:t>I</a:t>
            </a:r>
            <a:r>
              <a:rPr lang="en-US" sz="2000" baseline="-25000" dirty="0" err="1" smtClean="0">
                <a:solidFill>
                  <a:srgbClr val="FFFF00"/>
                </a:solidFill>
                <a:sym typeface="Wingdings"/>
              </a:rPr>
              <a:t>c</a:t>
            </a:r>
            <a:r>
              <a:rPr lang="en-US" sz="2000" dirty="0" smtClean="0">
                <a:solidFill>
                  <a:srgbClr val="FFFF00"/>
                </a:solidFill>
                <a:sym typeface="Wingdings"/>
              </a:rPr>
              <a:t> degradation</a:t>
            </a:r>
            <a:r>
              <a:rPr lang="en-US" sz="2000" dirty="0" smtClean="0">
                <a:sym typeface="Wingdings"/>
              </a:rPr>
              <a:t>.</a:t>
            </a:r>
            <a:endParaRPr lang="en-US" sz="2000" dirty="0">
              <a:sym typeface="Wingdings"/>
            </a:endParaRPr>
          </a:p>
          <a:p>
            <a:pPr marL="342900" indent="-342900">
              <a:lnSpc>
                <a:spcPct val="150000"/>
              </a:lnSpc>
              <a:buFont typeface="Arial" pitchFamily="34" charset="0"/>
              <a:buChar char="•"/>
            </a:pPr>
            <a:endParaRPr lang="en-US" sz="2000" dirty="0" smtClean="0">
              <a:sym typeface="Wingdings"/>
            </a:endParaRPr>
          </a:p>
        </p:txBody>
      </p:sp>
      <p:graphicFrame>
        <p:nvGraphicFramePr>
          <p:cNvPr id="5" name="Table 4"/>
          <p:cNvGraphicFramePr>
            <a:graphicFrameLocks noGrp="1"/>
          </p:cNvGraphicFramePr>
          <p:nvPr>
            <p:extLst>
              <p:ext uri="{D42A27DB-BD31-4B8C-83A1-F6EECF244321}">
                <p14:modId xmlns="" xmlns:p14="http://schemas.microsoft.com/office/powerpoint/2010/main" val="3178546640"/>
              </p:ext>
            </p:extLst>
          </p:nvPr>
        </p:nvGraphicFramePr>
        <p:xfrm>
          <a:off x="3657600" y="2133600"/>
          <a:ext cx="4648200" cy="1705856"/>
        </p:xfrm>
        <a:graphic>
          <a:graphicData uri="http://schemas.openxmlformats.org/drawingml/2006/table">
            <a:tbl>
              <a:tblPr/>
              <a:tblGrid>
                <a:gridCol w="2788920"/>
                <a:gridCol w="929640"/>
                <a:gridCol w="929640"/>
              </a:tblGrid>
              <a:tr h="397089">
                <a:tc>
                  <a:txBody>
                    <a:bodyPr/>
                    <a:lstStyle/>
                    <a:p>
                      <a:pPr marL="0" marR="0" indent="0" algn="just">
                        <a:lnSpc>
                          <a:spcPct val="115000"/>
                        </a:lnSpc>
                        <a:spcBef>
                          <a:spcPts val="0"/>
                        </a:spcBef>
                        <a:spcAft>
                          <a:spcPts val="0"/>
                        </a:spcAft>
                      </a:pPr>
                      <a:r>
                        <a:rPr lang="en-US" sz="1800" b="1" dirty="0" smtClean="0">
                          <a:latin typeface="Times New Roman"/>
                          <a:ea typeface="Times New Roman"/>
                        </a:rPr>
                        <a:t>IGC Bi2212 Conductors</a:t>
                      </a:r>
                      <a:endParaRPr lang="en-US" sz="1800" dirty="0">
                        <a:latin typeface="Times New Roman"/>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indent="0" algn="just">
                        <a:lnSpc>
                          <a:spcPct val="115000"/>
                        </a:lnSpc>
                        <a:spcBef>
                          <a:spcPts val="0"/>
                        </a:spcBef>
                        <a:spcAft>
                          <a:spcPts val="0"/>
                        </a:spcAft>
                      </a:pPr>
                      <a:r>
                        <a:rPr lang="en-US" sz="1800" b="1" dirty="0" err="1">
                          <a:latin typeface="Times New Roman"/>
                          <a:ea typeface="Times New Roman"/>
                        </a:rPr>
                        <a:t>I</a:t>
                      </a:r>
                      <a:r>
                        <a:rPr lang="en-US" sz="1800" b="1" baseline="-25000" dirty="0" err="1">
                          <a:latin typeface="Times New Roman"/>
                          <a:ea typeface="Times New Roman"/>
                        </a:rPr>
                        <a:t>c</a:t>
                      </a:r>
                      <a:r>
                        <a:rPr lang="en-US" sz="1800" b="1" dirty="0">
                          <a:latin typeface="Times New Roman"/>
                          <a:ea typeface="Times New Roman"/>
                        </a:rPr>
                        <a:t> (A)</a:t>
                      </a:r>
                      <a:endParaRPr lang="en-US" sz="1800" dirty="0">
                        <a:latin typeface="Times New Roman"/>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indent="0" algn="just">
                        <a:lnSpc>
                          <a:spcPct val="115000"/>
                        </a:lnSpc>
                        <a:spcBef>
                          <a:spcPts val="0"/>
                        </a:spcBef>
                        <a:spcAft>
                          <a:spcPts val="0"/>
                        </a:spcAft>
                      </a:pPr>
                      <a:r>
                        <a:rPr lang="en-US" sz="1800" b="1" dirty="0">
                          <a:latin typeface="Times New Roman"/>
                          <a:ea typeface="Times New Roman"/>
                        </a:rPr>
                        <a:t>n-value</a:t>
                      </a:r>
                      <a:endParaRPr lang="en-US" sz="1800" dirty="0">
                        <a:latin typeface="Times New Roman"/>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397089">
                <a:tc>
                  <a:txBody>
                    <a:bodyPr/>
                    <a:lstStyle/>
                    <a:p>
                      <a:pPr marL="0" marR="0" indent="0" algn="just">
                        <a:lnSpc>
                          <a:spcPct val="115000"/>
                        </a:lnSpc>
                        <a:spcBef>
                          <a:spcPts val="0"/>
                        </a:spcBef>
                        <a:spcAft>
                          <a:spcPts val="0"/>
                        </a:spcAft>
                      </a:pPr>
                      <a:r>
                        <a:rPr lang="en-US" sz="1800" dirty="0">
                          <a:latin typeface="Times New Roman"/>
                          <a:ea typeface="Times New Roman"/>
                        </a:rPr>
                        <a:t>Bare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50000"/>
                      </a:schemeClr>
                    </a:solidFill>
                  </a:tcPr>
                </a:tc>
                <a:tc>
                  <a:txBody>
                    <a:bodyPr/>
                    <a:lstStyle/>
                    <a:p>
                      <a:pPr marL="0" marR="0" indent="0" algn="just">
                        <a:lnSpc>
                          <a:spcPct val="115000"/>
                        </a:lnSpc>
                        <a:spcBef>
                          <a:spcPts val="0"/>
                        </a:spcBef>
                        <a:spcAft>
                          <a:spcPts val="0"/>
                        </a:spcAft>
                      </a:pPr>
                      <a:r>
                        <a:rPr lang="en-US" sz="1800">
                          <a:latin typeface="Times New Roman"/>
                          <a:ea typeface="Times New Roman"/>
                        </a:rPr>
                        <a:t>232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50000"/>
                      </a:schemeClr>
                    </a:solidFill>
                  </a:tcPr>
                </a:tc>
                <a:tc>
                  <a:txBody>
                    <a:bodyPr/>
                    <a:lstStyle/>
                    <a:p>
                      <a:pPr marL="0" marR="0" indent="0" algn="just">
                        <a:lnSpc>
                          <a:spcPct val="115000"/>
                        </a:lnSpc>
                        <a:spcBef>
                          <a:spcPts val="0"/>
                        </a:spcBef>
                        <a:spcAft>
                          <a:spcPts val="0"/>
                        </a:spcAft>
                      </a:pPr>
                      <a:r>
                        <a:rPr lang="en-US" sz="1800" dirty="0">
                          <a:latin typeface="Times New Roman"/>
                          <a:ea typeface="Times New Roman"/>
                        </a:rPr>
                        <a:t>11.6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50000"/>
                      </a:schemeClr>
                    </a:solidFill>
                  </a:tcPr>
                </a:tc>
              </a:tr>
              <a:tr h="485132">
                <a:tc>
                  <a:txBody>
                    <a:bodyPr/>
                    <a:lstStyle/>
                    <a:p>
                      <a:pPr marL="0" marR="0" indent="0" algn="just">
                        <a:lnSpc>
                          <a:spcPct val="115000"/>
                        </a:lnSpc>
                        <a:spcBef>
                          <a:spcPts val="0"/>
                        </a:spcBef>
                        <a:spcAft>
                          <a:spcPts val="0"/>
                        </a:spcAft>
                      </a:pPr>
                      <a:r>
                        <a:rPr lang="en-US" sz="1800" dirty="0" err="1" smtClean="0">
                          <a:latin typeface="Times New Roman"/>
                          <a:ea typeface="Times New Roman"/>
                        </a:rPr>
                        <a:t>nGisulate</a:t>
                      </a:r>
                      <a:r>
                        <a:rPr lang="en-US" sz="1800" dirty="0" smtClean="0">
                          <a:latin typeface="Times New Roman"/>
                          <a:ea typeface="Times New Roman"/>
                        </a:rPr>
                        <a:t> Insulation</a:t>
                      </a:r>
                      <a:endParaRPr lang="en-US" sz="1800" dirty="0">
                        <a:latin typeface="Times New Roman"/>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50000"/>
                      </a:schemeClr>
                    </a:solidFill>
                  </a:tcPr>
                </a:tc>
                <a:tc>
                  <a:txBody>
                    <a:bodyPr/>
                    <a:lstStyle/>
                    <a:p>
                      <a:pPr marL="0" marR="0" indent="0" algn="just">
                        <a:lnSpc>
                          <a:spcPct val="115000"/>
                        </a:lnSpc>
                        <a:spcBef>
                          <a:spcPts val="0"/>
                        </a:spcBef>
                        <a:spcAft>
                          <a:spcPts val="0"/>
                        </a:spcAft>
                      </a:pPr>
                      <a:r>
                        <a:rPr lang="en-US" sz="1800">
                          <a:latin typeface="Times New Roman"/>
                          <a:ea typeface="Times New Roman"/>
                        </a:rPr>
                        <a:t>233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50000"/>
                      </a:schemeClr>
                    </a:solidFill>
                  </a:tcPr>
                </a:tc>
                <a:tc>
                  <a:txBody>
                    <a:bodyPr/>
                    <a:lstStyle/>
                    <a:p>
                      <a:pPr marL="0" marR="0" indent="0" algn="just">
                        <a:lnSpc>
                          <a:spcPct val="115000"/>
                        </a:lnSpc>
                        <a:spcBef>
                          <a:spcPts val="0"/>
                        </a:spcBef>
                        <a:spcAft>
                          <a:spcPts val="0"/>
                        </a:spcAft>
                      </a:pPr>
                      <a:r>
                        <a:rPr lang="en-US" sz="1800">
                          <a:latin typeface="Times New Roman"/>
                          <a:ea typeface="Times New Roman"/>
                        </a:rPr>
                        <a:t>11.1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50000"/>
                      </a:schemeClr>
                    </a:solidFill>
                  </a:tcPr>
                </a:tc>
              </a:tr>
              <a:tr h="397089">
                <a:tc>
                  <a:txBody>
                    <a:bodyPr/>
                    <a:lstStyle/>
                    <a:p>
                      <a:pPr marL="0" marR="0" indent="0" algn="just">
                        <a:lnSpc>
                          <a:spcPct val="115000"/>
                        </a:lnSpc>
                        <a:spcBef>
                          <a:spcPts val="0"/>
                        </a:spcBef>
                        <a:spcAft>
                          <a:spcPts val="0"/>
                        </a:spcAft>
                      </a:pPr>
                      <a:r>
                        <a:rPr lang="en-US" sz="1800" dirty="0">
                          <a:latin typeface="Times New Roman"/>
                          <a:ea typeface="Times New Roman"/>
                        </a:rPr>
                        <a:t>Braided </a:t>
                      </a:r>
                      <a:r>
                        <a:rPr lang="en-US" sz="1800" dirty="0" err="1">
                          <a:latin typeface="Times New Roman"/>
                          <a:ea typeface="Times New Roman"/>
                        </a:rPr>
                        <a:t>Mullite</a:t>
                      </a:r>
                      <a:r>
                        <a:rPr lang="en-US" sz="1800" dirty="0">
                          <a:latin typeface="Times New Roman"/>
                          <a:ea typeface="Times New Roman"/>
                        </a:rPr>
                        <a:t> </a:t>
                      </a:r>
                      <a:r>
                        <a:rPr lang="en-US" sz="1800" dirty="0" smtClean="0">
                          <a:latin typeface="Times New Roman"/>
                          <a:ea typeface="Times New Roman"/>
                        </a:rPr>
                        <a:t> Insulation</a:t>
                      </a:r>
                      <a:endParaRPr lang="en-US" sz="1800" dirty="0">
                        <a:latin typeface="Times New Roman"/>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50000"/>
                      </a:schemeClr>
                    </a:solidFill>
                  </a:tcPr>
                </a:tc>
                <a:tc>
                  <a:txBody>
                    <a:bodyPr/>
                    <a:lstStyle/>
                    <a:p>
                      <a:pPr marL="0" marR="0" indent="0" algn="just">
                        <a:lnSpc>
                          <a:spcPct val="115000"/>
                        </a:lnSpc>
                        <a:spcBef>
                          <a:spcPts val="0"/>
                        </a:spcBef>
                        <a:spcAft>
                          <a:spcPts val="0"/>
                        </a:spcAft>
                      </a:pPr>
                      <a:r>
                        <a:rPr lang="en-US" sz="1800">
                          <a:latin typeface="Times New Roman"/>
                          <a:ea typeface="Times New Roman"/>
                        </a:rPr>
                        <a:t>144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50000"/>
                      </a:schemeClr>
                    </a:solidFill>
                  </a:tcPr>
                </a:tc>
                <a:tc>
                  <a:txBody>
                    <a:bodyPr/>
                    <a:lstStyle/>
                    <a:p>
                      <a:pPr marL="0" marR="0" indent="0" algn="just">
                        <a:lnSpc>
                          <a:spcPct val="115000"/>
                        </a:lnSpc>
                        <a:spcBef>
                          <a:spcPts val="0"/>
                        </a:spcBef>
                        <a:spcAft>
                          <a:spcPts val="0"/>
                        </a:spcAft>
                      </a:pPr>
                      <a:r>
                        <a:rPr lang="en-US" sz="1800" dirty="0">
                          <a:latin typeface="Times New Roman"/>
                          <a:ea typeface="Times New Roman"/>
                        </a:rPr>
                        <a:t>8.2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50000"/>
                      </a:schemeClr>
                    </a:solidFill>
                  </a:tcPr>
                </a:tc>
              </a:tr>
            </a:tbl>
          </a:graphicData>
        </a:graphic>
      </p:graphicFrame>
    </p:spTree>
    <p:extLst>
      <p:ext uri="{BB962C8B-B14F-4D97-AF65-F5344CB8AC3E}">
        <p14:creationId xmlns="" xmlns:p14="http://schemas.microsoft.com/office/powerpoint/2010/main" val="3119342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Possible Issues with the New Bi2212 Insulation Coating</a:t>
            </a:r>
            <a:endParaRPr lang="en-US" dirty="0"/>
          </a:p>
        </p:txBody>
      </p:sp>
      <p:sp>
        <p:nvSpPr>
          <p:cNvPr id="3" name="TextBox 2"/>
          <p:cNvSpPr txBox="1"/>
          <p:nvPr/>
        </p:nvSpPr>
        <p:spPr>
          <a:xfrm>
            <a:off x="304800" y="533400"/>
            <a:ext cx="8458200" cy="677108"/>
          </a:xfrm>
          <a:prstGeom prst="rect">
            <a:avLst/>
          </a:prstGeom>
          <a:noFill/>
        </p:spPr>
        <p:txBody>
          <a:bodyPr wrap="square" rtlCol="0">
            <a:spAutoFit/>
          </a:bodyPr>
          <a:lstStyle/>
          <a:p>
            <a:r>
              <a:rPr lang="en-US" sz="1900" u="sng" dirty="0" smtClean="0">
                <a:solidFill>
                  <a:srgbClr val="FFFF00"/>
                </a:solidFill>
              </a:rPr>
              <a:t>Disclaimer</a:t>
            </a:r>
            <a:r>
              <a:rPr lang="en-US" sz="1900" dirty="0" smtClean="0">
                <a:solidFill>
                  <a:srgbClr val="FFFF00"/>
                </a:solidFill>
              </a:rPr>
              <a:t> </a:t>
            </a:r>
            <a:r>
              <a:rPr lang="en-US" sz="1900" dirty="0" smtClean="0"/>
              <a:t>– </a:t>
            </a:r>
            <a:r>
              <a:rPr lang="en-US" sz="1900" i="1" dirty="0" smtClean="0"/>
              <a:t>None of the performance measures for the insulation coated Bi2212 have shown an impact from the following</a:t>
            </a:r>
            <a:r>
              <a:rPr lang="en-US" sz="1900" dirty="0" smtClean="0"/>
              <a:t>.</a:t>
            </a:r>
          </a:p>
        </p:txBody>
      </p:sp>
      <p:sp>
        <p:nvSpPr>
          <p:cNvPr id="6" name="TextBox 5"/>
          <p:cNvSpPr txBox="1"/>
          <p:nvPr/>
        </p:nvSpPr>
        <p:spPr>
          <a:xfrm>
            <a:off x="304801" y="1219200"/>
            <a:ext cx="4724400" cy="2785378"/>
          </a:xfrm>
          <a:prstGeom prst="rect">
            <a:avLst/>
          </a:prstGeom>
          <a:noFill/>
        </p:spPr>
        <p:txBody>
          <a:bodyPr wrap="square" rtlCol="0">
            <a:spAutoFit/>
          </a:bodyPr>
          <a:lstStyle/>
          <a:p>
            <a:r>
              <a:rPr lang="en-US" u="sng" dirty="0" smtClean="0">
                <a:solidFill>
                  <a:srgbClr val="FFFF00"/>
                </a:solidFill>
              </a:rPr>
              <a:t>Black Spots</a:t>
            </a:r>
          </a:p>
          <a:p>
            <a:pPr marL="285750" indent="-285750">
              <a:spcBef>
                <a:spcPts val="0"/>
              </a:spcBef>
              <a:spcAft>
                <a:spcPts val="600"/>
              </a:spcAft>
              <a:buFont typeface="Arial" pitchFamily="34" charset="0"/>
              <a:buChar char="•"/>
            </a:pPr>
            <a:r>
              <a:rPr lang="en-US" sz="1900" dirty="0"/>
              <a:t>B</a:t>
            </a:r>
            <a:r>
              <a:rPr lang="en-US" sz="1900" dirty="0" smtClean="0"/>
              <a:t>lack spots shown at right are seen everywhere over the surface of heat treated Bi2212, at least of the 4 types of strand that we have worked with.</a:t>
            </a:r>
          </a:p>
          <a:p>
            <a:pPr marL="285750" indent="-285750">
              <a:spcAft>
                <a:spcPts val="600"/>
              </a:spcAft>
              <a:buFont typeface="Arial" pitchFamily="34" charset="0"/>
              <a:buChar char="•"/>
            </a:pPr>
            <a:r>
              <a:rPr lang="en-US" sz="1900" dirty="0" smtClean="0"/>
              <a:t>These were expected to be spots of </a:t>
            </a:r>
            <a:r>
              <a:rPr lang="en-US" sz="1900" dirty="0" smtClean="0">
                <a:solidFill>
                  <a:srgbClr val="FFFF00"/>
                </a:solidFill>
              </a:rPr>
              <a:t>Bi2212 leakage </a:t>
            </a:r>
            <a:r>
              <a:rPr lang="en-US" sz="1900" dirty="0" smtClean="0"/>
              <a:t>into the insulation, and in fact,  EDS has shown higher levels of Cu in inclusions at these spots.</a:t>
            </a:r>
          </a:p>
        </p:txBody>
      </p:sp>
      <p:pic>
        <p:nvPicPr>
          <p:cNvPr id="7" name="Picture 6"/>
          <p:cNvPicPr>
            <a:picLocks noChangeAspect="1" noChangeArrowheads="1"/>
          </p:cNvPicPr>
          <p:nvPr/>
        </p:nvPicPr>
        <p:blipFill>
          <a:blip r:embed="rId2" cstate="print"/>
          <a:srcRect/>
          <a:stretch>
            <a:fillRect/>
          </a:stretch>
        </p:blipFill>
        <p:spPr bwMode="auto">
          <a:xfrm>
            <a:off x="5029201" y="1371600"/>
            <a:ext cx="3680457" cy="2753154"/>
          </a:xfrm>
          <a:prstGeom prst="rect">
            <a:avLst/>
          </a:prstGeom>
          <a:noFill/>
          <a:ln w="9525">
            <a:noFill/>
            <a:miter lim="800000"/>
            <a:headEnd/>
            <a:tailEnd/>
          </a:ln>
        </p:spPr>
      </p:pic>
      <p:sp>
        <p:nvSpPr>
          <p:cNvPr id="9" name="TextBox 8"/>
          <p:cNvSpPr txBox="1"/>
          <p:nvPr/>
        </p:nvSpPr>
        <p:spPr>
          <a:xfrm>
            <a:off x="304800" y="4267200"/>
            <a:ext cx="5181599" cy="2139047"/>
          </a:xfrm>
          <a:prstGeom prst="rect">
            <a:avLst/>
          </a:prstGeom>
          <a:noFill/>
        </p:spPr>
        <p:txBody>
          <a:bodyPr wrap="square" rtlCol="0">
            <a:spAutoFit/>
          </a:bodyPr>
          <a:lstStyle/>
          <a:p>
            <a:r>
              <a:rPr lang="en-US" sz="1900" u="sng" dirty="0" smtClean="0">
                <a:solidFill>
                  <a:srgbClr val="FFFF00"/>
                </a:solidFill>
              </a:rPr>
              <a:t>Cracks</a:t>
            </a:r>
          </a:p>
          <a:p>
            <a:r>
              <a:rPr lang="en-US" sz="1900" dirty="0" smtClean="0"/>
              <a:t>Cracks in the coating are common.  They are generally on one side of the wire and are assumed to be tensile cracks originating during coating.  They do not reach to the wire surface and may be </a:t>
            </a:r>
            <a:r>
              <a:rPr lang="en-US" sz="1900" dirty="0" smtClean="0">
                <a:solidFill>
                  <a:srgbClr val="FFFF00"/>
                </a:solidFill>
              </a:rPr>
              <a:t>favorable as an oxygen path to the wire</a:t>
            </a:r>
            <a:r>
              <a:rPr lang="en-US" sz="1900" dirty="0" smtClean="0"/>
              <a:t>.</a:t>
            </a:r>
            <a:endParaRPr lang="en-US" sz="1900" dirty="0">
              <a:solidFill>
                <a:srgbClr val="FFFF00"/>
              </a:solidFill>
            </a:endParaRPr>
          </a:p>
        </p:txBody>
      </p:sp>
      <p:sp>
        <p:nvSpPr>
          <p:cNvPr id="11" name="TextBox 10"/>
          <p:cNvSpPr txBox="1"/>
          <p:nvPr/>
        </p:nvSpPr>
        <p:spPr>
          <a:xfrm>
            <a:off x="5943600" y="3135868"/>
            <a:ext cx="1364476" cy="369332"/>
          </a:xfrm>
          <a:prstGeom prst="rect">
            <a:avLst/>
          </a:prstGeom>
          <a:noFill/>
        </p:spPr>
        <p:txBody>
          <a:bodyPr wrap="none" rtlCol="0">
            <a:spAutoFit/>
          </a:bodyPr>
          <a:lstStyle/>
          <a:p>
            <a:r>
              <a:rPr lang="en-US" dirty="0" smtClean="0">
                <a:solidFill>
                  <a:srgbClr val="CCFF33"/>
                </a:solidFill>
              </a:rPr>
              <a:t>Black spots</a:t>
            </a:r>
            <a:endParaRPr lang="en-US" dirty="0">
              <a:solidFill>
                <a:srgbClr val="CCFF33"/>
              </a:solidFill>
            </a:endParaRPr>
          </a:p>
        </p:txBody>
      </p:sp>
      <p:cxnSp>
        <p:nvCxnSpPr>
          <p:cNvPr id="13" name="Straight Arrow Connector 12"/>
          <p:cNvCxnSpPr/>
          <p:nvPr/>
        </p:nvCxnSpPr>
        <p:spPr>
          <a:xfrm flipH="1" flipV="1">
            <a:off x="6324600" y="2667000"/>
            <a:ext cx="152400" cy="468870"/>
          </a:xfrm>
          <a:prstGeom prst="straightConnector1">
            <a:avLst/>
          </a:prstGeom>
          <a:ln w="15875">
            <a:solidFill>
              <a:srgbClr val="CCFF33"/>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791200" y="3054907"/>
            <a:ext cx="685800" cy="80963"/>
          </a:xfrm>
          <a:prstGeom prst="straightConnector1">
            <a:avLst/>
          </a:prstGeom>
          <a:ln w="15875">
            <a:solidFill>
              <a:srgbClr val="CCFF33"/>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705598" y="2428720"/>
            <a:ext cx="902811" cy="369332"/>
          </a:xfrm>
          <a:prstGeom prst="rect">
            <a:avLst/>
          </a:prstGeom>
          <a:noFill/>
        </p:spPr>
        <p:txBody>
          <a:bodyPr wrap="none" rtlCol="0">
            <a:spAutoFit/>
          </a:bodyPr>
          <a:lstStyle/>
          <a:p>
            <a:r>
              <a:rPr lang="en-US" dirty="0" smtClean="0">
                <a:solidFill>
                  <a:srgbClr val="CCFF33"/>
                </a:solidFill>
              </a:rPr>
              <a:t>Cracks</a:t>
            </a:r>
            <a:endParaRPr lang="en-US" dirty="0">
              <a:solidFill>
                <a:srgbClr val="CCFF33"/>
              </a:solidFill>
            </a:endParaRPr>
          </a:p>
        </p:txBody>
      </p:sp>
      <p:cxnSp>
        <p:nvCxnSpPr>
          <p:cNvPr id="22" name="Straight Arrow Connector 21"/>
          <p:cNvCxnSpPr/>
          <p:nvPr/>
        </p:nvCxnSpPr>
        <p:spPr>
          <a:xfrm flipH="1" flipV="1">
            <a:off x="6376987" y="2119312"/>
            <a:ext cx="404813" cy="395288"/>
          </a:xfrm>
          <a:prstGeom prst="straightConnector1">
            <a:avLst/>
          </a:prstGeom>
          <a:ln w="15875">
            <a:solidFill>
              <a:srgbClr val="CCFF33"/>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707789" y="5574268"/>
            <a:ext cx="902811" cy="369332"/>
          </a:xfrm>
          <a:prstGeom prst="rect">
            <a:avLst/>
          </a:prstGeom>
          <a:noFill/>
        </p:spPr>
        <p:txBody>
          <a:bodyPr wrap="none" rtlCol="0">
            <a:spAutoFit/>
          </a:bodyPr>
          <a:lstStyle/>
          <a:p>
            <a:r>
              <a:rPr lang="en-US" dirty="0" smtClean="0">
                <a:solidFill>
                  <a:schemeClr val="bg1"/>
                </a:solidFill>
              </a:rPr>
              <a:t>Cracks</a:t>
            </a:r>
            <a:endParaRPr lang="en-US" dirty="0">
              <a:solidFill>
                <a:schemeClr val="bg1"/>
              </a:solidFill>
            </a:endParaRPr>
          </a:p>
        </p:txBody>
      </p:sp>
      <p:cxnSp>
        <p:nvCxnSpPr>
          <p:cNvPr id="25" name="Straight Arrow Connector 24"/>
          <p:cNvCxnSpPr/>
          <p:nvPr/>
        </p:nvCxnSpPr>
        <p:spPr>
          <a:xfrm flipH="1" flipV="1">
            <a:off x="7356158" y="5299569"/>
            <a:ext cx="404813" cy="395288"/>
          </a:xfrm>
          <a:prstGeom prst="straightConnector1">
            <a:avLst/>
          </a:prstGeom>
          <a:ln w="158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6497103" y="5649613"/>
            <a:ext cx="1263868" cy="45244"/>
          </a:xfrm>
          <a:prstGeom prst="straightConnector1">
            <a:avLst/>
          </a:prstGeom>
          <a:ln w="15875">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2" descr="C:\Users\Sasha\Pictures\nGimat\Analysis of Dark spots on Bi2212 after heat treatment\052412\DARK SPOT ANALYSIS\Image_1311_10X.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38800" y="4114205"/>
            <a:ext cx="3276600" cy="2451050"/>
          </a:xfrm>
          <a:prstGeom prst="rect">
            <a:avLst/>
          </a:prstGeom>
          <a:noFill/>
          <a:ln>
            <a:solidFill>
              <a:schemeClr val="bg1"/>
            </a:solidFill>
          </a:ln>
          <a:extLst>
            <a:ext uri="{909E8E84-426E-40DD-AFC4-6F175D3DCCD1}">
              <a14:hiddenFill xmlns="" xmlns:a14="http://schemas.microsoft.com/office/drawing/2010/main">
                <a:solidFill>
                  <a:srgbClr val="FFFFFF"/>
                </a:solidFill>
              </a14:hiddenFill>
            </a:ext>
          </a:extLst>
        </p:spPr>
      </p:pic>
      <p:sp>
        <p:nvSpPr>
          <p:cNvPr id="17" name="TextBox 16"/>
          <p:cNvSpPr txBox="1"/>
          <p:nvPr/>
        </p:nvSpPr>
        <p:spPr>
          <a:xfrm>
            <a:off x="6019800" y="4419600"/>
            <a:ext cx="1600200" cy="381000"/>
          </a:xfrm>
          <a:prstGeom prst="rect">
            <a:avLst/>
          </a:prstGeom>
          <a:noFill/>
        </p:spPr>
        <p:txBody>
          <a:bodyPr wrap="square" rtlCol="0">
            <a:spAutoFit/>
          </a:bodyPr>
          <a:lstStyle/>
          <a:p>
            <a:r>
              <a:rPr lang="en-US" dirty="0" smtClean="0"/>
              <a:t>Bare HT</a:t>
            </a:r>
            <a:endParaRPr lang="en-US" dirty="0"/>
          </a:p>
        </p:txBody>
      </p:sp>
      <p:sp>
        <p:nvSpPr>
          <p:cNvPr id="18" name="TextBox 17"/>
          <p:cNvSpPr txBox="1"/>
          <p:nvPr/>
        </p:nvSpPr>
        <p:spPr>
          <a:xfrm>
            <a:off x="6019800" y="990600"/>
            <a:ext cx="2362200" cy="381000"/>
          </a:xfrm>
          <a:prstGeom prst="rect">
            <a:avLst/>
          </a:prstGeom>
          <a:noFill/>
        </p:spPr>
        <p:txBody>
          <a:bodyPr wrap="square" rtlCol="0">
            <a:spAutoFit/>
          </a:bodyPr>
          <a:lstStyle/>
          <a:p>
            <a:r>
              <a:rPr lang="en-US" dirty="0" err="1" smtClean="0"/>
              <a:t>nGisulate</a:t>
            </a:r>
            <a:r>
              <a:rPr lang="en-US" dirty="0" smtClean="0"/>
              <a:t> coated HT</a:t>
            </a:r>
            <a:endParaRPr lang="en-US" dirty="0"/>
          </a:p>
        </p:txBody>
      </p:sp>
    </p:spTree>
    <p:extLst>
      <p:ext uri="{BB962C8B-B14F-4D97-AF65-F5344CB8AC3E}">
        <p14:creationId xmlns="" xmlns:p14="http://schemas.microsoft.com/office/powerpoint/2010/main" val="190865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Issues with the New Bi2212 Insulation Coating</a:t>
            </a:r>
          </a:p>
        </p:txBody>
      </p:sp>
      <p:sp>
        <p:nvSpPr>
          <p:cNvPr id="3" name="TextBox 2"/>
          <p:cNvSpPr txBox="1"/>
          <p:nvPr/>
        </p:nvSpPr>
        <p:spPr>
          <a:xfrm>
            <a:off x="304800" y="685800"/>
            <a:ext cx="8458200" cy="1308050"/>
          </a:xfrm>
          <a:prstGeom prst="rect">
            <a:avLst/>
          </a:prstGeom>
          <a:noFill/>
        </p:spPr>
        <p:txBody>
          <a:bodyPr wrap="square" rtlCol="0">
            <a:spAutoFit/>
          </a:bodyPr>
          <a:lstStyle/>
          <a:p>
            <a:pPr>
              <a:spcAft>
                <a:spcPts val="600"/>
              </a:spcAft>
            </a:pPr>
            <a:r>
              <a:rPr lang="en-US" sz="1900" u="sng" dirty="0" smtClean="0">
                <a:solidFill>
                  <a:srgbClr val="FFFF00"/>
                </a:solidFill>
              </a:rPr>
              <a:t>Disclaimer</a:t>
            </a:r>
            <a:r>
              <a:rPr lang="en-US" sz="1900" dirty="0" smtClean="0">
                <a:solidFill>
                  <a:srgbClr val="FFFF00"/>
                </a:solidFill>
              </a:rPr>
              <a:t> </a:t>
            </a:r>
            <a:r>
              <a:rPr lang="en-US" sz="1900" dirty="0" smtClean="0"/>
              <a:t>– </a:t>
            </a:r>
            <a:r>
              <a:rPr lang="en-US" sz="1900" i="1" dirty="0" smtClean="0"/>
              <a:t>None of the performance measures for the insulation coated Bi2212 have shown an impact from the following.</a:t>
            </a:r>
            <a:endParaRPr lang="en-US" dirty="0"/>
          </a:p>
          <a:p>
            <a:r>
              <a:rPr lang="en-US" u="sng" dirty="0" smtClean="0">
                <a:solidFill>
                  <a:srgbClr val="FFFF00"/>
                </a:solidFill>
              </a:rPr>
              <a:t>White elongated inclusions</a:t>
            </a:r>
            <a:endParaRPr lang="en-US" u="sng" dirty="0" smtClean="0"/>
          </a:p>
          <a:p>
            <a:endParaRPr lang="en-US" u="sng" dirty="0" smtClean="0">
              <a:solidFill>
                <a:srgbClr val="FFFF00"/>
              </a:solidFill>
            </a:endParaRPr>
          </a:p>
        </p:txBody>
      </p:sp>
      <p:pic>
        <p:nvPicPr>
          <p:cNvPr id="9" name="Picture 8"/>
          <p:cNvPicPr>
            <a:picLocks noChangeAspect="1"/>
          </p:cNvPicPr>
          <p:nvPr/>
        </p:nvPicPr>
        <p:blipFill rotWithShape="1">
          <a:blip r:embed="rId3" cstate="print">
            <a:extLst>
              <a:ext uri="{28A0092B-C50C-407E-A947-70E740481C1C}">
                <a14:useLocalDpi xmlns="" xmlns:a14="http://schemas.microsoft.com/office/drawing/2010/main" val="0"/>
              </a:ext>
            </a:extLst>
          </a:blip>
          <a:srcRect l="-42" t="53680" r="72511" b="33397"/>
          <a:stretch/>
        </p:blipFill>
        <p:spPr>
          <a:xfrm>
            <a:off x="381000" y="1752600"/>
            <a:ext cx="3646906" cy="1860541"/>
          </a:xfrm>
          <a:prstGeom prst="rect">
            <a:avLst/>
          </a:prstGeom>
        </p:spPr>
      </p:pic>
      <p:sp>
        <p:nvSpPr>
          <p:cNvPr id="22" name="TextBox 21"/>
          <p:cNvSpPr txBox="1"/>
          <p:nvPr/>
        </p:nvSpPr>
        <p:spPr>
          <a:xfrm>
            <a:off x="381000" y="3657600"/>
            <a:ext cx="3962400" cy="2431435"/>
          </a:xfrm>
          <a:prstGeom prst="rect">
            <a:avLst/>
          </a:prstGeom>
          <a:noFill/>
        </p:spPr>
        <p:txBody>
          <a:bodyPr wrap="square" rtlCol="0">
            <a:spAutoFit/>
          </a:bodyPr>
          <a:lstStyle/>
          <a:p>
            <a:r>
              <a:rPr lang="en-US" sz="1900" dirty="0" smtClean="0"/>
              <a:t>The EDS Cu map at right show these inclusions indicates them to have elevated levels of </a:t>
            </a:r>
            <a:r>
              <a:rPr lang="en-US" sz="1900" dirty="0" smtClean="0">
                <a:solidFill>
                  <a:srgbClr val="FFFF00"/>
                </a:solidFill>
              </a:rPr>
              <a:t>Cu</a:t>
            </a:r>
            <a:r>
              <a:rPr lang="en-US" sz="1900" dirty="0" smtClean="0"/>
              <a:t> which is not a constituent of the coating.  The presence of Cu is again an indication of </a:t>
            </a:r>
            <a:r>
              <a:rPr lang="en-US" sz="1900" dirty="0" smtClean="0">
                <a:solidFill>
                  <a:srgbClr val="FFFF00"/>
                </a:solidFill>
              </a:rPr>
              <a:t>Bi2212 leakage</a:t>
            </a:r>
            <a:r>
              <a:rPr lang="en-US" sz="1900" dirty="0" smtClean="0"/>
              <a:t>.  Also, we are assessing the advisability of refining the composition.</a:t>
            </a:r>
            <a:endParaRPr lang="en-US" sz="1900" dirty="0"/>
          </a:p>
        </p:txBody>
      </p:sp>
      <p:pic>
        <p:nvPicPr>
          <p:cNvPr id="11" name="Picture 6" descr="C:\Users\Sasha\Pictures\nGimat\Analysis of Dark spots on Bi2212 after heat treatment\052412\scan2\img1_map_Cu K.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95800" y="2362200"/>
            <a:ext cx="4252263" cy="3276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41056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Insulation Coating for </a:t>
            </a:r>
            <a:r>
              <a:rPr lang="en-US" dirty="0" smtClean="0"/>
              <a:t>YBCO</a:t>
            </a:r>
            <a:endParaRPr lang="en-US" dirty="0"/>
          </a:p>
        </p:txBody>
      </p:sp>
      <p:sp>
        <p:nvSpPr>
          <p:cNvPr id="3" name="TextBox 2"/>
          <p:cNvSpPr txBox="1"/>
          <p:nvPr/>
        </p:nvSpPr>
        <p:spPr>
          <a:xfrm>
            <a:off x="152401" y="609600"/>
            <a:ext cx="8727298" cy="1338828"/>
          </a:xfrm>
          <a:prstGeom prst="rect">
            <a:avLst/>
          </a:prstGeom>
          <a:noFill/>
        </p:spPr>
        <p:txBody>
          <a:bodyPr wrap="square" rtlCol="0">
            <a:spAutoFit/>
          </a:bodyPr>
          <a:lstStyle/>
          <a:p>
            <a:pPr>
              <a:lnSpc>
                <a:spcPct val="150000"/>
              </a:lnSpc>
            </a:pPr>
            <a:r>
              <a:rPr lang="en-US" dirty="0" smtClean="0"/>
              <a:t>YBCO tape is insulated with a </a:t>
            </a:r>
            <a:r>
              <a:rPr lang="en-US" u="sng" dirty="0" smtClean="0"/>
              <a:t>high dielectric strength polymer</a:t>
            </a:r>
            <a:r>
              <a:rPr lang="en-US" dirty="0" smtClean="0"/>
              <a:t> filled at over 50 </a:t>
            </a:r>
            <a:r>
              <a:rPr lang="en-US" dirty="0" err="1" smtClean="0"/>
              <a:t>vol</a:t>
            </a:r>
            <a:r>
              <a:rPr lang="en-US" dirty="0" smtClean="0"/>
              <a:t>% with a crystalline oxide </a:t>
            </a:r>
            <a:r>
              <a:rPr lang="en-US" u="sng" dirty="0" smtClean="0"/>
              <a:t>ceramic </a:t>
            </a:r>
            <a:r>
              <a:rPr lang="en-US" u="sng" dirty="0" err="1" smtClean="0"/>
              <a:t>nanopowder</a:t>
            </a:r>
            <a:r>
              <a:rPr lang="en-US" u="sng" dirty="0" smtClean="0"/>
              <a:t> having exceptionally high thermal conductivity</a:t>
            </a:r>
            <a:r>
              <a:rPr lang="en-US" dirty="0" smtClean="0"/>
              <a:t> (17,000x the neat polymer) at 4.2 K.</a:t>
            </a:r>
          </a:p>
        </p:txBody>
      </p:sp>
      <p:pic>
        <p:nvPicPr>
          <p:cNvPr id="4" name="Picture 3"/>
          <p:cNvPicPr>
            <a:picLocks noChangeAspect="1"/>
          </p:cNvPicPr>
          <p:nvPr/>
        </p:nvPicPr>
        <p:blipFill rotWithShape="1">
          <a:blip r:embed="rId2" cstate="print">
            <a:extLst>
              <a:ext uri="{28A0092B-C50C-407E-A947-70E740481C1C}">
                <a14:useLocalDpi xmlns="" xmlns:a14="http://schemas.microsoft.com/office/drawing/2010/main" val="0"/>
              </a:ext>
            </a:extLst>
          </a:blip>
          <a:srcRect t="15097" b="12955"/>
          <a:stretch/>
        </p:blipFill>
        <p:spPr>
          <a:xfrm>
            <a:off x="6019800" y="2057400"/>
            <a:ext cx="2895600" cy="1723200"/>
          </a:xfrm>
          <a:prstGeom prst="rect">
            <a:avLst/>
          </a:prstGeom>
        </p:spPr>
      </p:pic>
      <p:sp>
        <p:nvSpPr>
          <p:cNvPr id="5" name="TextBox 4"/>
          <p:cNvSpPr txBox="1"/>
          <p:nvPr/>
        </p:nvSpPr>
        <p:spPr>
          <a:xfrm>
            <a:off x="152400" y="2057400"/>
            <a:ext cx="5715000" cy="1985159"/>
          </a:xfrm>
          <a:prstGeom prst="rect">
            <a:avLst/>
          </a:prstGeom>
          <a:noFill/>
        </p:spPr>
        <p:txBody>
          <a:bodyPr wrap="square" rtlCol="0">
            <a:spAutoFit/>
          </a:bodyPr>
          <a:lstStyle/>
          <a:p>
            <a:pPr marL="285750" indent="-285750">
              <a:spcAft>
                <a:spcPts val="600"/>
              </a:spcAft>
              <a:buFont typeface="Arial" pitchFamily="34" charset="0"/>
              <a:buChar char="•"/>
            </a:pPr>
            <a:r>
              <a:rPr lang="en-US" u="sng" dirty="0" smtClean="0">
                <a:solidFill>
                  <a:srgbClr val="FFFF00"/>
                </a:solidFill>
              </a:rPr>
              <a:t>Uniform and complete coverage on both sides</a:t>
            </a:r>
          </a:p>
          <a:p>
            <a:pPr marL="285750" indent="-285750">
              <a:spcAft>
                <a:spcPts val="600"/>
              </a:spcAft>
              <a:buFont typeface="Arial" pitchFamily="34" charset="0"/>
              <a:buChar char="•"/>
            </a:pPr>
            <a:r>
              <a:rPr lang="en-US" u="sng" dirty="0" smtClean="0">
                <a:solidFill>
                  <a:srgbClr val="FFFF00"/>
                </a:solidFill>
              </a:rPr>
              <a:t>Av thickness </a:t>
            </a:r>
            <a:r>
              <a:rPr lang="en-US" dirty="0" smtClean="0">
                <a:solidFill>
                  <a:srgbClr val="FFFF00"/>
                </a:solidFill>
              </a:rPr>
              <a:t> </a:t>
            </a:r>
            <a:r>
              <a:rPr lang="en-US" dirty="0" smtClean="0"/>
              <a:t>-  11 µm</a:t>
            </a:r>
          </a:p>
          <a:p>
            <a:pPr marL="285750" indent="-285750">
              <a:spcAft>
                <a:spcPts val="600"/>
              </a:spcAft>
              <a:buFont typeface="Arial" pitchFamily="34" charset="0"/>
              <a:buChar char="•"/>
            </a:pPr>
            <a:r>
              <a:rPr lang="en-US" u="sng" dirty="0" smtClean="0">
                <a:solidFill>
                  <a:srgbClr val="FFFF00"/>
                </a:solidFill>
              </a:rPr>
              <a:t>Thermal conductivity</a:t>
            </a:r>
            <a:r>
              <a:rPr lang="en-US" dirty="0" smtClean="0">
                <a:solidFill>
                  <a:srgbClr val="FFFF00"/>
                </a:solidFill>
              </a:rPr>
              <a:t>  </a:t>
            </a:r>
            <a:r>
              <a:rPr lang="en-US" dirty="0" smtClean="0"/>
              <a:t>-  </a:t>
            </a:r>
            <a:r>
              <a:rPr lang="en-US" dirty="0">
                <a:latin typeface="Arial" pitchFamily="34" charset="0"/>
                <a:ea typeface="ヒラギノ角ゴ Pro W3"/>
                <a:cs typeface="Arial" pitchFamily="34" charset="0"/>
              </a:rPr>
              <a:t>0.45 ± </a:t>
            </a:r>
            <a:r>
              <a:rPr lang="en-US" dirty="0" smtClean="0">
                <a:latin typeface="Arial" pitchFamily="34" charset="0"/>
                <a:ea typeface="ヒラギノ角ゴ Pro W3"/>
                <a:cs typeface="Arial" pitchFamily="34" charset="0"/>
              </a:rPr>
              <a:t>0.05 W/</a:t>
            </a:r>
            <a:r>
              <a:rPr lang="en-US" dirty="0" err="1" smtClean="0">
                <a:latin typeface="Arial" pitchFamily="34" charset="0"/>
                <a:ea typeface="ヒラギノ角ゴ Pro W3"/>
                <a:cs typeface="Arial" pitchFamily="34" charset="0"/>
              </a:rPr>
              <a:t>m·K</a:t>
            </a:r>
            <a:r>
              <a:rPr lang="en-US" dirty="0" smtClean="0">
                <a:latin typeface="Arial" pitchFamily="34" charset="0"/>
                <a:ea typeface="ヒラギノ角ゴ Pro W3"/>
                <a:cs typeface="Arial" pitchFamily="34" charset="0"/>
              </a:rPr>
              <a:t>  at 77 K   </a:t>
            </a:r>
            <a:r>
              <a:rPr lang="en-US" dirty="0">
                <a:latin typeface="Arial" pitchFamily="34" charset="0"/>
                <a:ea typeface="ヒラギノ角ゴ Pro W3"/>
                <a:cs typeface="Arial" pitchFamily="34" charset="0"/>
              </a:rPr>
              <a:t>(</a:t>
            </a:r>
            <a:r>
              <a:rPr lang="en-US" dirty="0" smtClean="0">
                <a:latin typeface="Arial" pitchFamily="34" charset="0"/>
                <a:ea typeface="ヒラギノ角ゴ Pro W3"/>
                <a:cs typeface="Arial" pitchFamily="34" charset="0"/>
              </a:rPr>
              <a:t>6.9x the neat polymer)</a:t>
            </a:r>
          </a:p>
          <a:p>
            <a:pPr marL="285750" indent="-285750">
              <a:buFont typeface="Arial" pitchFamily="34" charset="0"/>
              <a:buChar char="•"/>
            </a:pPr>
            <a:r>
              <a:rPr lang="en-US" u="sng" dirty="0" smtClean="0">
                <a:solidFill>
                  <a:srgbClr val="FFFF00"/>
                </a:solidFill>
                <a:latin typeface="Arial" pitchFamily="34" charset="0"/>
                <a:ea typeface="ヒラギノ角ゴ Pro W3"/>
                <a:cs typeface="Arial" pitchFamily="34" charset="0"/>
              </a:rPr>
              <a:t>Av. voltage breakdown</a:t>
            </a:r>
            <a:r>
              <a:rPr lang="en-US" dirty="0" smtClean="0">
                <a:solidFill>
                  <a:srgbClr val="FFFF00"/>
                </a:solidFill>
                <a:latin typeface="Arial" pitchFamily="34" charset="0"/>
                <a:ea typeface="ヒラギノ角ゴ Pro W3"/>
                <a:cs typeface="Arial" pitchFamily="34" charset="0"/>
              </a:rPr>
              <a:t>  </a:t>
            </a:r>
            <a:r>
              <a:rPr lang="en-US" dirty="0" smtClean="0">
                <a:latin typeface="Arial" pitchFamily="34" charset="0"/>
                <a:ea typeface="ヒラギノ角ゴ Pro W3"/>
                <a:cs typeface="Arial" pitchFamily="34" charset="0"/>
              </a:rPr>
              <a:t>-  1733 V (79 V/µm) at 77 K</a:t>
            </a:r>
            <a:endParaRPr lang="en-US" u="sng" dirty="0">
              <a:latin typeface="Arial" pitchFamily="34" charset="0"/>
              <a:ea typeface="ヒラギノ角ゴ Pro W3"/>
              <a:cs typeface="Arial" pitchFamily="34" charset="0"/>
            </a:endParaRPr>
          </a:p>
          <a:p>
            <a:pPr marL="285750" indent="-285750">
              <a:buFont typeface="Arial" pitchFamily="34" charset="0"/>
              <a:buChar char="•"/>
            </a:pPr>
            <a:r>
              <a:rPr lang="en-US" dirty="0" smtClean="0">
                <a:solidFill>
                  <a:srgbClr val="FFFF00"/>
                </a:solidFill>
              </a:rPr>
              <a:t>Quench transverse NZPV </a:t>
            </a:r>
            <a:r>
              <a:rPr lang="en-US" dirty="0" smtClean="0"/>
              <a:t>-  26 layers/s (4.2K, 5T)</a:t>
            </a:r>
            <a:endParaRPr lang="en-US" dirty="0"/>
          </a:p>
        </p:txBody>
      </p:sp>
      <p:sp>
        <p:nvSpPr>
          <p:cNvPr id="6" name="TextBox 5"/>
          <p:cNvSpPr txBox="1"/>
          <p:nvPr/>
        </p:nvSpPr>
        <p:spPr>
          <a:xfrm>
            <a:off x="5910076" y="3780600"/>
            <a:ext cx="3157724" cy="338554"/>
          </a:xfrm>
          <a:prstGeom prst="rect">
            <a:avLst/>
          </a:prstGeom>
          <a:noFill/>
        </p:spPr>
        <p:txBody>
          <a:bodyPr wrap="none" rtlCol="0">
            <a:spAutoFit/>
          </a:bodyPr>
          <a:lstStyle/>
          <a:p>
            <a:r>
              <a:rPr lang="en-US" sz="1600" dirty="0" smtClean="0"/>
              <a:t>Insulated 4 mm wide YBCO tape</a:t>
            </a:r>
            <a:endParaRPr lang="en-US" sz="1600" dirty="0"/>
          </a:p>
        </p:txBody>
      </p:sp>
      <p:pic>
        <p:nvPicPr>
          <p:cNvPr id="7" name="Picture 6"/>
          <p:cNvPicPr>
            <a:picLocks noChangeAspect="1"/>
          </p:cNvPicPr>
          <p:nvPr/>
        </p:nvPicPr>
        <p:blipFill>
          <a:blip r:embed="rId3" cstate="print"/>
          <a:srcRect/>
          <a:stretch>
            <a:fillRect/>
          </a:stretch>
        </p:blipFill>
        <p:spPr bwMode="auto">
          <a:xfrm>
            <a:off x="533401" y="4089243"/>
            <a:ext cx="3982650" cy="2387757"/>
          </a:xfrm>
          <a:prstGeom prst="rect">
            <a:avLst/>
          </a:prstGeom>
          <a:noFill/>
          <a:ln w="9525">
            <a:noFill/>
            <a:miter lim="800000"/>
            <a:headEnd/>
            <a:tailEnd/>
          </a:ln>
        </p:spPr>
      </p:pic>
      <p:sp>
        <p:nvSpPr>
          <p:cNvPr id="8" name="TextBox 7"/>
          <p:cNvSpPr txBox="1"/>
          <p:nvPr/>
        </p:nvSpPr>
        <p:spPr>
          <a:xfrm>
            <a:off x="4800600" y="5007768"/>
            <a:ext cx="550151" cy="584775"/>
          </a:xfrm>
          <a:prstGeom prst="rect">
            <a:avLst/>
          </a:prstGeom>
          <a:noFill/>
        </p:spPr>
        <p:txBody>
          <a:bodyPr wrap="none" rtlCol="0">
            <a:spAutoFit/>
          </a:bodyPr>
          <a:lstStyle/>
          <a:p>
            <a:r>
              <a:rPr lang="en-US" sz="3200" b="1" dirty="0" smtClean="0">
                <a:sym typeface="Wingdings"/>
              </a:rPr>
              <a:t></a:t>
            </a:r>
            <a:endParaRPr lang="en-US" sz="3200" b="1" dirty="0"/>
          </a:p>
        </p:txBody>
      </p:sp>
      <p:sp>
        <p:nvSpPr>
          <p:cNvPr id="9" name="TextBox 8"/>
          <p:cNvSpPr txBox="1"/>
          <p:nvPr/>
        </p:nvSpPr>
        <p:spPr>
          <a:xfrm>
            <a:off x="5486400" y="4800600"/>
            <a:ext cx="2895600" cy="1200329"/>
          </a:xfrm>
          <a:prstGeom prst="rect">
            <a:avLst/>
          </a:prstGeom>
          <a:noFill/>
        </p:spPr>
        <p:txBody>
          <a:bodyPr wrap="square" rtlCol="0">
            <a:spAutoFit/>
          </a:bodyPr>
          <a:lstStyle/>
          <a:p>
            <a:r>
              <a:rPr lang="en-US" dirty="0">
                <a:solidFill>
                  <a:srgbClr val="FFFF00"/>
                </a:solidFill>
                <a:sym typeface="Wingdings"/>
              </a:rPr>
              <a:t>2.5x faster transverse </a:t>
            </a:r>
            <a:r>
              <a:rPr lang="en-US" dirty="0" smtClean="0">
                <a:solidFill>
                  <a:srgbClr val="FFFF00"/>
                </a:solidFill>
                <a:sym typeface="Wingdings"/>
              </a:rPr>
              <a:t>quench propagation than with </a:t>
            </a:r>
            <a:r>
              <a:rPr lang="en-US" dirty="0" err="1" smtClean="0">
                <a:solidFill>
                  <a:srgbClr val="FFFF00"/>
                </a:solidFill>
                <a:sym typeface="Wingdings"/>
              </a:rPr>
              <a:t>Kapton</a:t>
            </a:r>
            <a:r>
              <a:rPr lang="en-US" dirty="0" smtClean="0">
                <a:solidFill>
                  <a:srgbClr val="FFFF00"/>
                </a:solidFill>
                <a:sym typeface="Wingdings"/>
              </a:rPr>
              <a:t> tape insulation</a:t>
            </a:r>
            <a:endParaRPr lang="en-US" dirty="0">
              <a:solidFill>
                <a:srgbClr val="FFFF00"/>
              </a:solidFill>
            </a:endParaRPr>
          </a:p>
        </p:txBody>
      </p:sp>
    </p:spTree>
    <p:extLst>
      <p:ext uri="{BB962C8B-B14F-4D97-AF65-F5344CB8AC3E}">
        <p14:creationId xmlns="" xmlns:p14="http://schemas.microsoft.com/office/powerpoint/2010/main" val="3872324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with the New </a:t>
            </a:r>
            <a:r>
              <a:rPr lang="en-US" dirty="0" smtClean="0"/>
              <a:t>YBCO </a:t>
            </a:r>
            <a:r>
              <a:rPr lang="en-US" dirty="0"/>
              <a:t>Insulation Coating</a:t>
            </a:r>
          </a:p>
        </p:txBody>
      </p:sp>
      <p:sp>
        <p:nvSpPr>
          <p:cNvPr id="3" name="TextBox 2"/>
          <p:cNvSpPr txBox="1"/>
          <p:nvPr/>
        </p:nvSpPr>
        <p:spPr>
          <a:xfrm>
            <a:off x="304800" y="914400"/>
            <a:ext cx="8458200" cy="4570482"/>
          </a:xfrm>
          <a:prstGeom prst="rect">
            <a:avLst/>
          </a:prstGeom>
          <a:noFill/>
        </p:spPr>
        <p:txBody>
          <a:bodyPr wrap="square" rtlCol="0">
            <a:spAutoFit/>
          </a:bodyPr>
          <a:lstStyle/>
          <a:p>
            <a:pPr>
              <a:spcAft>
                <a:spcPts val="600"/>
              </a:spcAft>
            </a:pPr>
            <a:r>
              <a:rPr lang="en-US" sz="2400" u="sng" dirty="0" smtClean="0">
                <a:solidFill>
                  <a:srgbClr val="FFFF00"/>
                </a:solidFill>
              </a:rPr>
              <a:t>Insulation of Tape Edges</a:t>
            </a:r>
            <a:endParaRPr lang="en-US" sz="2400" u="sng" dirty="0" smtClean="0"/>
          </a:p>
          <a:p>
            <a:pPr marL="285750" indent="-285750">
              <a:spcAft>
                <a:spcPts val="600"/>
              </a:spcAft>
              <a:buFont typeface="Arial" pitchFamily="34" charset="0"/>
              <a:buChar char="•"/>
            </a:pPr>
            <a:r>
              <a:rPr lang="en-US" sz="2400" dirty="0" smtClean="0"/>
              <a:t>In the present state of development, tape edges are coated completely, but too thinly to be adequately insulating.</a:t>
            </a:r>
          </a:p>
          <a:p>
            <a:pPr marL="285750" indent="-285750">
              <a:spcAft>
                <a:spcPts val="600"/>
              </a:spcAft>
              <a:buFont typeface="Arial" pitchFamily="34" charset="0"/>
              <a:buChar char="•"/>
            </a:pPr>
            <a:r>
              <a:rPr lang="en-US" sz="2400" dirty="0" smtClean="0"/>
              <a:t>This results from surface tension pulling the dip-coat slurry away from the edges.</a:t>
            </a:r>
            <a:endParaRPr lang="en-US" sz="2400" dirty="0"/>
          </a:p>
          <a:p>
            <a:pPr marL="285750" indent="-285750">
              <a:buFont typeface="Arial" pitchFamily="34" charset="0"/>
              <a:buChar char="•"/>
            </a:pPr>
            <a:r>
              <a:rPr lang="en-US" sz="2400" dirty="0" smtClean="0"/>
              <a:t>We are working to increase edge thickness by:</a:t>
            </a:r>
          </a:p>
          <a:p>
            <a:pPr marL="742950" lvl="1" indent="-285750">
              <a:buFont typeface="Arial" pitchFamily="34" charset="0"/>
              <a:buChar char="•"/>
            </a:pPr>
            <a:r>
              <a:rPr lang="en-US" sz="2400" dirty="0" smtClean="0">
                <a:solidFill>
                  <a:srgbClr val="FFFF00"/>
                </a:solidFill>
              </a:rPr>
              <a:t>decreasing slurry surface tension</a:t>
            </a:r>
          </a:p>
          <a:p>
            <a:pPr marL="742950" lvl="1" indent="-285750">
              <a:buFont typeface="Arial" pitchFamily="34" charset="0"/>
              <a:buChar char="•"/>
            </a:pPr>
            <a:r>
              <a:rPr lang="en-US" sz="2400" dirty="0">
                <a:solidFill>
                  <a:srgbClr val="FFFF00"/>
                </a:solidFill>
              </a:rPr>
              <a:t>m</a:t>
            </a:r>
            <a:r>
              <a:rPr lang="en-US" sz="2400" dirty="0" smtClean="0">
                <a:solidFill>
                  <a:srgbClr val="FFFF00"/>
                </a:solidFill>
              </a:rPr>
              <a:t>odifying the slurry rheology</a:t>
            </a:r>
          </a:p>
          <a:p>
            <a:pPr marL="742950" lvl="1" indent="-285750">
              <a:buFont typeface="Arial" pitchFamily="34" charset="0"/>
              <a:buChar char="•"/>
            </a:pPr>
            <a:r>
              <a:rPr lang="en-US" sz="2400" dirty="0" smtClean="0">
                <a:solidFill>
                  <a:srgbClr val="FFFF00"/>
                </a:solidFill>
              </a:rPr>
              <a:t>controlling the drying rate</a:t>
            </a:r>
          </a:p>
          <a:p>
            <a:pPr marL="742950" lvl="1" indent="-285750">
              <a:buFont typeface="Arial" pitchFamily="34" charset="0"/>
              <a:buChar char="•"/>
            </a:pPr>
            <a:r>
              <a:rPr lang="en-US" sz="2400" dirty="0" smtClean="0">
                <a:solidFill>
                  <a:srgbClr val="FFFF00"/>
                </a:solidFill>
              </a:rPr>
              <a:t>multiple edge coats</a:t>
            </a:r>
          </a:p>
          <a:p>
            <a:pPr marL="742950" lvl="1" indent="-285750">
              <a:buFont typeface="Arial" pitchFamily="34" charset="0"/>
              <a:buChar char="•"/>
            </a:pPr>
            <a:endParaRPr lang="en-US" dirty="0"/>
          </a:p>
          <a:p>
            <a:endParaRPr lang="en-US" u="sng" dirty="0">
              <a:solidFill>
                <a:srgbClr val="FFFF00"/>
              </a:solidFill>
            </a:endParaRPr>
          </a:p>
        </p:txBody>
      </p:sp>
    </p:spTree>
    <p:extLst>
      <p:ext uri="{BB962C8B-B14F-4D97-AF65-F5344CB8AC3E}">
        <p14:creationId xmlns="" xmlns:p14="http://schemas.microsoft.com/office/powerpoint/2010/main" val="119706792"/>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13249</TotalTime>
  <Words>1003</Words>
  <Application>Microsoft Office PowerPoint</Application>
  <PresentationFormat>On-screen Show (4:3)</PresentationFormat>
  <Paragraphs>119</Paragraphs>
  <Slides>10</Slides>
  <Notes>3</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Content Slide</vt:lpstr>
      <vt:lpstr>Slide 1</vt:lpstr>
      <vt:lpstr>Requirements for HTS Magnet Wire Insulation</vt:lpstr>
      <vt:lpstr>New Insulation Coating for Bi2212</vt:lpstr>
      <vt:lpstr>New Insulation Coating for Bi2212</vt:lpstr>
      <vt:lpstr>New Insulation Coating for Bi2212</vt:lpstr>
      <vt:lpstr>Possible Issues with the New Bi2212 Insulation Coating</vt:lpstr>
      <vt:lpstr>Possible Issues with the New Bi2212 Insulation Coating</vt:lpstr>
      <vt:lpstr>New Insulation Coating for YBCO</vt:lpstr>
      <vt:lpstr>Issues with the New YBCO Insulation Coating</vt:lpstr>
      <vt:lpstr>Collaborations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Ganesh</dc:creator>
  <cp:lastModifiedBy>Andrew Hunt</cp:lastModifiedBy>
  <cp:revision>424</cp:revision>
  <cp:lastPrinted>2011-08-17T13:50:10Z</cp:lastPrinted>
  <dcterms:created xsi:type="dcterms:W3CDTF">2011-06-28T14:49:27Z</dcterms:created>
  <dcterms:modified xsi:type="dcterms:W3CDTF">2012-05-31T13:48:23Z</dcterms:modified>
</cp:coreProperties>
</file>