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427" r:id="rId2"/>
    <p:sldId id="464" r:id="rId3"/>
    <p:sldId id="433" r:id="rId4"/>
    <p:sldId id="430" r:id="rId5"/>
    <p:sldId id="465" r:id="rId6"/>
    <p:sldId id="460" r:id="rId7"/>
    <p:sldId id="461" r:id="rId8"/>
    <p:sldId id="440" r:id="rId9"/>
    <p:sldId id="466" r:id="rId10"/>
    <p:sldId id="473" r:id="rId11"/>
    <p:sldId id="470" r:id="rId12"/>
    <p:sldId id="471" r:id="rId13"/>
    <p:sldId id="472" r:id="rId14"/>
    <p:sldId id="474" r:id="rId15"/>
    <p:sldId id="419" r:id="rId16"/>
    <p:sldId id="467" r:id="rId17"/>
    <p:sldId id="454" r:id="rId18"/>
    <p:sldId id="469" r:id="rId19"/>
    <p:sldId id="463" r:id="rId20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04656A"/>
    <a:srgbClr val="095665"/>
    <a:srgbClr val="083966"/>
    <a:srgbClr val="FFFFFF"/>
    <a:srgbClr val="0099CC"/>
    <a:srgbClr val="909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B9B6FC5-A19A-4EB1-82B6-DCB1F3C8B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28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2D4C410-6858-4A9E-8AAC-982F9727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 rot="10800000">
            <a:off x="0" y="6629400"/>
            <a:ext cx="9142413" cy="231775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rgbClr val="B6B6B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en-US" sz="180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52588"/>
            <a:ext cx="7772400" cy="5794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366713"/>
          </a:xfrm>
          <a:ln w="12700" algn="ctr"/>
        </p:spPr>
        <p:txBody>
          <a:bodyPr lIns="91440" tIns="45720" rIns="91440" bIns="45720"/>
          <a:lstStyle>
            <a:lvl1pPr marL="0" indent="0" algn="ctr">
              <a:spcBef>
                <a:spcPct val="50000"/>
              </a:spcBef>
              <a:buClrTx/>
              <a:buFontTx/>
              <a:buNone/>
              <a:defRPr sz="1800" b="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7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1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42875"/>
            <a:ext cx="1943100" cy="3440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2875"/>
            <a:ext cx="5676900" cy="3440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5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2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236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810000" cy="198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10000" cy="198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4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0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53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70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167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>
            <a:off x="0" y="6629400"/>
            <a:ext cx="9142413" cy="231775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rgbClr val="B6B6B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en-US" sz="180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42875"/>
            <a:ext cx="708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7724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81000" y="6680200"/>
            <a:ext cx="6477000" cy="15240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David Larbalestier   </a:t>
            </a:r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HTS for Muon Collider Workshop May 30-31, 2012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030" name="Picture 10" descr="L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1" b="13313"/>
          <a:stretch>
            <a:fillRect/>
          </a:stretch>
        </p:blipFill>
        <p:spPr bwMode="auto">
          <a:xfrm>
            <a:off x="152400" y="76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1"/>
          <p:cNvSpPr txBox="1">
            <a:spLocks noChangeArrowheads="1"/>
          </p:cNvSpPr>
          <p:nvPr/>
        </p:nvSpPr>
        <p:spPr bwMode="auto">
          <a:xfrm>
            <a:off x="76200" y="6648450"/>
            <a:ext cx="1066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800" b="1" smtClean="0">
                <a:solidFill>
                  <a:schemeClr val="bg1"/>
                </a:solidFill>
              </a:rPr>
              <a:t> Slide </a:t>
            </a:r>
            <a:fld id="{15CA293E-F43A-400F-A864-91286887282D}" type="slidenum">
              <a:rPr lang="en-US" sz="800" b="1" smtClean="0">
                <a:solidFill>
                  <a:schemeClr val="bg1"/>
                </a:solidFill>
              </a:rPr>
              <a:pPr algn="l">
                <a:spcBef>
                  <a:spcPct val="50000"/>
                </a:spcBef>
                <a:defRPr/>
              </a:pPr>
              <a:t>‹#›</a:t>
            </a:fld>
            <a:endParaRPr lang="en-US" sz="800" b="1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D9737"/>
        </a:buClr>
        <a:buFont typeface="Wingdings" pitchFamily="2" charset="2"/>
        <a:buBlip>
          <a:blip r:embed="rId14"/>
        </a:buBlip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4"/>
        </a:buBlip>
        <a:defRPr sz="2400" b="1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Blip>
          <a:blip r:embed="rId14"/>
        </a:buBlip>
        <a:defRPr sz="2000" b="1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Blip>
          <a:blip r:embed="rId14"/>
        </a:buBlip>
        <a:defRPr b="1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Blip>
          <a:blip r:embed="rId14"/>
        </a:buBlip>
        <a:defRPr b="1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Blip>
          <a:blip r:embed="rId14"/>
        </a:buBlip>
        <a:defRPr b="1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Blip>
          <a:blip r:embed="rId14"/>
        </a:buBlip>
        <a:defRPr b="1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Blip>
          <a:blip r:embed="rId14"/>
        </a:buBlip>
        <a:defRPr b="1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Blip>
          <a:blip r:embed="rId14"/>
        </a:buBlip>
        <a:defRPr b="1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09600" y="-76200"/>
            <a:ext cx="7848600" cy="255518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Conductors for HTS Magnets:</a:t>
            </a:r>
            <a:br>
              <a:rPr lang="en-US" sz="4000" dirty="0" smtClean="0"/>
            </a:br>
            <a:r>
              <a:rPr lang="en-US" sz="4000" dirty="0" smtClean="0"/>
              <a:t>Why we need both REBCO coated conductors and round wire Bi-2212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457200" y="2514600"/>
            <a:ext cx="8153400" cy="461665"/>
          </a:xfrm>
          <a:ln w="9525"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400" b="1" dirty="0" smtClean="0"/>
              <a:t>David </a:t>
            </a:r>
            <a:r>
              <a:rPr lang="en-US" sz="2400" b="1" dirty="0" smtClean="0"/>
              <a:t>Larbalestier*</a:t>
            </a:r>
            <a:endParaRPr lang="en-US" sz="24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52400" y="3048000"/>
            <a:ext cx="883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Applied Superconductivity Center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National High Magnetic Field Laboratory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Florida State University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Tallahassee, FL 32310 USA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419600"/>
            <a:ext cx="5894275" cy="15785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198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hlink"/>
                </a:solidFill>
                <a:latin typeface="+mn-lt"/>
              </a:rPr>
              <a:t>*Opinions formed in many discussions with MagLab, BSCCo, VHFSMC, OI and SuperPower colleagues</a:t>
            </a:r>
            <a:endParaRPr lang="en-US" b="1" dirty="0">
              <a:solidFill>
                <a:schemeClr val="hlin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60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086600" cy="585418"/>
          </a:xfrm>
        </p:spPr>
        <p:txBody>
          <a:bodyPr/>
          <a:lstStyle/>
          <a:p>
            <a:pPr algn="l"/>
            <a:r>
              <a:rPr lang="en-US" dirty="0" smtClean="0"/>
              <a:t>Snapshot of 2212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4953000" cy="2850653"/>
          </a:xfrm>
        </p:spPr>
        <p:txBody>
          <a:bodyPr/>
          <a:lstStyle/>
          <a:p>
            <a:r>
              <a:rPr lang="en-US" dirty="0" smtClean="0"/>
              <a:t>Dedensification is the big problem</a:t>
            </a:r>
          </a:p>
          <a:p>
            <a:r>
              <a:rPr lang="en-US" dirty="0" smtClean="0"/>
              <a:t>It can be controlled – see 2011 papers</a:t>
            </a:r>
          </a:p>
          <a:p>
            <a:r>
              <a:rPr lang="en-US" dirty="0" smtClean="0"/>
              <a:t>See Hellstrom and Shen talks today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2" t="6753" r="58752" b="8933"/>
          <a:stretch/>
        </p:blipFill>
        <p:spPr bwMode="auto">
          <a:xfrm>
            <a:off x="6096000" y="381000"/>
            <a:ext cx="2971800" cy="54503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41148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Malagoli et al in preparation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7872"/>
            <a:ext cx="7467600" cy="108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4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856045" y="5775325"/>
            <a:ext cx="4715202" cy="6771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/>
              <a:t>uncorrelated</a:t>
            </a:r>
            <a:r>
              <a:rPr lang="en-US" sz="1600" b="1" dirty="0"/>
              <a:t> </a:t>
            </a:r>
            <a:r>
              <a:rPr lang="en-US" sz="1800" b="1" dirty="0"/>
              <a:t>but samples &gt;100 A @77 K</a:t>
            </a:r>
          </a:p>
          <a:p>
            <a:pPr eaLnBrk="1" hangingPunct="1"/>
            <a:r>
              <a:rPr lang="en-US" sz="1800" b="1" dirty="0"/>
              <a:t>are better than 140A  @ LHe @ 14 T B||c</a:t>
            </a:r>
          </a:p>
        </p:txBody>
      </p:sp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1115859" y="92075"/>
            <a:ext cx="78757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Poor correlation for REBCO between </a:t>
            </a: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 @ 77 K SF and 4.2 </a:t>
            </a:r>
            <a:r>
              <a:rPr lang="en-U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 14 </a:t>
            </a: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T||c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066800"/>
            <a:ext cx="3419475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678488" y="4451350"/>
            <a:ext cx="35020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de-convolution approach</a:t>
            </a:r>
          </a:p>
          <a:p>
            <a:pPr eaLnBrk="1" hangingPunct="1"/>
            <a:r>
              <a:rPr lang="en-US" sz="2000"/>
              <a:t>(fitting exp(-T)  and exp( –T</a:t>
            </a:r>
            <a:r>
              <a:rPr lang="en-US" sz="2000" baseline="30000"/>
              <a:t>2</a:t>
            </a:r>
            <a:r>
              <a:rPr lang="en-US" sz="2000"/>
              <a:t> )</a:t>
            </a:r>
          </a:p>
          <a:p>
            <a:pPr eaLnBrk="1" hangingPunct="1"/>
            <a:r>
              <a:rPr lang="en-US" sz="2000"/>
              <a:t>weak/strong</a:t>
            </a:r>
          </a:p>
          <a:p>
            <a:pPr eaLnBrk="1" hangingPunct="1"/>
            <a:r>
              <a:rPr lang="en-US" sz="2000"/>
              <a:t>shows different pinning </a:t>
            </a:r>
          </a:p>
          <a:p>
            <a:pPr eaLnBrk="1" hangingPunct="1"/>
            <a:r>
              <a:rPr lang="en-US" sz="2000"/>
              <a:t>mechanism at low T</a:t>
            </a: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5673725" y="6156325"/>
            <a:ext cx="4537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dirty="0" smtClean="0"/>
              <a:t>Aixia </a:t>
            </a:r>
            <a:r>
              <a:rPr lang="en-US" sz="2000" dirty="0"/>
              <a:t>Xu et al, arXiv:1111.1268</a:t>
            </a:r>
          </a:p>
        </p:txBody>
      </p:sp>
      <p:grpSp>
        <p:nvGrpSpPr>
          <p:cNvPr id="3079" name="Group 10"/>
          <p:cNvGrpSpPr>
            <a:grpSpLocks/>
          </p:cNvGrpSpPr>
          <p:nvPr/>
        </p:nvGrpSpPr>
        <p:grpSpPr bwMode="auto">
          <a:xfrm>
            <a:off x="34925" y="1295400"/>
            <a:ext cx="5689600" cy="4410075"/>
            <a:chOff x="295" y="1422"/>
            <a:chExt cx="3084" cy="2642"/>
          </a:xfrm>
        </p:grpSpPr>
        <p:pic>
          <p:nvPicPr>
            <p:cNvPr id="308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422"/>
              <a:ext cx="3084" cy="2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Line 8"/>
            <p:cNvSpPr>
              <a:spLocks noChangeShapeType="1"/>
            </p:cNvSpPr>
            <p:nvPr/>
          </p:nvSpPr>
          <p:spPr bwMode="auto">
            <a:xfrm>
              <a:off x="2018" y="1525"/>
              <a:ext cx="0" cy="217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9"/>
            <p:cNvSpPr>
              <a:spLocks noChangeShapeType="1"/>
            </p:cNvSpPr>
            <p:nvPr/>
          </p:nvSpPr>
          <p:spPr bwMode="auto">
            <a:xfrm>
              <a:off x="757" y="2695"/>
              <a:ext cx="2495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1116013" y="3706813"/>
            <a:ext cx="792162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140 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267200"/>
            <a:ext cx="1832626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Jaroszynski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742950"/>
            <a:ext cx="7312025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359382" y="152400"/>
            <a:ext cx="76322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SuperPower production </a:t>
            </a:r>
            <a:r>
              <a:rPr lang="en-U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chronology</a:t>
            </a:r>
            <a:endParaRPr lang="en-US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20" name="Line 6"/>
          <p:cNvSpPr>
            <a:spLocks noChangeShapeType="1"/>
          </p:cNvSpPr>
          <p:nvPr/>
        </p:nvSpPr>
        <p:spPr bwMode="auto">
          <a:xfrm>
            <a:off x="4067175" y="2492375"/>
            <a:ext cx="0" cy="2160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076825" y="4868863"/>
            <a:ext cx="666750" cy="3667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/>
              <a:t>BZO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2124075" y="4941888"/>
            <a:ext cx="1009650" cy="3667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/>
              <a:t>no BZO</a:t>
            </a: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468312" y="6308725"/>
            <a:ext cx="8294687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/>
              <a:t>&gt;100 A @ 77 =&gt;  &gt; 140 A @ 14 T </a:t>
            </a:r>
            <a:r>
              <a:rPr lang="en-US" b="1" dirty="0" smtClean="0"/>
              <a:t>L He with a few exceptions</a:t>
            </a:r>
            <a:endParaRPr lang="en-US" b="1" dirty="0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700338" y="1700213"/>
            <a:ext cx="211613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4.2 K  14 T ||c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276600" y="4797425"/>
            <a:ext cx="138588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77 K  SF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476375" y="836613"/>
            <a:ext cx="335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averages over many samples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7720013" y="3232150"/>
            <a:ext cx="78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140 A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708400" y="2127250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BZO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247900" y="582453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M3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000875" y="575310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15655" y="685800"/>
            <a:ext cx="4375945" cy="1014413"/>
            <a:chOff x="4615655" y="685800"/>
            <a:chExt cx="4375945" cy="1014413"/>
          </a:xfrm>
        </p:grpSpPr>
        <p:sp>
          <p:nvSpPr>
            <p:cNvPr id="2" name="Oval 1"/>
            <p:cNvSpPr/>
            <p:nvPr/>
          </p:nvSpPr>
          <p:spPr bwMode="auto">
            <a:xfrm>
              <a:off x="4615655" y="1019969"/>
              <a:ext cx="794545" cy="680244"/>
            </a:xfrm>
            <a:prstGeom prst="ellipse">
              <a:avLst/>
            </a:prstGeom>
            <a:noFill/>
            <a:ln w="38100" cap="flat" cmpd="sng" algn="ctr">
              <a:solidFill>
                <a:srgbClr val="3333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562600" y="685800"/>
              <a:ext cx="3429000" cy="92333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3333FF"/>
                  </a:solidFill>
                </a:rPr>
                <a:t>By accident – this is our most heavily characterized conductor</a:t>
              </a:r>
              <a:endParaRPr lang="en-US" sz="1800" b="1" dirty="0">
                <a:solidFill>
                  <a:srgbClr val="3333FF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082774" y="4572000"/>
            <a:ext cx="1832626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Jaroszynski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31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12713" y="0"/>
          <a:ext cx="891698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Graph" r:id="rId3" imgW="4022141" imgH="3091891" progId="Origin50.Graph">
                  <p:embed/>
                </p:oleObj>
              </mc:Choice>
              <mc:Fallback>
                <p:oleObj name="Graph" r:id="rId3" imgW="4022141" imgH="3091891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0"/>
                        <a:ext cx="8916987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059975" y="184150"/>
            <a:ext cx="34002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20K </a:t>
            </a:r>
            <a:r>
              <a:rPr lang="en-U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anisotropy</a:t>
            </a:r>
            <a:endParaRPr lang="en-US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10200" y="6153090"/>
            <a:ext cx="3581400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Aixia Xu and Dima Abraimov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3566"/>
            <a:ext cx="7086600" cy="585418"/>
          </a:xfrm>
        </p:spPr>
        <p:txBody>
          <a:bodyPr/>
          <a:lstStyle/>
          <a:p>
            <a:r>
              <a:rPr lang="en-US" dirty="0" smtClean="0"/>
              <a:t>Length and variability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1471814"/>
          </a:xfrm>
        </p:spPr>
        <p:txBody>
          <a:bodyPr/>
          <a:lstStyle/>
          <a:p>
            <a:r>
              <a:rPr lang="en-US" dirty="0" smtClean="0"/>
              <a:t>Both are getting understood</a:t>
            </a:r>
          </a:p>
          <a:p>
            <a:r>
              <a:rPr lang="en-US" dirty="0" smtClean="0"/>
              <a:t>But the process and competitive drivers are very 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3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086600" cy="1076325"/>
          </a:xfrm>
        </p:spPr>
        <p:txBody>
          <a:bodyPr/>
          <a:lstStyle/>
          <a:p>
            <a:pPr eaLnBrk="1" hangingPunct="1"/>
            <a:r>
              <a:rPr lang="en-US" dirty="0" smtClean="0"/>
              <a:t>Manufacturing processes are quite different in scale and cost</a:t>
            </a:r>
          </a:p>
        </p:txBody>
      </p:sp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0"/>
            <a:ext cx="4724400" cy="2855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6488" y="1543050"/>
            <a:ext cx="4151312" cy="304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5525" y="4733925"/>
            <a:ext cx="63150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74" name="Straight Connector 10"/>
          <p:cNvCxnSpPr>
            <a:cxnSpLocks noChangeShapeType="1"/>
          </p:cNvCxnSpPr>
          <p:nvPr/>
        </p:nvCxnSpPr>
        <p:spPr bwMode="auto">
          <a:xfrm>
            <a:off x="131763" y="4648200"/>
            <a:ext cx="8915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7175" name="TextBox 11"/>
          <p:cNvSpPr txBox="1">
            <a:spLocks noChangeArrowheads="1"/>
          </p:cNvSpPr>
          <p:nvPr/>
        </p:nvSpPr>
        <p:spPr bwMode="auto">
          <a:xfrm>
            <a:off x="152400" y="4923472"/>
            <a:ext cx="1981200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Powder in tube: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2212 and </a:t>
            </a:r>
            <a:r>
              <a:rPr lang="en-US" sz="1800" b="1" dirty="0" smtClean="0">
                <a:solidFill>
                  <a:srgbClr val="FF0000"/>
                </a:solidFill>
              </a:rPr>
              <a:t>2223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Can use standard metal fabrication lines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176" name="TextBox 12"/>
          <p:cNvSpPr txBox="1">
            <a:spLocks noChangeArrowheads="1"/>
          </p:cNvSpPr>
          <p:nvPr/>
        </p:nvSpPr>
        <p:spPr bwMode="auto">
          <a:xfrm>
            <a:off x="304800" y="1077913"/>
            <a:ext cx="1981200" cy="369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IBAD-REBCO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Manufacturing processes are quite different </a:t>
            </a:r>
            <a:r>
              <a:rPr lang="en-US" dirty="0" smtClean="0"/>
              <a:t>– so what?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" y="1219200"/>
            <a:ext cx="3810000" cy="5559087"/>
          </a:xfrm>
        </p:spPr>
        <p:txBody>
          <a:bodyPr/>
          <a:lstStyle/>
          <a:p>
            <a:r>
              <a:rPr lang="en-US" sz="2400" dirty="0" smtClean="0"/>
              <a:t>Each REBCO process requires its own dedicated team and production line</a:t>
            </a:r>
          </a:p>
          <a:p>
            <a:r>
              <a:rPr lang="en-US" sz="2400" dirty="0" smtClean="0"/>
              <a:t>Each process has its own challenges</a:t>
            </a:r>
          </a:p>
          <a:p>
            <a:r>
              <a:rPr lang="en-US" sz="2400" dirty="0" smtClean="0"/>
              <a:t>Each line costs tens of millions </a:t>
            </a:r>
          </a:p>
          <a:p>
            <a:r>
              <a:rPr lang="en-US" sz="2400" dirty="0" smtClean="0"/>
              <a:t>Each fab line is a black box</a:t>
            </a:r>
          </a:p>
          <a:p>
            <a:r>
              <a:rPr lang="en-US" sz="2400" dirty="0" smtClean="0"/>
              <a:t>REBCO is the ONLY conductor to offer high temperature magnets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00600" y="1295400"/>
            <a:ext cx="3810000" cy="4143315"/>
          </a:xfrm>
        </p:spPr>
        <p:txBody>
          <a:bodyPr/>
          <a:lstStyle/>
          <a:p>
            <a:r>
              <a:rPr lang="en-US" dirty="0" smtClean="0"/>
              <a:t>2212 uses standard metal fabrication routes</a:t>
            </a:r>
          </a:p>
          <a:p>
            <a:r>
              <a:rPr lang="en-US" dirty="0" smtClean="0"/>
              <a:t>Team needed is much smaller</a:t>
            </a:r>
          </a:p>
          <a:p>
            <a:r>
              <a:rPr lang="en-US" dirty="0" smtClean="0"/>
              <a:t>Scale up is easier (2212 can use ITER scale up route)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5638800"/>
            <a:ext cx="464820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2212 could survive on magnet users – is this possible for REBCO?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04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371600" y="138113"/>
            <a:ext cx="7086600" cy="1076325"/>
          </a:xfrm>
        </p:spPr>
        <p:txBody>
          <a:bodyPr/>
          <a:lstStyle/>
          <a:p>
            <a:pPr eaLnBrk="1" hangingPunct="1"/>
            <a:r>
              <a:rPr lang="en-US" smtClean="0"/>
              <a:t>Conductor and Coil technologies are intimately linked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133540" y="1423988"/>
            <a:ext cx="6144777" cy="4401204"/>
            <a:chOff x="2133574" y="1577787"/>
            <a:chExt cx="6145659" cy="4401087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2819532" y="1981001"/>
              <a:ext cx="3810545" cy="3809899"/>
            </a:xfrm>
            <a:prstGeom prst="ellipse">
              <a:avLst/>
            </a:prstGeom>
            <a:noFill/>
            <a:ln w="412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2744128" y="3885157"/>
              <a:ext cx="152396" cy="1588"/>
            </a:xfrm>
            <a:prstGeom prst="straightConnector1">
              <a:avLst/>
            </a:prstGeom>
            <a:ln w="60325">
              <a:solidFill>
                <a:schemeClr val="tx2">
                  <a:lumMod val="60000"/>
                  <a:lumOff val="4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>
              <a:off x="6554674" y="3885157"/>
              <a:ext cx="152396" cy="1588"/>
            </a:xfrm>
            <a:prstGeom prst="straightConnector1">
              <a:avLst/>
            </a:prstGeom>
            <a:ln w="60325">
              <a:solidFill>
                <a:schemeClr val="tx2">
                  <a:lumMod val="60000"/>
                  <a:lumOff val="4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648594" y="1981001"/>
              <a:ext cx="152422" cy="1587"/>
            </a:xfrm>
            <a:prstGeom prst="straightConnector1">
              <a:avLst/>
            </a:prstGeom>
            <a:ln w="6032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>
              <a:off x="4572383" y="5790900"/>
              <a:ext cx="228633" cy="1587"/>
            </a:xfrm>
            <a:prstGeom prst="straightConnector1">
              <a:avLst/>
            </a:prstGeom>
            <a:ln w="60325">
              <a:solidFill>
                <a:schemeClr val="tx2">
                  <a:lumMod val="60000"/>
                  <a:lumOff val="4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45" name="TextBox 18"/>
            <p:cNvSpPr txBox="1">
              <a:spLocks noChangeArrowheads="1"/>
            </p:cNvSpPr>
            <p:nvPr/>
          </p:nvSpPr>
          <p:spPr bwMode="auto">
            <a:xfrm>
              <a:off x="2651575" y="1577787"/>
              <a:ext cx="4024436" cy="1938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333FF"/>
                  </a:solidFill>
                  <a:latin typeface="Calibri" pitchFamily="34" charset="0"/>
                </a:rPr>
                <a:t>Coils, R&amp;D </a:t>
              </a:r>
              <a:br>
                <a:rPr lang="en-US" sz="2400" b="1" dirty="0">
                  <a:solidFill>
                    <a:srgbClr val="3333FF"/>
                  </a:solidFill>
                  <a:latin typeface="Calibri" pitchFamily="34" charset="0"/>
                </a:rPr>
              </a:br>
              <a:r>
                <a:rPr lang="en-US" sz="2400" b="1" dirty="0">
                  <a:solidFill>
                    <a:srgbClr val="3333FF"/>
                  </a:solidFill>
                  <a:latin typeface="Calibri" pitchFamily="34" charset="0"/>
                </a:rPr>
                <a:t>Test Beds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</a:rPr>
                <a:t>27T with SuperPower</a:t>
              </a: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Calibri" pitchFamily="34" charset="0"/>
                </a:rPr>
                <a:t>22.5T OI and 31T </a:t>
              </a:r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</a:rPr>
                <a:t>2212 NHMFL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</a:rPr>
                <a:t>34 T YBCO NHMFL</a:t>
              </a:r>
            </a:p>
          </p:txBody>
        </p:sp>
        <p:sp>
          <p:nvSpPr>
            <p:cNvPr id="14346" name="TextBox 19"/>
            <p:cNvSpPr txBox="1">
              <a:spLocks noChangeArrowheads="1"/>
            </p:cNvSpPr>
            <p:nvPr/>
          </p:nvSpPr>
          <p:spPr bwMode="auto">
            <a:xfrm>
              <a:off x="4572174" y="4039934"/>
              <a:ext cx="3707059" cy="1938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333FF"/>
                  </a:solidFill>
                  <a:latin typeface="Calibri" pitchFamily="34" charset="0"/>
                </a:rPr>
                <a:t>HTS Magnet</a:t>
              </a:r>
            </a:p>
            <a:p>
              <a:pPr algn="ctr"/>
              <a:r>
                <a:rPr lang="en-US" sz="2400" b="1" dirty="0">
                  <a:solidFill>
                    <a:srgbClr val="3333FF"/>
                  </a:solidFill>
                  <a:latin typeface="Calibri" pitchFamily="34" charset="0"/>
                </a:rPr>
                <a:t>Systems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</a:rPr>
                <a:t>32 T</a:t>
              </a: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Calibri" pitchFamily="34" charset="0"/>
                </a:rPr>
                <a:t>Neutron scattering facilities</a:t>
              </a: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Calibri" pitchFamily="34" charset="0"/>
                </a:rPr>
                <a:t>SMES + Muon Colliders</a:t>
              </a:r>
              <a:endParaRPr lang="en-US" sz="2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4347" name="TextBox 20"/>
            <p:cNvSpPr txBox="1">
              <a:spLocks noChangeArrowheads="1"/>
            </p:cNvSpPr>
            <p:nvPr/>
          </p:nvSpPr>
          <p:spPr bwMode="auto">
            <a:xfrm>
              <a:off x="2133574" y="4039934"/>
              <a:ext cx="1635233" cy="1938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Calibri" pitchFamily="34" charset="0"/>
                </a:rPr>
                <a:t>Conductors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</a:rPr>
                <a:t>YBCO 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</a:rPr>
                <a:t>2212</a:t>
              </a: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Calibri" pitchFamily="34" charset="0"/>
                </a:rPr>
                <a:t>2223??</a:t>
              </a: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Calibri" pitchFamily="34" charset="0"/>
                </a:rPr>
                <a:t>Fe-base??</a:t>
              </a:r>
              <a:endParaRPr lang="en-US" sz="2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6019800"/>
            <a:ext cx="91440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The key challenge of today is to build test or user coils that drive the technology without  failure risking black-marking of HTS magnet technology</a:t>
            </a:r>
            <a:endParaRPr lang="en-US" sz="1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9" y="1361281"/>
            <a:ext cx="2381382" cy="229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5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345"/>
            <a:ext cx="7086600" cy="1077860"/>
          </a:xfrm>
        </p:spPr>
        <p:txBody>
          <a:bodyPr/>
          <a:lstStyle/>
          <a:p>
            <a:r>
              <a:rPr lang="en-US" dirty="0" smtClean="0"/>
              <a:t>A personal take on imminent key technology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772400" cy="5091267"/>
          </a:xfrm>
        </p:spPr>
        <p:txBody>
          <a:bodyPr/>
          <a:lstStyle/>
          <a:p>
            <a:r>
              <a:rPr lang="en-US" dirty="0" smtClean="0"/>
              <a:t>Understanding how to safely quench magnets like the recent NIMS-RIKEN 24 T, BNL 15 T and NHMFL 32T magnet</a:t>
            </a:r>
          </a:p>
          <a:p>
            <a:r>
              <a:rPr lang="en-US" dirty="0" smtClean="0"/>
              <a:t>Developing viable cables of REBCO</a:t>
            </a:r>
          </a:p>
          <a:p>
            <a:r>
              <a:rPr lang="en-US" dirty="0" smtClean="0"/>
              <a:t>Bringing bubble formation in 2212 under control so that recent short sample J</a:t>
            </a:r>
            <a:r>
              <a:rPr lang="en-US" baseline="-25000" dirty="0" smtClean="0"/>
              <a:t>e</a:t>
            </a:r>
            <a:r>
              <a:rPr lang="en-US" dirty="0" smtClean="0"/>
              <a:t> values can be obtained in long lengths</a:t>
            </a:r>
          </a:p>
          <a:p>
            <a:r>
              <a:rPr lang="en-US" dirty="0" smtClean="0"/>
              <a:t>Ensuring that insulation technology proceeds in parallel with conductor and magnet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610599" cy="427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6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345"/>
            <a:ext cx="7086600" cy="1077860"/>
          </a:xfrm>
        </p:spPr>
        <p:txBody>
          <a:bodyPr/>
          <a:lstStyle/>
          <a:p>
            <a:r>
              <a:rPr lang="en-US" dirty="0" smtClean="0"/>
              <a:t>Part 1: What </a:t>
            </a:r>
            <a:r>
              <a:rPr lang="en-US" dirty="0" smtClean="0"/>
              <a:t>do we need for a secure HTS magnet technology?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49339" y="1714108"/>
            <a:ext cx="3079661" cy="422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D9737"/>
              </a:buClr>
              <a:buFont typeface="Wingdings" pitchFamily="2" charset="2"/>
              <a:buBlip>
                <a:blip r:embed="rId2"/>
              </a:buBlip>
              <a:defRPr sz="28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 sz="2400" b="1">
                <a:solidFill>
                  <a:srgbClr val="5F5F5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Blip>
                <a:blip r:embed="rId2"/>
              </a:buBlip>
              <a:defRPr sz="2000" b="1">
                <a:solidFill>
                  <a:srgbClr val="5F5F5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2"/>
              </a:buBlip>
              <a:defRPr b="1">
                <a:solidFill>
                  <a:srgbClr val="5F5F5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2"/>
              </a:buBlip>
              <a:defRPr b="1">
                <a:solidFill>
                  <a:srgbClr val="5F5F5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2"/>
              </a:buBlip>
              <a:defRPr b="1">
                <a:solidFill>
                  <a:srgbClr val="5F5F5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2"/>
              </a:buBlip>
              <a:defRPr b="1">
                <a:solidFill>
                  <a:srgbClr val="5F5F5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2"/>
              </a:buBlip>
              <a:defRPr b="1">
                <a:solidFill>
                  <a:srgbClr val="5F5F5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2"/>
              </a:buBlip>
              <a:defRPr b="1">
                <a:solidFill>
                  <a:srgbClr val="5F5F5F"/>
                </a:solidFill>
                <a:latin typeface="+mn-lt"/>
              </a:defRPr>
            </a:lvl9pPr>
          </a:lstStyle>
          <a:p>
            <a:r>
              <a:rPr lang="en-US" sz="2400" dirty="0" smtClean="0"/>
              <a:t>A real applications pull that can generate continuous conductor orders</a:t>
            </a:r>
          </a:p>
          <a:p>
            <a:r>
              <a:rPr lang="en-US" sz="2400" dirty="0" smtClean="0"/>
              <a:t>Conductors worth continuous orders</a:t>
            </a:r>
            <a:endParaRPr lang="en-US" sz="2400" dirty="0"/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689261" y="1775970"/>
            <a:ext cx="5073739" cy="3939030"/>
            <a:chOff x="2133574" y="1577787"/>
            <a:chExt cx="6145659" cy="4770410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2819532" y="1981001"/>
              <a:ext cx="3810545" cy="3809899"/>
            </a:xfrm>
            <a:prstGeom prst="ellipse">
              <a:avLst/>
            </a:prstGeom>
            <a:noFill/>
            <a:ln w="412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2744128" y="3885157"/>
              <a:ext cx="152396" cy="1588"/>
            </a:xfrm>
            <a:prstGeom prst="straightConnector1">
              <a:avLst/>
            </a:prstGeom>
            <a:ln w="60325">
              <a:solidFill>
                <a:schemeClr val="tx2">
                  <a:lumMod val="60000"/>
                  <a:lumOff val="4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6554674" y="3885157"/>
              <a:ext cx="152396" cy="1588"/>
            </a:xfrm>
            <a:prstGeom prst="straightConnector1">
              <a:avLst/>
            </a:prstGeom>
            <a:ln w="60325">
              <a:solidFill>
                <a:schemeClr val="tx2">
                  <a:lumMod val="60000"/>
                  <a:lumOff val="4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648594" y="1981001"/>
              <a:ext cx="152422" cy="1587"/>
            </a:xfrm>
            <a:prstGeom prst="straightConnector1">
              <a:avLst/>
            </a:prstGeom>
            <a:ln w="6032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4572383" y="5790900"/>
              <a:ext cx="228633" cy="1587"/>
            </a:xfrm>
            <a:prstGeom prst="straightConnector1">
              <a:avLst/>
            </a:prstGeom>
            <a:ln w="60325">
              <a:solidFill>
                <a:schemeClr val="tx2">
                  <a:lumMod val="60000"/>
                  <a:lumOff val="4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8"/>
            <p:cNvSpPr txBox="1">
              <a:spLocks noChangeArrowheads="1"/>
            </p:cNvSpPr>
            <p:nvPr/>
          </p:nvSpPr>
          <p:spPr bwMode="auto">
            <a:xfrm>
              <a:off x="3204766" y="1577787"/>
              <a:ext cx="2918050" cy="1939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333FF"/>
                  </a:solidFill>
                  <a:latin typeface="Calibri" pitchFamily="34" charset="0"/>
                </a:rPr>
                <a:t>Coils, R&amp;D </a:t>
              </a:r>
              <a:br>
                <a:rPr lang="en-US" sz="2400" b="1" dirty="0">
                  <a:solidFill>
                    <a:srgbClr val="3333FF"/>
                  </a:solidFill>
                  <a:latin typeface="Calibri" pitchFamily="34" charset="0"/>
                </a:rPr>
              </a:br>
              <a:r>
                <a:rPr lang="en-US" sz="2400" b="1" dirty="0">
                  <a:solidFill>
                    <a:srgbClr val="3333FF"/>
                  </a:solidFill>
                  <a:latin typeface="Calibri" pitchFamily="34" charset="0"/>
                </a:rPr>
                <a:t>Test Beds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</a:rPr>
                <a:t>27T with SuperPower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</a:rPr>
                <a:t>31T 2212 NHMFL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</a:rPr>
                <a:t>34 T YBCO NHMFL</a:t>
              </a:r>
            </a:p>
          </p:txBody>
        </p:sp>
        <p:sp>
          <p:nvSpPr>
            <p:cNvPr id="13" name="TextBox 19"/>
            <p:cNvSpPr txBox="1">
              <a:spLocks noChangeArrowheads="1"/>
            </p:cNvSpPr>
            <p:nvPr/>
          </p:nvSpPr>
          <p:spPr bwMode="auto">
            <a:xfrm>
              <a:off x="4572174" y="4039934"/>
              <a:ext cx="3707059" cy="2308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333FF"/>
                  </a:solidFill>
                  <a:latin typeface="Calibri" pitchFamily="34" charset="0"/>
                </a:rPr>
                <a:t>HTS Magnet</a:t>
              </a:r>
            </a:p>
            <a:p>
              <a:pPr algn="ctr"/>
              <a:r>
                <a:rPr lang="en-US" sz="2400" b="1" dirty="0">
                  <a:solidFill>
                    <a:srgbClr val="3333FF"/>
                  </a:solidFill>
                  <a:latin typeface="Calibri" pitchFamily="34" charset="0"/>
                </a:rPr>
                <a:t>Systems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</a:rPr>
                <a:t>32 T</a:t>
              </a: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Calibri" pitchFamily="34" charset="0"/>
                </a:rPr>
                <a:t>Neutron scattering facilities</a:t>
              </a: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Calibri" pitchFamily="34" charset="0"/>
                </a:rPr>
                <a:t>SMES + Muon </a:t>
              </a:r>
              <a:r>
                <a:rPr lang="en-US" sz="2400" b="1" dirty="0" smtClean="0">
                  <a:solidFill>
                    <a:srgbClr val="FF0000"/>
                  </a:solidFill>
                  <a:latin typeface="Calibri" pitchFamily="34" charset="0"/>
                </a:rPr>
                <a:t>Colliders</a:t>
              </a: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Calibri" pitchFamily="34" charset="0"/>
                </a:rPr>
                <a:t>NMR</a:t>
              </a:r>
              <a:endParaRPr lang="en-US" sz="2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4" name="TextBox 20"/>
            <p:cNvSpPr txBox="1">
              <a:spLocks noChangeArrowheads="1"/>
            </p:cNvSpPr>
            <p:nvPr/>
          </p:nvSpPr>
          <p:spPr bwMode="auto">
            <a:xfrm>
              <a:off x="2133574" y="4039934"/>
              <a:ext cx="1635233" cy="1938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Calibri" pitchFamily="34" charset="0"/>
                </a:rPr>
                <a:t>Conductors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</a:rPr>
                <a:t>YBCO 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</a:rPr>
                <a:t>2212</a:t>
              </a: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Calibri" pitchFamily="34" charset="0"/>
                </a:rPr>
                <a:t>2223??</a:t>
              </a: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Calibri" pitchFamily="34" charset="0"/>
                </a:rPr>
                <a:t>Fe-base??</a:t>
              </a:r>
              <a:endParaRPr lang="en-US" sz="2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611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345"/>
            <a:ext cx="7086600" cy="1077860"/>
          </a:xfrm>
        </p:spPr>
        <p:txBody>
          <a:bodyPr/>
          <a:lstStyle/>
          <a:p>
            <a:r>
              <a:rPr lang="en-US" dirty="0" smtClean="0"/>
              <a:t>Part 2. What </a:t>
            </a:r>
            <a:r>
              <a:rPr lang="en-US" dirty="0" smtClean="0"/>
              <a:t>do we need for a secure HTS magnet technology?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918912"/>
          </a:xfrm>
        </p:spPr>
        <p:txBody>
          <a:bodyPr/>
          <a:lstStyle/>
          <a:p>
            <a:r>
              <a:rPr lang="en-US" dirty="0" smtClean="0"/>
              <a:t>Conductors in length with assured, uniform and predictable performance</a:t>
            </a:r>
          </a:p>
          <a:p>
            <a:r>
              <a:rPr lang="en-US" dirty="0" smtClean="0"/>
              <a:t>Cabled versions of the conductor</a:t>
            </a:r>
          </a:p>
          <a:p>
            <a:r>
              <a:rPr lang="en-US" dirty="0" smtClean="0"/>
              <a:t>Effective </a:t>
            </a:r>
            <a:r>
              <a:rPr lang="en-US" dirty="0" smtClean="0"/>
              <a:t>thin insulations</a:t>
            </a:r>
            <a:endParaRPr lang="en-US" dirty="0" smtClean="0"/>
          </a:p>
          <a:p>
            <a:r>
              <a:rPr lang="en-US" dirty="0" smtClean="0"/>
              <a:t>Resistance to Lorentz and other coil forces</a:t>
            </a:r>
          </a:p>
          <a:p>
            <a:r>
              <a:rPr lang="en-US" dirty="0" smtClean="0"/>
              <a:t>Quench protection</a:t>
            </a:r>
          </a:p>
          <a:p>
            <a:r>
              <a:rPr lang="en-US" dirty="0" smtClean="0"/>
              <a:t>Affordability</a:t>
            </a:r>
          </a:p>
          <a:p>
            <a:r>
              <a:rPr lang="en-US" dirty="0" smtClean="0"/>
              <a:t>Reliable performance under plausible service conditions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53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086600" cy="107786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3 HTS conductors – </a:t>
            </a:r>
            <a:r>
              <a:rPr lang="en-US" dirty="0" smtClean="0"/>
              <a:t>so why only consider 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48" y="3505200"/>
            <a:ext cx="4344527" cy="523862"/>
          </a:xfrm>
        </p:spPr>
        <p:txBody>
          <a:bodyPr/>
          <a:lstStyle/>
          <a:p>
            <a:r>
              <a:rPr lang="en-US" dirty="0" smtClean="0"/>
              <a:t>REBCO coated conductor tapes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7055166" y="1181150"/>
            <a:ext cx="1905000" cy="2591624"/>
            <a:chOff x="10134600" y="1219200"/>
            <a:chExt cx="1905000" cy="2591624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134600" y="1937574"/>
              <a:ext cx="1905000" cy="187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33"/>
            <p:cNvSpPr txBox="1">
              <a:spLocks noChangeArrowheads="1"/>
            </p:cNvSpPr>
            <p:nvPr/>
          </p:nvSpPr>
          <p:spPr bwMode="auto">
            <a:xfrm>
              <a:off x="10143699" y="1219200"/>
              <a:ext cx="18288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3333FF"/>
                  </a:solidFill>
                </a:rPr>
                <a:t>Bi-2212 round wire ~ 1mm dia.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3816" y="1143000"/>
            <a:ext cx="7772400" cy="1586063"/>
            <a:chOff x="0" y="1152538"/>
            <a:chExt cx="7772400" cy="1590661"/>
          </a:xfrm>
        </p:grpSpPr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228600" y="1717292"/>
              <a:ext cx="6705600" cy="1025907"/>
              <a:chOff x="228600" y="1718783"/>
              <a:chExt cx="6705600" cy="1025466"/>
            </a:xfrm>
          </p:grpSpPr>
          <p:sp>
            <p:nvSpPr>
              <p:cNvPr id="9" name="TextBox 33"/>
              <p:cNvSpPr txBox="1">
                <a:spLocks noChangeArrowheads="1"/>
              </p:cNvSpPr>
              <p:nvPr/>
            </p:nvSpPr>
            <p:spPr bwMode="auto">
              <a:xfrm>
                <a:off x="228600" y="1718783"/>
                <a:ext cx="6705600" cy="646053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 b="1" dirty="0"/>
                  <a:t> Bi-2223 tapes </a:t>
                </a:r>
                <a:r>
                  <a:rPr lang="en-US" sz="1800" b="1" dirty="0" smtClean="0"/>
                  <a:t>exhaustively </a:t>
                </a:r>
                <a:r>
                  <a:rPr lang="en-US" sz="1800" b="1" dirty="0"/>
                  <a:t>studied for power applications </a:t>
                </a:r>
                <a:r>
                  <a:rPr lang="en-US" sz="1800" b="1" dirty="0" smtClean="0"/>
                  <a:t>30-77K:  How much more development is possible?</a:t>
                </a:r>
                <a:endParaRPr lang="en-US" sz="1800" b="1" dirty="0"/>
              </a:p>
            </p:txBody>
          </p:sp>
          <p:pic>
            <p:nvPicPr>
              <p:cNvPr id="10" name="Picture 37" descr="OX3162 FHT1 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600" y="2364836"/>
                <a:ext cx="6629400" cy="379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" name="Content Placeholder 2"/>
            <p:cNvSpPr txBox="1">
              <a:spLocks/>
            </p:cNvSpPr>
            <p:nvPr/>
          </p:nvSpPr>
          <p:spPr bwMode="auto">
            <a:xfrm>
              <a:off x="0" y="1152538"/>
              <a:ext cx="7772400" cy="5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D9737"/>
                </a:buClr>
                <a:buFont typeface="Wingdings" pitchFamily="2" charset="2"/>
                <a:buBlip>
                  <a:blip r:embed="rId4"/>
                </a:buBlip>
                <a:defRPr sz="2800" b="1">
                  <a:solidFill>
                    <a:schemeClr val="hlink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Blip>
                  <a:blip r:embed="rId4"/>
                </a:buBlip>
                <a:defRPr sz="2400" b="1">
                  <a:solidFill>
                    <a:srgbClr val="5F5F5F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Blip>
                  <a:blip r:embed="rId4"/>
                </a:buBlip>
                <a:defRPr sz="2000" b="1">
                  <a:solidFill>
                    <a:srgbClr val="5F5F5F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Blip>
                  <a:blip r:embed="rId4"/>
                </a:buBlip>
                <a:defRPr b="1">
                  <a:solidFill>
                    <a:srgbClr val="5F5F5F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Blip>
                  <a:blip r:embed="rId4"/>
                </a:buBlip>
                <a:defRPr b="1">
                  <a:solidFill>
                    <a:srgbClr val="5F5F5F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Blip>
                  <a:blip r:embed="rId4"/>
                </a:buBlip>
                <a:defRPr b="1">
                  <a:solidFill>
                    <a:srgbClr val="5F5F5F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Blip>
                  <a:blip r:embed="rId4"/>
                </a:buBlip>
                <a:defRPr b="1">
                  <a:solidFill>
                    <a:srgbClr val="5F5F5F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Blip>
                  <a:blip r:embed="rId4"/>
                </a:buBlip>
                <a:defRPr b="1">
                  <a:solidFill>
                    <a:srgbClr val="5F5F5F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Blip>
                  <a:blip r:embed="rId4"/>
                </a:buBlip>
                <a:defRPr b="1">
                  <a:solidFill>
                    <a:srgbClr val="5F5F5F"/>
                  </a:solidFill>
                  <a:latin typeface="+mn-lt"/>
                </a:defRPr>
              </a:lvl9pPr>
            </a:lstStyle>
            <a:p>
              <a:r>
                <a:rPr lang="en-US" dirty="0" smtClean="0"/>
                <a:t>Bi-2223 multifilament tapes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816" y="3424357"/>
            <a:ext cx="8973837" cy="3128843"/>
            <a:chOff x="63816" y="3424357"/>
            <a:chExt cx="8973837" cy="3128843"/>
          </a:xfrm>
        </p:grpSpPr>
        <p:grpSp>
          <p:nvGrpSpPr>
            <p:cNvPr id="41" name="Group 40"/>
            <p:cNvGrpSpPr/>
            <p:nvPr/>
          </p:nvGrpSpPr>
          <p:grpSpPr>
            <a:xfrm>
              <a:off x="63816" y="3424357"/>
              <a:ext cx="8973837" cy="3128843"/>
              <a:chOff x="63816" y="3424357"/>
              <a:chExt cx="8973837" cy="3128843"/>
            </a:xfrm>
          </p:grpSpPr>
          <p:sp>
            <p:nvSpPr>
              <p:cNvPr id="12" name="AutoShape 6" descr="Cork"/>
              <p:cNvSpPr>
                <a:spLocks noChangeArrowheads="1"/>
              </p:cNvSpPr>
              <p:nvPr/>
            </p:nvSpPr>
            <p:spPr bwMode="auto">
              <a:xfrm>
                <a:off x="3044931" y="5214549"/>
                <a:ext cx="4451579" cy="710579"/>
              </a:xfrm>
              <a:prstGeom prst="cube">
                <a:avLst>
                  <a:gd name="adj" fmla="val 72194"/>
                </a:avLst>
              </a:pr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 flipH="1">
                <a:off x="5463192" y="3467651"/>
                <a:ext cx="878493" cy="305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altLang="zh-CN" sz="1400" b="1">
                    <a:ea typeface="SimSun" pitchFamily="2" charset="-122"/>
                  </a:rPr>
                  <a:t>2 </a:t>
                </a:r>
                <a:r>
                  <a:rPr lang="en-US" altLang="zh-CN" sz="1400" b="1">
                    <a:latin typeface="Symbol" pitchFamily="18" charset="2"/>
                    <a:ea typeface="SimSun" pitchFamily="2" charset="-122"/>
                  </a:rPr>
                  <a:t>m</a:t>
                </a:r>
                <a:r>
                  <a:rPr lang="en-US" altLang="zh-CN" sz="1400" b="1">
                    <a:ea typeface="SimSun" pitchFamily="2" charset="-122"/>
                  </a:rPr>
                  <a:t>m Ag</a:t>
                </a:r>
              </a:p>
            </p:txBody>
          </p:sp>
          <p:sp>
            <p:nvSpPr>
              <p:cNvPr id="14" name="AutoShape 8" descr="Granite"/>
              <p:cNvSpPr>
                <a:spLocks noChangeArrowheads="1"/>
              </p:cNvSpPr>
              <p:nvPr/>
            </p:nvSpPr>
            <p:spPr bwMode="auto">
              <a:xfrm>
                <a:off x="3040807" y="4862695"/>
                <a:ext cx="4092758" cy="834278"/>
              </a:xfrm>
              <a:prstGeom prst="cube">
                <a:avLst>
                  <a:gd name="adj" fmla="val 56042"/>
                </a:avLst>
              </a:prstGeom>
              <a:blipFill dpi="0" rotWithShape="1">
                <a:blip r:embed="rId6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utoShape 9"/>
              <p:cNvSpPr>
                <a:spLocks noChangeArrowheads="1"/>
              </p:cNvSpPr>
              <p:nvPr/>
            </p:nvSpPr>
            <p:spPr bwMode="auto">
              <a:xfrm>
                <a:off x="3044931" y="4821462"/>
                <a:ext cx="3584085" cy="476926"/>
              </a:xfrm>
              <a:prstGeom prst="cube">
                <a:avLst>
                  <a:gd name="adj" fmla="val 927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AutoShape 10"/>
              <p:cNvSpPr>
                <a:spLocks noChangeArrowheads="1"/>
              </p:cNvSpPr>
              <p:nvPr/>
            </p:nvSpPr>
            <p:spPr bwMode="auto">
              <a:xfrm>
                <a:off x="3043557" y="4777481"/>
                <a:ext cx="3365493" cy="476926"/>
              </a:xfrm>
              <a:prstGeom prst="cube">
                <a:avLst>
                  <a:gd name="adj" fmla="val 100000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AutoShape 11"/>
              <p:cNvSpPr>
                <a:spLocks noChangeArrowheads="1"/>
              </p:cNvSpPr>
              <p:nvPr/>
            </p:nvSpPr>
            <p:spPr bwMode="auto">
              <a:xfrm>
                <a:off x="3047681" y="4752741"/>
                <a:ext cx="3241761" cy="476926"/>
              </a:xfrm>
              <a:prstGeom prst="cube">
                <a:avLst>
                  <a:gd name="adj" fmla="val 100000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AutoShape 12"/>
              <p:cNvSpPr>
                <a:spLocks noChangeArrowheads="1"/>
              </p:cNvSpPr>
              <p:nvPr/>
            </p:nvSpPr>
            <p:spPr bwMode="auto">
              <a:xfrm>
                <a:off x="3043557" y="4723878"/>
                <a:ext cx="3105657" cy="476926"/>
              </a:xfrm>
              <a:prstGeom prst="cube">
                <a:avLst>
                  <a:gd name="adj" fmla="val 9712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AutoShape 13"/>
              <p:cNvSpPr>
                <a:spLocks noChangeArrowheads="1"/>
              </p:cNvSpPr>
              <p:nvPr/>
            </p:nvSpPr>
            <p:spPr bwMode="auto">
              <a:xfrm>
                <a:off x="3047681" y="4678522"/>
                <a:ext cx="2821075" cy="476926"/>
              </a:xfrm>
              <a:prstGeom prst="cube">
                <a:avLst>
                  <a:gd name="adj" fmla="val 9712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AutoShape 14"/>
              <p:cNvSpPr>
                <a:spLocks noChangeArrowheads="1"/>
              </p:cNvSpPr>
              <p:nvPr/>
            </p:nvSpPr>
            <p:spPr bwMode="auto">
              <a:xfrm>
                <a:off x="3044931" y="4622170"/>
                <a:ext cx="2466378" cy="483799"/>
              </a:xfrm>
              <a:prstGeom prst="cube">
                <a:avLst>
                  <a:gd name="adj" fmla="val 89102"/>
                </a:avLst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AutoShape 15" descr="Bouquet"/>
              <p:cNvSpPr>
                <a:spLocks noChangeArrowheads="1"/>
              </p:cNvSpPr>
              <p:nvPr/>
            </p:nvSpPr>
            <p:spPr bwMode="auto">
              <a:xfrm>
                <a:off x="3049056" y="4534207"/>
                <a:ext cx="2155675" cy="485173"/>
              </a:xfrm>
              <a:prstGeom prst="cube">
                <a:avLst>
                  <a:gd name="adj" fmla="val 81838"/>
                </a:avLst>
              </a:pr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AutoShape 16" descr="Cork"/>
              <p:cNvSpPr>
                <a:spLocks noChangeArrowheads="1"/>
              </p:cNvSpPr>
              <p:nvPr/>
            </p:nvSpPr>
            <p:spPr bwMode="auto">
              <a:xfrm>
                <a:off x="3047681" y="4376148"/>
                <a:ext cx="1719866" cy="523657"/>
              </a:xfrm>
              <a:prstGeom prst="cube">
                <a:avLst>
                  <a:gd name="adj" fmla="val 55907"/>
                </a:avLst>
              </a:pr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3" name="Text Box 17"/>
              <p:cNvSpPr txBox="1">
                <a:spLocks noChangeArrowheads="1"/>
              </p:cNvSpPr>
              <p:nvPr/>
            </p:nvSpPr>
            <p:spPr bwMode="auto">
              <a:xfrm flipH="1">
                <a:off x="3427124" y="4387143"/>
                <a:ext cx="929360" cy="303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altLang="zh-CN" sz="1400" b="1">
                    <a:solidFill>
                      <a:schemeClr val="bg1"/>
                    </a:solidFill>
                    <a:ea typeface="SimSun" pitchFamily="2" charset="-122"/>
                  </a:rPr>
                  <a:t>20</a:t>
                </a:r>
                <a:r>
                  <a:rPr lang="en-US" altLang="zh-CN" sz="1400" b="1">
                    <a:solidFill>
                      <a:schemeClr val="bg1"/>
                    </a:solidFill>
                    <a:latin typeface="Symbol" pitchFamily="18" charset="2"/>
                    <a:ea typeface="SimSun" pitchFamily="2" charset="-122"/>
                  </a:rPr>
                  <a:t>m</a:t>
                </a:r>
                <a:r>
                  <a:rPr lang="en-US" altLang="zh-CN" sz="1400" b="1">
                    <a:solidFill>
                      <a:schemeClr val="bg1"/>
                    </a:solidFill>
                    <a:ea typeface="SimSun" pitchFamily="2" charset="-122"/>
                  </a:rPr>
                  <a:t>m Cu</a:t>
                </a:r>
              </a:p>
            </p:txBody>
          </p:sp>
          <p:sp>
            <p:nvSpPr>
              <p:cNvPr id="24" name="Text Box 18"/>
              <p:cNvSpPr txBox="1">
                <a:spLocks noChangeArrowheads="1"/>
              </p:cNvSpPr>
              <p:nvPr/>
            </p:nvSpPr>
            <p:spPr bwMode="auto">
              <a:xfrm flipH="1">
                <a:off x="3366633" y="5710717"/>
                <a:ext cx="929360" cy="305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altLang="zh-CN" sz="1400" b="1">
                    <a:solidFill>
                      <a:schemeClr val="bg1"/>
                    </a:solidFill>
                    <a:ea typeface="SimSun" pitchFamily="2" charset="-122"/>
                  </a:rPr>
                  <a:t>20</a:t>
                </a:r>
                <a:r>
                  <a:rPr lang="en-US" altLang="zh-CN" sz="1400" b="1">
                    <a:solidFill>
                      <a:schemeClr val="bg1"/>
                    </a:solidFill>
                    <a:latin typeface="Symbol" pitchFamily="18" charset="2"/>
                    <a:ea typeface="SimSun" pitchFamily="2" charset="-122"/>
                  </a:rPr>
                  <a:t>m</a:t>
                </a:r>
                <a:r>
                  <a:rPr lang="en-US" altLang="zh-CN" sz="1400" b="1">
                    <a:solidFill>
                      <a:schemeClr val="bg1"/>
                    </a:solidFill>
                    <a:ea typeface="SimSun" pitchFamily="2" charset="-122"/>
                  </a:rPr>
                  <a:t>m Cu</a:t>
                </a:r>
              </a:p>
            </p:txBody>
          </p:sp>
          <p:sp>
            <p:nvSpPr>
              <p:cNvPr id="25" name="Text Box 19"/>
              <p:cNvSpPr txBox="1">
                <a:spLocks noChangeArrowheads="1"/>
              </p:cNvSpPr>
              <p:nvPr/>
            </p:nvSpPr>
            <p:spPr bwMode="auto">
              <a:xfrm flipH="1">
                <a:off x="3363883" y="5393224"/>
                <a:ext cx="2326149" cy="305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altLang="zh-CN" sz="1400" b="1">
                    <a:ea typeface="SimSun" pitchFamily="2" charset="-122"/>
                  </a:rPr>
                  <a:t>50</a:t>
                </a:r>
                <a:r>
                  <a:rPr lang="en-US" altLang="zh-CN" sz="1400" b="1">
                    <a:latin typeface="Symbol" pitchFamily="18" charset="2"/>
                    <a:ea typeface="SimSun" pitchFamily="2" charset="-122"/>
                  </a:rPr>
                  <a:t>m</a:t>
                </a:r>
                <a:r>
                  <a:rPr lang="en-US" altLang="zh-CN" sz="1400" b="1">
                    <a:ea typeface="SimSun" pitchFamily="2" charset="-122"/>
                  </a:rPr>
                  <a:t>m Hastelloy substrate</a:t>
                </a:r>
              </a:p>
            </p:txBody>
          </p:sp>
          <p:sp>
            <p:nvSpPr>
              <p:cNvPr id="26" name="AutoShape 20"/>
              <p:cNvSpPr>
                <a:spLocks noChangeArrowheads="1"/>
              </p:cNvSpPr>
              <p:nvPr/>
            </p:nvSpPr>
            <p:spPr bwMode="auto">
              <a:xfrm rot="5400000" flipH="1">
                <a:off x="4646706" y="3644870"/>
                <a:ext cx="1063807" cy="6227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20408 h 21600"/>
                  <a:gd name="T20" fmla="*/ 18642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8109" y="0"/>
                    </a:moveTo>
                    <a:lnTo>
                      <a:pt x="14618" y="8885"/>
                    </a:lnTo>
                    <a:lnTo>
                      <a:pt x="17587" y="8885"/>
                    </a:lnTo>
                    <a:lnTo>
                      <a:pt x="17587" y="20390"/>
                    </a:lnTo>
                    <a:lnTo>
                      <a:pt x="0" y="20390"/>
                    </a:lnTo>
                    <a:lnTo>
                      <a:pt x="0" y="21600"/>
                    </a:lnTo>
                    <a:lnTo>
                      <a:pt x="18631" y="21600"/>
                    </a:lnTo>
                    <a:lnTo>
                      <a:pt x="18631" y="8885"/>
                    </a:lnTo>
                    <a:lnTo>
                      <a:pt x="21600" y="888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27" name="AutoShape 21"/>
              <p:cNvSpPr>
                <a:spLocks noChangeArrowheads="1"/>
              </p:cNvSpPr>
              <p:nvPr/>
            </p:nvSpPr>
            <p:spPr bwMode="auto">
              <a:xfrm rot="5400000" flipH="1">
                <a:off x="5136108" y="3936276"/>
                <a:ext cx="876885" cy="4110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20083 h 21600"/>
                  <a:gd name="T20" fmla="*/ 18519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864" y="0"/>
                    </a:moveTo>
                    <a:lnTo>
                      <a:pt x="14127" y="7200"/>
                    </a:lnTo>
                    <a:lnTo>
                      <a:pt x="17213" y="7200"/>
                    </a:lnTo>
                    <a:lnTo>
                      <a:pt x="17213" y="20082"/>
                    </a:lnTo>
                    <a:lnTo>
                      <a:pt x="0" y="20082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28" name="Text Box 22"/>
              <p:cNvSpPr txBox="1">
                <a:spLocks noChangeArrowheads="1"/>
              </p:cNvSpPr>
              <p:nvPr/>
            </p:nvSpPr>
            <p:spPr bwMode="auto">
              <a:xfrm flipH="1">
                <a:off x="5724402" y="3749409"/>
                <a:ext cx="998100" cy="303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altLang="zh-CN" sz="1400" b="1">
                    <a:solidFill>
                      <a:srgbClr val="006600"/>
                    </a:solidFill>
                    <a:ea typeface="SimSun" pitchFamily="2" charset="-122"/>
                  </a:rPr>
                  <a:t>1 </a:t>
                </a:r>
                <a:r>
                  <a:rPr lang="en-US" altLang="zh-CN" sz="1400" b="1">
                    <a:solidFill>
                      <a:srgbClr val="006600"/>
                    </a:solidFill>
                    <a:latin typeface="Symbol" pitchFamily="18" charset="2"/>
                    <a:ea typeface="SimSun" pitchFamily="2" charset="-122"/>
                  </a:rPr>
                  <a:t>m</a:t>
                </a:r>
                <a:r>
                  <a:rPr lang="en-US" altLang="zh-CN" sz="1400" b="1">
                    <a:solidFill>
                      <a:srgbClr val="006600"/>
                    </a:solidFill>
                    <a:ea typeface="SimSun" pitchFamily="2" charset="-122"/>
                  </a:rPr>
                  <a:t>m HTS</a:t>
                </a:r>
              </a:p>
            </p:txBody>
          </p:sp>
          <p:sp>
            <p:nvSpPr>
              <p:cNvPr id="29" name="AutoShape 23"/>
              <p:cNvSpPr>
                <a:spLocks noChangeArrowheads="1"/>
              </p:cNvSpPr>
              <p:nvPr/>
            </p:nvSpPr>
            <p:spPr bwMode="auto">
              <a:xfrm rot="5400000" flipH="1">
                <a:off x="5544403" y="4185048"/>
                <a:ext cx="742191" cy="4110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20083 h 21600"/>
                  <a:gd name="T20" fmla="*/ 1852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864" y="0"/>
                    </a:moveTo>
                    <a:lnTo>
                      <a:pt x="14127" y="7200"/>
                    </a:lnTo>
                    <a:lnTo>
                      <a:pt x="17213" y="7200"/>
                    </a:lnTo>
                    <a:lnTo>
                      <a:pt x="17213" y="20082"/>
                    </a:lnTo>
                    <a:lnTo>
                      <a:pt x="0" y="20082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30" name="Text Box 24"/>
              <p:cNvSpPr txBox="1">
                <a:spLocks noChangeArrowheads="1"/>
              </p:cNvSpPr>
              <p:nvPr/>
            </p:nvSpPr>
            <p:spPr bwMode="auto">
              <a:xfrm flipH="1">
                <a:off x="6091472" y="4027043"/>
                <a:ext cx="1292305" cy="303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altLang="zh-CN" sz="1400" b="1" dirty="0">
                    <a:solidFill>
                      <a:srgbClr val="000099"/>
                    </a:solidFill>
                    <a:ea typeface="SimSun" pitchFamily="2" charset="-122"/>
                  </a:rPr>
                  <a:t>~ 30 nm LMO</a:t>
                </a:r>
              </a:p>
            </p:txBody>
          </p:sp>
          <p:sp>
            <p:nvSpPr>
              <p:cNvPr id="31" name="Text Box 25"/>
              <p:cNvSpPr txBox="1">
                <a:spLocks noChangeArrowheads="1"/>
              </p:cNvSpPr>
              <p:nvPr/>
            </p:nvSpPr>
            <p:spPr bwMode="auto">
              <a:xfrm flipH="1">
                <a:off x="6307315" y="4235956"/>
                <a:ext cx="2730338" cy="3669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altLang="zh-CN" sz="1800" b="1">
                    <a:solidFill>
                      <a:srgbClr val="000099"/>
                    </a:solidFill>
                    <a:ea typeface="SimSun" pitchFamily="2" charset="-122"/>
                  </a:rPr>
                  <a:t>~ 30 nm Homo-epi MgO</a:t>
                </a:r>
              </a:p>
            </p:txBody>
          </p:sp>
          <p:sp>
            <p:nvSpPr>
              <p:cNvPr id="32" name="AutoShape 26"/>
              <p:cNvSpPr>
                <a:spLocks noChangeArrowheads="1"/>
              </p:cNvSpPr>
              <p:nvPr/>
            </p:nvSpPr>
            <p:spPr bwMode="auto">
              <a:xfrm rot="5400000" flipH="1">
                <a:off x="5878451" y="4360975"/>
                <a:ext cx="540150" cy="4110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20083 h 21600"/>
                  <a:gd name="T20" fmla="*/ 18522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864" y="0"/>
                    </a:moveTo>
                    <a:lnTo>
                      <a:pt x="14127" y="7200"/>
                    </a:lnTo>
                    <a:lnTo>
                      <a:pt x="17213" y="7200"/>
                    </a:lnTo>
                    <a:lnTo>
                      <a:pt x="17213" y="20082"/>
                    </a:lnTo>
                    <a:lnTo>
                      <a:pt x="0" y="20082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33" name="AutoShape 27"/>
              <p:cNvSpPr>
                <a:spLocks noChangeArrowheads="1"/>
              </p:cNvSpPr>
              <p:nvPr/>
            </p:nvSpPr>
            <p:spPr bwMode="auto">
              <a:xfrm rot="5400000" flipH="1">
                <a:off x="6190495" y="4539650"/>
                <a:ext cx="287255" cy="4110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20083 h 21600"/>
                  <a:gd name="T20" fmla="*/ 185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864" y="0"/>
                    </a:moveTo>
                    <a:lnTo>
                      <a:pt x="14127" y="7200"/>
                    </a:lnTo>
                    <a:lnTo>
                      <a:pt x="17213" y="7200"/>
                    </a:lnTo>
                    <a:lnTo>
                      <a:pt x="17213" y="20082"/>
                    </a:lnTo>
                    <a:lnTo>
                      <a:pt x="0" y="20082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34" name="Text Box 28"/>
              <p:cNvSpPr txBox="1">
                <a:spLocks noChangeArrowheads="1"/>
              </p:cNvSpPr>
              <p:nvPr/>
            </p:nvSpPr>
            <p:spPr bwMode="auto">
              <a:xfrm flipH="1">
                <a:off x="6499786" y="4523212"/>
                <a:ext cx="1776232" cy="305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altLang="zh-CN" sz="1400" b="1">
                    <a:solidFill>
                      <a:srgbClr val="A50021"/>
                    </a:solidFill>
                    <a:ea typeface="SimSun" pitchFamily="2" charset="-122"/>
                  </a:rPr>
                  <a:t>~ 10 nm IBAD MgO</a:t>
                </a:r>
              </a:p>
            </p:txBody>
          </p:sp>
          <p:sp>
            <p:nvSpPr>
              <p:cNvPr id="35" name="AutoShape 29"/>
              <p:cNvSpPr>
                <a:spLocks noChangeArrowheads="1"/>
              </p:cNvSpPr>
              <p:nvPr/>
            </p:nvSpPr>
            <p:spPr bwMode="auto">
              <a:xfrm>
                <a:off x="2664114" y="4707385"/>
                <a:ext cx="329950" cy="1253478"/>
              </a:xfrm>
              <a:prstGeom prst="upDownArrow">
                <a:avLst>
                  <a:gd name="adj1" fmla="val 50000"/>
                  <a:gd name="adj2" fmla="val 76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6" name="Text Box 30"/>
              <p:cNvSpPr txBox="1">
                <a:spLocks noChangeArrowheads="1"/>
              </p:cNvSpPr>
              <p:nvPr/>
            </p:nvSpPr>
            <p:spPr bwMode="auto">
              <a:xfrm>
                <a:off x="1773248" y="5184311"/>
                <a:ext cx="926610" cy="305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&lt; 0.1 mm</a:t>
                </a:r>
              </a:p>
            </p:txBody>
          </p:sp>
          <p:pic>
            <p:nvPicPr>
              <p:cNvPr id="37" name="Picture 3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16" y="6030913"/>
                <a:ext cx="8896350" cy="522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63816" y="4690968"/>
              <a:ext cx="1841184" cy="4001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SuperPower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885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3566"/>
            <a:ext cx="7086600" cy="585418"/>
          </a:xfrm>
        </p:spPr>
        <p:txBody>
          <a:bodyPr/>
          <a:lstStyle/>
          <a:p>
            <a:r>
              <a:rPr lang="en-US" dirty="0" smtClean="0"/>
              <a:t>Why not 2223?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3638561"/>
          </a:xfrm>
        </p:spPr>
        <p:txBody>
          <a:bodyPr/>
          <a:lstStyle/>
          <a:p>
            <a:r>
              <a:rPr lang="en-US" sz="2400" dirty="0" smtClean="0"/>
              <a:t>Like REBCO it is delivered in the superconducting state ……</a:t>
            </a:r>
          </a:p>
          <a:p>
            <a:r>
              <a:rPr lang="en-US" sz="2400" dirty="0" smtClean="0"/>
              <a:t>Like REBCO it is a high aspect tape, typically 4 mm x 0.2 mm thick</a:t>
            </a:r>
          </a:p>
          <a:p>
            <a:r>
              <a:rPr lang="en-US" sz="2400" dirty="0" smtClean="0"/>
              <a:t>It is available in lengths &gt; 1 km….</a:t>
            </a:r>
          </a:p>
          <a:p>
            <a:r>
              <a:rPr lang="en-US" sz="2400" dirty="0" smtClean="0"/>
              <a:t>The one vendor (SEI) is commercially aggressive, often undercutting REBCO in cost and not losing in performance in the 30-77 K range for low fields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495800"/>
            <a:ext cx="8077200" cy="18158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But…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It cannot be cabled to high J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e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It appears near its asymptotic development (black box) </a:t>
            </a:r>
            <a:r>
              <a:rPr lang="en-US" sz="2800" b="1" dirty="0">
                <a:solidFill>
                  <a:srgbClr val="FF0000"/>
                </a:solidFill>
              </a:rPr>
              <a:t>limit </a:t>
            </a:r>
          </a:p>
        </p:txBody>
      </p:sp>
    </p:spTree>
    <p:extLst>
      <p:ext uri="{BB962C8B-B14F-4D97-AF65-F5344CB8AC3E}">
        <p14:creationId xmlns:p14="http://schemas.microsoft.com/office/powerpoint/2010/main" val="6936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91875"/>
            <a:ext cx="8229600" cy="708528"/>
          </a:xfrm>
        </p:spPr>
        <p:txBody>
          <a:bodyPr/>
          <a:lstStyle/>
          <a:p>
            <a:r>
              <a:rPr lang="en-US" sz="4000" dirty="0" smtClean="0"/>
              <a:t>Advantages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46230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REBCO CC tape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451091"/>
          </a:xfrm>
        </p:spPr>
        <p:txBody>
          <a:bodyPr/>
          <a:lstStyle/>
          <a:p>
            <a:r>
              <a:rPr lang="en-US" dirty="0" smtClean="0"/>
              <a:t>Ready as </a:t>
            </a:r>
            <a:r>
              <a:rPr lang="en-US" dirty="0" smtClean="0"/>
              <a:t>delivered</a:t>
            </a:r>
          </a:p>
          <a:p>
            <a:r>
              <a:rPr lang="en-US" dirty="0" smtClean="0"/>
              <a:t>Multiple developers worldwide </a:t>
            </a:r>
            <a:endParaRPr lang="en-US" dirty="0" smtClean="0"/>
          </a:p>
          <a:p>
            <a:r>
              <a:rPr lang="en-US" dirty="0" smtClean="0"/>
              <a:t>Very strong substrate</a:t>
            </a:r>
          </a:p>
          <a:p>
            <a:r>
              <a:rPr lang="en-US" dirty="0" smtClean="0"/>
              <a:t>High J</a:t>
            </a:r>
            <a:r>
              <a:rPr lang="en-US" baseline="-25000" dirty="0" smtClean="0"/>
              <a:t>w</a:t>
            </a:r>
            <a:r>
              <a:rPr lang="en-US" dirty="0" smtClean="0"/>
              <a:t> feasible – 300-500 A/mm</a:t>
            </a:r>
            <a:r>
              <a:rPr lang="en-US" baseline="30000" dirty="0" smtClean="0"/>
              <a:t>2</a:t>
            </a:r>
            <a:r>
              <a:rPr lang="en-US" dirty="0" smtClean="0"/>
              <a:t> in 20T</a:t>
            </a:r>
          </a:p>
          <a:p>
            <a:r>
              <a:rPr lang="en-US" dirty="0" smtClean="0"/>
              <a:t>Could </a:t>
            </a:r>
            <a:r>
              <a:rPr lang="en-US" dirty="0" smtClean="0"/>
              <a:t>offer 30-60K </a:t>
            </a:r>
            <a:r>
              <a:rPr lang="en-US" dirty="0" smtClean="0"/>
              <a:t>operation – potentially transformative for magnet technology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341631"/>
            <a:ext cx="4041775" cy="46230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Round wire 2212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43096"/>
          </a:xfrm>
        </p:spPr>
        <p:txBody>
          <a:bodyPr/>
          <a:lstStyle/>
          <a:p>
            <a:r>
              <a:rPr lang="en-US" dirty="0" smtClean="0"/>
              <a:t>Round wire form</a:t>
            </a:r>
          </a:p>
          <a:p>
            <a:r>
              <a:rPr lang="en-US" dirty="0" smtClean="0"/>
              <a:t>Multifilament form</a:t>
            </a:r>
          </a:p>
          <a:p>
            <a:r>
              <a:rPr lang="en-US" dirty="0" smtClean="0"/>
              <a:t>Isotropic properties</a:t>
            </a:r>
          </a:p>
          <a:p>
            <a:r>
              <a:rPr lang="en-US" dirty="0" smtClean="0"/>
              <a:t>Easy path to cables</a:t>
            </a:r>
          </a:p>
          <a:p>
            <a:r>
              <a:rPr lang="en-US" dirty="0" smtClean="0"/>
              <a:t>Low </a:t>
            </a:r>
            <a:r>
              <a:rPr lang="en-US" dirty="0" smtClean="0"/>
              <a:t>cost manufacture compatible with metal </a:t>
            </a:r>
            <a:r>
              <a:rPr lang="en-US" dirty="0" smtClean="0"/>
              <a:t>superconductor manufacture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9672"/>
            <a:ext cx="8229600" cy="708528"/>
          </a:xfrm>
        </p:spPr>
        <p:txBody>
          <a:bodyPr/>
          <a:lstStyle/>
          <a:p>
            <a:r>
              <a:rPr lang="en-US" sz="4000" dirty="0" smtClean="0"/>
              <a:t>Disadvantages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985493"/>
            <a:ext cx="4040188" cy="46230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REBCO CC tape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432442"/>
            <a:ext cx="4040188" cy="4635757"/>
          </a:xfrm>
        </p:spPr>
        <p:txBody>
          <a:bodyPr/>
          <a:lstStyle/>
          <a:p>
            <a:r>
              <a:rPr lang="en-US" sz="1800" dirty="0" smtClean="0"/>
              <a:t>Single </a:t>
            </a:r>
            <a:r>
              <a:rPr lang="en-US" sz="1800" dirty="0" smtClean="0"/>
              <a:t>filament tape</a:t>
            </a:r>
            <a:endParaRPr lang="en-US" sz="1800" dirty="0" smtClean="0"/>
          </a:p>
          <a:p>
            <a:r>
              <a:rPr lang="en-US" sz="1800" dirty="0" smtClean="0"/>
              <a:t>Anisotropic shape and J</a:t>
            </a:r>
            <a:r>
              <a:rPr lang="en-US" sz="1800" baseline="-25000" dirty="0" smtClean="0"/>
              <a:t>c</a:t>
            </a:r>
            <a:r>
              <a:rPr lang="en-US" sz="1800" baseline="-25000" dirty="0"/>
              <a:t> </a:t>
            </a:r>
            <a:r>
              <a:rPr lang="en-US" sz="1800" dirty="0"/>
              <a:t>w</a:t>
            </a:r>
            <a:r>
              <a:rPr lang="en-US" sz="1800" dirty="0" smtClean="0"/>
              <a:t>ith large magnetization</a:t>
            </a:r>
          </a:p>
          <a:p>
            <a:r>
              <a:rPr lang="en-US" sz="1800" dirty="0" smtClean="0"/>
              <a:t>Plated Cu is costly and dimensionally loose</a:t>
            </a:r>
            <a:endParaRPr lang="en-US" sz="1800" dirty="0"/>
          </a:p>
          <a:p>
            <a:r>
              <a:rPr lang="en-US" sz="1800" dirty="0" smtClean="0"/>
              <a:t>Low </a:t>
            </a:r>
            <a:r>
              <a:rPr lang="en-US" sz="1800" dirty="0" smtClean="0"/>
              <a:t>perpendicular strength complicates winding, impregnation and insulation</a:t>
            </a:r>
          </a:p>
          <a:p>
            <a:r>
              <a:rPr lang="en-US" sz="1800" dirty="0" smtClean="0"/>
              <a:t>Thin Insulation is difficult</a:t>
            </a:r>
            <a:endParaRPr lang="en-US" sz="1800" dirty="0" smtClean="0"/>
          </a:p>
          <a:p>
            <a:r>
              <a:rPr lang="en-US" sz="1800" dirty="0" smtClean="0"/>
              <a:t>Manufacture </a:t>
            </a:r>
            <a:r>
              <a:rPr lang="en-US" sz="1800" dirty="0" smtClean="0"/>
              <a:t>is very specific to each </a:t>
            </a:r>
            <a:r>
              <a:rPr lang="en-US" sz="1800" dirty="0" smtClean="0"/>
              <a:t>process (black box)</a:t>
            </a:r>
            <a:endParaRPr lang="en-US" sz="1800" dirty="0" smtClean="0"/>
          </a:p>
          <a:p>
            <a:r>
              <a:rPr lang="en-US" sz="1800" dirty="0" smtClean="0"/>
              <a:t>Capital and skilled team intensive</a:t>
            </a:r>
          </a:p>
          <a:p>
            <a:r>
              <a:rPr lang="en-US" sz="1800" dirty="0" smtClean="0"/>
              <a:t>Path to cables without loss of J</a:t>
            </a:r>
            <a:r>
              <a:rPr lang="en-US" sz="1800" baseline="-25000" dirty="0" smtClean="0"/>
              <a:t>w</a:t>
            </a:r>
            <a:r>
              <a:rPr lang="en-US" sz="1800" dirty="0" smtClean="0"/>
              <a:t> not yet clear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955524"/>
            <a:ext cx="4041775" cy="46230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Round wire 2212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432442"/>
            <a:ext cx="4041775" cy="4247959"/>
          </a:xfrm>
        </p:spPr>
        <p:txBody>
          <a:bodyPr/>
          <a:lstStyle/>
          <a:p>
            <a:r>
              <a:rPr lang="en-US" sz="1800" dirty="0" smtClean="0"/>
              <a:t>Long length </a:t>
            </a:r>
            <a:r>
              <a:rPr lang="en-US" sz="1800" dirty="0" smtClean="0"/>
              <a:t>J</a:t>
            </a:r>
            <a:r>
              <a:rPr lang="en-US" sz="1800" baseline="-25000" dirty="0"/>
              <a:t>e</a:t>
            </a:r>
            <a:r>
              <a:rPr lang="en-US" sz="1800" dirty="0" smtClean="0"/>
              <a:t> must be raised to best </a:t>
            </a:r>
            <a:r>
              <a:rPr lang="en-US" sz="1800" dirty="0"/>
              <a:t>short </a:t>
            </a:r>
            <a:r>
              <a:rPr lang="en-US" sz="1800" dirty="0" smtClean="0"/>
              <a:t>J</a:t>
            </a:r>
            <a:r>
              <a:rPr lang="en-US" sz="1800" baseline="-25000" dirty="0" smtClean="0"/>
              <a:t>e</a:t>
            </a:r>
            <a:endParaRPr lang="en-US" sz="1800" dirty="0" smtClean="0"/>
          </a:p>
          <a:p>
            <a:r>
              <a:rPr lang="en-US" sz="1800" dirty="0" smtClean="0"/>
              <a:t>Filaments within bundle </a:t>
            </a:r>
            <a:r>
              <a:rPr lang="en-US" sz="1800" dirty="0" smtClean="0"/>
              <a:t>are coupled</a:t>
            </a:r>
            <a:endParaRPr lang="en-US" sz="1800" dirty="0" smtClean="0"/>
          </a:p>
          <a:p>
            <a:r>
              <a:rPr lang="en-US" sz="1800" dirty="0" smtClean="0"/>
              <a:t>Much less strong </a:t>
            </a:r>
            <a:r>
              <a:rPr lang="en-US" sz="1800" dirty="0" smtClean="0"/>
              <a:t>than </a:t>
            </a:r>
            <a:r>
              <a:rPr lang="en-US" sz="1800" dirty="0" smtClean="0"/>
              <a:t>REBCO – needs </a:t>
            </a:r>
            <a:r>
              <a:rPr lang="en-US" sz="1800" dirty="0" smtClean="0"/>
              <a:t>separate strengthener</a:t>
            </a:r>
            <a:endParaRPr lang="en-US" sz="1800" dirty="0" smtClean="0"/>
          </a:p>
          <a:p>
            <a:r>
              <a:rPr lang="en-US" sz="1800" dirty="0" smtClean="0"/>
              <a:t>Complex HT in pure 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adds complexity at the magnet winder site</a:t>
            </a:r>
          </a:p>
          <a:p>
            <a:r>
              <a:rPr lang="en-US" sz="1800" dirty="0" smtClean="0"/>
              <a:t>Insulations </a:t>
            </a:r>
            <a:r>
              <a:rPr lang="en-US" sz="1800" dirty="0" smtClean="0"/>
              <a:t>need development</a:t>
            </a:r>
          </a:p>
          <a:p>
            <a:r>
              <a:rPr lang="en-US" sz="1800" dirty="0" smtClean="0"/>
              <a:t>Intrinsic anisotropy will limit use to less than 15 K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8505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58"/>
            <a:ext cx="9144000" cy="6635682"/>
          </a:xfrm>
          <a:prstGeom prst="rect">
            <a:avLst/>
          </a:prstGeom>
        </p:spPr>
      </p:pic>
      <p:pic>
        <p:nvPicPr>
          <p:cNvPr id="7" name="MgB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58"/>
            <a:ext cx="9144000" cy="6635682"/>
          </a:xfrm>
          <a:prstGeom prst="rect">
            <a:avLst/>
          </a:prstGeom>
        </p:spPr>
      </p:pic>
      <p:pic>
        <p:nvPicPr>
          <p:cNvPr id="8" name="22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58"/>
            <a:ext cx="9144000" cy="6635683"/>
          </a:xfrm>
          <a:prstGeom prst="rect">
            <a:avLst/>
          </a:prstGeom>
        </p:spPr>
      </p:pic>
      <p:pic>
        <p:nvPicPr>
          <p:cNvPr id="11" name="ReBCO with fadeout MgB2 and 22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58"/>
            <a:ext cx="9144000" cy="6635683"/>
          </a:xfrm>
          <a:prstGeom prst="rect">
            <a:avLst/>
          </a:prstGeom>
        </p:spPr>
      </p:pic>
      <p:pic>
        <p:nvPicPr>
          <p:cNvPr id="12" name="2212 Old data s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58"/>
            <a:ext cx="9144000" cy="6635683"/>
          </a:xfrm>
          <a:prstGeom prst="rect">
            <a:avLst/>
          </a:prstGeom>
        </p:spPr>
      </p:pic>
      <p:pic>
        <p:nvPicPr>
          <p:cNvPr id="13" name="2212 High Density Process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58"/>
            <a:ext cx="9144000" cy="6635683"/>
          </a:xfrm>
          <a:prstGeom prst="rect">
            <a:avLst/>
          </a:prstGeom>
        </p:spPr>
      </p:pic>
      <p:sp>
        <p:nvSpPr>
          <p:cNvPr id="9" name="Text Box 492"/>
          <p:cNvSpPr txBox="1">
            <a:spLocks noChangeArrowheads="1"/>
          </p:cNvSpPr>
          <p:nvPr/>
        </p:nvSpPr>
        <p:spPr bwMode="auto">
          <a:xfrm>
            <a:off x="6969456" y="5091752"/>
            <a:ext cx="2133600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/>
              <a:t>Plot maintained by Peter Lee at: http://magnet.fsu.edu/~lee/plot/plot.htm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6200"/>
            <a:ext cx="9103056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Peter Lee’s champion J</a:t>
            </a:r>
            <a:r>
              <a:rPr lang="en-US" sz="3200" b="1" baseline="-25000" dirty="0" smtClean="0"/>
              <a:t>e</a:t>
            </a:r>
            <a:r>
              <a:rPr lang="en-US" sz="3200" b="1" dirty="0" smtClean="0"/>
              <a:t> plot – HTS is good!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620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3566"/>
            <a:ext cx="7086600" cy="585418"/>
          </a:xfrm>
        </p:spPr>
        <p:txBody>
          <a:bodyPr/>
          <a:lstStyle/>
          <a:p>
            <a:r>
              <a:rPr lang="en-US" dirty="0" smtClean="0"/>
              <a:t>An alternative view of the plot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334000"/>
            <a:ext cx="8153400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REBCO test coils allow an overall </a:t>
            </a:r>
            <a:r>
              <a:rPr lang="en-US" dirty="0" err="1" smtClean="0"/>
              <a:t>J</a:t>
            </a:r>
            <a:r>
              <a:rPr lang="en-US" baseline="-25000" dirty="0" err="1" smtClean="0"/>
              <a:t>cu</a:t>
            </a:r>
            <a:r>
              <a:rPr lang="en-US" dirty="0" smtClean="0"/>
              <a:t> that is unrealistic EXCEPT under circumstances where active quench detection and PROTECTION works and/or loss of the coil is tolerable – defects matter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3219985"/>
          </a:xfrm>
        </p:spPr>
        <p:txBody>
          <a:bodyPr/>
          <a:lstStyle/>
          <a:p>
            <a:r>
              <a:rPr lang="en-US" dirty="0" smtClean="0"/>
              <a:t>Peter Lee plot is self-chosen best case plot</a:t>
            </a:r>
          </a:p>
          <a:p>
            <a:pPr lvl="1"/>
            <a:r>
              <a:rPr lang="en-US" dirty="0" smtClean="0"/>
              <a:t>What is typical?</a:t>
            </a:r>
          </a:p>
          <a:p>
            <a:pPr lvl="1"/>
            <a:r>
              <a:rPr lang="en-US" dirty="0" smtClean="0"/>
              <a:t>What is the mission critical result?</a:t>
            </a:r>
          </a:p>
          <a:p>
            <a:r>
              <a:rPr lang="en-US" dirty="0" smtClean="0"/>
              <a:t>Length dependence and process dependence are very different for REBCO and 2212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HMFL tempate Lucida sans">
  <a:themeElements>
    <a:clrScheme name="">
      <a:dk1>
        <a:srgbClr val="000000"/>
      </a:dk1>
      <a:lt1>
        <a:srgbClr val="FFFFFF"/>
      </a:lt1>
      <a:dk2>
        <a:srgbClr val="006D00"/>
      </a:dk2>
      <a:lt2>
        <a:srgbClr val="919191"/>
      </a:lt2>
      <a:accent1>
        <a:srgbClr val="FFFF00"/>
      </a:accent1>
      <a:accent2>
        <a:srgbClr val="005400"/>
      </a:accent2>
      <a:accent3>
        <a:srgbClr val="FFFFFF"/>
      </a:accent3>
      <a:accent4>
        <a:srgbClr val="000000"/>
      </a:accent4>
      <a:accent5>
        <a:srgbClr val="FFFFAA"/>
      </a:accent5>
      <a:accent6>
        <a:srgbClr val="004B00"/>
      </a:accent6>
      <a:hlink>
        <a:srgbClr val="3365FB"/>
      </a:hlink>
      <a:folHlink>
        <a:srgbClr val="7DFF7D"/>
      </a:folHlink>
    </a:clrScheme>
    <a:fontScheme name="ASC@FSU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SC@FSU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C@FSU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C@FSU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C@FSU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C@FSU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C@FSU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C@FSU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NHMFL tempate Lucida sans</Template>
  <TotalTime>27469</TotalTime>
  <Words>955</Words>
  <Application>Microsoft Office PowerPoint</Application>
  <PresentationFormat>On-screen Show (4:3)</PresentationFormat>
  <Paragraphs>164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NHMFL tempate Lucida sans</vt:lpstr>
      <vt:lpstr>Graph</vt:lpstr>
      <vt:lpstr>Conductors for HTS Magnets: Why we need both REBCO coated conductors and round wire Bi-2212</vt:lpstr>
      <vt:lpstr>Part 1: What do we need for a secure HTS magnet technology?</vt:lpstr>
      <vt:lpstr>Part 2. What do we need for a secure HTS magnet technology?</vt:lpstr>
      <vt:lpstr> 3 HTS conductors – so why only consider 2?</vt:lpstr>
      <vt:lpstr>Why not 2223?</vt:lpstr>
      <vt:lpstr>Advantages</vt:lpstr>
      <vt:lpstr>Disadvantages</vt:lpstr>
      <vt:lpstr>PowerPoint Presentation</vt:lpstr>
      <vt:lpstr>An alternative view of the plot</vt:lpstr>
      <vt:lpstr>Snapshot of 2212 problems</vt:lpstr>
      <vt:lpstr>PowerPoint Presentation</vt:lpstr>
      <vt:lpstr>PowerPoint Presentation</vt:lpstr>
      <vt:lpstr>PowerPoint Presentation</vt:lpstr>
      <vt:lpstr>Length and variability issues</vt:lpstr>
      <vt:lpstr>Manufacturing processes are quite different in scale and cost</vt:lpstr>
      <vt:lpstr>Manufacturing processes are quite different – so what?</vt:lpstr>
      <vt:lpstr>Conductor and Coil technologies are intimately linked</vt:lpstr>
      <vt:lpstr>A personal take on imminent key technology challenges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Larbalestier</dc:creator>
  <cp:lastModifiedBy>David Larbalestier</cp:lastModifiedBy>
  <cp:revision>363</cp:revision>
  <cp:lastPrinted>2012-05-25T17:28:00Z</cp:lastPrinted>
  <dcterms:created xsi:type="dcterms:W3CDTF">2009-06-26T12:08:13Z</dcterms:created>
  <dcterms:modified xsi:type="dcterms:W3CDTF">2012-05-30T18:07:53Z</dcterms:modified>
</cp:coreProperties>
</file>