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4" r:id="rId2"/>
    <p:sldId id="325" r:id="rId3"/>
    <p:sldId id="321" r:id="rId4"/>
    <p:sldId id="323" r:id="rId5"/>
    <p:sldId id="319" r:id="rId6"/>
    <p:sldId id="327" r:id="rId7"/>
    <p:sldId id="329" r:id="rId8"/>
    <p:sldId id="32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1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DE7ED-7422-A54A-AFA4-34993901F360}" type="datetimeFigureOut">
              <a:rPr lang="en-US" smtClean="0">
                <a:latin typeface="Arial"/>
              </a:rPr>
              <a:t>5/29/12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FA70E-65FE-F64D-B53C-0E4BE7ADFCC5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132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ED446A-913C-684E-A7EE-E0D6D85A9573}" type="datetimeFigureOut">
              <a:rPr lang="en-US" smtClean="0"/>
              <a:pPr/>
              <a:t>5/29/12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7221AF4E-A08A-BE4F-8E27-DF04692668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66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1AF4E-A08A-BE4F-8E27-DF04692668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6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44" y="1051560"/>
            <a:ext cx="7544634" cy="1470025"/>
          </a:xfrm>
        </p:spPr>
        <p:txBody>
          <a:bodyPr anchor="t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378" y="301728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2960" y="6382512"/>
            <a:ext cx="5072811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9318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06500"/>
            <a:ext cx="8851900" cy="500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82640" y="6402470"/>
            <a:ext cx="171196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400800"/>
            <a:ext cx="537464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" y="640080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4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23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2451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6350"/>
            <a:ext cx="4572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" y="1028700"/>
            <a:ext cx="44831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495800" cy="536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99100" y="63944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000" y="6394450"/>
            <a:ext cx="5334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700" y="6394450"/>
            <a:ext cx="4572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4FA8863F-9730-A244-9B23-8257BEF979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9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9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7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30,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A8863F-9730-A244-9B23-8257BEF97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"/>
              </a:schemeClr>
            </a:gs>
            <a:gs pos="100000">
              <a:schemeClr val="bg2">
                <a:lumMod val="10000"/>
              </a:schemeClr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8100" y="109538"/>
            <a:ext cx="6921500" cy="776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500" y="1066800"/>
            <a:ext cx="8896350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12" name="Picture 24" descr="C:\Documents and Settings\kevin.XENOLAND\My Documents\fnalppt\sub-pages\Fermi_Blue_subpage.jpg"/>
          <p:cNvPicPr>
            <a:picLocks noChangeAspect="1" noChangeArrowheads="1"/>
          </p:cNvPicPr>
          <p:nvPr/>
        </p:nvPicPr>
        <p:blipFill rotWithShape="1">
          <a:blip r:embed="rId1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3250" b="99250" l="83000" r="96688">
                        <a14:foregroundMark x1="84938" y1="95750" x2="84938" y2="95750"/>
                        <a14:foregroundMark x1="94125" y1="96333" x2="94125" y2="96333"/>
                        <a14:foregroundMark x1="95875" y1="96667" x2="95875" y2="96667"/>
                        <a14:foregroundMark x1="92313" y1="96667" x2="92313" y2="96667"/>
                        <a14:foregroundMark x1="93188" y1="95500" x2="93188" y2="95500"/>
                        <a14:foregroundMark x1="92438" y1="94750" x2="92438" y2="94750"/>
                        <a14:foregroundMark x1="89438" y1="96083" x2="89438" y2="96083"/>
                        <a14:foregroundMark x1="88313" y1="97000" x2="88313" y2="97000"/>
                        <a14:foregroundMark x1="86625" y1="96250" x2="86625" y2="96250"/>
                      </a14:backgroundRemoval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2679" t="92685" r="2666" b="1072"/>
          <a:stretch/>
        </p:blipFill>
        <p:spPr bwMode="auto">
          <a:xfrm>
            <a:off x="7791263" y="6343486"/>
            <a:ext cx="1340037" cy="42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35000" y="6394450"/>
            <a:ext cx="5022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5657663" y="639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500" y="6400636"/>
            <a:ext cx="419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471AF44-9188-6348-8E78-DE9B08E3A6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5.jpg"/><Relationship Id="rId5" Type="http://schemas.openxmlformats.org/officeDocument/2006/relationships/image" Target="../media/image6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8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44" y="1280160"/>
            <a:ext cx="7544634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MAP HTS Magnet Workshop</a:t>
            </a:r>
            <a:br>
              <a:rPr lang="en-US" sz="3600" dirty="0" smtClean="0"/>
            </a:br>
            <a:r>
              <a:rPr lang="en-US" sz="3600" dirty="0" smtClean="0"/>
              <a:t>Welcome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378" y="3017280"/>
            <a:ext cx="6400800" cy="2304020"/>
          </a:xfrm>
        </p:spPr>
        <p:txBody>
          <a:bodyPr>
            <a:normAutofit/>
          </a:bodyPr>
          <a:lstStyle/>
          <a:p>
            <a:r>
              <a:rPr lang="en-US" dirty="0" smtClean="0"/>
              <a:t>M.A. Palmer</a:t>
            </a:r>
          </a:p>
          <a:p>
            <a:r>
              <a:rPr lang="en-US" dirty="0" smtClean="0"/>
              <a:t>MAP Director</a:t>
            </a:r>
          </a:p>
          <a:p>
            <a:endParaRPr lang="en-US" dirty="0"/>
          </a:p>
          <a:p>
            <a:r>
              <a:rPr lang="en-US" dirty="0" smtClean="0"/>
              <a:t>May 30,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7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First, thanks to all of you for coming.  We’re looking forward to a productive two days…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Our goal for this workshop is to review the status of the conductors that will enable the construction of very high field accelerator magnets…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our effort to demonstrate the feasibility of a neutrino factory or </a:t>
            </a:r>
            <a:r>
              <a:rPr lang="en-US" dirty="0" err="1" smtClean="0"/>
              <a:t>TeV</a:t>
            </a:r>
            <a:r>
              <a:rPr lang="en-US" dirty="0" smtClean="0"/>
              <a:t>-scale </a:t>
            </a:r>
            <a:r>
              <a:rPr lang="en-US" dirty="0" err="1" smtClean="0"/>
              <a:t>muon</a:t>
            </a:r>
            <a:r>
              <a:rPr lang="en-US" dirty="0" smtClean="0"/>
              <a:t> collider, the </a:t>
            </a:r>
            <a:r>
              <a:rPr lang="en-US" dirty="0" err="1"/>
              <a:t>M</a:t>
            </a:r>
            <a:r>
              <a:rPr lang="en-US" dirty="0" err="1" smtClean="0"/>
              <a:t>uon</a:t>
            </a:r>
            <a:r>
              <a:rPr lang="en-US" dirty="0" smtClean="0"/>
              <a:t> Accelerator </a:t>
            </a:r>
            <a:r>
              <a:rPr lang="en-US" dirty="0"/>
              <a:t>P</a:t>
            </a:r>
            <a:r>
              <a:rPr lang="en-US" dirty="0" smtClean="0"/>
              <a:t>rogram represents the high energy physics effort most critically tied to capabilities in this area.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Technical Challenges - Cooling</a:t>
            </a:r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18200" y="2143302"/>
            <a:ext cx="3124200" cy="2428697"/>
          </a:xfrm>
        </p:spPr>
        <p:txBody>
          <a:bodyPr>
            <a:normAutofit fontScale="85000" lnSpcReduction="20000"/>
          </a:bodyPr>
          <a:lstStyle/>
          <a:p>
            <a:pPr marL="228600" indent="-228600"/>
            <a:r>
              <a:rPr lang="en-US" dirty="0"/>
              <a:t>Some components beyond state-of-art: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high field HTS solenoids </a:t>
            </a:r>
            <a:r>
              <a:rPr lang="en-US" dirty="0" smtClean="0"/>
              <a:t>(30-40 T)</a:t>
            </a:r>
            <a:endParaRPr lang="en-US" dirty="0"/>
          </a:p>
          <a:p>
            <a:pPr lvl="1"/>
            <a:r>
              <a:rPr lang="en-US" dirty="0" smtClean="0"/>
              <a:t>High </a:t>
            </a:r>
            <a:r>
              <a:rPr lang="en-US" dirty="0"/>
              <a:t>gradient RF cavities operating in </a:t>
            </a:r>
            <a:r>
              <a:rPr lang="en-US" dirty="0" smtClean="0"/>
              <a:t>multi-Tesla </a:t>
            </a:r>
            <a:r>
              <a:rPr lang="en-US" dirty="0"/>
              <a:t>fields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16385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May 30, 2012</a:t>
            </a:r>
            <a:endParaRPr lang="en-US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159B6-1D9D-4F47-B7B3-C2A32A8C1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9400" y="1044575"/>
            <a:ext cx="8674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  <a:defRPr/>
            </a:pPr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</a:rPr>
              <a:t>Development 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of a cooling channel design to reduce the 6D phase space by a factor of O(10</a:t>
            </a:r>
            <a:r>
              <a:rPr lang="en-US" sz="2400" kern="0" baseline="30000" dirty="0">
                <a:solidFill>
                  <a:srgbClr val="FFFFFF"/>
                </a:solidFill>
                <a:latin typeface="Calibri" pitchFamily="34" charset="0"/>
              </a:rPr>
              <a:t>6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)  </a:t>
            </a:r>
            <a:r>
              <a:rPr lang="en-US" sz="2400" kern="0" dirty="0" smtClean="0">
                <a:solidFill>
                  <a:srgbClr val="FFFFFF"/>
                </a:solidFill>
                <a:latin typeface="Arial"/>
                <a:cs typeface="Arial"/>
              </a:rPr>
              <a:t>→</a:t>
            </a:r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</a:rPr>
              <a:t>  luminosity of 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O(10</a:t>
            </a:r>
            <a:r>
              <a:rPr lang="en-US" sz="2400" kern="0" baseline="30000" dirty="0">
                <a:solidFill>
                  <a:srgbClr val="FFFFFF"/>
                </a:solidFill>
                <a:latin typeface="Calibri" pitchFamily="34" charset="0"/>
              </a:rPr>
              <a:t>34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) cm</a:t>
            </a:r>
            <a:r>
              <a:rPr lang="en-US" sz="2400" kern="0" baseline="30000" dirty="0">
                <a:solidFill>
                  <a:srgbClr val="FFFFFF"/>
                </a:solidFill>
                <a:latin typeface="Calibri" pitchFamily="34" charset="0"/>
              </a:rPr>
              <a:t>-</a:t>
            </a:r>
            <a:r>
              <a:rPr lang="en-US" sz="2400" kern="0" baseline="30000" dirty="0" smtClean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US" sz="2400" kern="0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2400" kern="0" dirty="0">
                <a:solidFill>
                  <a:srgbClr val="FFFFFF"/>
                </a:solidFill>
                <a:latin typeface="Calibri" pitchFamily="34" charset="0"/>
              </a:rPr>
              <a:t>s</a:t>
            </a:r>
            <a:r>
              <a:rPr lang="en-US" sz="2400" kern="0" baseline="30000" dirty="0">
                <a:solidFill>
                  <a:srgbClr val="FFFFFF"/>
                </a:solidFill>
                <a:latin typeface="Calibri" pitchFamily="34" charset="0"/>
              </a:rPr>
              <a:t>-1</a:t>
            </a:r>
            <a:endParaRPr lang="en-US" sz="1100" kern="0" baseline="300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082799"/>
            <a:ext cx="5880100" cy="4017037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939801" y="2176463"/>
            <a:ext cx="124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R. Palmer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9312" y="2362617"/>
            <a:ext cx="2429872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Emittance</a:t>
            </a:r>
            <a:r>
              <a:rPr lang="en-US" dirty="0" smtClean="0"/>
              <a:t> Reduction</a:t>
            </a:r>
            <a:br>
              <a:rPr lang="en-US" dirty="0" smtClean="0"/>
            </a:br>
            <a:r>
              <a:rPr lang="en-US" dirty="0" smtClean="0"/>
              <a:t>via Ionization Cooling</a:t>
            </a:r>
            <a:br>
              <a:rPr lang="en-US" dirty="0" smtClean="0"/>
            </a:br>
            <a:r>
              <a:rPr lang="en-US" dirty="0" smtClean="0"/>
              <a:t>for an Energy Frontier</a:t>
            </a:r>
            <a:br>
              <a:rPr lang="en-US" dirty="0" smtClean="0"/>
            </a:br>
            <a:r>
              <a:rPr lang="en-US" dirty="0" err="1" smtClean="0"/>
              <a:t>Muon</a:t>
            </a:r>
            <a:r>
              <a:rPr lang="en-US" dirty="0" smtClean="0"/>
              <a:t> Collider</a:t>
            </a:r>
          </a:p>
          <a:p>
            <a:pPr algn="ctr"/>
            <a:endParaRPr lang="en-US" dirty="0" smtClean="0"/>
          </a:p>
        </p:txBody>
      </p:sp>
      <p:sp>
        <p:nvSpPr>
          <p:cNvPr id="8" name="Left Arrow 7"/>
          <p:cNvSpPr/>
          <p:nvPr/>
        </p:nvSpPr>
        <p:spPr>
          <a:xfrm>
            <a:off x="3136900" y="3492500"/>
            <a:ext cx="1866900" cy="271245"/>
          </a:xfrm>
          <a:prstGeom prst="leftArrow">
            <a:avLst/>
          </a:prstGeom>
          <a:gradFill>
            <a:gsLst>
              <a:gs pos="1000">
                <a:schemeClr val="accent2">
                  <a:lumMod val="60000"/>
                  <a:lumOff val="40000"/>
                </a:schemeClr>
              </a:gs>
              <a:gs pos="100000">
                <a:srgbClr val="FF1114"/>
              </a:gs>
              <a:gs pos="41000">
                <a:schemeClr val="accent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956300" y="4394200"/>
            <a:ext cx="3086100" cy="2006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i="1" dirty="0">
                <a:solidFill>
                  <a:srgbClr val="000090"/>
                </a:solidFill>
              </a:rPr>
              <a:t>The program is targeting critical magnet and cooling </a:t>
            </a:r>
            <a:r>
              <a:rPr lang="en-US" sz="2000" i="1" dirty="0" smtClean="0">
                <a:solidFill>
                  <a:srgbClr val="000090"/>
                </a:solidFill>
              </a:rPr>
              <a:t>cell demonstrations </a:t>
            </a:r>
            <a:r>
              <a:rPr lang="en-US" sz="2000" i="1" dirty="0">
                <a:solidFill>
                  <a:srgbClr val="000090"/>
                </a:solidFill>
              </a:rPr>
              <a:t>on the</a:t>
            </a:r>
            <a:r>
              <a:rPr lang="en-US" sz="2000" i="1" dirty="0"/>
              <a:t> </a:t>
            </a:r>
            <a:r>
              <a:rPr lang="en-US" sz="2000" b="1" i="1" dirty="0">
                <a:solidFill>
                  <a:srgbClr val="800000"/>
                </a:solidFill>
              </a:rPr>
              <a:t>3-5 year timescale!</a:t>
            </a:r>
          </a:p>
        </p:txBody>
      </p:sp>
    </p:spTree>
    <p:extLst>
      <p:ext uri="{BB962C8B-B14F-4D97-AF65-F5344CB8AC3E}">
        <p14:creationId xmlns:p14="http://schemas.microsoft.com/office/powerpoint/2010/main" val="141422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5254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Collider Magnet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064500" cy="23241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Accelerator systems for a </a:t>
            </a:r>
            <a:r>
              <a:rPr lang="en-US" sz="2400" dirty="0" err="1" smtClean="0"/>
              <a:t>muon</a:t>
            </a:r>
            <a:r>
              <a:rPr lang="en-US" sz="2400" dirty="0" smtClean="0"/>
              <a:t> collider require magnets beyond the current state of the art</a:t>
            </a:r>
          </a:p>
          <a:p>
            <a:pPr lvl="1"/>
            <a:r>
              <a:rPr lang="en-US" sz="2000" dirty="0" smtClean="0"/>
              <a:t>Very high fields</a:t>
            </a:r>
          </a:p>
          <a:p>
            <a:pPr lvl="1"/>
            <a:r>
              <a:rPr lang="en-US" sz="2000" dirty="0" smtClean="0"/>
              <a:t>Operation in high radiation environments</a:t>
            </a:r>
          </a:p>
          <a:p>
            <a:pPr lvl="1"/>
            <a:r>
              <a:rPr lang="en-US" sz="2000" dirty="0" smtClean="0"/>
              <a:t>Very high current densities </a:t>
            </a:r>
          </a:p>
          <a:p>
            <a:pPr lvl="1"/>
            <a:r>
              <a:rPr lang="en-US" sz="2000" dirty="0" smtClean="0"/>
              <a:t>Good mechanical stability of conductor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808854"/>
              </p:ext>
            </p:extLst>
          </p:nvPr>
        </p:nvGraphicFramePr>
        <p:xfrm>
          <a:off x="152400" y="2933700"/>
          <a:ext cx="8928100" cy="340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011"/>
                <a:gridCol w="1685407"/>
                <a:gridCol w="1533568"/>
                <a:gridCol w="1427281"/>
                <a:gridCol w="1472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(T) on Beam Axis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</a:t>
                      </a:r>
                    </a:p>
                    <a:p>
                      <a:pPr algn="ctr"/>
                      <a:r>
                        <a:rPr lang="en-US" dirty="0" smtClean="0"/>
                        <a:t>Density Required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 Quality</a:t>
                      </a:r>
                    </a:p>
                    <a:p>
                      <a:pPr algn="ctr"/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Stored Energy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Pion Capture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6D 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≤20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Late 6D Cooling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≤25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Cooling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Collider</a:t>
                      </a:r>
                      <a:r>
                        <a:rPr lang="en-US" baseline="0" dirty="0" smtClean="0"/>
                        <a:t> Ring Interaction Region Magnets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Collider Ring</a:t>
                      </a:r>
                      <a:r>
                        <a:rPr lang="en-US" baseline="0" dirty="0" smtClean="0"/>
                        <a:t> Dipoles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≥10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854700" y="1409700"/>
            <a:ext cx="3035300" cy="1435100"/>
          </a:xfrm>
          <a:prstGeom prst="roundRect">
            <a:avLst/>
          </a:prstGeom>
          <a:ln>
            <a:solidFill>
              <a:srgbClr val="00009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000090"/>
                </a:solidFill>
              </a:rPr>
              <a:t>High Temperature Superconductors can meet these needs – </a:t>
            </a:r>
            <a:br>
              <a:rPr lang="en-US" b="1" i="1" dirty="0" smtClean="0">
                <a:solidFill>
                  <a:srgbClr val="000090"/>
                </a:solidFill>
              </a:rPr>
            </a:br>
            <a:r>
              <a:rPr lang="en-US" b="1" i="1" dirty="0" smtClean="0">
                <a:solidFill>
                  <a:srgbClr val="800000"/>
                </a:solidFill>
              </a:rPr>
              <a:t>but their development requires support!</a:t>
            </a:r>
            <a:endParaRPr lang="en-US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8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6350" y="109538"/>
            <a:ext cx="6978650" cy="639762"/>
          </a:xfrm>
        </p:spPr>
        <p:txBody>
          <a:bodyPr/>
          <a:lstStyle/>
          <a:p>
            <a:r>
              <a:rPr lang="en-US" dirty="0" smtClean="0"/>
              <a:t>Recent MAP-related HTS Efforts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89FD-0FCF-D447-9510-B18AD815D43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" y="850900"/>
            <a:ext cx="2559379" cy="2583132"/>
          </a:xfrm>
          <a:prstGeom prst="rect">
            <a:avLst/>
          </a:prstGeom>
        </p:spPr>
      </p:pic>
      <p:sp>
        <p:nvSpPr>
          <p:cNvPr id="8" name="Content Placeholder 10"/>
          <p:cNvSpPr>
            <a:spLocks noGrp="1"/>
          </p:cNvSpPr>
          <p:nvPr>
            <p:ph idx="1"/>
          </p:nvPr>
        </p:nvSpPr>
        <p:spPr>
          <a:xfrm>
            <a:off x="2844800" y="850900"/>
            <a:ext cx="5994400" cy="25831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Progress towards a demonstration of a </a:t>
            </a:r>
            <a:br>
              <a:rPr lang="en-US" dirty="0" smtClean="0"/>
            </a:br>
            <a:r>
              <a:rPr lang="en-US" dirty="0" smtClean="0"/>
              <a:t>final stage cooling solenoid:</a:t>
            </a:r>
          </a:p>
          <a:p>
            <a:r>
              <a:rPr lang="en-US" dirty="0" smtClean="0"/>
              <a:t>Demonstrated </a:t>
            </a:r>
            <a:r>
              <a:rPr lang="en-US" dirty="0"/>
              <a:t>15+ T (16+ T on coil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2600" dirty="0" smtClean="0"/>
              <a:t>~</a:t>
            </a:r>
            <a:r>
              <a:rPr lang="en-US" sz="2600" dirty="0"/>
              <a:t>25 mm insert HTS solenoid </a:t>
            </a:r>
            <a:endParaRPr lang="en-US" sz="2600" dirty="0" smtClean="0"/>
          </a:p>
          <a:p>
            <a:pPr lvl="1"/>
            <a:r>
              <a:rPr lang="en-US" sz="2600" dirty="0" smtClean="0"/>
              <a:t>BNL/PBL YBCO Design</a:t>
            </a:r>
          </a:p>
          <a:p>
            <a:pPr lvl="1"/>
            <a:r>
              <a:rPr lang="en-US" sz="2600" dirty="0"/>
              <a:t>H</a:t>
            </a:r>
            <a:r>
              <a:rPr lang="en-US" sz="2600" dirty="0" smtClean="0"/>
              <a:t>ighest </a:t>
            </a:r>
            <a:r>
              <a:rPr lang="en-US" sz="2600" dirty="0"/>
              <a:t>field ever in </a:t>
            </a:r>
            <a:r>
              <a:rPr lang="en-US" sz="2600" dirty="0" smtClean="0"/>
              <a:t>HTS-only solenoid (by ~1.5×)</a:t>
            </a:r>
          </a:p>
          <a:p>
            <a:r>
              <a:rPr lang="en-US" dirty="0" smtClean="0"/>
              <a:t>Preparing for a test with HTS insert in NC solenoid at NHFML </a:t>
            </a:r>
            <a:r>
              <a:rPr lang="en-US" dirty="0" smtClean="0">
                <a:latin typeface="Wingdings 3" charset="2"/>
                <a:cs typeface="Wingdings 3" charset="2"/>
              </a:rPr>
              <a:t>a</a:t>
            </a:r>
            <a:r>
              <a:rPr lang="en-US" dirty="0" smtClean="0">
                <a:cs typeface="Wingdings 3" charset="2"/>
              </a:rPr>
              <a:t> &gt;30 T</a:t>
            </a:r>
            <a:endParaRPr lang="en-US" dirty="0" smtClean="0"/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165100" y="3776932"/>
            <a:ext cx="8686800" cy="258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11" name="Picture 3" descr="C:\Users\tshen\Documents\My work\2010 data and papers\2212 FNAL-development\Heating_rate_exp-length_depedence\FNAL-55 photos\Barrel-ends-open2.JPG"/>
          <p:cNvPicPr>
            <a:picLocks noChangeAspect="1" noChangeArrowheads="1"/>
          </p:cNvPicPr>
          <p:nvPr/>
        </p:nvPicPr>
        <p:blipFill>
          <a:blip r:embed="rId5" cstate="print"/>
          <a:srcRect l="25000" t="19669" r="25000" b="33471"/>
          <a:stretch>
            <a:fillRect/>
          </a:stretch>
        </p:blipFill>
        <p:spPr bwMode="auto">
          <a:xfrm>
            <a:off x="285421" y="4759864"/>
            <a:ext cx="2286000" cy="1600200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2716548" y="3124200"/>
            <a:ext cx="4448949" cy="3400425"/>
            <a:chOff x="2843548" y="3136900"/>
            <a:chExt cx="4448949" cy="3400425"/>
          </a:xfrm>
        </p:grpSpPr>
        <p:sp>
          <p:nvSpPr>
            <p:cNvPr id="13" name="Rectangle 12"/>
            <p:cNvSpPr/>
            <p:nvPr/>
          </p:nvSpPr>
          <p:spPr>
            <a:xfrm>
              <a:off x="2971800" y="3441700"/>
              <a:ext cx="3835400" cy="3095625"/>
            </a:xfrm>
            <a:prstGeom prst="rect">
              <a:avLst/>
            </a:prstGeom>
            <a:solidFill>
              <a:schemeClr val="bg1"/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508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821660"/>
                </p:ext>
              </p:extLst>
            </p:nvPr>
          </p:nvGraphicFramePr>
          <p:xfrm>
            <a:off x="2843548" y="3136900"/>
            <a:ext cx="4448949" cy="3400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Graph" r:id="rId6" imgW="3879360" imgH="2964960" progId="Origin50.Graph">
                    <p:embed/>
                  </p:oleObj>
                </mc:Choice>
                <mc:Fallback>
                  <p:oleObj name="Graph" r:id="rId6" imgW="3879360" imgH="2964960" progId="Origin50.Grap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548" y="3136900"/>
                          <a:ext cx="4448949" cy="3400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4" name="Picture 5" descr="C:\Users\tshen\Documents\My work\2010 data and papers\2212 FNAL-development\High-strength 2212 cable\photos\Cable_after_reaction\IMG_0606.JPG"/>
          <p:cNvPicPr>
            <a:picLocks noChangeAspect="1" noChangeArrowheads="1"/>
          </p:cNvPicPr>
          <p:nvPr/>
        </p:nvPicPr>
        <p:blipFill>
          <a:blip r:embed="rId8" cstate="print"/>
          <a:srcRect l="28333" t="26777" r="26667" b="24132"/>
          <a:stretch>
            <a:fillRect/>
          </a:stretch>
        </p:blipFill>
        <p:spPr bwMode="auto">
          <a:xfrm>
            <a:off x="6959600" y="3497532"/>
            <a:ext cx="2057400" cy="16764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>
            <a:stCxn id="11" idx="3"/>
          </p:cNvCxnSpPr>
          <p:nvPr/>
        </p:nvCxnSpPr>
        <p:spPr>
          <a:xfrm flipV="1">
            <a:off x="2571421" y="5499100"/>
            <a:ext cx="1327479" cy="608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>
            <a:off x="5644963" y="4335732"/>
            <a:ext cx="1314637" cy="4241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0"/>
          <p:cNvSpPr txBox="1">
            <a:spLocks/>
          </p:cNvSpPr>
          <p:nvPr/>
        </p:nvSpPr>
        <p:spPr>
          <a:xfrm>
            <a:off x="0" y="3450333"/>
            <a:ext cx="2844800" cy="1309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BSCCO-2212 Cable - </a:t>
            </a:r>
          </a:p>
          <a:p>
            <a:pPr marL="0" indent="0">
              <a:buNone/>
            </a:pPr>
            <a:r>
              <a:rPr lang="en-US" dirty="0" smtClean="0"/>
              <a:t>Transport </a:t>
            </a:r>
            <a:r>
              <a:rPr lang="en-US" dirty="0"/>
              <a:t>measurements </a:t>
            </a:r>
            <a:r>
              <a:rPr lang="en-US" dirty="0" smtClean="0"/>
              <a:t>show that FNAL </a:t>
            </a:r>
            <a:r>
              <a:rPr lang="en-US" dirty="0"/>
              <a:t>cable attains 105% </a:t>
            </a:r>
            <a:r>
              <a:rPr lang="en-US" dirty="0" err="1"/>
              <a:t>J</a:t>
            </a:r>
            <a:r>
              <a:rPr lang="en-US" baseline="-25000" dirty="0" err="1"/>
              <a:t>c</a:t>
            </a:r>
            <a:r>
              <a:rPr lang="en-US" dirty="0"/>
              <a:t> of that of the single-strand </a:t>
            </a:r>
          </a:p>
        </p:txBody>
      </p:sp>
      <p:sp>
        <p:nvSpPr>
          <p:cNvPr id="22" name="Content Placeholder 10"/>
          <p:cNvSpPr txBox="1">
            <a:spLocks/>
          </p:cNvSpPr>
          <p:nvPr/>
        </p:nvSpPr>
        <p:spPr>
          <a:xfrm>
            <a:off x="6883400" y="5163401"/>
            <a:ext cx="2247900" cy="1309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Multi-strand cable utilizing  chemically compatible alloy and oxide layer to minimize cracks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2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Structure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Identify the critical path R&amp;D issues that will impact our ability to carry out critical feasibility demonstrations on the 3-5 year </a:t>
            </a:r>
          </a:p>
          <a:p>
            <a:pPr lvl="1"/>
            <a:r>
              <a:rPr lang="en-US" dirty="0" smtClean="0"/>
              <a:t>Assess how we can best direct constrained resources to facilitate the critical path R&amp;D</a:t>
            </a:r>
          </a:p>
          <a:p>
            <a:pPr lvl="1"/>
            <a:r>
              <a:rPr lang="en-US" dirty="0" smtClean="0"/>
              <a:t>At the same time, assess what needs to be done for the long-term needs for the entire program (and for HEP needs more generally)</a:t>
            </a:r>
          </a:p>
          <a:p>
            <a:pPr marL="457200" lvl="1" indent="0">
              <a:buNone/>
            </a:pPr>
            <a:r>
              <a:rPr lang="en-US" b="1" dirty="0" smtClean="0">
                <a:latin typeface="Wingdings 3" charset="2"/>
                <a:cs typeface="Wingdings 3" charset="2"/>
              </a:rPr>
              <a:t>a </a:t>
            </a:r>
            <a:r>
              <a:rPr lang="en-US" b="1" dirty="0" smtClean="0">
                <a:cs typeface="Wingdings 3" charset="2"/>
              </a:rPr>
              <a:t>Provide inputs to our program planning</a:t>
            </a:r>
            <a:endParaRPr lang="en-US" b="1" dirty="0" smtClean="0">
              <a:latin typeface="Wingdings 3" charset="2"/>
              <a:cs typeface="Wingdings 3" charset="2"/>
            </a:endParaRPr>
          </a:p>
          <a:p>
            <a:pPr lvl="1"/>
            <a:endParaRPr lang="en-US" dirty="0"/>
          </a:p>
          <a:p>
            <a:r>
              <a:rPr lang="en-US" dirty="0" smtClean="0"/>
              <a:t>Talks</a:t>
            </a:r>
          </a:p>
          <a:p>
            <a:pPr lvl="1"/>
            <a:r>
              <a:rPr lang="en-US" dirty="0" smtClean="0"/>
              <a:t>For this very compact workshop, we need to target the critical R&amp;D issues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Wingdings 3" charset="2"/>
                <a:cs typeface="Wingdings 3" charset="2"/>
              </a:rPr>
              <a:t>a </a:t>
            </a:r>
            <a:r>
              <a:rPr lang="en-US" dirty="0" smtClean="0"/>
              <a:t>We need to know what does and doesn’t work</a:t>
            </a:r>
          </a:p>
          <a:p>
            <a:pPr lvl="1"/>
            <a:r>
              <a:rPr lang="en-US" dirty="0" smtClean="0"/>
              <a:t>While there has been a great deal of excellent R&amp;D over the last several years, we need your help to stay focused primarily on the items that can determine our path forward.</a:t>
            </a:r>
          </a:p>
          <a:p>
            <a:pPr lvl="1"/>
            <a:r>
              <a:rPr lang="en-US" dirty="0" smtClean="0"/>
              <a:t>Please try to stay within your allotted times…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Structure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30 minutes at the conclusion of each session</a:t>
            </a:r>
          </a:p>
          <a:p>
            <a:pPr lvl="1"/>
            <a:r>
              <a:rPr lang="en-US" dirty="0" smtClean="0"/>
              <a:t>Will attempt to sum up our conclusions for each conductor at the end of the talks tomorrow morning</a:t>
            </a:r>
          </a:p>
          <a:p>
            <a:pPr lvl="2"/>
            <a:r>
              <a:rPr lang="en-US" dirty="0" smtClean="0"/>
              <a:t>R&amp;D Tasks and Priorities</a:t>
            </a:r>
          </a:p>
          <a:p>
            <a:pPr lvl="2"/>
            <a:r>
              <a:rPr lang="en-US" dirty="0" smtClean="0"/>
              <a:t>Resources required</a:t>
            </a:r>
          </a:p>
          <a:p>
            <a:pPr lvl="2"/>
            <a:r>
              <a:rPr lang="en-US" dirty="0" smtClean="0"/>
              <a:t>Risk factors</a:t>
            </a:r>
          </a:p>
          <a:p>
            <a:r>
              <a:rPr lang="en-US" dirty="0" smtClean="0"/>
              <a:t>Advisory Panel</a:t>
            </a:r>
          </a:p>
          <a:p>
            <a:pPr lvl="1"/>
            <a:r>
              <a:rPr lang="en-US" dirty="0" smtClean="0"/>
              <a:t>Tasked with looking at these issues from a programmatic view</a:t>
            </a:r>
          </a:p>
          <a:p>
            <a:pPr lvl="1"/>
            <a:r>
              <a:rPr lang="en-US" dirty="0" smtClean="0"/>
              <a:t>Will provide an evaluation specifically directed at MAP needs for the next 2-3 years and beyond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432300" y="3086100"/>
            <a:ext cx="304800" cy="863600"/>
          </a:xfrm>
          <a:prstGeom prst="rightBrace">
            <a:avLst/>
          </a:prstGeom>
          <a:ln>
            <a:solidFill>
              <a:srgbClr val="FF111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03800" y="3098800"/>
            <a:ext cx="30500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1114"/>
                </a:solidFill>
              </a:rPr>
              <a:t>Particularly in the context</a:t>
            </a:r>
            <a:br>
              <a:rPr lang="en-US" sz="2000" dirty="0" smtClean="0">
                <a:solidFill>
                  <a:srgbClr val="FF1114"/>
                </a:solidFill>
              </a:rPr>
            </a:br>
            <a:r>
              <a:rPr lang="en-US" sz="2000" dirty="0" smtClean="0">
                <a:solidFill>
                  <a:srgbClr val="FF1114"/>
                </a:solidFill>
              </a:rPr>
              <a:t>of MAP 3-5 year needs</a:t>
            </a:r>
          </a:p>
        </p:txBody>
      </p:sp>
    </p:spTree>
    <p:extLst>
      <p:ext uri="{BB962C8B-B14F-4D97-AF65-F5344CB8AC3E}">
        <p14:creationId xmlns:p14="http://schemas.microsoft.com/office/powerpoint/2010/main" val="83230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upload your talks to the </a:t>
            </a:r>
            <a:r>
              <a:rPr lang="en-US" dirty="0" err="1" smtClean="0"/>
              <a:t>Indico</a:t>
            </a:r>
            <a:r>
              <a:rPr lang="en-US" dirty="0" smtClean="0"/>
              <a:t> site or put on the USB sticks that </a:t>
            </a:r>
            <a:r>
              <a:rPr lang="en-US" dirty="0" err="1" smtClean="0"/>
              <a:t>Tengming</a:t>
            </a:r>
            <a:r>
              <a:rPr lang="en-US" dirty="0" smtClean="0"/>
              <a:t> and Vito are passing around</a:t>
            </a:r>
          </a:p>
          <a:p>
            <a:r>
              <a:rPr lang="en-US" dirty="0" smtClean="0"/>
              <a:t>Any questions about arrangements, just find</a:t>
            </a:r>
          </a:p>
          <a:p>
            <a:pPr lvl="1"/>
            <a:r>
              <a:rPr lang="en-US" dirty="0" err="1" smtClean="0"/>
              <a:t>Tengming</a:t>
            </a:r>
            <a:endParaRPr lang="en-US" dirty="0" smtClean="0"/>
          </a:p>
          <a:p>
            <a:pPr lvl="1"/>
            <a:r>
              <a:rPr lang="en-US" dirty="0" smtClean="0"/>
              <a:t>Vito</a:t>
            </a:r>
          </a:p>
          <a:p>
            <a:pPr lvl="1"/>
            <a:r>
              <a:rPr lang="en-US" dirty="0" smtClean="0"/>
              <a:t>Elaine</a:t>
            </a:r>
          </a:p>
          <a:p>
            <a:pPr lvl="1"/>
            <a:r>
              <a:rPr lang="en-US" dirty="0" smtClean="0"/>
              <a:t>Myself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May 30,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Muon Accelerator Program - HTS Workshop Welcome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63F-9730-A244-9B23-8257BEF9790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5527"/>
      </p:ext>
    </p:extLst>
  </p:cSld>
  <p:clrMapOvr>
    <a:masterClrMapping/>
  </p:clrMapOvr>
</p:sld>
</file>

<file path=ppt/theme/theme1.xml><?xml version="1.0" encoding="utf-8"?>
<a:theme xmlns:a="http://schemas.openxmlformats.org/drawingml/2006/main" name="MAP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13014</TotalTime>
  <Words>636</Words>
  <Application>Microsoft Macintosh PowerPoint</Application>
  <PresentationFormat>On-screen Show (4:3)</PresentationFormat>
  <Paragraphs>126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MAP_Template</vt:lpstr>
      <vt:lpstr>Graph</vt:lpstr>
      <vt:lpstr>MAP HTS Magnet Workshop Welcome</vt:lpstr>
      <vt:lpstr>Welcome</vt:lpstr>
      <vt:lpstr>Technical Challenges - Cooling</vt:lpstr>
      <vt:lpstr>Muon Collider Magnet Needs</vt:lpstr>
      <vt:lpstr>Recent MAP-related HTS Efforts </vt:lpstr>
      <vt:lpstr>Goals and Structure I</vt:lpstr>
      <vt:lpstr>Goals and Structure II</vt:lpstr>
      <vt:lpstr>Some Practical Issues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Accelerator Division</cp:lastModifiedBy>
  <cp:revision>122</cp:revision>
  <cp:lastPrinted>2012-03-08T20:01:31Z</cp:lastPrinted>
  <dcterms:created xsi:type="dcterms:W3CDTF">2012-01-28T14:57:36Z</dcterms:created>
  <dcterms:modified xsi:type="dcterms:W3CDTF">2012-05-30T11:48:08Z</dcterms:modified>
</cp:coreProperties>
</file>