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309" r:id="rId3"/>
    <p:sldId id="311" r:id="rId4"/>
    <p:sldId id="310" r:id="rId5"/>
    <p:sldId id="312" r:id="rId6"/>
    <p:sldId id="314" r:id="rId7"/>
    <p:sldId id="316" r:id="rId8"/>
    <p:sldId id="315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3"/>
  </p:normalViewPr>
  <p:slideViewPr>
    <p:cSldViewPr snapToGrid="0" snapToObjects="1" showGuides="1">
      <p:cViewPr varScale="1">
        <p:scale>
          <a:sx n="214" d="100"/>
          <a:sy n="214" d="100"/>
        </p:scale>
        <p:origin x="186" y="24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Proposed Access Methods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Noah Curfman</a:t>
            </a:r>
          </a:p>
          <a:p>
            <a:r>
              <a:rPr lang="en-US" sz="1400" dirty="0" smtClean="0"/>
              <a:t>12 July 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6760044" cy="379452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 weight of the basket is relied upon to keep things steady and bumpers are fitted to allow light contact with the experiment.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If basket rider is incapacitated the basket can be raised easily.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No design required beyond the personnel basket design.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Aligns well with currently used basket procedures.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Pinch hazards may still be present.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No stabilization provided for assembly tasks.</a:t>
            </a:r>
          </a:p>
          <a:p>
            <a:pPr marL="454025" lvl="1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Assembly tasks include tightening bolts to 200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ft-lbf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Basket impact with sections could affect alignment (unlikely).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When basket begins to sway time to settle is very long affecting productivity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Technicians are generally not in favor of this solution.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Unrestrained 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781045" y="-462365"/>
            <a:ext cx="945998" cy="1853148"/>
            <a:chOff x="7523933" y="-12352"/>
            <a:chExt cx="945998" cy="1853148"/>
          </a:xfrm>
        </p:grpSpPr>
        <p:sp>
          <p:nvSpPr>
            <p:cNvPr id="30" name="Rectangle 29"/>
            <p:cNvSpPr/>
            <p:nvPr/>
          </p:nvSpPr>
          <p:spPr>
            <a:xfrm>
              <a:off x="7600293" y="1442534"/>
              <a:ext cx="869638" cy="383407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PERSONNEL BASKET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H="1" flipV="1">
              <a:off x="7944946" y="-12352"/>
              <a:ext cx="90166" cy="14548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8035112" y="11390"/>
              <a:ext cx="106848" cy="14311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Flowchart: Terminator 1"/>
            <p:cNvSpPr/>
            <p:nvPr/>
          </p:nvSpPr>
          <p:spPr>
            <a:xfrm rot="5400000">
              <a:off x="7417410" y="1657913"/>
              <a:ext cx="289406" cy="76359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" idx="1"/>
            </p:cNvCxnSpPr>
            <p:nvPr/>
          </p:nvCxnSpPr>
          <p:spPr>
            <a:xfrm flipV="1">
              <a:off x="7562113" y="1442534"/>
              <a:ext cx="38180" cy="108856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5583" l="6750" r="97000">
                        <a14:foregroundMark x1="14000" y1="21667" x2="14000" y2="21667"/>
                        <a14:foregroundMark x1="16750" y1="13500" x2="16750" y2="13500"/>
                        <a14:foregroundMark x1="6750" y1="28917" x2="6750" y2="28917"/>
                        <a14:foregroundMark x1="28083" y1="92000" x2="28083" y2="92000"/>
                        <a14:foregroundMark x1="97000" y1="77917" x2="97000" y2="77917"/>
                        <a14:foregroundMark x1="21250" y1="7167" x2="21250" y2="7167"/>
                        <a14:foregroundMark x1="24917" y1="3500" x2="24917" y2="3500"/>
                        <a14:foregroundMark x1="24417" y1="95583" x2="24417" y2="95583"/>
                      </a14:backgroundRemoval>
                    </a14:imgEffect>
                  </a14:imgLayer>
                </a14:imgProps>
              </a:ext>
            </a:extLst>
          </a:blip>
          <a:srcRect b="1906"/>
          <a:stretch>
            <a:fillRect/>
          </a:stretch>
        </p:blipFill>
        <p:spPr>
          <a:xfrm>
            <a:off x="7892084" y="3587177"/>
            <a:ext cx="1050210" cy="1030190"/>
          </a:xfrm>
          <a:custGeom>
            <a:avLst/>
            <a:gdLst>
              <a:gd name="connsiteX0" fmla="*/ 0 w 1709528"/>
              <a:gd name="connsiteY0" fmla="*/ 0 h 1676938"/>
              <a:gd name="connsiteX1" fmla="*/ 843465 w 1709528"/>
              <a:gd name="connsiteY1" fmla="*/ 0 h 1676938"/>
              <a:gd name="connsiteX2" fmla="*/ 843465 w 1709528"/>
              <a:gd name="connsiteY2" fmla="*/ 547956 h 1676938"/>
              <a:gd name="connsiteX3" fmla="*/ 1709528 w 1709528"/>
              <a:gd name="connsiteY3" fmla="*/ 547956 h 1676938"/>
              <a:gd name="connsiteX4" fmla="*/ 1709528 w 1709528"/>
              <a:gd name="connsiteY4" fmla="*/ 1676938 h 1676938"/>
              <a:gd name="connsiteX5" fmla="*/ 0 w 1709528"/>
              <a:gd name="connsiteY5" fmla="*/ 1676938 h 16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528" h="1676938">
                <a:moveTo>
                  <a:pt x="0" y="0"/>
                </a:moveTo>
                <a:lnTo>
                  <a:pt x="843465" y="0"/>
                </a:lnTo>
                <a:lnTo>
                  <a:pt x="843465" y="547956"/>
                </a:lnTo>
                <a:lnTo>
                  <a:pt x="1709528" y="547956"/>
                </a:lnTo>
                <a:lnTo>
                  <a:pt x="1709528" y="1676938"/>
                </a:lnTo>
                <a:lnTo>
                  <a:pt x="0" y="16769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28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6760044" cy="379452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 weight of the basket is relied upon to keep things steady and bumpers are fitted to allow light contact with the experiment.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If basket rider is incapacitated the basket can be raised easily.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No design required beyond the personnel basket design.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Aligns well with currently used basket procedures.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Pinch hazards may still be present.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No stabilization provided for assembly tasks.</a:t>
            </a:r>
          </a:p>
          <a:p>
            <a:pPr marL="454025" lvl="1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Assembly tasks include tightening bolts to 200 </a:t>
            </a:r>
            <a:r>
              <a:rPr lang="en-US" sz="1200" dirty="0" err="1" smtClean="0">
                <a:solidFill>
                  <a:schemeClr val="accent4">
                    <a:lumMod val="75000"/>
                  </a:schemeClr>
                </a:solidFill>
              </a:rPr>
              <a:t>ft-lbf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Basket impact with sections could affect alignment (unlikely).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When basket begins to sway time to settle is very long affecting productivity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Technicians are generally not in favor of this solution.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Unrestrained 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600293" y="1442534"/>
            <a:ext cx="869638" cy="383407"/>
          </a:xfrm>
          <a:prstGeom prst="rect">
            <a:avLst/>
          </a:prstGeom>
          <a:solidFill>
            <a:schemeClr val="accent4"/>
          </a:solidFill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PERSONNEL BASKET</a:t>
            </a: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7944946" y="-12352"/>
            <a:ext cx="90166" cy="1454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0"/>
          </p:cNvCxnSpPr>
          <p:nvPr/>
        </p:nvCxnSpPr>
        <p:spPr>
          <a:xfrm flipV="1">
            <a:off x="8035112" y="11390"/>
            <a:ext cx="106848" cy="14311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 rot="5400000">
            <a:off x="7417410" y="1657913"/>
            <a:ext cx="289406" cy="76359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2" idx="1"/>
          </p:cNvCxnSpPr>
          <p:nvPr/>
        </p:nvCxnSpPr>
        <p:spPr>
          <a:xfrm flipV="1">
            <a:off x="7562113" y="1442534"/>
            <a:ext cx="38180" cy="108856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5583" l="6750" r="97000">
                        <a14:foregroundMark x1="14000" y1="21667" x2="14000" y2="21667"/>
                        <a14:foregroundMark x1="16750" y1="13500" x2="16750" y2="13500"/>
                        <a14:foregroundMark x1="6750" y1="28917" x2="6750" y2="28917"/>
                        <a14:foregroundMark x1="28083" y1="92000" x2="28083" y2="92000"/>
                        <a14:foregroundMark x1="97000" y1="77917" x2="97000" y2="77917"/>
                        <a14:foregroundMark x1="21250" y1="7167" x2="21250" y2="7167"/>
                        <a14:foregroundMark x1="24917" y1="3500" x2="24917" y2="3500"/>
                        <a14:foregroundMark x1="24417" y1="95583" x2="24417" y2="95583"/>
                      </a14:backgroundRemoval>
                    </a14:imgEffect>
                  </a14:imgLayer>
                </a14:imgProps>
              </a:ext>
            </a:extLst>
          </a:blip>
          <a:srcRect b="1906"/>
          <a:stretch>
            <a:fillRect/>
          </a:stretch>
        </p:blipFill>
        <p:spPr>
          <a:xfrm>
            <a:off x="7892084" y="3587177"/>
            <a:ext cx="1050210" cy="1030190"/>
          </a:xfrm>
          <a:custGeom>
            <a:avLst/>
            <a:gdLst>
              <a:gd name="connsiteX0" fmla="*/ 0 w 1709528"/>
              <a:gd name="connsiteY0" fmla="*/ 0 h 1676938"/>
              <a:gd name="connsiteX1" fmla="*/ 843465 w 1709528"/>
              <a:gd name="connsiteY1" fmla="*/ 0 h 1676938"/>
              <a:gd name="connsiteX2" fmla="*/ 843465 w 1709528"/>
              <a:gd name="connsiteY2" fmla="*/ 547956 h 1676938"/>
              <a:gd name="connsiteX3" fmla="*/ 1709528 w 1709528"/>
              <a:gd name="connsiteY3" fmla="*/ 547956 h 1676938"/>
              <a:gd name="connsiteX4" fmla="*/ 1709528 w 1709528"/>
              <a:gd name="connsiteY4" fmla="*/ 1676938 h 1676938"/>
              <a:gd name="connsiteX5" fmla="*/ 0 w 1709528"/>
              <a:gd name="connsiteY5" fmla="*/ 1676938 h 1676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9528" h="1676938">
                <a:moveTo>
                  <a:pt x="0" y="0"/>
                </a:moveTo>
                <a:lnTo>
                  <a:pt x="843465" y="0"/>
                </a:lnTo>
                <a:lnTo>
                  <a:pt x="843465" y="547956"/>
                </a:lnTo>
                <a:lnTo>
                  <a:pt x="1709528" y="547956"/>
                </a:lnTo>
                <a:lnTo>
                  <a:pt x="1709528" y="1676938"/>
                </a:lnTo>
                <a:lnTo>
                  <a:pt x="0" y="167693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44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4" y="728664"/>
            <a:ext cx="6732518" cy="379452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</a:rPr>
              <a:t>The </a:t>
            </a:r>
            <a:r>
              <a:rPr lang="en-US" sz="1600" dirty="0" smtClean="0">
                <a:solidFill>
                  <a:srgbClr val="505050">
                    <a:lumMod val="50000"/>
                  </a:srgbClr>
                </a:solidFill>
              </a:rPr>
              <a:t>basket is restrained to the experiment or dedicated wall supports at discrete points. Basket restraints must be disconnected before moving.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srgbClr val="505050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Wall mounted restraint points provide 5-6 axis stability for assembly.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Eliminates pinch hazards if implemented correctly.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Cost effective stabilization if overhead crane can be used.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Separate stabilization points possible for modular sections and atom sources.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Adhesive restraint points could be employed for civil construction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Basket cannot be moved without disconnecting restraints in an emergency.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Accidental crane movement while basket is restrained very dangerous.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Strict procedures or interlocks required for safe operation.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Restrained 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7065242" y="177469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71653" y="116068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72948" y="11338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72948" y="2784847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72948" y="3291646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71653" y="4336617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91426" y="1776419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94693" y="1162409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07162" y="2786571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99132" y="118558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604333" y="3291646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99570" y="4338681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885513" y="-197717"/>
            <a:ext cx="869638" cy="1838293"/>
            <a:chOff x="7575710" y="18959"/>
            <a:chExt cx="869638" cy="1838293"/>
          </a:xfrm>
        </p:grpSpPr>
        <p:sp>
          <p:nvSpPr>
            <p:cNvPr id="30" name="Rectangle 29"/>
            <p:cNvSpPr/>
            <p:nvPr/>
          </p:nvSpPr>
          <p:spPr>
            <a:xfrm>
              <a:off x="7575710" y="1473845"/>
              <a:ext cx="869638" cy="383407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PERSONNEL BASKET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H="1" flipV="1">
              <a:off x="7920363" y="18959"/>
              <a:ext cx="90166" cy="14548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8010529" y="42701"/>
              <a:ext cx="106848" cy="14311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7667516" y="1776419"/>
              <a:ext cx="71438" cy="71438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35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4" y="728664"/>
            <a:ext cx="6732518" cy="379452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505050">
                    <a:lumMod val="50000"/>
                  </a:srgbClr>
                </a:solidFill>
              </a:rPr>
              <a:t>The </a:t>
            </a:r>
            <a:r>
              <a:rPr lang="en-US" sz="1600" dirty="0" smtClean="0">
                <a:solidFill>
                  <a:srgbClr val="505050">
                    <a:lumMod val="50000"/>
                  </a:srgbClr>
                </a:solidFill>
              </a:rPr>
              <a:t>basket is restrained to the experiment or dedicated wall supports at discrete points. Basket restraints must be disconnected before moving.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dirty="0">
              <a:solidFill>
                <a:srgbClr val="505050">
                  <a:lumMod val="50000"/>
                </a:srgb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Wall mounted restraint points provide 5-6 axis stability for assembly.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Eliminates pinch hazards if implemented correctly.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Cost effective stabilization if overhead crane can be used.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Separate stabilization points possible for modular sections and atom sources.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Adhesive restraint points could be employed for civil construction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Basket cannot be moved without disconnecting restraints in an emergency.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Accidental crane movement while basket is restrained very dangerous.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Strict procedures or interlocks required for safe operation.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Restrained 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575710" y="1473845"/>
            <a:ext cx="869638" cy="383407"/>
          </a:xfrm>
          <a:prstGeom prst="rect">
            <a:avLst/>
          </a:prstGeom>
          <a:solidFill>
            <a:schemeClr val="accent4"/>
          </a:solidFill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PERSONNEL BASKET</a:t>
            </a: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H="1" flipV="1">
            <a:off x="7920363" y="18959"/>
            <a:ext cx="90166" cy="14548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0" idx="0"/>
          </p:cNvCxnSpPr>
          <p:nvPr/>
        </p:nvCxnSpPr>
        <p:spPr>
          <a:xfrm flipV="1">
            <a:off x="8010529" y="42701"/>
            <a:ext cx="106848" cy="14311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065242" y="177469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071653" y="116068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72948" y="113385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072948" y="2784847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072948" y="3291646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071653" y="4336617"/>
            <a:ext cx="526184" cy="748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505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91426" y="1776419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594693" y="1162409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607162" y="2786571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599132" y="118558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604333" y="3291646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599570" y="4338681"/>
            <a:ext cx="71438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667516" y="1776419"/>
            <a:ext cx="71438" cy="7143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Noah Curfman | Proposed Access Methods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Mechanisms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2250" y="623888"/>
            <a:ext cx="8693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Manual – bolts, latches, ratchet straps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Simple, cost 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No way to disconnect easily if personnel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incapacitated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Remotely Operable – electric, pneumatic,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Complex design task with likely no OTS options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Must have unquestionable reliability or manual override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Must be very robust to handle assembly forces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Breakaway – limited strength straps, shear pins, unconstrained axes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Possible last resort if personnel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PAS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incapacitated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Complex design task with likely no OTS options</a:t>
            </a:r>
            <a:endParaRPr lang="en-US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Potentially dangerous under unintentional breakaway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Breakaway would need to be designed for high forces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5" y="146677"/>
            <a:ext cx="1771622" cy="17716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386" y="3023308"/>
            <a:ext cx="1529014" cy="15290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215" y="1861746"/>
            <a:ext cx="2280185" cy="9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4761" y="705946"/>
            <a:ext cx="6760044" cy="379452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 basket is attached to a rail or rails to provide stability. Rail attachment could be only at the top of the shaft, or as needed in the shaft.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If basket rider is incapacitated the basket can be raised easily.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Dual rails can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provide robust stabilization.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Basket may be disconnected from rails for normal operations.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Rail(s) must be well aligned over the 100m to prevent binding.</a:t>
            </a:r>
          </a:p>
          <a:p>
            <a:pPr marL="454025" lvl="1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Alignment of a rail over 100m is challenging!</a:t>
            </a:r>
            <a:endParaRPr lang="en-US" sz="1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Rail binding may result in an extremely dangerous situation.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System performance reliant on crane alignment by crane operator</a:t>
            </a:r>
            <a:endParaRPr lang="en-US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Stabilization may not be possible when accessing Atom Sources.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Rail Guided</a:t>
            </a:r>
            <a:r>
              <a:rPr lang="en-US" sz="1950" dirty="0" smtClean="0"/>
              <a:t> </a:t>
            </a:r>
            <a:r>
              <a:rPr lang="en-US" sz="1950" dirty="0" smtClean="0"/>
              <a:t>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Noah Curfman | Proposed </a:t>
            </a:r>
            <a:r>
              <a:rPr lang="en-US" dirty="0" smtClean="0"/>
              <a:t>Access </a:t>
            </a:r>
            <a:r>
              <a:rPr lang="en-US" dirty="0" smtClean="0"/>
              <a:t>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953494" y="11390"/>
            <a:ext cx="61935" cy="463123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04773" y="11390"/>
            <a:ext cx="61935" cy="463123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536515" y="-536714"/>
            <a:ext cx="869638" cy="1838293"/>
            <a:chOff x="7600293" y="-12352"/>
            <a:chExt cx="869638" cy="1838293"/>
          </a:xfrm>
        </p:grpSpPr>
        <p:sp>
          <p:nvSpPr>
            <p:cNvPr id="30" name="Rectangle 29"/>
            <p:cNvSpPr/>
            <p:nvPr/>
          </p:nvSpPr>
          <p:spPr>
            <a:xfrm>
              <a:off x="7600293" y="1442534"/>
              <a:ext cx="869638" cy="383407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PERSONNEL BASKET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H="1" flipV="1">
              <a:off x="7944946" y="-12352"/>
              <a:ext cx="90166" cy="14548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8035112" y="11390"/>
              <a:ext cx="106848" cy="14311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041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4761" y="705946"/>
            <a:ext cx="6760044" cy="379452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The basket is attached to a rail or rails to provide stability. Rail attachment could be only at the top of the shaft, or as needed in the shaft.</a:t>
            </a: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If basket rider is incapacitated the basket can be raised easily.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Dual rails can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 provide robust stabilization.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</a:rPr>
              <a:t>Basket may be disconnected from rails for normal operations.</a:t>
            </a:r>
            <a:endParaRPr lang="en-US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Rail(s) must be well aligned over the 100m to prevent binding.</a:t>
            </a:r>
          </a:p>
          <a:p>
            <a:pPr marL="454025" lvl="1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1100" dirty="0" smtClean="0">
                <a:solidFill>
                  <a:schemeClr val="accent4">
                    <a:lumMod val="75000"/>
                  </a:schemeClr>
                </a:solidFill>
              </a:rPr>
              <a:t>Alignment of a rail over 100m is challenging!</a:t>
            </a:r>
            <a:endParaRPr lang="en-US" sz="13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Rail binding may result in an extremely dangerous situation.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System performance reliant on crane alignment by crane operator</a:t>
            </a:r>
            <a:endParaRPr lang="en-US" sz="1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Stabilization may not be possible when accessing Atom Sources.</a:t>
            </a:r>
            <a:endParaRPr lang="en-US" sz="1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3" y="250807"/>
            <a:ext cx="7562339" cy="320908"/>
          </a:xfrm>
        </p:spPr>
        <p:txBody>
          <a:bodyPr/>
          <a:lstStyle/>
          <a:p>
            <a:r>
              <a:rPr lang="en-US" sz="1950" dirty="0" smtClean="0"/>
              <a:t>Rail Guided</a:t>
            </a:r>
            <a:r>
              <a:rPr lang="en-US" sz="1950" dirty="0" smtClean="0"/>
              <a:t> </a:t>
            </a:r>
            <a:r>
              <a:rPr lang="en-US" sz="1950" dirty="0" smtClean="0"/>
              <a:t>Basket Access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Noah Curfman | Proposed </a:t>
            </a:r>
            <a:r>
              <a:rPr lang="en-US" dirty="0" smtClean="0"/>
              <a:t>Access </a:t>
            </a:r>
            <a:r>
              <a:rPr lang="en-US" dirty="0" smtClean="0"/>
              <a:t>Methods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071653" y="8834"/>
            <a:ext cx="1906318" cy="4633791"/>
            <a:chOff x="-274282" y="2269100"/>
            <a:chExt cx="1906318" cy="4633791"/>
          </a:xfrm>
        </p:grpSpPr>
        <p:sp>
          <p:nvSpPr>
            <p:cNvPr id="9" name="Rectangle 8"/>
            <p:cNvSpPr/>
            <p:nvPr/>
          </p:nvSpPr>
          <p:spPr>
            <a:xfrm>
              <a:off x="-272987" y="2269100"/>
              <a:ext cx="1905023" cy="463379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74282" y="5205001"/>
              <a:ext cx="445639" cy="1470674"/>
              <a:chOff x="3123857" y="1575207"/>
              <a:chExt cx="445639" cy="1470674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377984" y="1575207"/>
                <a:ext cx="191512" cy="1470674"/>
                <a:chOff x="3357695" y="1309735"/>
                <a:chExt cx="221057" cy="169756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357696" y="1309735"/>
                  <a:ext cx="221056" cy="169756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505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r>
                    <a:rPr lang="en-US" sz="900" dirty="0"/>
                    <a:t>5.3M SECTION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3357695" y="1405095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515487" y="1405334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3358978" y="2619181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3516770" y="2619420"/>
                  <a:ext cx="61981" cy="180046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3123858" y="2871016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123857" y="1817400"/>
                <a:ext cx="445635" cy="7488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-32988" y="3651049"/>
              <a:ext cx="191517" cy="1470674"/>
              <a:chOff x="3357695" y="1309735"/>
              <a:chExt cx="221063" cy="169756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357702" y="1309735"/>
                <a:ext cx="221056" cy="169756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50505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900" dirty="0"/>
                  <a:t>5.3M SECTION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357695" y="1405095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515487" y="1405334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358978" y="2619181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16770" y="2619420"/>
                <a:ext cx="61981" cy="18004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-274278" y="3325272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-274279" y="2271656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274281" y="4948120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274282" y="3894504"/>
              <a:ext cx="445635" cy="7488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505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953494" y="11390"/>
            <a:ext cx="61935" cy="463123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204773" y="11390"/>
            <a:ext cx="61935" cy="463123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529434" y="-32501"/>
            <a:ext cx="869638" cy="1838293"/>
            <a:chOff x="7600293" y="-12352"/>
            <a:chExt cx="869638" cy="1838293"/>
          </a:xfrm>
        </p:grpSpPr>
        <p:sp>
          <p:nvSpPr>
            <p:cNvPr id="30" name="Rectangle 29"/>
            <p:cNvSpPr/>
            <p:nvPr/>
          </p:nvSpPr>
          <p:spPr>
            <a:xfrm>
              <a:off x="7600293" y="1442534"/>
              <a:ext cx="869638" cy="383407"/>
            </a:xfrm>
            <a:prstGeom prst="rect">
              <a:avLst/>
            </a:prstGeom>
            <a:solidFill>
              <a:schemeClr val="accent4"/>
            </a:solidFill>
            <a:ln>
              <a:solidFill>
                <a:srgbClr val="505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PERSONNEL BASKET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H="1" flipV="1">
              <a:off x="7944946" y="-12352"/>
              <a:ext cx="90166" cy="145488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0" idx="0"/>
            </p:cNvCxnSpPr>
            <p:nvPr/>
          </p:nvCxnSpPr>
          <p:spPr>
            <a:xfrm flipV="1">
              <a:off x="8035112" y="11390"/>
              <a:ext cx="106848" cy="14311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81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(3)</Template>
  <TotalTime>944</TotalTime>
  <Words>866</Words>
  <Application>Microsoft Office PowerPoint</Application>
  <PresentationFormat>On-screen Show (16:9)</PresentationFormat>
  <Paragraphs>133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Unrestrained Basket Access</vt:lpstr>
      <vt:lpstr>Unrestrained Basket Access</vt:lpstr>
      <vt:lpstr>Restrained Basket Access</vt:lpstr>
      <vt:lpstr>Restrained Basket Access</vt:lpstr>
      <vt:lpstr>Restraint Mechanisms</vt:lpstr>
      <vt:lpstr>Rail Guided Basket Access</vt:lpstr>
      <vt:lpstr>Rail Guided Basket Access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M. Curfman</dc:creator>
  <cp:lastModifiedBy>Noah M. Curfman x 37751N</cp:lastModifiedBy>
  <cp:revision>56</cp:revision>
  <cp:lastPrinted>2014-01-20T19:40:21Z</cp:lastPrinted>
  <dcterms:created xsi:type="dcterms:W3CDTF">2022-06-29T14:51:57Z</dcterms:created>
  <dcterms:modified xsi:type="dcterms:W3CDTF">2022-07-12T16:56:02Z</dcterms:modified>
</cp:coreProperties>
</file>