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90" r:id="rId2"/>
    <p:sldId id="428" r:id="rId3"/>
    <p:sldId id="418" r:id="rId4"/>
    <p:sldId id="420" r:id="rId5"/>
    <p:sldId id="422" r:id="rId6"/>
    <p:sldId id="419" r:id="rId7"/>
    <p:sldId id="436" r:id="rId8"/>
    <p:sldId id="429" r:id="rId9"/>
    <p:sldId id="432" r:id="rId10"/>
    <p:sldId id="425" r:id="rId11"/>
    <p:sldId id="409" r:id="rId12"/>
    <p:sldId id="423" r:id="rId13"/>
    <p:sldId id="424" r:id="rId14"/>
    <p:sldId id="434" r:id="rId15"/>
    <p:sldId id="426" r:id="rId16"/>
    <p:sldId id="430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pos="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ppell, Andy" initials="CA" lastIdx="1" clrIdx="0">
    <p:extLst>
      <p:ext uri="{19B8F6BF-5375-455C-9EA6-DF929625EA0E}">
        <p15:presenceInfo xmlns:p15="http://schemas.microsoft.com/office/powerpoint/2012/main" userId="S::u1875823@live.warwick.ac.uk::53e52401-448b-4141-bd04-7f2e1c6e0e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C2FE"/>
    <a:srgbClr val="F47920"/>
    <a:srgbClr val="5DD5FF"/>
    <a:srgbClr val="0303ED"/>
    <a:srgbClr val="00B2DD"/>
    <a:srgbClr val="7ECBB6"/>
    <a:srgbClr val="E86741"/>
    <a:srgbClr val="E17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 autoAdjust="0"/>
    <p:restoredTop sz="95732"/>
  </p:normalViewPr>
  <p:slideViewPr>
    <p:cSldViewPr snapToGrid="0" snapToObjects="1">
      <p:cViewPr>
        <p:scale>
          <a:sx n="153" d="100"/>
          <a:sy n="153" d="100"/>
        </p:scale>
        <p:origin x="704" y="352"/>
      </p:cViewPr>
      <p:guideLst>
        <p:guide orient="horz" pos="305"/>
        <p:guide pos="612"/>
      </p:guideLst>
    </p:cSldViewPr>
  </p:slideViewPr>
  <p:outlineViewPr>
    <p:cViewPr>
      <p:scale>
        <a:sx n="33" d="100"/>
        <a:sy n="33" d="100"/>
      </p:scale>
      <p:origin x="0" y="-11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AD634-B286-CF4C-B608-BAEDD7C846A9}" type="datetimeFigureOut">
              <a:rPr lang="en-US" smtClean="0"/>
              <a:t>1/11/23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6ED8-9D91-5E4C-8236-27D5494AA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4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everyone, In this presentation we’ll be taking the first look at supernova neutrino reconstruction with Pandora. By the end of this presentation, I hope you’ll have a better understanding of the </a:t>
            </a:r>
            <a:r>
              <a:rPr lang="en-US" dirty="0" err="1"/>
              <a:t>contrastin</a:t>
            </a:r>
            <a:r>
              <a:rPr lang="en-US" dirty="0"/>
              <a:t> reconstruction effort </a:t>
            </a:r>
            <a:r>
              <a:rPr lang="en-US"/>
              <a:t>between beam </a:t>
            </a:r>
            <a:r>
              <a:rPr lang="en-US" dirty="0"/>
              <a:t>and supernova neutrinos. Before we start, I’ll give a brief personal introduction for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9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9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spectrum here comes from the TDR - don't necessarily need to describe 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Expected event rates as a function of time for the electron-capture model in [249] for 40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argon during early stages of the event –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neutronization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burst and early accretion phases, for which self-induced effects are unlikely to be important. Shown is the event rate for the unrealistic case of no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transitions (blue), the event rate including the effect of matter transitions for the normal (red) and inverted (green) orderings. Error bars are statistical, in unequal time bins.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4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detail – </a:t>
            </a:r>
            <a:r>
              <a:rPr lang="en-US" dirty="0" err="1"/>
              <a:t>ProtoDUNE</a:t>
            </a:r>
            <a:r>
              <a:rPr lang="en-US" dirty="0"/>
              <a:t> single phase paper. Say -  (Thresholds are where my work takes place) – energy deposition by unit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Charge Readout units angled with strips oriented at  30 degrees to the detector form a charge readout plane. Example event display for a single simulated 10.25MeV electron, with track reconstruction in time vs wire, with </a:t>
            </a:r>
            <a:r>
              <a:rPr lang="en-US" dirty="0" err="1"/>
              <a:t>colour</a:t>
            </a:r>
            <a:r>
              <a:rPr lang="en-US" dirty="0"/>
              <a:t> representing charge. Top panel shows the collection plane and the bottom panels show induction planes. The red boxes represent reconstructed hits.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09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clear on what purity and completeness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reconstruction efficiency rather than ‘software </a:t>
            </a:r>
            <a:r>
              <a:rPr lang="en-US" dirty="0" err="1"/>
              <a:t>effiency</a:t>
            </a:r>
            <a:r>
              <a:rPr lang="en-US" dirty="0"/>
              <a:t>’</a:t>
            </a:r>
          </a:p>
          <a:p>
            <a:r>
              <a:rPr lang="en-US" dirty="0"/>
              <a:t>Don’t say reconstruction, say reconstructed object, PFO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B6ED8-9D91-5E4C-8236-27D5494AAD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B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3503" y="716074"/>
            <a:ext cx="6992433" cy="112296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5400" b="1" i="0" baseline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r>
              <a:rPr lang="en-US" dirty="0"/>
              <a:t>TITLE GOES HERE IN CAPS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3504" y="2315924"/>
            <a:ext cx="6858000" cy="3342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ea typeface="Avenir Next Medium" charset="0"/>
                <a:cs typeface="Avenir Next Medium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 title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4703" y="2823957"/>
            <a:ext cx="77058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3250" y="3147348"/>
            <a:ext cx="6142455" cy="3381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pPr lvl="0"/>
            <a:r>
              <a:rPr lang="en-US" dirty="0"/>
              <a:t>Date / location / additional info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21" y="3808875"/>
            <a:ext cx="9372513" cy="14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B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4703" y="2823957"/>
            <a:ext cx="77058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21" y="3808875"/>
            <a:ext cx="9372513" cy="1449750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4703" y="4195977"/>
            <a:ext cx="1258371" cy="65722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134535" y="4195977"/>
            <a:ext cx="1258371" cy="65722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3503" y="716074"/>
            <a:ext cx="6992433" cy="112296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80000"/>
              </a:lnSpc>
              <a:defRPr sz="5400" b="1" i="0" baseline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r>
              <a:rPr lang="en-US" dirty="0"/>
              <a:t>TITLE GOES HERE IN CAPS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3504" y="2315924"/>
            <a:ext cx="6858000" cy="3342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baseline="0">
                <a:solidFill>
                  <a:schemeClr val="bg1"/>
                </a:solidFill>
                <a:latin typeface="+mn-lt"/>
                <a:ea typeface="Avenir Next Medium" charset="0"/>
                <a:cs typeface="Avenir Next Medium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 title goes here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03250" y="3147348"/>
            <a:ext cx="6142455" cy="3381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defRPr>
            </a:lvl1pPr>
          </a:lstStyle>
          <a:p>
            <a:pPr lvl="0"/>
            <a:r>
              <a:rPr lang="en-US" dirty="0"/>
              <a:t>Date / location / 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119571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0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674703" y="2823957"/>
            <a:ext cx="77058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73" y="-67296"/>
            <a:ext cx="9364199" cy="1448465"/>
          </a:xfrm>
          <a:prstGeom prst="rect">
            <a:avLst/>
          </a:prstGeom>
        </p:spPr>
      </p:pic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41" y="1763577"/>
            <a:ext cx="6110339" cy="2749156"/>
          </a:xfrm>
          <a:prstGeom prst="rect">
            <a:avLst/>
          </a:prstGeom>
        </p:spPr>
        <p:txBody>
          <a:bodyPr/>
          <a:lstStyle>
            <a:lvl1pPr>
              <a:buClr>
                <a:srgbClr val="00B2DD"/>
              </a:buClr>
              <a:defRPr>
                <a:solidFill>
                  <a:schemeClr val="tx1"/>
                </a:solidFill>
              </a:defRPr>
            </a:lvl1pPr>
          </a:lstStyle>
          <a:p>
            <a:pPr lvl="0">
              <a:buClr>
                <a:srgbClr val="00B2DD"/>
              </a:buClr>
            </a:pPr>
            <a:r>
              <a:rPr lang="en-GB" dirty="0">
                <a:latin typeface="+mn-lt"/>
              </a:rPr>
              <a:t>Click to edit Master text styles</a:t>
            </a:r>
          </a:p>
          <a:p>
            <a:pPr lvl="1">
              <a:buClr>
                <a:srgbClr val="00B2DD"/>
              </a:buClr>
            </a:pPr>
            <a:r>
              <a:rPr lang="en-GB" dirty="0">
                <a:latin typeface="+mn-lt"/>
              </a:rPr>
              <a:t>Second level</a:t>
            </a:r>
          </a:p>
          <a:p>
            <a:pPr lvl="2">
              <a:buClr>
                <a:srgbClr val="00B2DD"/>
              </a:buClr>
            </a:pPr>
            <a:r>
              <a:rPr lang="en-GB" dirty="0">
                <a:latin typeface="+mn-lt"/>
              </a:rPr>
              <a:t>Third level</a:t>
            </a:r>
          </a:p>
          <a:p>
            <a:pPr lvl="3">
              <a:buClr>
                <a:srgbClr val="00B2DD"/>
              </a:buClr>
            </a:pPr>
            <a:r>
              <a:rPr lang="en-GB" dirty="0">
                <a:latin typeface="+mn-lt"/>
              </a:rPr>
              <a:t>Fourth level</a:t>
            </a:r>
          </a:p>
          <a:p>
            <a:pPr lvl="4">
              <a:buClr>
                <a:srgbClr val="00B2DD"/>
              </a:buClr>
            </a:pPr>
            <a:r>
              <a:rPr lang="en-GB" dirty="0">
                <a:latin typeface="+mn-lt"/>
              </a:rPr>
              <a:t>Fifth level</a:t>
            </a:r>
            <a:endParaRPr lang="en-US" dirty="0">
              <a:latin typeface="+mn-lt"/>
            </a:endParaRP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84242" y="1215700"/>
            <a:ext cx="5373684" cy="380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>
                <a:solidFill>
                  <a:srgbClr val="00B2DD"/>
                </a:solidFill>
                <a:latin typeface="+mn-lt"/>
              </a:rPr>
              <a:t>Click to edit Master text styles</a:t>
            </a:r>
          </a:p>
          <a:p>
            <a:pPr lvl="1"/>
            <a:r>
              <a:rPr lang="en-GB" dirty="0">
                <a:solidFill>
                  <a:srgbClr val="00B2DD"/>
                </a:solidFill>
                <a:latin typeface="+mn-lt"/>
              </a:rPr>
              <a:t>Second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C38FC-60F3-4EDD-8262-0BF952B7298D}"/>
              </a:ext>
            </a:extLst>
          </p:cNvPr>
          <p:cNvSpPr txBox="1"/>
          <p:nvPr userDrawn="1"/>
        </p:nvSpPr>
        <p:spPr>
          <a:xfrm>
            <a:off x="8737600" y="8709"/>
            <a:ext cx="4064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2E885E6-D6ED-42EB-A033-DDEA87C4B54C}" type="slidenum">
              <a:rPr lang="en-GB" smtClean="0">
                <a:solidFill>
                  <a:srgbClr val="00B2DD"/>
                </a:solidFill>
              </a:rPr>
              <a:pPr algn="r"/>
              <a:t>‹#›</a:t>
            </a:fld>
            <a:endParaRPr lang="en-GB" dirty="0">
              <a:solidFill>
                <a:srgbClr val="00B2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4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43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0" r:id="rId2"/>
    <p:sldLayoutId id="2147483667" r:id="rId3"/>
    <p:sldLayoutId id="2147483693" r:id="rId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60" y="0"/>
            <a:ext cx="7718087" cy="514349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Freeform 1"/>
          <p:cNvSpPr/>
          <p:nvPr/>
        </p:nvSpPr>
        <p:spPr>
          <a:xfrm>
            <a:off x="0" y="115125"/>
            <a:ext cx="8091577" cy="5143500"/>
          </a:xfrm>
          <a:custGeom>
            <a:avLst/>
            <a:gdLst>
              <a:gd name="connsiteX0" fmla="*/ 5336628 w 8150773"/>
              <a:gd name="connsiteY0" fmla="*/ 0 h 5218386"/>
              <a:gd name="connsiteX1" fmla="*/ 0 w 8150773"/>
              <a:gd name="connsiteY1" fmla="*/ 0 h 5218386"/>
              <a:gd name="connsiteX2" fmla="*/ 0 w 8150773"/>
              <a:gd name="connsiteY2" fmla="*/ 5218386 h 5218386"/>
              <a:gd name="connsiteX3" fmla="*/ 8150773 w 8150773"/>
              <a:gd name="connsiteY3" fmla="*/ 5218386 h 5218386"/>
              <a:gd name="connsiteX4" fmla="*/ 5336628 w 8150773"/>
              <a:gd name="connsiteY4" fmla="*/ 0 h 521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0773" h="5218386">
                <a:moveTo>
                  <a:pt x="5336628" y="0"/>
                </a:moveTo>
                <a:lnTo>
                  <a:pt x="0" y="0"/>
                </a:lnTo>
                <a:lnTo>
                  <a:pt x="0" y="5218386"/>
                </a:lnTo>
                <a:lnTo>
                  <a:pt x="8150773" y="5218386"/>
                </a:lnTo>
                <a:lnTo>
                  <a:pt x="5336628" y="0"/>
                </a:lnTo>
                <a:close/>
              </a:path>
            </a:pathLst>
          </a:custGeom>
          <a:solidFill>
            <a:srgbClr val="00B2DD"/>
          </a:solidFill>
          <a:ln>
            <a:noFill/>
          </a:ln>
          <a:effectLst>
            <a:outerShdw blurRad="2159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3502" y="870410"/>
            <a:ext cx="5261679" cy="62116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GB" dirty="0"/>
              <a:t>First look at supernova neutrino reconstruction with Pandora</a:t>
            </a:r>
            <a:endParaRPr lang="en-US" sz="4000" dirty="0"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03504" y="1958966"/>
            <a:ext cx="6858000" cy="33428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kern="1200" baseline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03504" y="3211060"/>
            <a:ext cx="6858000" cy="334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rPr>
              <a:t>Matthew </a:t>
            </a:r>
            <a:r>
              <a:rPr lang="en-US" sz="1500" dirty="0" err="1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rPr>
              <a:t>Osbiston</a:t>
            </a:r>
            <a:endParaRPr lang="en-US" sz="1500" b="0" i="0" dirty="0">
              <a:solidFill>
                <a:schemeClr val="bg1"/>
              </a:solidFill>
              <a:latin typeface="+mn-lt"/>
              <a:ea typeface="Avenir Next" charset="0"/>
              <a:cs typeface="Avenir Nex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21" y="3808875"/>
            <a:ext cx="9372513" cy="1449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831D25-1045-2744-B82A-25046345C6A5}"/>
              </a:ext>
            </a:extLst>
          </p:cNvPr>
          <p:cNvCxnSpPr/>
          <p:nvPr/>
        </p:nvCxnSpPr>
        <p:spPr>
          <a:xfrm>
            <a:off x="661253" y="3519268"/>
            <a:ext cx="19080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61EBBA13-C1EB-0F43-BDD1-DF27C5B6E62D}"/>
              </a:ext>
            </a:extLst>
          </p:cNvPr>
          <p:cNvSpPr txBox="1">
            <a:spLocks/>
          </p:cNvSpPr>
          <p:nvPr/>
        </p:nvSpPr>
        <p:spPr>
          <a:xfrm>
            <a:off x="603503" y="3519268"/>
            <a:ext cx="6858000" cy="334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rPr>
              <a:t>11/01/23</a:t>
            </a:r>
            <a:r>
              <a:rPr lang="en-US" sz="1500" b="0" i="0" dirty="0">
                <a:solidFill>
                  <a:schemeClr val="bg1"/>
                </a:solidFill>
                <a:latin typeface="+mn-lt"/>
                <a:ea typeface="Avenir Next" charset="0"/>
                <a:cs typeface="Avenir Next" charset="0"/>
              </a:rPr>
              <a:t>	</a:t>
            </a:r>
          </a:p>
        </p:txBody>
      </p:sp>
      <p:pic>
        <p:nvPicPr>
          <p:cNvPr id="10" name="Picture 9" descr="A black sign with white text&#10;&#10;Description automatically generated">
            <a:extLst>
              <a:ext uri="{FF2B5EF4-FFF2-40B4-BE49-F238E27FC236}">
                <a16:creationId xmlns:a16="http://schemas.microsoft.com/office/drawing/2014/main" id="{FC9EC424-D20D-0947-A736-76D8AEB91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84" y="4434398"/>
            <a:ext cx="2441277" cy="3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0A8793-0425-714C-BAB6-C50AB8C9FB07}"/>
              </a:ext>
            </a:extLst>
          </p:cNvPr>
          <p:cNvSpPr/>
          <p:nvPr/>
        </p:nvSpPr>
        <p:spPr>
          <a:xfrm>
            <a:off x="413308" y="359031"/>
            <a:ext cx="2157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AC2FE"/>
                </a:solidFill>
              </a:rPr>
              <a:t>Metrics - Efficiency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F12556-2F47-884F-B6DA-0413BEBF14F0}"/>
              </a:ext>
            </a:extLst>
          </p:cNvPr>
          <p:cNvSpPr/>
          <p:nvPr/>
        </p:nvSpPr>
        <p:spPr>
          <a:xfrm>
            <a:off x="77491" y="696605"/>
            <a:ext cx="695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D1C1D"/>
                </a:solidFill>
                <a:latin typeface="Slack-Lato"/>
              </a:rPr>
              <a:t>Q1 - the number of hit in the reconstructed is within 5 hits of the number of hits in MC true particle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D1C1D"/>
                </a:solidFill>
                <a:latin typeface="Slack-Lato"/>
              </a:rPr>
              <a:t>Q2 - a reconstructed PFO has been created and meets a 50% completeness and 80% purity threshold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EAE40-5A22-454E-B369-23780510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192" y="1224167"/>
            <a:ext cx="3966649" cy="39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6AEEAF-B484-A24A-BD0B-4A57D8C1911E}"/>
              </a:ext>
            </a:extLst>
          </p:cNvPr>
          <p:cNvSpPr txBox="1">
            <a:spLocks/>
          </p:cNvSpPr>
          <p:nvPr/>
        </p:nvSpPr>
        <p:spPr>
          <a:xfrm>
            <a:off x="4572000" y="1260725"/>
            <a:ext cx="3687758" cy="344244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25ABC9D-4C9B-449C-9B17-500E21DD8708}"/>
              </a:ext>
            </a:extLst>
          </p:cNvPr>
          <p:cNvSpPr txBox="1">
            <a:spLocks/>
          </p:cNvSpPr>
          <p:nvPr/>
        </p:nvSpPr>
        <p:spPr>
          <a:xfrm>
            <a:off x="899740" y="1260725"/>
            <a:ext cx="7056139" cy="33311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C0ACA-5BC0-E44A-A726-CD1B6CFC18E1}"/>
              </a:ext>
            </a:extLst>
          </p:cNvPr>
          <p:cNvSpPr txBox="1"/>
          <p:nvPr/>
        </p:nvSpPr>
        <p:spPr>
          <a:xfrm>
            <a:off x="413308" y="4256738"/>
            <a:ext cx="241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AC2FE"/>
              </a:buClr>
            </a:pPr>
            <a:r>
              <a:rPr lang="en-US" sz="1200" dirty="0"/>
              <a:t>Want to improve algorithm metrics:</a:t>
            </a:r>
          </a:p>
          <a:p>
            <a:pPr marL="285750" indent="-285750"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Efficiency </a:t>
            </a:r>
          </a:p>
          <a:p>
            <a:pPr marL="285750" indent="-285750"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Purity and Completeness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A8793-0425-714C-BAB6-C50AB8C9FB07}"/>
              </a:ext>
            </a:extLst>
          </p:cNvPr>
          <p:cNvSpPr/>
          <p:nvPr/>
        </p:nvSpPr>
        <p:spPr>
          <a:xfrm>
            <a:off x="413308" y="359031"/>
            <a:ext cx="2482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AC2FE"/>
                </a:solidFill>
              </a:rPr>
              <a:t>Metrics – hit numbers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E083F3-6517-4A42-B565-14A63C383BBA}"/>
              </a:ext>
            </a:extLst>
          </p:cNvPr>
          <p:cNvSpPr txBox="1"/>
          <p:nvPr/>
        </p:nvSpPr>
        <p:spPr>
          <a:xfrm>
            <a:off x="380201" y="690896"/>
            <a:ext cx="64214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 can use plots like these to benchmark our progress with improvements to the reconstructions in conjunction with the DUNE Low Energy Working group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5EBCF0-BB99-5D47-8423-1FD72B18A421}"/>
              </a:ext>
            </a:extLst>
          </p:cNvPr>
          <p:cNvGrpSpPr/>
          <p:nvPr/>
        </p:nvGrpSpPr>
        <p:grpSpPr>
          <a:xfrm>
            <a:off x="413308" y="1074308"/>
            <a:ext cx="8388786" cy="3223644"/>
            <a:chOff x="413308" y="735426"/>
            <a:chExt cx="8388786" cy="32236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899B2F-9F6F-9640-8494-0EF670B89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308" y="735426"/>
              <a:ext cx="3423948" cy="32236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5BE929-07B9-E94F-82F6-7BC161D4C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451" t="38007" r="17874" b="-1"/>
            <a:stretch/>
          </p:blipFill>
          <p:spPr>
            <a:xfrm>
              <a:off x="4000315" y="814721"/>
              <a:ext cx="4801779" cy="310173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18A08AA-B620-984E-A638-4F88D6F756E8}"/>
                </a:ext>
              </a:extLst>
            </p:cNvPr>
            <p:cNvSpPr/>
            <p:nvPr/>
          </p:nvSpPr>
          <p:spPr>
            <a:xfrm>
              <a:off x="4824413" y="782295"/>
              <a:ext cx="1090611" cy="55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2C46AC-F6C6-FA4C-8052-6645E0853D50}"/>
                </a:ext>
              </a:extLst>
            </p:cNvPr>
            <p:cNvSpPr/>
            <p:nvPr/>
          </p:nvSpPr>
          <p:spPr>
            <a:xfrm>
              <a:off x="3414713" y="982954"/>
              <a:ext cx="176211" cy="7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B3AB5C-AB3A-9D47-BDA1-41FA07042C9C}"/>
                </a:ext>
              </a:extLst>
            </p:cNvPr>
            <p:cNvSpPr/>
            <p:nvPr/>
          </p:nvSpPr>
          <p:spPr>
            <a:xfrm>
              <a:off x="3457577" y="1077573"/>
              <a:ext cx="158748" cy="71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B9DAE8A-5D75-314B-A1C6-AB123B9C88FD}"/>
              </a:ext>
            </a:extLst>
          </p:cNvPr>
          <p:cNvSpPr/>
          <p:nvPr/>
        </p:nvSpPr>
        <p:spPr>
          <a:xfrm>
            <a:off x="2362200" y="4889584"/>
            <a:ext cx="6972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Pandora for </a:t>
            </a:r>
            <a:r>
              <a:rPr lang="en-US" sz="1000" dirty="0" err="1"/>
              <a:t>MicroBooNE</a:t>
            </a:r>
            <a:r>
              <a:rPr lang="en-US" sz="1000" dirty="0"/>
              <a:t> - https://</a:t>
            </a:r>
            <a:r>
              <a:rPr lang="en-US" sz="1000" dirty="0" err="1"/>
              <a:t>link.springer.com</a:t>
            </a:r>
            <a:r>
              <a:rPr lang="en-US" sz="1000" dirty="0"/>
              <a:t>/content/pdf/10.1140/</a:t>
            </a:r>
            <a:r>
              <a:rPr lang="en-US" sz="1000" dirty="0" err="1"/>
              <a:t>epjc</a:t>
            </a:r>
            <a:r>
              <a:rPr lang="en-US" sz="1000" dirty="0"/>
              <a:t>/s10052-017-5481-6.pdf?pdf=button%20sticky</a:t>
            </a:r>
          </a:p>
        </p:txBody>
      </p:sp>
    </p:spTree>
    <p:extLst>
      <p:ext uri="{BB962C8B-B14F-4D97-AF65-F5344CB8AC3E}">
        <p14:creationId xmlns:p14="http://schemas.microsoft.com/office/powerpoint/2010/main" val="240631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8A60F-265E-5E4A-8C2E-C5CB1FA01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296" y="418997"/>
            <a:ext cx="3587019" cy="380867"/>
          </a:xfrm>
        </p:spPr>
        <p:txBody>
          <a:bodyPr/>
          <a:lstStyle/>
          <a:p>
            <a:r>
              <a:rPr lang="en-US" dirty="0">
                <a:solidFill>
                  <a:srgbClr val="6AC2FE"/>
                </a:solidFill>
              </a:rPr>
              <a:t>First steps for improvement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33CB2-7D37-3A45-ACFF-DE9B31DB1813}"/>
              </a:ext>
            </a:extLst>
          </p:cNvPr>
          <p:cNvSpPr/>
          <p:nvPr/>
        </p:nvSpPr>
        <p:spPr>
          <a:xfrm>
            <a:off x="388296" y="799864"/>
            <a:ext cx="8461235" cy="336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Need to set </a:t>
            </a:r>
            <a:r>
              <a:rPr lang="en-GB" sz="1200" b="1" dirty="0"/>
              <a:t>new thresholds for reconstruction (for the performance metrics/evaluation)</a:t>
            </a:r>
            <a:r>
              <a:rPr lang="en-GB" sz="1200" dirty="0"/>
              <a:t> 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Currently, to be deemed reconstructable, Pandora requires:</a:t>
            </a:r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Minimum of 15 hits per event total</a:t>
            </a:r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Minimum of 5 hits per 2D plane to be deemed a ‘good’ view</a:t>
            </a:r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Minimum of 2 ‘good’ views required.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This is fine for beam neutrinos since files have many hundreds of hits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However, for the supernovae event files, these </a:t>
            </a:r>
            <a:r>
              <a:rPr lang="en-GB" sz="1200" b="1" dirty="0"/>
              <a:t>are </a:t>
            </a:r>
            <a:r>
              <a:rPr lang="en-GB" sz="1200" dirty="0"/>
              <a:t>majority of events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Want to remove the thresholds and </a:t>
            </a:r>
            <a:r>
              <a:rPr lang="en-GB" sz="1200" b="1" dirty="0"/>
              <a:t>examine exactly how these low hit events are reconstructed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How does Pandora perform for these low information events?</a:t>
            </a:r>
          </a:p>
        </p:txBody>
      </p:sp>
    </p:spTree>
    <p:extLst>
      <p:ext uri="{BB962C8B-B14F-4D97-AF65-F5344CB8AC3E}">
        <p14:creationId xmlns:p14="http://schemas.microsoft.com/office/powerpoint/2010/main" val="81179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8A60F-265E-5E4A-8C2E-C5CB1FA01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296" y="418997"/>
            <a:ext cx="5524307" cy="380867"/>
          </a:xfrm>
        </p:spPr>
        <p:txBody>
          <a:bodyPr/>
          <a:lstStyle/>
          <a:p>
            <a:r>
              <a:rPr lang="en-US" dirty="0">
                <a:solidFill>
                  <a:srgbClr val="6AC2FE"/>
                </a:solidFill>
              </a:rPr>
              <a:t>Future plans and timeline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33CB2-7D37-3A45-ACFF-DE9B31DB1813}"/>
              </a:ext>
            </a:extLst>
          </p:cNvPr>
          <p:cNvSpPr/>
          <p:nvPr/>
        </p:nvSpPr>
        <p:spPr>
          <a:xfrm>
            <a:off x="388296" y="1166399"/>
            <a:ext cx="8461235" cy="2995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Implement some cheating algorithms (vertex, clustering, etc.) and examine the change in metric plots to to see which aspects of the reconstruction could provide the largest gains after targeted development </a:t>
            </a:r>
            <a:r>
              <a:rPr lang="en-GB" sz="1200" b="1" dirty="0"/>
              <a:t>– In Progress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Make changes to the regular algorithms (vertex, clustering etc.) with an hand firmly on the underlying physics as guidance – </a:t>
            </a:r>
            <a:r>
              <a:rPr lang="en-GB" sz="1200" b="1" dirty="0"/>
              <a:t> To do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Iterations of cheating for different algorithms and adjustment to reconstruction thresholds and to further develop algorithms – </a:t>
            </a:r>
            <a:r>
              <a:rPr lang="en-GB" sz="1200" b="1" dirty="0"/>
              <a:t>To do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Provide </a:t>
            </a:r>
            <a:r>
              <a:rPr lang="en-GB" sz="1200" dirty="0" err="1"/>
              <a:t>LArContent</a:t>
            </a:r>
            <a:r>
              <a:rPr lang="en-GB" sz="1200" dirty="0"/>
              <a:t>/</a:t>
            </a:r>
            <a:r>
              <a:rPr lang="en-GB" sz="1200" dirty="0" err="1"/>
              <a:t>LArReco</a:t>
            </a:r>
            <a:r>
              <a:rPr lang="en-GB" sz="1200" dirty="0"/>
              <a:t> GitHub branches with the new developments and the corresponding XML settings file for testing and wider use – </a:t>
            </a:r>
            <a:r>
              <a:rPr lang="en-GB" sz="1200" b="1" dirty="0"/>
              <a:t>To do</a:t>
            </a:r>
          </a:p>
        </p:txBody>
      </p:sp>
    </p:spTree>
    <p:extLst>
      <p:ext uri="{BB962C8B-B14F-4D97-AF65-F5344CB8AC3E}">
        <p14:creationId xmlns:p14="http://schemas.microsoft.com/office/powerpoint/2010/main" val="540985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E881DE-2186-6247-8713-D6905A4A4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03912-1292-EB45-B423-41D91BC1CD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7578" y="2246337"/>
            <a:ext cx="5373684" cy="380867"/>
          </a:xfrm>
        </p:spPr>
        <p:txBody>
          <a:bodyPr/>
          <a:lstStyle/>
          <a:p>
            <a:r>
              <a:rPr lang="en-US" sz="5400" b="1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2652262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6AEEAF-B484-A24A-BD0B-4A57D8C1911E}"/>
              </a:ext>
            </a:extLst>
          </p:cNvPr>
          <p:cNvSpPr txBox="1">
            <a:spLocks/>
          </p:cNvSpPr>
          <p:nvPr/>
        </p:nvSpPr>
        <p:spPr>
          <a:xfrm>
            <a:off x="4572000" y="1260725"/>
            <a:ext cx="3687758" cy="344244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25ABC9D-4C9B-449C-9B17-500E21DD8708}"/>
              </a:ext>
            </a:extLst>
          </p:cNvPr>
          <p:cNvSpPr txBox="1">
            <a:spLocks/>
          </p:cNvSpPr>
          <p:nvPr/>
        </p:nvSpPr>
        <p:spPr>
          <a:xfrm>
            <a:off x="899740" y="1260725"/>
            <a:ext cx="7056139" cy="33311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A8793-0425-714C-BAB6-C50AB8C9FB07}"/>
              </a:ext>
            </a:extLst>
          </p:cNvPr>
          <p:cNvSpPr/>
          <p:nvPr/>
        </p:nvSpPr>
        <p:spPr>
          <a:xfrm>
            <a:off x="413308" y="359031"/>
            <a:ext cx="1935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AC2FE"/>
                </a:solidFill>
              </a:rPr>
              <a:t>Vertical drift 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BB5F1-F958-7C4A-B4AF-D426E2F4A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90" y="1260725"/>
            <a:ext cx="3911749" cy="3183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4493E-8DF5-0A46-99B1-19D11160C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16" y="1260725"/>
            <a:ext cx="4572000" cy="2050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F9572-1C15-CE47-B8AC-51BAA953C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809" y="3261946"/>
            <a:ext cx="4223210" cy="17549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FDD7B1-1188-A449-9487-B699067E73EB}"/>
              </a:ext>
            </a:extLst>
          </p:cNvPr>
          <p:cNvSpPr/>
          <p:nvPr/>
        </p:nvSpPr>
        <p:spPr>
          <a:xfrm>
            <a:off x="348712" y="675597"/>
            <a:ext cx="4572000" cy="409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Some information on detector geometry…</a:t>
            </a:r>
          </a:p>
        </p:txBody>
      </p:sp>
    </p:spTree>
    <p:extLst>
      <p:ext uri="{BB962C8B-B14F-4D97-AF65-F5344CB8AC3E}">
        <p14:creationId xmlns:p14="http://schemas.microsoft.com/office/powerpoint/2010/main" val="2802443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6AEEAF-B484-A24A-BD0B-4A57D8C1911E}"/>
              </a:ext>
            </a:extLst>
          </p:cNvPr>
          <p:cNvSpPr txBox="1">
            <a:spLocks/>
          </p:cNvSpPr>
          <p:nvPr/>
        </p:nvSpPr>
        <p:spPr>
          <a:xfrm>
            <a:off x="4572000" y="1260725"/>
            <a:ext cx="3687758" cy="344244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A8793-0425-714C-BAB6-C50AB8C9FB07}"/>
              </a:ext>
            </a:extLst>
          </p:cNvPr>
          <p:cNvSpPr/>
          <p:nvPr/>
        </p:nvSpPr>
        <p:spPr>
          <a:xfrm>
            <a:off x="413308" y="359031"/>
            <a:ext cx="3509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AC2FE"/>
                </a:solidFill>
              </a:rPr>
              <a:t>First insights and areas to tackle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BD4DC-F6F0-6D45-95E2-4B965EDEB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08" y="1797527"/>
            <a:ext cx="1484932" cy="1886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F566B8-3FED-4548-B7B1-26564194F98D}"/>
              </a:ext>
            </a:extLst>
          </p:cNvPr>
          <p:cNvSpPr txBox="1"/>
          <p:nvPr/>
        </p:nvSpPr>
        <p:spPr>
          <a:xfrm>
            <a:off x="413308" y="4034786"/>
            <a:ext cx="2045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Third MC Particle doesn’t appear in terminal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E5B3C-3726-6E43-A2F3-89384D5EFCAB}"/>
              </a:ext>
            </a:extLst>
          </p:cNvPr>
          <p:cNvSpPr txBox="1"/>
          <p:nvPr/>
        </p:nvSpPr>
        <p:spPr>
          <a:xfrm>
            <a:off x="3091986" y="4083551"/>
            <a:ext cx="16892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MC ID 3 skipped and first MC particle split in three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5678A-9EC2-0D4C-8D44-B343E82F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129" y="1786061"/>
            <a:ext cx="1460108" cy="1857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516B4-DAC9-6440-8E37-6B41C5347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489" y="1779110"/>
            <a:ext cx="1600116" cy="18715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1503988-1449-A048-AF61-84E784151CC6}"/>
              </a:ext>
            </a:extLst>
          </p:cNvPr>
          <p:cNvSpPr/>
          <p:nvPr/>
        </p:nvSpPr>
        <p:spPr>
          <a:xfrm>
            <a:off x="5302507" y="4156647"/>
            <a:ext cx="27178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MC ID 3 skipped and all three MC particles added to single reconstructed PFO</a:t>
            </a:r>
          </a:p>
        </p:txBody>
      </p:sp>
    </p:spTree>
    <p:extLst>
      <p:ext uri="{BB962C8B-B14F-4D97-AF65-F5344CB8AC3E}">
        <p14:creationId xmlns:p14="http://schemas.microsoft.com/office/powerpoint/2010/main" val="1452270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6AEEAF-B484-A24A-BD0B-4A57D8C1911E}"/>
              </a:ext>
            </a:extLst>
          </p:cNvPr>
          <p:cNvSpPr txBox="1">
            <a:spLocks/>
          </p:cNvSpPr>
          <p:nvPr/>
        </p:nvSpPr>
        <p:spPr>
          <a:xfrm>
            <a:off x="4572000" y="1260725"/>
            <a:ext cx="3687758" cy="344244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25ABC9D-4C9B-449C-9B17-500E21DD8708}"/>
              </a:ext>
            </a:extLst>
          </p:cNvPr>
          <p:cNvSpPr txBox="1">
            <a:spLocks/>
          </p:cNvSpPr>
          <p:nvPr/>
        </p:nvSpPr>
        <p:spPr>
          <a:xfrm>
            <a:off x="899740" y="1260725"/>
            <a:ext cx="7056139" cy="33311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A8793-0425-714C-BAB6-C50AB8C9FB07}"/>
              </a:ext>
            </a:extLst>
          </p:cNvPr>
          <p:cNvSpPr/>
          <p:nvPr/>
        </p:nvSpPr>
        <p:spPr>
          <a:xfrm>
            <a:off x="393933" y="422386"/>
            <a:ext cx="2428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AC2FE"/>
                </a:solidFill>
              </a:rPr>
              <a:t>Personal 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8846A-FF7E-8543-A8A4-A8B66805FFDA}"/>
              </a:ext>
            </a:extLst>
          </p:cNvPr>
          <p:cNvSpPr txBox="1"/>
          <p:nvPr/>
        </p:nvSpPr>
        <p:spPr>
          <a:xfrm>
            <a:off x="393933" y="1004735"/>
            <a:ext cx="5940365" cy="377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dirty="0"/>
              <a:t>New first year PhD student at University of Warwick (Started my undergrad there in 2018)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dirty="0"/>
              <a:t>Working as part of the DUNE group at Warwick under </a:t>
            </a:r>
            <a:r>
              <a:rPr lang="en-US" b="1" dirty="0"/>
              <a:t>John Marshall</a:t>
            </a:r>
            <a:endParaRPr lang="en-US" dirty="0"/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dirty="0"/>
              <a:t>In cooperation with </a:t>
            </a:r>
          </a:p>
          <a:p>
            <a:pPr marL="971550" lvl="2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dirty="0"/>
              <a:t>Andy Chappell (PDRA)</a:t>
            </a:r>
          </a:p>
          <a:p>
            <a:pPr marL="971550" lvl="2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dirty="0"/>
              <a:t>Maria </a:t>
            </a:r>
            <a:r>
              <a:rPr lang="en-US" dirty="0" err="1"/>
              <a:t>Brigida</a:t>
            </a:r>
            <a:r>
              <a:rPr lang="en-US" dirty="0"/>
              <a:t> Brunetti (PDRA)</a:t>
            </a:r>
          </a:p>
          <a:p>
            <a:pPr marL="971550" lvl="2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dirty="0"/>
              <a:t>Isobel </a:t>
            </a:r>
            <a:r>
              <a:rPr lang="en-US" dirty="0" err="1"/>
              <a:t>Mawby</a:t>
            </a:r>
            <a:r>
              <a:rPr lang="en-US" dirty="0"/>
              <a:t> (Soon to be a PDRA at Lancaster)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dirty="0"/>
              <a:t>Working alongside the Low Energy working group convened by Dan Pershey  and Clara Cuesta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F77C0-0CE0-A144-9278-091EC5E1C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9" t="17630" r="4251" b="7462"/>
          <a:stretch/>
        </p:blipFill>
        <p:spPr>
          <a:xfrm>
            <a:off x="6492241" y="2754423"/>
            <a:ext cx="2270760" cy="22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E3D529-618E-BA4E-B595-09BB21F71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812" y="1231038"/>
            <a:ext cx="8228761" cy="383906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/>
              <a:t>Core-collapse supernova - large flux of neutrinos released, carry 99% of the energy.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Estimated with 40kt fiducial mass of DUNE’s far detector – will record 3350 neutrinos (according to the “GKVM” model from a supernova 10kpc away from Earth)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840A1-17DF-D94F-B535-F676C1F4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359" y="2168881"/>
            <a:ext cx="5026684" cy="25593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321C-4F92-5A4E-8F82-9403F28ED8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794" y="470624"/>
            <a:ext cx="3742002" cy="365127"/>
          </a:xfrm>
        </p:spPr>
        <p:txBody>
          <a:bodyPr/>
          <a:lstStyle/>
          <a:p>
            <a:r>
              <a:rPr lang="en-US" sz="2000" dirty="0">
                <a:solidFill>
                  <a:srgbClr val="6AC2FE"/>
                </a:solidFill>
              </a:rPr>
              <a:t>Current supernova theory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82BCBE-CB30-1A44-8F84-0255FCC37D7D}"/>
              </a:ext>
            </a:extLst>
          </p:cNvPr>
          <p:cNvSpPr/>
          <p:nvPr/>
        </p:nvSpPr>
        <p:spPr>
          <a:xfrm>
            <a:off x="248812" y="2386739"/>
            <a:ext cx="340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Signal dominated by electron neutrinos and detected in the process:    </a:t>
            </a:r>
          </a:p>
          <a:p>
            <a:pPr marL="285750" indent="-285750">
              <a:buClr>
                <a:srgbClr val="6AC2FE"/>
              </a:buClr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buClr>
                <a:srgbClr val="6AC2FE"/>
              </a:buClr>
            </a:pPr>
            <a:r>
              <a:rPr lang="en-US" sz="1200" dirty="0"/>
              <a:t>              </a:t>
            </a:r>
          </a:p>
          <a:p>
            <a:pPr>
              <a:buClr>
                <a:srgbClr val="6AC2FE"/>
              </a:buClr>
            </a:pPr>
            <a:endParaRPr lang="en-US" sz="1200" dirty="0"/>
          </a:p>
          <a:p>
            <a:pPr marL="171450" indent="-171450"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Neutrino ‘telescopes’ and early warning systems</a:t>
            </a:r>
          </a:p>
          <a:p>
            <a:pPr marL="171450" indent="-171450">
              <a:buClr>
                <a:srgbClr val="6AC2FE"/>
              </a:buClr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Would be looking at neutrinos order ~10 MeV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F144F-B4CF-3643-ACF8-048FABA1B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54" y="2871045"/>
            <a:ext cx="1739254" cy="2795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A4D275-0C63-3640-8805-0A8FDC3E01DA}"/>
              </a:ext>
            </a:extLst>
          </p:cNvPr>
          <p:cNvSpPr/>
          <p:nvPr/>
        </p:nvSpPr>
        <p:spPr>
          <a:xfrm>
            <a:off x="3437285" y="4808489"/>
            <a:ext cx="57067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DUNE far detector TDR - https://</a:t>
            </a:r>
            <a:r>
              <a:rPr lang="en-US" sz="1100" dirty="0" err="1"/>
              <a:t>cds.cern.ch</a:t>
            </a:r>
            <a:r>
              <a:rPr lang="en-US" sz="1100" dirty="0"/>
              <a:t>/record/2709273/files/fermilab-pub-20-025-nd.pdf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23E32E-312F-DC4A-AE8F-7752C03705A8}"/>
              </a:ext>
            </a:extLst>
          </p:cNvPr>
          <p:cNvSpPr/>
          <p:nvPr/>
        </p:nvSpPr>
        <p:spPr>
          <a:xfrm>
            <a:off x="-260514" y="761071"/>
            <a:ext cx="7383690" cy="383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</a:pPr>
            <a:r>
              <a:rPr lang="en-GB" sz="1100" b="1" dirty="0"/>
              <a:t>Detection and measurement of the electron neutrino flux from a core-collapse supernova within our galaxy. </a:t>
            </a:r>
          </a:p>
        </p:txBody>
      </p:sp>
    </p:spTree>
    <p:extLst>
      <p:ext uri="{BB962C8B-B14F-4D97-AF65-F5344CB8AC3E}">
        <p14:creationId xmlns:p14="http://schemas.microsoft.com/office/powerpoint/2010/main" val="112278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A45700-EA2F-8B47-8AAF-A6BBC76DD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278"/>
          <a:stretch/>
        </p:blipFill>
        <p:spPr>
          <a:xfrm>
            <a:off x="798162" y="2645275"/>
            <a:ext cx="7400404" cy="21545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8A60F-265E-5E4A-8C2E-C5CB1FA01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296" y="499658"/>
            <a:ext cx="4896626" cy="380867"/>
          </a:xfrm>
        </p:spPr>
        <p:txBody>
          <a:bodyPr/>
          <a:lstStyle/>
          <a:p>
            <a:r>
              <a:rPr lang="en-US" sz="2000" dirty="0">
                <a:solidFill>
                  <a:srgbClr val="6AC2FE"/>
                </a:solidFill>
              </a:rPr>
              <a:t>Differences in Pandora pattern recognition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B33CB2-7D37-3A45-ACFF-DE9B31DB1813}"/>
                  </a:ext>
                </a:extLst>
              </p:cNvPr>
              <p:cNvSpPr/>
              <p:nvPr/>
            </p:nvSpPr>
            <p:spPr>
              <a:xfrm>
                <a:off x="267746" y="958017"/>
                <a:ext cx="6241542" cy="2262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Topologies are very different to samples which were previously reconstructed with Pandora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Interaction of </a:t>
                </a:r>
                <a14:m>
                  <m:oMath xmlns:m="http://schemas.openxmlformats.org/officeDocument/2006/math">
                    <m:r>
                      <a:rPr lang="en-GB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GB" sz="1200" b="1" dirty="0"/>
                  <a:t>10 MeV </a:t>
                </a:r>
                <a:r>
                  <a:rPr lang="en-GB" sz="1200" dirty="0"/>
                  <a:t>compared to beam neutrinos </a:t>
                </a:r>
                <a14:m>
                  <m:oMath xmlns:m="http://schemas.openxmlformats.org/officeDocument/2006/math">
                    <m:r>
                      <a:rPr lang="en-GB" sz="1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200" b="1" dirty="0"/>
                  <a:t> 1 GeV </a:t>
                </a:r>
                <a:endParaRPr lang="en-GB" sz="1200" dirty="0"/>
              </a:p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Small number of hits - order of</a:t>
                </a:r>
                <a:r>
                  <a:rPr lang="en-GB" sz="1200" b="1" dirty="0"/>
                  <a:t> 10s of hits </a:t>
                </a:r>
                <a:r>
                  <a:rPr lang="en-GB" sz="1200" dirty="0"/>
                  <a:t>per event</a:t>
                </a:r>
                <a:endParaRPr lang="en-GB" sz="1200" b="1" dirty="0"/>
              </a:p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Arrival direction of neutrinos is unknown</a:t>
                </a:r>
                <a:endParaRPr lang="en-GB" sz="1200" b="1" dirty="0"/>
              </a:p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Close to threshold for reconstruction and current pattern recognition.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b="1" dirty="0"/>
                  <a:t>Specific thresholds and development required</a:t>
                </a:r>
                <a:r>
                  <a:rPr lang="en-GB" sz="1200" dirty="0"/>
                  <a:t>!</a:t>
                </a:r>
              </a:p>
              <a:p>
                <a:pPr marL="628650" lvl="1" indent="-285750"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endParaRPr lang="en-GB" sz="1100" dirty="0"/>
              </a:p>
              <a:p>
                <a:pPr marL="285750" indent="-285750"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endParaRPr lang="en-US" sz="1100" dirty="0"/>
              </a:p>
              <a:p>
                <a:pPr marL="285750" indent="-285750"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endParaRPr lang="en-US" sz="11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B33CB2-7D37-3A45-ACFF-DE9B31DB1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46" y="958017"/>
                <a:ext cx="6241542" cy="22621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B4B17CA-2D5C-EC4B-BA11-4884C5D62CF6}"/>
              </a:ext>
            </a:extLst>
          </p:cNvPr>
          <p:cNvSpPr/>
          <p:nvPr/>
        </p:nvSpPr>
        <p:spPr>
          <a:xfrm>
            <a:off x="0" y="4900544"/>
            <a:ext cx="71524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DUNE far detector TDR - https://</a:t>
            </a:r>
            <a:r>
              <a:rPr lang="en-US" sz="1100" dirty="0" err="1"/>
              <a:t>cds.cern.ch</a:t>
            </a:r>
            <a:r>
              <a:rPr lang="en-US" sz="1100" dirty="0"/>
              <a:t>/record/2709273/files/fermilab-pub-20-025-nd.pdf</a:t>
            </a:r>
          </a:p>
        </p:txBody>
      </p:sp>
    </p:spTree>
    <p:extLst>
      <p:ext uri="{BB962C8B-B14F-4D97-AF65-F5344CB8AC3E}">
        <p14:creationId xmlns:p14="http://schemas.microsoft.com/office/powerpoint/2010/main" val="132479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8A60F-265E-5E4A-8C2E-C5CB1FA01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296" y="418997"/>
            <a:ext cx="5346077" cy="380867"/>
          </a:xfrm>
        </p:spPr>
        <p:txBody>
          <a:bodyPr/>
          <a:lstStyle/>
          <a:p>
            <a:r>
              <a:rPr lang="en-US" dirty="0">
                <a:solidFill>
                  <a:srgbClr val="6AC2FE"/>
                </a:solidFill>
              </a:rPr>
              <a:t>What are the reconstruction processes?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33CB2-7D37-3A45-ACFF-DE9B31DB1813}"/>
              </a:ext>
            </a:extLst>
          </p:cNvPr>
          <p:cNvSpPr/>
          <p:nvPr/>
        </p:nvSpPr>
        <p:spPr>
          <a:xfrm>
            <a:off x="388296" y="853093"/>
            <a:ext cx="84612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Signal processing 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Hit finding </a:t>
            </a:r>
            <a:r>
              <a:rPr lang="en-GB" sz="1400" dirty="0"/>
              <a:t>– identifying hits by fitting Gaussians to the signal processing output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Pattern recognition</a:t>
            </a:r>
            <a:endParaRPr lang="en-GB" sz="1400" dirty="0"/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Cluster creation, splitting and merging in 2D, then a 3D clustering process</a:t>
            </a:r>
          </a:p>
          <a:p>
            <a:pPr lvl="1">
              <a:lnSpc>
                <a:spcPct val="200000"/>
              </a:lnSpc>
              <a:buClr>
                <a:srgbClr val="6AC2FE"/>
              </a:buClr>
            </a:pPr>
            <a:r>
              <a:rPr lang="en-GB" sz="1400" b="1" i="1" dirty="0"/>
              <a:t>(Changes to threshold criteria for reconstruction and new clustering algorithms required!)</a:t>
            </a:r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PFO (Particle Flow Object) creation</a:t>
            </a:r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Hierarchy, ID and shower/track tagging</a:t>
            </a:r>
          </a:p>
          <a:p>
            <a:pPr marL="285750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b="1" dirty="0"/>
              <a:t> Higher level reconstruction</a:t>
            </a:r>
          </a:p>
          <a:p>
            <a:pPr marL="628650" lvl="1" indent="-285750">
              <a:lnSpc>
                <a:spcPct val="200000"/>
              </a:lnSpc>
              <a:buClr>
                <a:srgbClr val="6AC2FE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Estimating energies and direction, </a:t>
            </a:r>
            <a:r>
              <a:rPr lang="en-GB" sz="1400" dirty="0" err="1"/>
              <a:t>dE</a:t>
            </a:r>
            <a:r>
              <a:rPr lang="en-GB" sz="1400" dirty="0"/>
              <a:t>/dx and momentum of reconstructed PFOs.</a:t>
            </a:r>
          </a:p>
          <a:p>
            <a:pPr marL="628650" lvl="1" indent="-285750">
              <a:buClr>
                <a:srgbClr val="6AC2FE"/>
              </a:buClr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Clr>
                <a:srgbClr val="6AC2FE"/>
              </a:buClr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Clr>
                <a:srgbClr val="6AC2FE"/>
              </a:buClr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872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8A60F-265E-5E4A-8C2E-C5CB1FA01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296" y="418997"/>
            <a:ext cx="3587019" cy="380867"/>
          </a:xfrm>
        </p:spPr>
        <p:txBody>
          <a:bodyPr/>
          <a:lstStyle/>
          <a:p>
            <a:r>
              <a:rPr lang="en-US" dirty="0">
                <a:solidFill>
                  <a:srgbClr val="6AC2FE"/>
                </a:solidFill>
              </a:rPr>
              <a:t>Generated sample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4CD13F-8CB8-3545-82C3-93E1F092E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6" t="653" r="19478" b="13799"/>
          <a:stretch/>
        </p:blipFill>
        <p:spPr>
          <a:xfrm>
            <a:off x="5814391" y="418997"/>
            <a:ext cx="3145401" cy="24855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B33CB2-7D37-3A45-ACFF-DE9B31DB1813}"/>
                  </a:ext>
                </a:extLst>
              </p:cNvPr>
              <p:cNvSpPr/>
              <p:nvPr/>
            </p:nvSpPr>
            <p:spPr>
              <a:xfrm>
                <a:off x="413081" y="1114140"/>
                <a:ext cx="3807372" cy="2833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Files generated by </a:t>
                </a:r>
                <a:r>
                  <a:rPr lang="en-US" sz="1200" b="1" dirty="0"/>
                  <a:t>MARLEY</a:t>
                </a:r>
                <a:r>
                  <a:rPr lang="en-US" sz="1200" dirty="0"/>
                  <a:t> </a:t>
                </a:r>
              </a:p>
              <a:p>
                <a:pPr>
                  <a:lnSpc>
                    <a:spcPct val="200000"/>
                  </a:lnSpc>
                  <a:buClr>
                    <a:srgbClr val="6AC2FE"/>
                  </a:buClr>
                </a:pPr>
                <a:r>
                  <a:rPr lang="en-GB" sz="1200" dirty="0"/>
                  <a:t>        (Model of Argon Reaction Low Energy Yields)</a:t>
                </a:r>
              </a:p>
              <a:p>
                <a:pPr marL="285750" indent="-285750">
                  <a:lnSpc>
                    <a:spcPct val="20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Designed for interactions of </a:t>
                </a:r>
                <a:r>
                  <a:rPr lang="en-GB" sz="1200" b="1" dirty="0"/>
                  <a:t> </a:t>
                </a:r>
                <a14:m>
                  <m:oMath xmlns:m="http://schemas.openxmlformats.org/officeDocument/2006/math">
                    <m:r>
                      <a:rPr lang="en-GB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200" b="1" dirty="0"/>
                  <a:t> 10 MeV</a:t>
                </a:r>
                <a:endParaRPr lang="en-GB" sz="1200" dirty="0"/>
              </a:p>
              <a:p>
                <a:pPr marL="285750" indent="-285750">
                  <a:lnSpc>
                    <a:spcPct val="20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Using the 1x8x14 30 degree vertical drift geometry</a:t>
                </a:r>
              </a:p>
              <a:p>
                <a:pPr marL="285750" indent="-285750">
                  <a:lnSpc>
                    <a:spcPct val="20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r>
                  <a:rPr lang="en-GB" sz="1200" dirty="0"/>
                  <a:t>Files </a:t>
                </a:r>
                <a:r>
                  <a:rPr lang="en-GB" sz="1200" b="1" dirty="0"/>
                  <a:t>excluding</a:t>
                </a:r>
                <a:r>
                  <a:rPr lang="en-GB" sz="1200" dirty="0"/>
                  <a:t> cosmological backgrounds at 5 – 30 MeV containing 5000 events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285750" indent="-285750">
                  <a:lnSpc>
                    <a:spcPct val="150000"/>
                  </a:lnSpc>
                  <a:buClr>
                    <a:srgbClr val="6AC2FE"/>
                  </a:buClr>
                  <a:buFont typeface="Arial" panose="020B0604020202020204" pitchFamily="34" charset="0"/>
                  <a:buChar char="•"/>
                </a:pPr>
                <a:endParaRPr lang="en-US" sz="12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B33CB2-7D37-3A45-ACFF-DE9B31DB1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81" y="1114140"/>
                <a:ext cx="3807372" cy="2833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CA047F7-03CC-8644-9609-8763BBC4162A}"/>
              </a:ext>
            </a:extLst>
          </p:cNvPr>
          <p:cNvSpPr/>
          <p:nvPr/>
        </p:nvSpPr>
        <p:spPr>
          <a:xfrm>
            <a:off x="826431" y="4068450"/>
            <a:ext cx="2959208" cy="462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Clr>
                <a:srgbClr val="6AC2FE"/>
              </a:buClr>
            </a:pPr>
            <a:r>
              <a:rPr lang="en-GB" sz="1400" b="1" dirty="0"/>
              <a:t>Thanks to Laura </a:t>
            </a:r>
            <a:r>
              <a:rPr lang="en-GB" sz="1400" b="1" dirty="0" err="1"/>
              <a:t>Paulucci</a:t>
            </a:r>
            <a:r>
              <a:rPr lang="en-GB" sz="1400" b="1" dirty="0"/>
              <a:t> for 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AB2B8-537B-DF47-A212-9A14AA06BD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93" t="2923" r="30873" b="23718"/>
          <a:stretch/>
        </p:blipFill>
        <p:spPr>
          <a:xfrm>
            <a:off x="6310033" y="2904517"/>
            <a:ext cx="2212211" cy="2086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94EFF7-9F6A-1E4D-8852-437BBCFC8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066"/>
          <a:stretch/>
        </p:blipFill>
        <p:spPr>
          <a:xfrm>
            <a:off x="4092293" y="94668"/>
            <a:ext cx="5051707" cy="43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7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6AEEAF-B484-A24A-BD0B-4A57D8C1911E}"/>
              </a:ext>
            </a:extLst>
          </p:cNvPr>
          <p:cNvSpPr txBox="1">
            <a:spLocks/>
          </p:cNvSpPr>
          <p:nvPr/>
        </p:nvSpPr>
        <p:spPr>
          <a:xfrm>
            <a:off x="4572000" y="1260725"/>
            <a:ext cx="3687758" cy="344244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25ABC9D-4C9B-449C-9B17-500E21DD8708}"/>
              </a:ext>
            </a:extLst>
          </p:cNvPr>
          <p:cNvSpPr txBox="1">
            <a:spLocks/>
          </p:cNvSpPr>
          <p:nvPr/>
        </p:nvSpPr>
        <p:spPr>
          <a:xfrm>
            <a:off x="899740" y="1260725"/>
            <a:ext cx="7056139" cy="33311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A8793-0425-714C-BAB6-C50AB8C9FB07}"/>
              </a:ext>
            </a:extLst>
          </p:cNvPr>
          <p:cNvSpPr/>
          <p:nvPr/>
        </p:nvSpPr>
        <p:spPr>
          <a:xfrm>
            <a:off x="413308" y="359031"/>
            <a:ext cx="5429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AC2FE"/>
                </a:solidFill>
              </a:rPr>
              <a:t>An intuition for the reconstruction – a single event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428394-EB41-E64D-A136-B61E76A658CF}"/>
              </a:ext>
            </a:extLst>
          </p:cNvPr>
          <p:cNvCxnSpPr>
            <a:cxnSpLocks/>
          </p:cNvCxnSpPr>
          <p:nvPr/>
        </p:nvCxnSpPr>
        <p:spPr>
          <a:xfrm flipV="1">
            <a:off x="1314152" y="1795418"/>
            <a:ext cx="2456481" cy="19992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3428A1-C851-7D46-A5FB-449F67B46DF1}"/>
              </a:ext>
            </a:extLst>
          </p:cNvPr>
          <p:cNvCxnSpPr>
            <a:cxnSpLocks/>
          </p:cNvCxnSpPr>
          <p:nvPr/>
        </p:nvCxnSpPr>
        <p:spPr>
          <a:xfrm>
            <a:off x="413308" y="893724"/>
            <a:ext cx="3909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A9F55E-A30B-A74A-AD23-1F0A23755997}"/>
              </a:ext>
            </a:extLst>
          </p:cNvPr>
          <p:cNvCxnSpPr>
            <a:cxnSpLocks/>
          </p:cNvCxnSpPr>
          <p:nvPr/>
        </p:nvCxnSpPr>
        <p:spPr>
          <a:xfrm>
            <a:off x="413308" y="1126215"/>
            <a:ext cx="390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7CD0AC-201E-F145-A20F-D8701B571778}"/>
              </a:ext>
            </a:extLst>
          </p:cNvPr>
          <p:cNvSpPr txBox="1"/>
          <p:nvPr/>
        </p:nvSpPr>
        <p:spPr>
          <a:xfrm>
            <a:off x="1007389" y="743683"/>
            <a:ext cx="8226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MC truth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D8548E-5455-F04D-BD7B-A07E38CB19A8}"/>
              </a:ext>
            </a:extLst>
          </p:cNvPr>
          <p:cNvSpPr txBox="1"/>
          <p:nvPr/>
        </p:nvSpPr>
        <p:spPr>
          <a:xfrm>
            <a:off x="1007389" y="993752"/>
            <a:ext cx="12475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Reconstruction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4F794A-C838-7449-8991-A344F2013163}"/>
              </a:ext>
            </a:extLst>
          </p:cNvPr>
          <p:cNvCxnSpPr>
            <a:cxnSpLocks/>
          </p:cNvCxnSpPr>
          <p:nvPr/>
        </p:nvCxnSpPr>
        <p:spPr>
          <a:xfrm flipV="1">
            <a:off x="2111023" y="3419864"/>
            <a:ext cx="498529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8A7620-4CF9-AB46-8665-D0166D2C27AD}"/>
              </a:ext>
            </a:extLst>
          </p:cNvPr>
          <p:cNvCxnSpPr>
            <a:cxnSpLocks/>
          </p:cNvCxnSpPr>
          <p:nvPr/>
        </p:nvCxnSpPr>
        <p:spPr>
          <a:xfrm>
            <a:off x="2145249" y="3683515"/>
            <a:ext cx="430078" cy="645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408D8B-63F4-AB4A-8D63-AA6EC4D23576}"/>
              </a:ext>
            </a:extLst>
          </p:cNvPr>
          <p:cNvCxnSpPr>
            <a:cxnSpLocks/>
          </p:cNvCxnSpPr>
          <p:nvPr/>
        </p:nvCxnSpPr>
        <p:spPr>
          <a:xfrm flipV="1">
            <a:off x="2372976" y="3471542"/>
            <a:ext cx="498529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2942E5-2EF7-F443-81BE-D4ED8B6EA489}"/>
              </a:ext>
            </a:extLst>
          </p:cNvPr>
          <p:cNvCxnSpPr>
            <a:cxnSpLocks/>
          </p:cNvCxnSpPr>
          <p:nvPr/>
        </p:nvCxnSpPr>
        <p:spPr>
          <a:xfrm flipV="1">
            <a:off x="2795484" y="3144550"/>
            <a:ext cx="249265" cy="2027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983222-0E6F-A846-BF37-9E8CC192EB6D}"/>
              </a:ext>
            </a:extLst>
          </p:cNvPr>
          <p:cNvCxnSpPr>
            <a:cxnSpLocks/>
          </p:cNvCxnSpPr>
          <p:nvPr/>
        </p:nvCxnSpPr>
        <p:spPr>
          <a:xfrm>
            <a:off x="2681022" y="3675800"/>
            <a:ext cx="478187" cy="1662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36FB10-DBAD-BD4A-9324-E61E67139391}"/>
              </a:ext>
            </a:extLst>
          </p:cNvPr>
          <p:cNvCxnSpPr>
            <a:cxnSpLocks/>
          </p:cNvCxnSpPr>
          <p:nvPr/>
        </p:nvCxnSpPr>
        <p:spPr>
          <a:xfrm>
            <a:off x="2059866" y="3918980"/>
            <a:ext cx="294377" cy="452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7C7966-3E92-DF4C-B924-91DFE9DEFD04}"/>
              </a:ext>
            </a:extLst>
          </p:cNvPr>
          <p:cNvCxnSpPr>
            <a:cxnSpLocks/>
          </p:cNvCxnSpPr>
          <p:nvPr/>
        </p:nvCxnSpPr>
        <p:spPr>
          <a:xfrm>
            <a:off x="2287746" y="3865072"/>
            <a:ext cx="510757" cy="235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9DB37C-E2E8-8949-B6FC-350139201540}"/>
              </a:ext>
            </a:extLst>
          </p:cNvPr>
          <p:cNvCxnSpPr>
            <a:cxnSpLocks/>
          </p:cNvCxnSpPr>
          <p:nvPr/>
        </p:nvCxnSpPr>
        <p:spPr>
          <a:xfrm>
            <a:off x="2538517" y="3974442"/>
            <a:ext cx="482425" cy="275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DA97E6-4EF1-6E42-A30B-ED34D0525902}"/>
              </a:ext>
            </a:extLst>
          </p:cNvPr>
          <p:cNvCxnSpPr>
            <a:cxnSpLocks/>
          </p:cNvCxnSpPr>
          <p:nvPr/>
        </p:nvCxnSpPr>
        <p:spPr>
          <a:xfrm flipV="1">
            <a:off x="2869454" y="3465388"/>
            <a:ext cx="498529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732253-C419-734C-9D3F-1102394E685E}"/>
              </a:ext>
            </a:extLst>
          </p:cNvPr>
          <p:cNvCxnSpPr>
            <a:cxnSpLocks/>
          </p:cNvCxnSpPr>
          <p:nvPr/>
        </p:nvCxnSpPr>
        <p:spPr>
          <a:xfrm flipV="1">
            <a:off x="2946680" y="3222271"/>
            <a:ext cx="384569" cy="1769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60130B-7C27-844D-85B6-5257A6CE7379}"/>
              </a:ext>
            </a:extLst>
          </p:cNvPr>
          <p:cNvCxnSpPr>
            <a:cxnSpLocks/>
          </p:cNvCxnSpPr>
          <p:nvPr/>
        </p:nvCxnSpPr>
        <p:spPr>
          <a:xfrm>
            <a:off x="2940364" y="3950435"/>
            <a:ext cx="482425" cy="317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5A85388-ED0F-4641-B032-2C406402D68F}"/>
              </a:ext>
            </a:extLst>
          </p:cNvPr>
          <p:cNvCxnSpPr>
            <a:cxnSpLocks/>
          </p:cNvCxnSpPr>
          <p:nvPr/>
        </p:nvCxnSpPr>
        <p:spPr>
          <a:xfrm flipV="1">
            <a:off x="3097310" y="3576579"/>
            <a:ext cx="498529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F8284C2-90C6-D34F-AC54-842F0D91A566}"/>
              </a:ext>
            </a:extLst>
          </p:cNvPr>
          <p:cNvCxnSpPr>
            <a:cxnSpLocks/>
          </p:cNvCxnSpPr>
          <p:nvPr/>
        </p:nvCxnSpPr>
        <p:spPr>
          <a:xfrm flipV="1">
            <a:off x="3309691" y="3201511"/>
            <a:ext cx="498529" cy="152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CB51320-AB81-7E46-A7A3-779319A6ECBC}"/>
              </a:ext>
            </a:extLst>
          </p:cNvPr>
          <p:cNvSpPr txBox="1"/>
          <p:nvPr/>
        </p:nvSpPr>
        <p:spPr>
          <a:xfrm>
            <a:off x="2552421" y="1842774"/>
            <a:ext cx="6626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Proton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B8048C-849D-3547-94A5-60C55CF0EAF9}"/>
              </a:ext>
            </a:extLst>
          </p:cNvPr>
          <p:cNvSpPr txBox="1"/>
          <p:nvPr/>
        </p:nvSpPr>
        <p:spPr>
          <a:xfrm>
            <a:off x="3099931" y="2810855"/>
            <a:ext cx="768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Electron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445FCB-9374-B84C-8E9D-A1610E67568B}"/>
              </a:ext>
            </a:extLst>
          </p:cNvPr>
          <p:cNvSpPr txBox="1"/>
          <p:nvPr/>
        </p:nvSpPr>
        <p:spPr>
          <a:xfrm>
            <a:off x="3362773" y="3866593"/>
            <a:ext cx="6959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Photon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5F6FC313-6E75-9E41-9A00-6891E8222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722096"/>
              </p:ext>
            </p:extLst>
          </p:nvPr>
        </p:nvGraphicFramePr>
        <p:xfrm>
          <a:off x="5297090" y="2102662"/>
          <a:ext cx="3410140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64">
                  <a:extLst>
                    <a:ext uri="{9D8B030D-6E8A-4147-A177-3AD203B41FA5}">
                      <a16:colId xmlns:a16="http://schemas.microsoft.com/office/drawing/2014/main" val="4208832687"/>
                    </a:ext>
                  </a:extLst>
                </a:gridCol>
                <a:gridCol w="635430">
                  <a:extLst>
                    <a:ext uri="{9D8B030D-6E8A-4147-A177-3AD203B41FA5}">
                      <a16:colId xmlns:a16="http://schemas.microsoft.com/office/drawing/2014/main" val="812682244"/>
                    </a:ext>
                  </a:extLst>
                </a:gridCol>
                <a:gridCol w="929898">
                  <a:extLst>
                    <a:ext uri="{9D8B030D-6E8A-4147-A177-3AD203B41FA5}">
                      <a16:colId xmlns:a16="http://schemas.microsoft.com/office/drawing/2014/main" val="2114155608"/>
                    </a:ext>
                  </a:extLst>
                </a:gridCol>
                <a:gridCol w="1241248">
                  <a:extLst>
                    <a:ext uri="{9D8B030D-6E8A-4147-A177-3AD203B41FA5}">
                      <a16:colId xmlns:a16="http://schemas.microsoft.com/office/drawing/2014/main" val="3072015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MC Truth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Reconstruction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34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Proton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100 hits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99 hits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99% complete</a:t>
                      </a:r>
                    </a:p>
                    <a:p>
                      <a:r>
                        <a:rPr lang="en-US" sz="900" dirty="0"/>
                        <a:t>100% pure</a:t>
                      </a:r>
                    </a:p>
                    <a:p>
                      <a:r>
                        <a:rPr lang="en-US" sz="900" dirty="0"/>
                        <a:t>- Reconstructed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427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Electron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100 hits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51 hits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50 % complete</a:t>
                      </a:r>
                    </a:p>
                    <a:p>
                      <a:r>
                        <a:rPr lang="en-US" sz="900" dirty="0"/>
                        <a:t>98% pure</a:t>
                      </a:r>
                    </a:p>
                    <a:p>
                      <a:r>
                        <a:rPr lang="en-US" sz="900" dirty="0"/>
                        <a:t>- Poor reconstruction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140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hits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2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20 hits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92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Photon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 hits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 Not reconstruction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23795"/>
                  </a:ext>
                </a:extLst>
              </a:tr>
            </a:tbl>
          </a:graphicData>
        </a:graphic>
      </p:graphicFrame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1F5AA60-C56E-AB48-9348-92FB76C1E32F}"/>
              </a:ext>
            </a:extLst>
          </p:cNvPr>
          <p:cNvCxnSpPr>
            <a:cxnSpLocks/>
          </p:cNvCxnSpPr>
          <p:nvPr/>
        </p:nvCxnSpPr>
        <p:spPr>
          <a:xfrm flipV="1">
            <a:off x="1500947" y="1735811"/>
            <a:ext cx="2209806" cy="17934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07FF71D-4906-8D46-9C18-4A3DBC7B0EAC}"/>
              </a:ext>
            </a:extLst>
          </p:cNvPr>
          <p:cNvCxnSpPr>
            <a:cxnSpLocks/>
          </p:cNvCxnSpPr>
          <p:nvPr/>
        </p:nvCxnSpPr>
        <p:spPr>
          <a:xfrm flipV="1">
            <a:off x="2095132" y="3358828"/>
            <a:ext cx="498529" cy="1524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D57B5A6-2CEB-6149-AD4F-327D2E1B14EF}"/>
              </a:ext>
            </a:extLst>
          </p:cNvPr>
          <p:cNvCxnSpPr>
            <a:cxnSpLocks/>
          </p:cNvCxnSpPr>
          <p:nvPr/>
        </p:nvCxnSpPr>
        <p:spPr>
          <a:xfrm>
            <a:off x="2129358" y="3622479"/>
            <a:ext cx="430078" cy="6456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5834DF0-A074-A64B-9484-34120F47E3B9}"/>
              </a:ext>
            </a:extLst>
          </p:cNvPr>
          <p:cNvCxnSpPr>
            <a:cxnSpLocks/>
          </p:cNvCxnSpPr>
          <p:nvPr/>
        </p:nvCxnSpPr>
        <p:spPr>
          <a:xfrm flipV="1">
            <a:off x="2357085" y="3410506"/>
            <a:ext cx="498529" cy="1524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1BDC0BA-8301-C549-B44D-02D65D3A7F16}"/>
              </a:ext>
            </a:extLst>
          </p:cNvPr>
          <p:cNvCxnSpPr>
            <a:cxnSpLocks/>
          </p:cNvCxnSpPr>
          <p:nvPr/>
        </p:nvCxnSpPr>
        <p:spPr>
          <a:xfrm flipV="1">
            <a:off x="2779593" y="3083514"/>
            <a:ext cx="249265" cy="20271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B58D671-D239-1E40-8141-A55AF4CBC5AC}"/>
              </a:ext>
            </a:extLst>
          </p:cNvPr>
          <p:cNvCxnSpPr>
            <a:cxnSpLocks/>
          </p:cNvCxnSpPr>
          <p:nvPr/>
        </p:nvCxnSpPr>
        <p:spPr>
          <a:xfrm>
            <a:off x="2665131" y="3614764"/>
            <a:ext cx="478187" cy="1662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5D5A6E-5DD5-0A4D-A2BB-1874FAEB87C6}"/>
              </a:ext>
            </a:extLst>
          </p:cNvPr>
          <p:cNvCxnSpPr>
            <a:cxnSpLocks/>
          </p:cNvCxnSpPr>
          <p:nvPr/>
        </p:nvCxnSpPr>
        <p:spPr>
          <a:xfrm>
            <a:off x="1398041" y="3778201"/>
            <a:ext cx="940311" cy="12498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1D2B28-C7A1-714A-9A40-A711C36D76B9}"/>
              </a:ext>
            </a:extLst>
          </p:cNvPr>
          <p:cNvCxnSpPr>
            <a:cxnSpLocks/>
          </p:cNvCxnSpPr>
          <p:nvPr/>
        </p:nvCxnSpPr>
        <p:spPr>
          <a:xfrm>
            <a:off x="2271855" y="3804036"/>
            <a:ext cx="510757" cy="235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C368029-C723-644B-90B4-647C2BCA3DB5}"/>
              </a:ext>
            </a:extLst>
          </p:cNvPr>
          <p:cNvCxnSpPr>
            <a:cxnSpLocks/>
          </p:cNvCxnSpPr>
          <p:nvPr/>
        </p:nvCxnSpPr>
        <p:spPr>
          <a:xfrm>
            <a:off x="2522626" y="3913406"/>
            <a:ext cx="482425" cy="2752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F1C068-B2F0-EE45-90FC-EF1FFA5143B8}"/>
              </a:ext>
            </a:extLst>
          </p:cNvPr>
          <p:cNvCxnSpPr>
            <a:cxnSpLocks/>
          </p:cNvCxnSpPr>
          <p:nvPr/>
        </p:nvCxnSpPr>
        <p:spPr>
          <a:xfrm flipV="1">
            <a:off x="2853563" y="3404352"/>
            <a:ext cx="498529" cy="1524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AEBFFBE-E766-324C-82D0-2900AE1D4FBB}"/>
              </a:ext>
            </a:extLst>
          </p:cNvPr>
          <p:cNvCxnSpPr>
            <a:cxnSpLocks/>
          </p:cNvCxnSpPr>
          <p:nvPr/>
        </p:nvCxnSpPr>
        <p:spPr>
          <a:xfrm flipV="1">
            <a:off x="2930789" y="3161235"/>
            <a:ext cx="384569" cy="17692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5385780-ADBE-DD4F-A9F3-47D55A42BE34}"/>
              </a:ext>
            </a:extLst>
          </p:cNvPr>
          <p:cNvCxnSpPr>
            <a:cxnSpLocks/>
          </p:cNvCxnSpPr>
          <p:nvPr/>
        </p:nvCxnSpPr>
        <p:spPr>
          <a:xfrm>
            <a:off x="2924473" y="3889399"/>
            <a:ext cx="482425" cy="3171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25E6A39-44F5-2E42-80C3-34C77CCE576A}"/>
              </a:ext>
            </a:extLst>
          </p:cNvPr>
          <p:cNvCxnSpPr>
            <a:cxnSpLocks/>
          </p:cNvCxnSpPr>
          <p:nvPr/>
        </p:nvCxnSpPr>
        <p:spPr>
          <a:xfrm flipV="1">
            <a:off x="3081419" y="3515543"/>
            <a:ext cx="498529" cy="1524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7E2838C-A539-094D-8E55-B8A9664B7534}"/>
              </a:ext>
            </a:extLst>
          </p:cNvPr>
          <p:cNvCxnSpPr>
            <a:cxnSpLocks/>
          </p:cNvCxnSpPr>
          <p:nvPr/>
        </p:nvCxnSpPr>
        <p:spPr>
          <a:xfrm flipV="1">
            <a:off x="3293800" y="3140475"/>
            <a:ext cx="498529" cy="1524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0E43EC6-27EC-644A-B968-33BC20A12E7E}"/>
              </a:ext>
            </a:extLst>
          </p:cNvPr>
          <p:cNvSpPr txBox="1"/>
          <p:nvPr/>
        </p:nvSpPr>
        <p:spPr>
          <a:xfrm>
            <a:off x="1618727" y="2547415"/>
            <a:ext cx="653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Reco</a:t>
            </a:r>
            <a:r>
              <a:rPr lang="en-US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69AF56-8928-B84A-9BF6-F579164E18A9}"/>
              </a:ext>
            </a:extLst>
          </p:cNvPr>
          <p:cNvSpPr txBox="1"/>
          <p:nvPr/>
        </p:nvSpPr>
        <p:spPr>
          <a:xfrm>
            <a:off x="1336596" y="3877082"/>
            <a:ext cx="653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Reco</a:t>
            </a:r>
            <a:r>
              <a:rPr lang="en-US" dirty="0">
                <a:solidFill>
                  <a:srgbClr val="00B050"/>
                </a:solidFill>
              </a:rPr>
              <a:t>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929799-7A31-234D-9A2A-098C1891899F}"/>
              </a:ext>
            </a:extLst>
          </p:cNvPr>
          <p:cNvSpPr txBox="1"/>
          <p:nvPr/>
        </p:nvSpPr>
        <p:spPr>
          <a:xfrm>
            <a:off x="3863546" y="2922873"/>
            <a:ext cx="653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Reco</a:t>
            </a:r>
            <a:r>
              <a:rPr lang="en-US" dirty="0">
                <a:solidFill>
                  <a:srgbClr val="7030A0"/>
                </a:solidFill>
              </a:rPr>
              <a:t> 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DAE2A83-337E-E745-B040-B011E0A36D20}"/>
              </a:ext>
            </a:extLst>
          </p:cNvPr>
          <p:cNvSpPr txBox="1"/>
          <p:nvPr/>
        </p:nvSpPr>
        <p:spPr>
          <a:xfrm>
            <a:off x="3501040" y="3629407"/>
            <a:ext cx="653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Reco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4352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6AEEAF-B484-A24A-BD0B-4A57D8C1911E}"/>
              </a:ext>
            </a:extLst>
          </p:cNvPr>
          <p:cNvSpPr txBox="1">
            <a:spLocks/>
          </p:cNvSpPr>
          <p:nvPr/>
        </p:nvSpPr>
        <p:spPr>
          <a:xfrm>
            <a:off x="4572000" y="1260725"/>
            <a:ext cx="3687758" cy="344244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25ABC9D-4C9B-449C-9B17-500E21DD8708}"/>
              </a:ext>
            </a:extLst>
          </p:cNvPr>
          <p:cNvSpPr txBox="1">
            <a:spLocks/>
          </p:cNvSpPr>
          <p:nvPr/>
        </p:nvSpPr>
        <p:spPr>
          <a:xfrm>
            <a:off x="899740" y="1260725"/>
            <a:ext cx="7056139" cy="33311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A8793-0425-714C-BAB6-C50AB8C9FB07}"/>
              </a:ext>
            </a:extLst>
          </p:cNvPr>
          <p:cNvSpPr/>
          <p:nvPr/>
        </p:nvSpPr>
        <p:spPr>
          <a:xfrm>
            <a:off x="413308" y="359031"/>
            <a:ext cx="2530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AC2FE"/>
                </a:solidFill>
              </a:rPr>
              <a:t>Pandora event display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3A7F4-358A-724B-A053-65A9692E030A}"/>
              </a:ext>
            </a:extLst>
          </p:cNvPr>
          <p:cNvSpPr txBox="1"/>
          <p:nvPr/>
        </p:nvSpPr>
        <p:spPr>
          <a:xfrm>
            <a:off x="154220" y="2960476"/>
            <a:ext cx="3380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Input hits before Pandora pattern recognition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1D1CC-9A1D-994F-B5B6-F5D8BAF82AAE}"/>
              </a:ext>
            </a:extLst>
          </p:cNvPr>
          <p:cNvSpPr txBox="1"/>
          <p:nvPr/>
        </p:nvSpPr>
        <p:spPr>
          <a:xfrm>
            <a:off x="5172452" y="4858775"/>
            <a:ext cx="19222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 3D cluster matching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2FFE8-C48F-354B-A6CE-40195EEDB5A7}"/>
              </a:ext>
            </a:extLst>
          </p:cNvPr>
          <p:cNvSpPr txBox="1"/>
          <p:nvPr/>
        </p:nvSpPr>
        <p:spPr>
          <a:xfrm>
            <a:off x="3326989" y="404456"/>
            <a:ext cx="35127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event display in Pandora from a 30 MeV file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0FF4A2-2488-E147-8212-AE39BCE98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47" t="10546" r="5880" b="8059"/>
          <a:stretch/>
        </p:blipFill>
        <p:spPr>
          <a:xfrm>
            <a:off x="3733547" y="2572719"/>
            <a:ext cx="1488506" cy="2286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64E9A-8ABF-A545-B488-9921E5314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090" t="5411" r="1678" b="8561"/>
          <a:stretch/>
        </p:blipFill>
        <p:spPr>
          <a:xfrm>
            <a:off x="212437" y="805035"/>
            <a:ext cx="3601487" cy="20156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8FA63-FCFE-1C42-A9EC-C1E011A8A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97" t="13196" r="4591" b="27954"/>
          <a:stretch/>
        </p:blipFill>
        <p:spPr>
          <a:xfrm>
            <a:off x="6983878" y="3063435"/>
            <a:ext cx="2160122" cy="1945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3A28B9-145D-B444-B803-41A5603FD9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78" t="10848" r="9730" b="17088"/>
          <a:stretch/>
        </p:blipFill>
        <p:spPr>
          <a:xfrm>
            <a:off x="5345248" y="2494732"/>
            <a:ext cx="1749461" cy="24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6AEEAF-B484-A24A-BD0B-4A57D8C1911E}"/>
              </a:ext>
            </a:extLst>
          </p:cNvPr>
          <p:cNvSpPr txBox="1">
            <a:spLocks/>
          </p:cNvSpPr>
          <p:nvPr/>
        </p:nvSpPr>
        <p:spPr>
          <a:xfrm>
            <a:off x="4572000" y="1260725"/>
            <a:ext cx="3687758" cy="344244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B2DD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46B626-C41D-F24D-9AE0-AC313DFFE2D1}"/>
              </a:ext>
            </a:extLst>
          </p:cNvPr>
          <p:cNvSpPr/>
          <p:nvPr/>
        </p:nvSpPr>
        <p:spPr>
          <a:xfrm>
            <a:off x="413308" y="359031"/>
            <a:ext cx="226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6AC2FE"/>
                </a:solidFill>
              </a:rPr>
              <a:t>Something to work 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1975A-7343-DE43-B08E-533D5339279F}"/>
              </a:ext>
            </a:extLst>
          </p:cNvPr>
          <p:cNvSpPr txBox="1"/>
          <p:nvPr/>
        </p:nvSpPr>
        <p:spPr>
          <a:xfrm>
            <a:off x="378494" y="830878"/>
            <a:ext cx="21201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The issues: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MC ID 3 skipped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First MC particle split into three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27170-2728-5547-9B94-03933B32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69" y="1704276"/>
            <a:ext cx="1597356" cy="2032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550CC-458B-C946-8319-E69A3F9B6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2" r="6033" b="7846"/>
          <a:stretch/>
        </p:blipFill>
        <p:spPr>
          <a:xfrm>
            <a:off x="2139827" y="1695253"/>
            <a:ext cx="1419369" cy="3119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97A19C-3190-BA49-93EF-4D75CECA1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8" t="2260" r="10479" b="8119"/>
          <a:stretch/>
        </p:blipFill>
        <p:spPr>
          <a:xfrm>
            <a:off x="6220710" y="1576195"/>
            <a:ext cx="1673352" cy="31269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D6DD1E-ECFD-2848-9CBD-AC9FA57416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4" t="7414" r="14538" b="11865"/>
          <a:stretch/>
        </p:blipFill>
        <p:spPr>
          <a:xfrm>
            <a:off x="3755698" y="1695253"/>
            <a:ext cx="2415876" cy="29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05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w_powerpoint_template_-_blue_nd" id="{5BAAF874-1798-F342-BA28-ACD6F16DCF59}" vid="{D1955D77-7640-7843-A08D-B5B83F8B39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12946</TotalTime>
  <Words>1191</Words>
  <Application>Microsoft Macintosh PowerPoint</Application>
  <PresentationFormat>On-screen Show (16:9)</PresentationFormat>
  <Paragraphs>136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Avenir Next</vt:lpstr>
      <vt:lpstr>Avenir Next Medium</vt:lpstr>
      <vt:lpstr>Calibri</vt:lpstr>
      <vt:lpstr>Cambria Math</vt:lpstr>
      <vt:lpstr>Slack-Lato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Chappell, Andy</dc:creator>
  <cp:lastModifiedBy>OSBISTON, MATTHEW (PGR)</cp:lastModifiedBy>
  <cp:revision>537</cp:revision>
  <cp:lastPrinted>2022-12-15T11:33:27Z</cp:lastPrinted>
  <dcterms:created xsi:type="dcterms:W3CDTF">2019-12-02T09:12:45Z</dcterms:created>
  <dcterms:modified xsi:type="dcterms:W3CDTF">2023-01-12T09:27:22Z</dcterms:modified>
</cp:coreProperties>
</file>