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50" r:id="rId2"/>
  </p:sldMasterIdLst>
  <p:sldIdLst>
    <p:sldId id="366" r:id="rId3"/>
    <p:sldId id="1062" r:id="rId4"/>
    <p:sldId id="356" r:id="rId5"/>
    <p:sldId id="1010" r:id="rId6"/>
    <p:sldId id="1054" r:id="rId7"/>
    <p:sldId id="1058" r:id="rId8"/>
    <p:sldId id="1059" r:id="rId9"/>
    <p:sldId id="1060" r:id="rId10"/>
    <p:sldId id="1061" r:id="rId11"/>
    <p:sldId id="10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1" autoAdjust="0"/>
    <p:restoredTop sz="94660"/>
  </p:normalViewPr>
  <p:slideViewPr>
    <p:cSldViewPr snapToGrid="0">
      <p:cViewPr>
        <p:scale>
          <a:sx n="90" d="100"/>
          <a:sy n="90" d="100"/>
        </p:scale>
        <p:origin x="691"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876753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fld id="{09EA2773-F02A-CC43-B1C5-479A1F34EDA7}" type="datetime1">
              <a:rPr lang="en-US" smtClean="0"/>
              <a:pPr>
                <a:defRPr/>
              </a:pPr>
              <a:t>8/9/2022</a:t>
            </a:fld>
            <a:endParaRPr lang="en-US" dirty="0"/>
          </a:p>
        </p:txBody>
      </p:sp>
      <p:sp>
        <p:nvSpPr>
          <p:cNvPr id="6" name="Footer Placeholder 4"/>
          <p:cNvSpPr>
            <a:spLocks noGrp="1"/>
          </p:cNvSpPr>
          <p:nvPr>
            <p:ph type="ftr" sz="quarter" idx="17"/>
          </p:nvPr>
        </p:nvSpPr>
        <p:spPr>
          <a:xfrm>
            <a:off x="2040806" y="6504215"/>
            <a:ext cx="8349492" cy="250031"/>
          </a:xfrm>
        </p:spPr>
        <p:txBody>
          <a:bodyPr/>
          <a:lstStyle>
            <a:lvl1pPr>
              <a:defRPr sz="12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ED2795C2-58DC-6B4B-9EBC-05F671272916}"/>
              </a:ext>
            </a:extLst>
          </p:cNvPr>
          <p:cNvSpPr/>
          <p:nvPr userDrawn="1"/>
        </p:nvSpPr>
        <p:spPr>
          <a:xfrm>
            <a:off x="296333" y="778761"/>
            <a:ext cx="11590867" cy="24384"/>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451735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pPr>
                <a:defRPr/>
              </a:pPr>
              <a:t>8/9/2022</a:t>
            </a:fld>
            <a:endParaRPr lang="en-US" dirty="0"/>
          </a:p>
        </p:txBody>
      </p:sp>
      <p:sp>
        <p:nvSpPr>
          <p:cNvPr id="9" name="Footer Placeholder 4"/>
          <p:cNvSpPr>
            <a:spLocks noGrp="1"/>
          </p:cNvSpPr>
          <p:nvPr>
            <p:ph type="ftr" sz="quarter" idx="3"/>
          </p:nvPr>
        </p:nvSpPr>
        <p:spPr>
          <a:xfrm>
            <a:off x="2040804" y="6504216"/>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E15ABCE2-7BB4-7542-9E2C-BF168B4B8D6F}"/>
              </a:ext>
            </a:extLst>
          </p:cNvPr>
          <p:cNvSpPr/>
          <p:nvPr userDrawn="1"/>
        </p:nvSpPr>
        <p:spPr>
          <a:xfrm>
            <a:off x="296333" y="778761"/>
            <a:ext cx="11590867" cy="24384"/>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724626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fld id="{3C7E1B65-1920-CF40-87B8-818D6517E0EA}" type="datetime1">
              <a:rPr lang="en-US" smtClean="0"/>
              <a:pPr>
                <a:defRPr/>
              </a:pPr>
              <a:t>8/9/2022</a:t>
            </a:fld>
            <a:endParaRPr lang="en-US" dirty="0"/>
          </a:p>
        </p:txBody>
      </p:sp>
      <p:sp>
        <p:nvSpPr>
          <p:cNvPr id="4" name="Footer Placeholder 3"/>
          <p:cNvSpPr>
            <a:spLocks noGrp="1"/>
          </p:cNvSpPr>
          <p:nvPr>
            <p:ph type="ftr" sz="quarter" idx="11"/>
          </p:nvPr>
        </p:nvSpPr>
        <p:spPr>
          <a:xfrm>
            <a:off x="2040807" y="6504216"/>
            <a:ext cx="8347199" cy="242873"/>
          </a:xfrm>
        </p:spPr>
        <p:txBody>
          <a:bodyPr/>
          <a:lstStyle>
            <a:lvl1pPr>
              <a:defRPr sz="1200"/>
            </a:lvl1pPr>
          </a:lstStyle>
          <a:p>
            <a:pPr>
              <a:defRPr/>
            </a:pPr>
            <a:r>
              <a:rPr lang="en-US"/>
              <a:t>Presenter | Presentation Title or Meeting Title</a:t>
            </a:r>
            <a:endParaRPr lang="en-US" b="1" dirty="0"/>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1980674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8/9/2022</a:t>
            </a:fld>
            <a:endParaRPr lang="en-US" dirty="0"/>
          </a:p>
        </p:txBody>
      </p:sp>
      <p:sp>
        <p:nvSpPr>
          <p:cNvPr id="4" name="Footer Placeholder 3"/>
          <p:cNvSpPr>
            <a:spLocks noGrp="1"/>
          </p:cNvSpPr>
          <p:nvPr>
            <p:ph type="ftr" sz="quarter" idx="11"/>
          </p:nvPr>
        </p:nvSpPr>
        <p:spPr>
          <a:xfrm>
            <a:off x="2040804" y="6504216"/>
            <a:ext cx="8363037"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8264032A-D97D-B747-98EF-829FFF64E78F}"/>
              </a:ext>
            </a:extLst>
          </p:cNvPr>
          <p:cNvSpPr/>
          <p:nvPr userDrawn="1"/>
        </p:nvSpPr>
        <p:spPr>
          <a:xfrm>
            <a:off x="296333" y="778761"/>
            <a:ext cx="11590867" cy="24384"/>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528437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Picture Placeholder 37"/>
          <p:cNvSpPr>
            <a:spLocks noGrp="1"/>
          </p:cNvSpPr>
          <p:nvPr>
            <p:ph type="pic" sz="quarter" idx="21"/>
          </p:nvPr>
        </p:nvSpPr>
        <p:spPr>
          <a:xfrm>
            <a:off x="340575" y="5723965"/>
            <a:ext cx="759951" cy="433462"/>
          </a:xfrm>
          <a:prstGeom prst="rect">
            <a:avLst/>
          </a:prstGeom>
        </p:spPr>
        <p:txBody>
          <a:bodyPr vert="horz" lIns="102989" tIns="51494" rIns="102989" bIns="51494"/>
          <a:lstStyle/>
          <a:p>
            <a:r>
              <a:rPr lang="en-US"/>
              <a:t>Click icon to add picture</a:t>
            </a:r>
            <a:endParaRPr lang="en-US" dirty="0"/>
          </a:p>
        </p:txBody>
      </p:sp>
      <p:sp>
        <p:nvSpPr>
          <p:cNvPr id="4" name="Picture Placeholder 37"/>
          <p:cNvSpPr>
            <a:spLocks noGrp="1"/>
          </p:cNvSpPr>
          <p:nvPr>
            <p:ph type="pic" sz="quarter" idx="22"/>
          </p:nvPr>
        </p:nvSpPr>
        <p:spPr>
          <a:xfrm>
            <a:off x="3204905" y="5723965"/>
            <a:ext cx="759951" cy="433462"/>
          </a:xfrm>
          <a:prstGeom prst="rect">
            <a:avLst/>
          </a:prstGeom>
        </p:spPr>
        <p:txBody>
          <a:bodyPr vert="horz" lIns="102989" tIns="51494" rIns="102989" bIns="51494"/>
          <a:lstStyle/>
          <a:p>
            <a:r>
              <a:rPr lang="en-US"/>
              <a:t>Click icon to add picture</a:t>
            </a:r>
            <a:endParaRPr lang="en-US" dirty="0"/>
          </a:p>
        </p:txBody>
      </p:sp>
      <p:sp>
        <p:nvSpPr>
          <p:cNvPr id="5" name="Picture Placeholder 37"/>
          <p:cNvSpPr>
            <a:spLocks noGrp="1"/>
          </p:cNvSpPr>
          <p:nvPr>
            <p:ph type="pic" sz="quarter" idx="23"/>
          </p:nvPr>
        </p:nvSpPr>
        <p:spPr>
          <a:xfrm>
            <a:off x="1305723" y="5723965"/>
            <a:ext cx="759951" cy="433462"/>
          </a:xfrm>
          <a:prstGeom prst="rect">
            <a:avLst/>
          </a:prstGeom>
        </p:spPr>
        <p:txBody>
          <a:bodyPr vert="horz" lIns="102989" tIns="51494" rIns="102989" bIns="51494"/>
          <a:lstStyle/>
          <a:p>
            <a:r>
              <a:rPr lang="en-US"/>
              <a:t>Click icon to add picture</a:t>
            </a:r>
            <a:endParaRPr lang="en-US" dirty="0"/>
          </a:p>
        </p:txBody>
      </p:sp>
      <p:sp>
        <p:nvSpPr>
          <p:cNvPr id="6" name="Picture Placeholder 37"/>
          <p:cNvSpPr>
            <a:spLocks noGrp="1"/>
          </p:cNvSpPr>
          <p:nvPr>
            <p:ph type="pic" sz="quarter" idx="24"/>
          </p:nvPr>
        </p:nvSpPr>
        <p:spPr>
          <a:xfrm>
            <a:off x="2273421" y="5723965"/>
            <a:ext cx="759951" cy="433462"/>
          </a:xfrm>
          <a:prstGeom prst="rect">
            <a:avLst/>
          </a:prstGeom>
        </p:spPr>
        <p:txBody>
          <a:bodyPr vert="horz" lIns="102989" tIns="51494" rIns="102989" bIns="51494"/>
          <a:lstStyle/>
          <a:p>
            <a:r>
              <a:rPr lang="en-US"/>
              <a:t>Click icon to add picture</a:t>
            </a:r>
            <a:endParaRPr lang="en-US" dirty="0"/>
          </a:p>
        </p:txBody>
      </p:sp>
      <p:sp>
        <p:nvSpPr>
          <p:cNvPr id="7" name="Text Placeholder 45"/>
          <p:cNvSpPr>
            <a:spLocks noGrp="1"/>
          </p:cNvSpPr>
          <p:nvPr>
            <p:ph type="body" sz="quarter" idx="25"/>
          </p:nvPr>
        </p:nvSpPr>
        <p:spPr>
          <a:xfrm>
            <a:off x="373578" y="153843"/>
            <a:ext cx="11446255" cy="617213"/>
          </a:xfrm>
          <a:prstGeom prst="rect">
            <a:avLst/>
          </a:prstGeom>
        </p:spPr>
        <p:txBody>
          <a:bodyPr vert="horz" lIns="102989" tIns="51494" rIns="102989" bIns="51494"/>
          <a:lstStyle>
            <a:lvl1pPr marL="0" indent="0">
              <a:buFontTx/>
              <a:buNone/>
              <a:defRPr sz="2291" b="1" i="0" baseline="0">
                <a:solidFill>
                  <a:schemeClr val="bg1"/>
                </a:solidFill>
                <a:latin typeface="Helvetica"/>
              </a:defRPr>
            </a:lvl1pPr>
            <a:lvl2pPr marL="107263" indent="0">
              <a:buFontTx/>
              <a:buNone/>
              <a:defRPr sz="3291" b="1" i="0" baseline="0">
                <a:solidFill>
                  <a:schemeClr val="bg1"/>
                </a:solidFill>
                <a:latin typeface="Helvetica"/>
              </a:defRPr>
            </a:lvl2pPr>
            <a:lvl3pPr marL="214526" indent="0">
              <a:buFontTx/>
              <a:buNone/>
              <a:defRPr sz="3291" b="1" i="0" baseline="0">
                <a:solidFill>
                  <a:schemeClr val="bg1"/>
                </a:solidFill>
                <a:latin typeface="Helvetica"/>
              </a:defRPr>
            </a:lvl3pPr>
            <a:lvl4pPr marL="321789" indent="0">
              <a:buFontTx/>
              <a:buNone/>
              <a:defRPr sz="3291" b="1" i="0" baseline="0">
                <a:solidFill>
                  <a:schemeClr val="bg1"/>
                </a:solidFill>
                <a:latin typeface="Helvetica"/>
              </a:defRPr>
            </a:lvl4pPr>
            <a:lvl5pPr marL="429052" indent="0">
              <a:buFontTx/>
              <a:buNone/>
              <a:defRPr sz="3291" b="1" i="0" baseline="0">
                <a:solidFill>
                  <a:schemeClr val="bg1"/>
                </a:solidFill>
                <a:latin typeface="Helvetica"/>
              </a:defRPr>
            </a:lvl5pPr>
          </a:lstStyle>
          <a:p>
            <a:pPr lvl="0"/>
            <a:r>
              <a:rPr lang="en-US"/>
              <a:t>Click to edit Master text styles</a:t>
            </a:r>
          </a:p>
        </p:txBody>
      </p:sp>
      <p:sp>
        <p:nvSpPr>
          <p:cNvPr id="8" name="Picture Placeholder 6"/>
          <p:cNvSpPr>
            <a:spLocks noGrp="1" noChangeAspect="1"/>
          </p:cNvSpPr>
          <p:nvPr>
            <p:ph type="pic" sz="quarter" idx="34"/>
          </p:nvPr>
        </p:nvSpPr>
        <p:spPr>
          <a:xfrm>
            <a:off x="373577" y="2562529"/>
            <a:ext cx="3619501" cy="1312884"/>
          </a:xfrm>
          <a:prstGeom prst="rect">
            <a:avLst/>
          </a:prstGeom>
        </p:spPr>
        <p:txBody>
          <a:bodyPr vert="horz" lIns="102989" tIns="51494" rIns="102989" bIns="51494"/>
          <a:lstStyle/>
          <a:p>
            <a:r>
              <a:rPr lang="en-US"/>
              <a:t>Click icon to add picture</a:t>
            </a:r>
            <a:endParaRPr lang="en-US" dirty="0"/>
          </a:p>
        </p:txBody>
      </p:sp>
      <p:sp>
        <p:nvSpPr>
          <p:cNvPr id="9" name="Text Placeholder 49"/>
          <p:cNvSpPr>
            <a:spLocks noGrp="1"/>
          </p:cNvSpPr>
          <p:nvPr>
            <p:ph type="body" sz="quarter" idx="39"/>
          </p:nvPr>
        </p:nvSpPr>
        <p:spPr>
          <a:xfrm>
            <a:off x="373577" y="1051570"/>
            <a:ext cx="3619501" cy="281930"/>
          </a:xfrm>
          <a:prstGeom prst="rect">
            <a:avLst/>
          </a:prstGeom>
        </p:spPr>
        <p:txBody>
          <a:bodyPr vert="horz" lIns="102989" tIns="51494" rIns="102989" bIns="51494" anchor="ctr" anchorCtr="0"/>
          <a:lstStyle>
            <a:lvl1pPr marL="0" indent="0">
              <a:buFontTx/>
              <a:buNone/>
              <a:defRPr sz="1042" b="1" i="0" baseline="0">
                <a:solidFill>
                  <a:srgbClr val="004C97"/>
                </a:solidFill>
                <a:latin typeface="Helvetica"/>
              </a:defRPr>
            </a:lvl1pPr>
            <a:lvl2pPr marL="0" indent="0">
              <a:buFontTx/>
              <a:buNone/>
              <a:defRPr sz="937" b="0" i="0" baseline="0">
                <a:solidFill>
                  <a:schemeClr val="tx1"/>
                </a:solidFill>
                <a:latin typeface="Helvetica"/>
              </a:defRPr>
            </a:lvl2pPr>
            <a:lvl3pPr marL="0" indent="0">
              <a:buFontTx/>
              <a:buNone/>
              <a:defRPr sz="1416" b="1" i="0" baseline="0">
                <a:solidFill>
                  <a:srgbClr val="004C97"/>
                </a:solidFill>
                <a:latin typeface="Helvetica"/>
              </a:defRPr>
            </a:lvl3pPr>
            <a:lvl4pPr marL="0" indent="0">
              <a:buFontTx/>
              <a:buNone/>
              <a:defRPr sz="1416" b="1" i="0" baseline="0">
                <a:solidFill>
                  <a:srgbClr val="004C97"/>
                </a:solidFill>
                <a:latin typeface="Helvetica"/>
              </a:defRPr>
            </a:lvl4pPr>
            <a:lvl5pPr marL="0" indent="0">
              <a:buFontTx/>
              <a:buNone/>
              <a:defRPr sz="1416" b="1" i="0" baseline="0">
                <a:solidFill>
                  <a:srgbClr val="004C97"/>
                </a:solidFill>
                <a:latin typeface="Helvetica"/>
              </a:defRPr>
            </a:lvl5pPr>
          </a:lstStyle>
          <a:p>
            <a:pPr lvl="0"/>
            <a:r>
              <a:rPr lang="en-US"/>
              <a:t>Click to edit Master text styles</a:t>
            </a:r>
          </a:p>
        </p:txBody>
      </p:sp>
      <p:sp>
        <p:nvSpPr>
          <p:cNvPr id="10" name="Text Placeholder 74"/>
          <p:cNvSpPr>
            <a:spLocks noGrp="1"/>
          </p:cNvSpPr>
          <p:nvPr>
            <p:ph type="body" sz="quarter" idx="40"/>
          </p:nvPr>
        </p:nvSpPr>
        <p:spPr>
          <a:xfrm>
            <a:off x="373578" y="1333500"/>
            <a:ext cx="3619500" cy="1029352"/>
          </a:xfrm>
          <a:prstGeom prst="rect">
            <a:avLst/>
          </a:prstGeom>
        </p:spPr>
        <p:txBody>
          <a:bodyPr vert="horz" lIns="102989" tIns="51494" rIns="102989" bIns="51494"/>
          <a:lstStyle>
            <a:lvl1pPr marL="0" indent="0">
              <a:buFontTx/>
              <a:buNone/>
              <a:defRPr sz="833" baseline="0">
                <a:latin typeface="Helvetica"/>
              </a:defRPr>
            </a:lvl1pPr>
            <a:lvl2pPr marL="107263" indent="0">
              <a:buFontTx/>
              <a:buNone/>
              <a:defRPr sz="937" baseline="0">
                <a:latin typeface=""/>
              </a:defRPr>
            </a:lvl2pPr>
            <a:lvl3pPr marL="214526" indent="0">
              <a:buFontTx/>
              <a:buNone/>
              <a:defRPr sz="937" baseline="0">
                <a:latin typeface=""/>
              </a:defRPr>
            </a:lvl3pPr>
            <a:lvl4pPr marL="321789" indent="0">
              <a:buFontTx/>
              <a:buNone/>
              <a:defRPr sz="937" baseline="0">
                <a:latin typeface=""/>
              </a:defRPr>
            </a:lvl4pPr>
            <a:lvl5pPr marL="429052" indent="0">
              <a:buFontTx/>
              <a:buNone/>
              <a:defRPr sz="937" baseline="0">
                <a:latin typeface=""/>
              </a:defRPr>
            </a:lvl5pPr>
          </a:lstStyle>
          <a:p>
            <a:pPr lvl="0"/>
            <a:r>
              <a:rPr lang="en-US"/>
              <a:t>Click to edit Master text styles</a:t>
            </a:r>
          </a:p>
        </p:txBody>
      </p:sp>
      <p:sp>
        <p:nvSpPr>
          <p:cNvPr id="12" name="Picture Placeholder 6"/>
          <p:cNvSpPr>
            <a:spLocks noGrp="1"/>
          </p:cNvSpPr>
          <p:nvPr>
            <p:ph type="pic" sz="quarter" idx="46"/>
          </p:nvPr>
        </p:nvSpPr>
        <p:spPr>
          <a:xfrm>
            <a:off x="4310578" y="1051570"/>
            <a:ext cx="3619500" cy="1501782"/>
          </a:xfrm>
          <a:prstGeom prst="rect">
            <a:avLst/>
          </a:prstGeom>
        </p:spPr>
        <p:txBody>
          <a:bodyPr vert="horz" lIns="102989" tIns="51494" rIns="102989" bIns="51494"/>
          <a:lstStyle>
            <a:lvl1pPr>
              <a:defRPr>
                <a:latin typeface="Helvetica"/>
              </a:defRPr>
            </a:lvl1pPr>
          </a:lstStyle>
          <a:p>
            <a:r>
              <a:rPr lang="en-US"/>
              <a:t>Click icon to add picture</a:t>
            </a:r>
            <a:endParaRPr lang="en-US" dirty="0"/>
          </a:p>
        </p:txBody>
      </p:sp>
      <p:sp>
        <p:nvSpPr>
          <p:cNvPr id="13" name="Text Placeholder 74"/>
          <p:cNvSpPr>
            <a:spLocks noGrp="1"/>
          </p:cNvSpPr>
          <p:nvPr>
            <p:ph type="body" sz="quarter" idx="50"/>
          </p:nvPr>
        </p:nvSpPr>
        <p:spPr>
          <a:xfrm>
            <a:off x="4301758" y="3155175"/>
            <a:ext cx="3619500" cy="1039468"/>
          </a:xfrm>
          <a:prstGeom prst="rect">
            <a:avLst/>
          </a:prstGeom>
        </p:spPr>
        <p:txBody>
          <a:bodyPr vert="horz" lIns="102989" tIns="51494" rIns="102989" bIns="51494"/>
          <a:lstStyle>
            <a:lvl1pPr marL="0" indent="0">
              <a:buFontTx/>
              <a:buNone/>
              <a:defRPr sz="833" baseline="0">
                <a:latin typeface="Helvetica"/>
              </a:defRPr>
            </a:lvl1pPr>
            <a:lvl2pPr marL="107263" indent="0">
              <a:buFontTx/>
              <a:buNone/>
              <a:defRPr sz="937" baseline="0">
                <a:latin typeface=""/>
              </a:defRPr>
            </a:lvl2pPr>
            <a:lvl3pPr marL="214526" indent="0">
              <a:buFontTx/>
              <a:buNone/>
              <a:defRPr sz="937" baseline="0">
                <a:latin typeface=""/>
              </a:defRPr>
            </a:lvl3pPr>
            <a:lvl4pPr marL="321789" indent="0">
              <a:buFontTx/>
              <a:buNone/>
              <a:defRPr sz="937" baseline="0">
                <a:latin typeface=""/>
              </a:defRPr>
            </a:lvl4pPr>
            <a:lvl5pPr marL="429052" indent="0">
              <a:buFontTx/>
              <a:buNone/>
              <a:defRPr sz="937" baseline="0">
                <a:latin typeface=""/>
              </a:defRPr>
            </a:lvl5pPr>
          </a:lstStyle>
          <a:p>
            <a:pPr lvl="0"/>
            <a:r>
              <a:rPr lang="en-US"/>
              <a:t>Click to edit Master text styles</a:t>
            </a:r>
          </a:p>
        </p:txBody>
      </p:sp>
      <p:sp>
        <p:nvSpPr>
          <p:cNvPr id="14" name="Picture Placeholder 21"/>
          <p:cNvSpPr>
            <a:spLocks noGrp="1"/>
          </p:cNvSpPr>
          <p:nvPr>
            <p:ph type="pic" sz="quarter" idx="51"/>
          </p:nvPr>
        </p:nvSpPr>
        <p:spPr>
          <a:xfrm>
            <a:off x="4269311" y="4404531"/>
            <a:ext cx="3619500" cy="1357049"/>
          </a:xfrm>
          <a:prstGeom prst="rect">
            <a:avLst/>
          </a:prstGeom>
        </p:spPr>
        <p:txBody>
          <a:bodyPr vert="horz" lIns="102989" tIns="51494" rIns="102989" bIns="51494"/>
          <a:lstStyle/>
          <a:p>
            <a:r>
              <a:rPr lang="en-US"/>
              <a:t>Click icon to add picture</a:t>
            </a:r>
            <a:endParaRPr lang="en-US" dirty="0"/>
          </a:p>
        </p:txBody>
      </p:sp>
      <p:sp>
        <p:nvSpPr>
          <p:cNvPr id="15" name="Text Placeholder 59"/>
          <p:cNvSpPr>
            <a:spLocks noGrp="1"/>
          </p:cNvSpPr>
          <p:nvPr>
            <p:ph type="body" sz="quarter" idx="45"/>
          </p:nvPr>
        </p:nvSpPr>
        <p:spPr>
          <a:xfrm>
            <a:off x="4269311" y="5761580"/>
            <a:ext cx="3619500" cy="358233"/>
          </a:xfrm>
          <a:prstGeom prst="rect">
            <a:avLst/>
          </a:prstGeom>
          <a:noFill/>
        </p:spPr>
        <p:txBody>
          <a:bodyPr vert="horz" lIns="0" tIns="308967" rIns="308967" bIns="308967"/>
          <a:lstStyle>
            <a:lvl1pPr marL="0" indent="0">
              <a:buFontTx/>
              <a:buNone/>
              <a:defRPr sz="500" b="1" i="0" baseline="0">
                <a:solidFill>
                  <a:srgbClr val="004C97"/>
                </a:solidFill>
                <a:latin typeface="Helvetica"/>
              </a:defRPr>
            </a:lvl1pPr>
            <a:lvl2pPr marL="107263" indent="0">
              <a:buFontTx/>
              <a:buNone/>
              <a:defRPr sz="562" b="1" i="0" baseline="0">
                <a:solidFill>
                  <a:schemeClr val="bg1"/>
                </a:solidFill>
                <a:latin typeface="Helvetica"/>
              </a:defRPr>
            </a:lvl2pPr>
            <a:lvl3pPr marL="214526" indent="0">
              <a:buFontTx/>
              <a:buNone/>
              <a:defRPr sz="562" b="1" i="0" baseline="0">
                <a:solidFill>
                  <a:schemeClr val="bg1"/>
                </a:solidFill>
                <a:latin typeface="Helvetica"/>
              </a:defRPr>
            </a:lvl3pPr>
            <a:lvl4pPr marL="321789" indent="0">
              <a:buFontTx/>
              <a:buNone/>
              <a:defRPr sz="562" b="1" i="0" baseline="0">
                <a:solidFill>
                  <a:schemeClr val="bg1"/>
                </a:solidFill>
                <a:latin typeface="Helvetica"/>
              </a:defRPr>
            </a:lvl4pPr>
            <a:lvl5pPr marL="429052" indent="0">
              <a:buFontTx/>
              <a:buNone/>
              <a:defRPr sz="562" b="1" i="0" baseline="0">
                <a:solidFill>
                  <a:schemeClr val="bg1"/>
                </a:solidFill>
                <a:latin typeface="Helvetica"/>
              </a:defRPr>
            </a:lvl5pPr>
          </a:lstStyle>
          <a:p>
            <a:pPr lvl="0"/>
            <a:r>
              <a:rPr lang="en-US"/>
              <a:t>Click to edit Master text styles</a:t>
            </a:r>
          </a:p>
        </p:txBody>
      </p:sp>
      <p:sp>
        <p:nvSpPr>
          <p:cNvPr id="16" name="Text Placeholder 59"/>
          <p:cNvSpPr>
            <a:spLocks noGrp="1"/>
          </p:cNvSpPr>
          <p:nvPr>
            <p:ph type="body" sz="quarter" idx="49"/>
          </p:nvPr>
        </p:nvSpPr>
        <p:spPr>
          <a:xfrm>
            <a:off x="8200333" y="4435888"/>
            <a:ext cx="3619500" cy="349666"/>
          </a:xfrm>
          <a:prstGeom prst="rect">
            <a:avLst/>
          </a:prstGeom>
          <a:noFill/>
        </p:spPr>
        <p:txBody>
          <a:bodyPr vert="horz" lIns="0" tIns="308967" rIns="308967" bIns="308967"/>
          <a:lstStyle>
            <a:lvl1pPr marL="0" indent="0">
              <a:buFontTx/>
              <a:buNone/>
              <a:defRPr sz="500" b="1" i="0" baseline="0">
                <a:solidFill>
                  <a:srgbClr val="004C97"/>
                </a:solidFill>
                <a:latin typeface="Helvetica"/>
              </a:defRPr>
            </a:lvl1pPr>
            <a:lvl2pPr marL="107263" indent="0">
              <a:buFontTx/>
              <a:buNone/>
              <a:defRPr sz="562" b="1" i="0" baseline="0">
                <a:solidFill>
                  <a:schemeClr val="bg1"/>
                </a:solidFill>
                <a:latin typeface="Helvetica"/>
              </a:defRPr>
            </a:lvl2pPr>
            <a:lvl3pPr marL="214526" indent="0">
              <a:buFontTx/>
              <a:buNone/>
              <a:defRPr sz="562" b="1" i="0" baseline="0">
                <a:solidFill>
                  <a:schemeClr val="bg1"/>
                </a:solidFill>
                <a:latin typeface="Helvetica"/>
              </a:defRPr>
            </a:lvl3pPr>
            <a:lvl4pPr marL="321789" indent="0">
              <a:buFontTx/>
              <a:buNone/>
              <a:defRPr sz="562" b="1" i="0" baseline="0">
                <a:solidFill>
                  <a:schemeClr val="bg1"/>
                </a:solidFill>
                <a:latin typeface="Helvetica"/>
              </a:defRPr>
            </a:lvl4pPr>
            <a:lvl5pPr marL="429052" indent="0">
              <a:buFontTx/>
              <a:buNone/>
              <a:defRPr sz="562" b="1" i="0" baseline="0">
                <a:solidFill>
                  <a:schemeClr val="bg1"/>
                </a:solidFill>
                <a:latin typeface="Helvetica"/>
              </a:defRPr>
            </a:lvl5pPr>
          </a:lstStyle>
          <a:p>
            <a:pPr lvl="0"/>
            <a:r>
              <a:rPr lang="en-US"/>
              <a:t>Click to edit Master text styles</a:t>
            </a:r>
          </a:p>
        </p:txBody>
      </p:sp>
      <p:sp>
        <p:nvSpPr>
          <p:cNvPr id="17" name="Text Placeholder 59"/>
          <p:cNvSpPr>
            <a:spLocks noGrp="1"/>
          </p:cNvSpPr>
          <p:nvPr>
            <p:ph type="body" sz="quarter" idx="35"/>
          </p:nvPr>
        </p:nvSpPr>
        <p:spPr>
          <a:xfrm>
            <a:off x="373577" y="3875413"/>
            <a:ext cx="3619501" cy="219806"/>
          </a:xfrm>
          <a:prstGeom prst="rect">
            <a:avLst/>
          </a:prstGeom>
          <a:noFill/>
        </p:spPr>
        <p:txBody>
          <a:bodyPr vert="horz" lIns="0" tIns="308967" rIns="308967" bIns="308967"/>
          <a:lstStyle>
            <a:lvl1pPr marL="0" indent="0">
              <a:buFontTx/>
              <a:buNone/>
              <a:defRPr sz="500" b="1" i="0" baseline="0">
                <a:solidFill>
                  <a:srgbClr val="004C97"/>
                </a:solidFill>
                <a:latin typeface="Helvetica"/>
              </a:defRPr>
            </a:lvl1pPr>
            <a:lvl2pPr marL="107263" indent="0">
              <a:buFontTx/>
              <a:buNone/>
              <a:defRPr sz="562" b="1" i="0" baseline="0">
                <a:solidFill>
                  <a:schemeClr val="bg1"/>
                </a:solidFill>
                <a:latin typeface="Helvetica"/>
              </a:defRPr>
            </a:lvl2pPr>
            <a:lvl3pPr marL="214526" indent="0">
              <a:buFontTx/>
              <a:buNone/>
              <a:defRPr sz="562" b="1" i="0" baseline="0">
                <a:solidFill>
                  <a:schemeClr val="bg1"/>
                </a:solidFill>
                <a:latin typeface="Helvetica"/>
              </a:defRPr>
            </a:lvl3pPr>
            <a:lvl4pPr marL="321789" indent="0">
              <a:buFontTx/>
              <a:buNone/>
              <a:defRPr sz="562" b="1" i="0" baseline="0">
                <a:solidFill>
                  <a:schemeClr val="bg1"/>
                </a:solidFill>
                <a:latin typeface="Helvetica"/>
              </a:defRPr>
            </a:lvl4pPr>
            <a:lvl5pPr marL="429052" indent="0">
              <a:buFontTx/>
              <a:buNone/>
              <a:defRPr sz="562" b="1" i="0" baseline="0">
                <a:solidFill>
                  <a:schemeClr val="bg1"/>
                </a:solidFill>
                <a:latin typeface="Helvetica"/>
              </a:defRPr>
            </a:lvl5pPr>
          </a:lstStyle>
          <a:p>
            <a:pPr lvl="0"/>
            <a:r>
              <a:rPr lang="en-US"/>
              <a:t>Click to edit Master text styles</a:t>
            </a:r>
          </a:p>
        </p:txBody>
      </p:sp>
      <p:sp>
        <p:nvSpPr>
          <p:cNvPr id="18" name="Text Placeholder 59"/>
          <p:cNvSpPr>
            <a:spLocks noGrp="1"/>
          </p:cNvSpPr>
          <p:nvPr>
            <p:ph type="body" sz="quarter" idx="47"/>
          </p:nvPr>
        </p:nvSpPr>
        <p:spPr>
          <a:xfrm>
            <a:off x="4310578" y="2562157"/>
            <a:ext cx="3619500" cy="374860"/>
          </a:xfrm>
          <a:prstGeom prst="rect">
            <a:avLst/>
          </a:prstGeom>
          <a:noFill/>
        </p:spPr>
        <p:txBody>
          <a:bodyPr vert="horz" lIns="0" tIns="308967" rIns="308967" bIns="308967"/>
          <a:lstStyle>
            <a:lvl1pPr marL="0" indent="0">
              <a:buFontTx/>
              <a:buNone/>
              <a:defRPr sz="562" b="1" i="0" baseline="0">
                <a:solidFill>
                  <a:srgbClr val="004C97"/>
                </a:solidFill>
                <a:latin typeface="Helvetica"/>
              </a:defRPr>
            </a:lvl1pPr>
            <a:lvl2pPr marL="107263" indent="0">
              <a:buFontTx/>
              <a:buNone/>
              <a:defRPr sz="562" b="1" i="0" baseline="0">
                <a:solidFill>
                  <a:schemeClr val="bg1"/>
                </a:solidFill>
                <a:latin typeface="Helvetica"/>
              </a:defRPr>
            </a:lvl2pPr>
            <a:lvl3pPr marL="214526" indent="0">
              <a:buFontTx/>
              <a:buNone/>
              <a:defRPr sz="562" b="1" i="0" baseline="0">
                <a:solidFill>
                  <a:schemeClr val="bg1"/>
                </a:solidFill>
                <a:latin typeface="Helvetica"/>
              </a:defRPr>
            </a:lvl3pPr>
            <a:lvl4pPr marL="321789" indent="0">
              <a:buFontTx/>
              <a:buNone/>
              <a:defRPr sz="562" b="1" i="0" baseline="0">
                <a:solidFill>
                  <a:schemeClr val="bg1"/>
                </a:solidFill>
                <a:latin typeface="Helvetica"/>
              </a:defRPr>
            </a:lvl4pPr>
            <a:lvl5pPr marL="429052" indent="0">
              <a:buFontTx/>
              <a:buNone/>
              <a:defRPr sz="562" b="1" i="0" baseline="0">
                <a:solidFill>
                  <a:schemeClr val="bg1"/>
                </a:solidFill>
                <a:latin typeface="Helvetica"/>
              </a:defRPr>
            </a:lvl5pPr>
          </a:lstStyle>
          <a:p>
            <a:pPr lvl="0"/>
            <a:r>
              <a:rPr lang="en-US"/>
              <a:t>Click to edit Master text styles</a:t>
            </a:r>
          </a:p>
        </p:txBody>
      </p:sp>
      <p:sp>
        <p:nvSpPr>
          <p:cNvPr id="19" name="Text Placeholder 74"/>
          <p:cNvSpPr>
            <a:spLocks noGrp="1"/>
          </p:cNvSpPr>
          <p:nvPr>
            <p:ph type="body" sz="quarter" idx="52"/>
          </p:nvPr>
        </p:nvSpPr>
        <p:spPr>
          <a:xfrm>
            <a:off x="8200333" y="4976054"/>
            <a:ext cx="3619500" cy="1143759"/>
          </a:xfrm>
          <a:prstGeom prst="rect">
            <a:avLst/>
          </a:prstGeom>
        </p:spPr>
        <p:txBody>
          <a:bodyPr vert="horz" lIns="102989" tIns="51494" rIns="102989" bIns="51494"/>
          <a:lstStyle>
            <a:lvl1pPr marL="0" indent="0">
              <a:buFontTx/>
              <a:buNone/>
              <a:defRPr sz="833" baseline="0">
                <a:latin typeface="Helvetica"/>
              </a:defRPr>
            </a:lvl1pPr>
            <a:lvl2pPr marL="107263" indent="0">
              <a:buFontTx/>
              <a:buNone/>
              <a:defRPr sz="937" baseline="0">
                <a:latin typeface=""/>
              </a:defRPr>
            </a:lvl2pPr>
            <a:lvl3pPr marL="214526" indent="0">
              <a:buFontTx/>
              <a:buNone/>
              <a:defRPr sz="937" baseline="0">
                <a:latin typeface=""/>
              </a:defRPr>
            </a:lvl3pPr>
            <a:lvl4pPr marL="321789" indent="0">
              <a:buFontTx/>
              <a:buNone/>
              <a:defRPr sz="937" baseline="0">
                <a:latin typeface=""/>
              </a:defRPr>
            </a:lvl4pPr>
            <a:lvl5pPr marL="429052" indent="0">
              <a:buFontTx/>
              <a:buNone/>
              <a:defRPr sz="937" baseline="0">
                <a:latin typeface=""/>
              </a:defRPr>
            </a:lvl5pPr>
          </a:lstStyle>
          <a:p>
            <a:pPr lvl="0"/>
            <a:r>
              <a:rPr lang="en-US"/>
              <a:t>Click to edit Master text styles</a:t>
            </a:r>
          </a:p>
        </p:txBody>
      </p:sp>
      <p:sp>
        <p:nvSpPr>
          <p:cNvPr id="22" name="Text Placeholder 74"/>
          <p:cNvSpPr>
            <a:spLocks noGrp="1"/>
          </p:cNvSpPr>
          <p:nvPr>
            <p:ph type="body" sz="quarter" idx="55"/>
          </p:nvPr>
        </p:nvSpPr>
        <p:spPr>
          <a:xfrm>
            <a:off x="340574" y="4309281"/>
            <a:ext cx="3619500" cy="1260467"/>
          </a:xfrm>
          <a:prstGeom prst="rect">
            <a:avLst/>
          </a:prstGeom>
        </p:spPr>
        <p:txBody>
          <a:bodyPr vert="horz" lIns="102989" tIns="51494" rIns="102989" bIns="51494"/>
          <a:lstStyle>
            <a:lvl1pPr marL="0" indent="0">
              <a:buFontTx/>
              <a:buNone/>
              <a:defRPr sz="833" baseline="0">
                <a:latin typeface="Helvetica"/>
              </a:defRPr>
            </a:lvl1pPr>
            <a:lvl2pPr marL="107263" indent="0">
              <a:buFontTx/>
              <a:buNone/>
              <a:defRPr sz="937" baseline="0">
                <a:latin typeface=""/>
              </a:defRPr>
            </a:lvl2pPr>
            <a:lvl3pPr marL="214526" indent="0">
              <a:buFontTx/>
              <a:buNone/>
              <a:defRPr sz="937" baseline="0">
                <a:latin typeface=""/>
              </a:defRPr>
            </a:lvl3pPr>
            <a:lvl4pPr marL="321789" indent="0">
              <a:buFontTx/>
              <a:buNone/>
              <a:defRPr sz="937" baseline="0">
                <a:latin typeface=""/>
              </a:defRPr>
            </a:lvl4pPr>
            <a:lvl5pPr marL="429052" indent="0">
              <a:buFontTx/>
              <a:buNone/>
              <a:defRPr sz="937" baseline="0">
                <a:latin typeface=""/>
              </a:defRPr>
            </a:lvl5pPr>
          </a:lstStyle>
          <a:p>
            <a:pPr lvl="0"/>
            <a:r>
              <a:rPr lang="en-US"/>
              <a:t>Click to edit Master text styles</a:t>
            </a:r>
          </a:p>
        </p:txBody>
      </p:sp>
      <p:sp>
        <p:nvSpPr>
          <p:cNvPr id="25" name="Picture Placeholder 6"/>
          <p:cNvSpPr>
            <a:spLocks noGrp="1"/>
          </p:cNvSpPr>
          <p:nvPr>
            <p:ph type="pic" sz="quarter" idx="56"/>
          </p:nvPr>
        </p:nvSpPr>
        <p:spPr>
          <a:xfrm>
            <a:off x="8200333" y="2934105"/>
            <a:ext cx="3619500" cy="1501782"/>
          </a:xfrm>
          <a:prstGeom prst="rect">
            <a:avLst/>
          </a:prstGeom>
        </p:spPr>
        <p:txBody>
          <a:bodyPr vert="horz" lIns="102989" tIns="51494" rIns="102989" bIns="51494"/>
          <a:lstStyle>
            <a:lvl1pPr>
              <a:defRPr>
                <a:latin typeface="Helvetica"/>
              </a:defRPr>
            </a:lvl1pPr>
          </a:lstStyle>
          <a:p>
            <a:r>
              <a:rPr lang="en-US"/>
              <a:t>Click icon to add picture</a:t>
            </a:r>
            <a:endParaRPr lang="en-US" dirty="0"/>
          </a:p>
        </p:txBody>
      </p:sp>
      <p:sp>
        <p:nvSpPr>
          <p:cNvPr id="27" name="Text Placeholder 49"/>
          <p:cNvSpPr>
            <a:spLocks noGrp="1"/>
          </p:cNvSpPr>
          <p:nvPr>
            <p:ph type="body" sz="quarter" idx="57"/>
          </p:nvPr>
        </p:nvSpPr>
        <p:spPr>
          <a:xfrm>
            <a:off x="8213390" y="1051570"/>
            <a:ext cx="3619501" cy="281930"/>
          </a:xfrm>
          <a:prstGeom prst="rect">
            <a:avLst/>
          </a:prstGeom>
        </p:spPr>
        <p:txBody>
          <a:bodyPr vert="horz" lIns="102989" tIns="51494" rIns="102989" bIns="51494" anchor="ctr" anchorCtr="0"/>
          <a:lstStyle>
            <a:lvl1pPr marL="0" indent="0">
              <a:buFontTx/>
              <a:buNone/>
              <a:defRPr sz="1042" b="1" i="0" baseline="0">
                <a:solidFill>
                  <a:srgbClr val="004C97"/>
                </a:solidFill>
                <a:latin typeface="Helvetica"/>
              </a:defRPr>
            </a:lvl1pPr>
            <a:lvl2pPr marL="0" indent="0">
              <a:buFontTx/>
              <a:buNone/>
              <a:defRPr sz="937" b="0" i="0" baseline="0">
                <a:solidFill>
                  <a:schemeClr val="tx1"/>
                </a:solidFill>
                <a:latin typeface="Helvetica"/>
              </a:defRPr>
            </a:lvl2pPr>
            <a:lvl3pPr marL="0" indent="0">
              <a:buFontTx/>
              <a:buNone/>
              <a:defRPr sz="1416" b="1" i="0" baseline="0">
                <a:solidFill>
                  <a:srgbClr val="004C97"/>
                </a:solidFill>
                <a:latin typeface="Helvetica"/>
              </a:defRPr>
            </a:lvl3pPr>
            <a:lvl4pPr marL="0" indent="0">
              <a:buFontTx/>
              <a:buNone/>
              <a:defRPr sz="1416" b="1" i="0" baseline="0">
                <a:solidFill>
                  <a:srgbClr val="004C97"/>
                </a:solidFill>
                <a:latin typeface="Helvetica"/>
              </a:defRPr>
            </a:lvl4pPr>
            <a:lvl5pPr marL="0" indent="0">
              <a:buFontTx/>
              <a:buNone/>
              <a:defRPr sz="1416" b="1" i="0" baseline="0">
                <a:solidFill>
                  <a:srgbClr val="004C97"/>
                </a:solidFill>
                <a:latin typeface="Helvetica"/>
              </a:defRPr>
            </a:lvl5pPr>
          </a:lstStyle>
          <a:p>
            <a:pPr lvl="0"/>
            <a:r>
              <a:rPr lang="en-US"/>
              <a:t>Click to edit Master text styles</a:t>
            </a:r>
          </a:p>
        </p:txBody>
      </p:sp>
      <p:sp>
        <p:nvSpPr>
          <p:cNvPr id="28" name="Text Placeholder 74"/>
          <p:cNvSpPr>
            <a:spLocks noGrp="1"/>
          </p:cNvSpPr>
          <p:nvPr>
            <p:ph type="body" sz="quarter" idx="58"/>
          </p:nvPr>
        </p:nvSpPr>
        <p:spPr>
          <a:xfrm>
            <a:off x="8213391" y="1333500"/>
            <a:ext cx="3619500" cy="1398455"/>
          </a:xfrm>
          <a:prstGeom prst="rect">
            <a:avLst/>
          </a:prstGeom>
        </p:spPr>
        <p:txBody>
          <a:bodyPr vert="horz" lIns="102989" tIns="51494" rIns="102989" bIns="51494"/>
          <a:lstStyle>
            <a:lvl1pPr marL="0" indent="0">
              <a:buFontTx/>
              <a:buNone/>
              <a:defRPr sz="833" baseline="0">
                <a:latin typeface="Helvetica"/>
              </a:defRPr>
            </a:lvl1pPr>
            <a:lvl2pPr marL="107263" indent="0">
              <a:buFontTx/>
              <a:buNone/>
              <a:defRPr sz="937" baseline="0">
                <a:latin typeface=""/>
              </a:defRPr>
            </a:lvl2pPr>
            <a:lvl3pPr marL="214526" indent="0">
              <a:buFontTx/>
              <a:buNone/>
              <a:defRPr sz="937" baseline="0">
                <a:latin typeface=""/>
              </a:defRPr>
            </a:lvl3pPr>
            <a:lvl4pPr marL="321789" indent="0">
              <a:buFontTx/>
              <a:buNone/>
              <a:defRPr sz="937" baseline="0">
                <a:latin typeface=""/>
              </a:defRPr>
            </a:lvl4pPr>
            <a:lvl5pPr marL="429052" indent="0">
              <a:buFontTx/>
              <a:buNone/>
              <a:defRPr sz="937" baseline="0">
                <a:latin typeface=""/>
              </a:defRPr>
            </a:lvl5pPr>
          </a:lstStyle>
          <a:p>
            <a:pPr lvl="0"/>
            <a:r>
              <a:rPr lang="en-US"/>
              <a:t>Click to edit Master text styles</a:t>
            </a:r>
          </a:p>
        </p:txBody>
      </p:sp>
    </p:spTree>
    <p:extLst>
      <p:ext uri="{BB962C8B-B14F-4D97-AF65-F5344CB8AC3E}">
        <p14:creationId xmlns:p14="http://schemas.microsoft.com/office/powerpoint/2010/main" val="1491450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23683" y="816865"/>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6650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24384"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3436564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404869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79428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137458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43602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pPr>
                <a:defRPr/>
              </a:pPr>
              <a:t>8/9/2022</a:t>
            </a:fld>
            <a:endParaRPr lang="en-US" dirty="0"/>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 name="Rectangle 1">
            <a:extLst>
              <a:ext uri="{FF2B5EF4-FFF2-40B4-BE49-F238E27FC236}">
                <a16:creationId xmlns:a16="http://schemas.microsoft.com/office/drawing/2014/main" id="{A2555D79-1189-E945-92DE-C027BB1E5B0F}"/>
              </a:ext>
            </a:extLst>
          </p:cNvPr>
          <p:cNvSpPr/>
          <p:nvPr userDrawn="1"/>
        </p:nvSpPr>
        <p:spPr>
          <a:xfrm>
            <a:off x="296333" y="778761"/>
            <a:ext cx="11590867" cy="24384"/>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386189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pPr>
                <a:defRPr/>
              </a:pPr>
              <a:t>8/9/2022</a:t>
            </a:fld>
            <a:endParaRPr lang="en-US" dirty="0"/>
          </a:p>
        </p:txBody>
      </p:sp>
      <p:sp>
        <p:nvSpPr>
          <p:cNvPr id="12" name="Footer Placeholder 4"/>
          <p:cNvSpPr>
            <a:spLocks noGrp="1"/>
          </p:cNvSpPr>
          <p:nvPr>
            <p:ph type="ftr" sz="quarter" idx="3"/>
          </p:nvPr>
        </p:nvSpPr>
        <p:spPr>
          <a:xfrm>
            <a:off x="2040803"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6" name="Rectangle 15">
            <a:extLst>
              <a:ext uri="{FF2B5EF4-FFF2-40B4-BE49-F238E27FC236}">
                <a16:creationId xmlns:a16="http://schemas.microsoft.com/office/drawing/2014/main" id="{F987BE9D-6A94-5D45-A4C7-4EF6B2A8D124}"/>
              </a:ext>
            </a:extLst>
          </p:cNvPr>
          <p:cNvSpPr/>
          <p:nvPr userDrawn="1"/>
        </p:nvSpPr>
        <p:spPr>
          <a:xfrm>
            <a:off x="296333" y="778761"/>
            <a:ext cx="11590867" cy="24384"/>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33346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pPr>
                <a:defRPr/>
              </a:pPr>
              <a:t>8/9/2022</a:t>
            </a:fld>
            <a:endParaRPr lang="en-US" dirty="0"/>
          </a:p>
        </p:txBody>
      </p:sp>
      <p:sp>
        <p:nvSpPr>
          <p:cNvPr id="15" name="Footer Placeholder 4"/>
          <p:cNvSpPr>
            <a:spLocks noGrp="1"/>
          </p:cNvSpPr>
          <p:nvPr>
            <p:ph type="ftr" sz="quarter" idx="3"/>
          </p:nvPr>
        </p:nvSpPr>
        <p:spPr>
          <a:xfrm>
            <a:off x="2040807" y="6504216"/>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grpSp>
        <p:nvGrpSpPr>
          <p:cNvPr id="25" name="Group 24"/>
          <p:cNvGrpSpPr>
            <a:grpSpLocks noChangeAspect="1"/>
          </p:cNvGrpSpPr>
          <p:nvPr userDrawn="1"/>
        </p:nvGrpSpPr>
        <p:grpSpPr>
          <a:xfrm>
            <a:off x="287867" y="6227810"/>
            <a:ext cx="11599333" cy="269849"/>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01076802"/>
      </p:ext>
    </p:extLst>
  </p:cSld>
  <p:clrMap bg1="lt1" tx1="dk1" bg2="lt2" tx2="dk2" accent1="accent1" accent2="accent2" accent3="accent3" accent4="accent4" accent5="accent5" accent6="accent6" hlink="hlink" folHlink="folHlink"/>
  <p:sldLayoutIdLst>
    <p:sldLayoutId id="2147483675" r:id="rId1"/>
    <p:sldLayoutId id="2147483662" r:id="rId2"/>
    <p:sldLayoutId id="2147483663" r:id="rId3"/>
    <p:sldLayoutId id="2147483679"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350188"/>
            <a:ext cx="12201592" cy="512881"/>
          </a:xfrm>
          <a:prstGeom prst="rect">
            <a:avLst/>
          </a:prstGeom>
          <a:solidFill>
            <a:srgbClr val="004C97"/>
          </a:solidFill>
          <a:effectLst/>
        </p:spPr>
        <p:style>
          <a:lnRef idx="1">
            <a:schemeClr val="accent1"/>
          </a:lnRef>
          <a:fillRef idx="3">
            <a:schemeClr val="accent1"/>
          </a:fillRef>
          <a:effectRef idx="2">
            <a:schemeClr val="accent1"/>
          </a:effectRef>
          <a:fontRef idx="minor">
            <a:schemeClr val="lt1"/>
          </a:fontRef>
        </p:style>
        <p:txBody>
          <a:bodyPr lIns="21456" tIns="10728" rIns="21456" bIns="10728" anchor="ctr"/>
          <a:lstStyle/>
          <a:p>
            <a:pPr algn="ctr" defTabSz="489730" fontAlgn="auto">
              <a:spcBef>
                <a:spcPts val="0"/>
              </a:spcBef>
              <a:spcAft>
                <a:spcPts val="0"/>
              </a:spcAft>
              <a:defRPr/>
            </a:pPr>
            <a:endParaRPr lang="en-US" sz="1916"/>
          </a:p>
        </p:txBody>
      </p:sp>
      <p:sp>
        <p:nvSpPr>
          <p:cNvPr id="9" name="Rectangle 8"/>
          <p:cNvSpPr/>
          <p:nvPr/>
        </p:nvSpPr>
        <p:spPr>
          <a:xfrm>
            <a:off x="1" y="0"/>
            <a:ext cx="12201592" cy="857250"/>
          </a:xfrm>
          <a:prstGeom prst="rect">
            <a:avLst/>
          </a:prstGeom>
          <a:solidFill>
            <a:srgbClr val="004C97"/>
          </a:solidFill>
          <a:effectLst/>
        </p:spPr>
        <p:style>
          <a:lnRef idx="1">
            <a:schemeClr val="accent1"/>
          </a:lnRef>
          <a:fillRef idx="3">
            <a:schemeClr val="accent1"/>
          </a:fillRef>
          <a:effectRef idx="2">
            <a:schemeClr val="accent1"/>
          </a:effectRef>
          <a:fontRef idx="minor">
            <a:schemeClr val="lt1"/>
          </a:fontRef>
        </p:style>
        <p:txBody>
          <a:bodyPr lIns="21456" tIns="10728" rIns="21456" bIns="10728" anchor="ctr"/>
          <a:lstStyle/>
          <a:p>
            <a:pPr algn="ctr" defTabSz="489730" fontAlgn="auto">
              <a:spcBef>
                <a:spcPts val="0"/>
              </a:spcBef>
              <a:spcAft>
                <a:spcPts val="0"/>
              </a:spcAft>
              <a:defRPr/>
            </a:pPr>
            <a:endParaRPr lang="en-US" sz="1916"/>
          </a:p>
        </p:txBody>
      </p:sp>
      <p:pic>
        <p:nvPicPr>
          <p:cNvPr id="6" name="Picture 5" descr="FermilabBarDOE_TextInBar_48inche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2917"/>
            <a:ext cx="12192000" cy="381000"/>
          </a:xfrm>
          <a:prstGeom prst="rect">
            <a:avLst/>
          </a:prstGeom>
        </p:spPr>
      </p:pic>
    </p:spTree>
    <p:extLst>
      <p:ext uri="{BB962C8B-B14F-4D97-AF65-F5344CB8AC3E}">
        <p14:creationId xmlns:p14="http://schemas.microsoft.com/office/powerpoint/2010/main" val="4017922149"/>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514944" rtl="0" eaLnBrk="1" latinLnBrk="0" hangingPunct="1">
        <a:spcBef>
          <a:spcPct val="0"/>
        </a:spcBef>
        <a:buNone/>
        <a:defRPr sz="5000" kern="1200">
          <a:solidFill>
            <a:schemeClr val="tx1"/>
          </a:solidFill>
          <a:latin typeface="+mj-lt"/>
          <a:ea typeface="+mj-ea"/>
          <a:cs typeface="+mj-cs"/>
        </a:defRPr>
      </a:lvl1pPr>
    </p:titleStyle>
    <p:bodyStyle>
      <a:lvl1pPr marL="386208" indent="-386208" algn="l" defTabSz="514944" rtl="0" eaLnBrk="1" latinLnBrk="0" hangingPunct="1">
        <a:spcBef>
          <a:spcPct val="20000"/>
        </a:spcBef>
        <a:buFont typeface="Arial"/>
        <a:buChar char="•"/>
        <a:defRPr sz="3600" kern="1200">
          <a:solidFill>
            <a:schemeClr val="tx1"/>
          </a:solidFill>
          <a:latin typeface="+mn-lt"/>
          <a:ea typeface="+mn-ea"/>
          <a:cs typeface="+mn-cs"/>
        </a:defRPr>
      </a:lvl1pPr>
      <a:lvl2pPr marL="836785" indent="-321840" algn="l" defTabSz="514944" rtl="0" eaLnBrk="1" latinLnBrk="0" hangingPunct="1">
        <a:spcBef>
          <a:spcPct val="20000"/>
        </a:spcBef>
        <a:buFont typeface="Arial"/>
        <a:buChar char="–"/>
        <a:defRPr sz="3200" kern="1200">
          <a:solidFill>
            <a:schemeClr val="tx1"/>
          </a:solidFill>
          <a:latin typeface="+mn-lt"/>
          <a:ea typeface="+mn-ea"/>
          <a:cs typeface="+mn-cs"/>
        </a:defRPr>
      </a:lvl2pPr>
      <a:lvl3pPr marL="1287361" indent="-257472" algn="l" defTabSz="514944" rtl="0" eaLnBrk="1" latinLnBrk="0" hangingPunct="1">
        <a:spcBef>
          <a:spcPct val="20000"/>
        </a:spcBef>
        <a:buFont typeface="Arial"/>
        <a:buChar char="•"/>
        <a:defRPr sz="2700" kern="1200">
          <a:solidFill>
            <a:schemeClr val="tx1"/>
          </a:solidFill>
          <a:latin typeface="+mn-lt"/>
          <a:ea typeface="+mn-ea"/>
          <a:cs typeface="+mn-cs"/>
        </a:defRPr>
      </a:lvl3pPr>
      <a:lvl4pPr marL="1802305" indent="-257472" algn="l" defTabSz="514944" rtl="0" eaLnBrk="1" latinLnBrk="0" hangingPunct="1">
        <a:spcBef>
          <a:spcPct val="20000"/>
        </a:spcBef>
        <a:buFont typeface="Arial"/>
        <a:buChar char="–"/>
        <a:defRPr sz="2300" kern="1200">
          <a:solidFill>
            <a:schemeClr val="tx1"/>
          </a:solidFill>
          <a:latin typeface="+mn-lt"/>
          <a:ea typeface="+mn-ea"/>
          <a:cs typeface="+mn-cs"/>
        </a:defRPr>
      </a:lvl4pPr>
      <a:lvl5pPr marL="2317250" indent="-257472" algn="l" defTabSz="514944" rtl="0" eaLnBrk="1" latinLnBrk="0" hangingPunct="1">
        <a:spcBef>
          <a:spcPct val="20000"/>
        </a:spcBef>
        <a:buFont typeface="Arial"/>
        <a:buChar char="»"/>
        <a:defRPr sz="2300" kern="1200">
          <a:solidFill>
            <a:schemeClr val="tx1"/>
          </a:solidFill>
          <a:latin typeface="+mn-lt"/>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14944" rtl="0" eaLnBrk="1" latinLnBrk="0" hangingPunct="1">
        <a:defRPr sz="2000" kern="1200">
          <a:solidFill>
            <a:schemeClr val="tx1"/>
          </a:solidFill>
          <a:latin typeface="+mn-lt"/>
          <a:ea typeface="+mn-ea"/>
          <a:cs typeface="+mn-cs"/>
        </a:defRPr>
      </a:lvl1pPr>
      <a:lvl2pPr marL="514944" algn="l" defTabSz="514944" rtl="0" eaLnBrk="1" latinLnBrk="0" hangingPunct="1">
        <a:defRPr sz="2000" kern="1200">
          <a:solidFill>
            <a:schemeClr val="tx1"/>
          </a:solidFill>
          <a:latin typeface="+mn-lt"/>
          <a:ea typeface="+mn-ea"/>
          <a:cs typeface="+mn-cs"/>
        </a:defRPr>
      </a:lvl2pPr>
      <a:lvl3pPr marL="1029889" algn="l" defTabSz="514944" rtl="0" eaLnBrk="1" latinLnBrk="0" hangingPunct="1">
        <a:defRPr sz="2000" kern="1200">
          <a:solidFill>
            <a:schemeClr val="tx1"/>
          </a:solidFill>
          <a:latin typeface="+mn-lt"/>
          <a:ea typeface="+mn-ea"/>
          <a:cs typeface="+mn-cs"/>
        </a:defRPr>
      </a:lvl3pPr>
      <a:lvl4pPr marL="1544833" algn="l" defTabSz="514944" rtl="0" eaLnBrk="1" latinLnBrk="0" hangingPunct="1">
        <a:defRPr sz="2000" kern="1200">
          <a:solidFill>
            <a:schemeClr val="tx1"/>
          </a:solidFill>
          <a:latin typeface="+mn-lt"/>
          <a:ea typeface="+mn-ea"/>
          <a:cs typeface="+mn-cs"/>
        </a:defRPr>
      </a:lvl4pPr>
      <a:lvl5pPr marL="2059777" algn="l" defTabSz="514944" rtl="0" eaLnBrk="1" latinLnBrk="0" hangingPunct="1">
        <a:defRPr sz="2000" kern="1200">
          <a:solidFill>
            <a:schemeClr val="tx1"/>
          </a:solidFill>
          <a:latin typeface="+mn-lt"/>
          <a:ea typeface="+mn-ea"/>
          <a:cs typeface="+mn-cs"/>
        </a:defRPr>
      </a:lvl5pPr>
      <a:lvl6pPr marL="2574722" algn="l" defTabSz="514944" rtl="0" eaLnBrk="1" latinLnBrk="0" hangingPunct="1">
        <a:defRPr sz="2000" kern="1200">
          <a:solidFill>
            <a:schemeClr val="tx1"/>
          </a:solidFill>
          <a:latin typeface="+mn-lt"/>
          <a:ea typeface="+mn-ea"/>
          <a:cs typeface="+mn-cs"/>
        </a:defRPr>
      </a:lvl6pPr>
      <a:lvl7pPr marL="3089666" algn="l" defTabSz="514944" rtl="0" eaLnBrk="1" latinLnBrk="0" hangingPunct="1">
        <a:defRPr sz="2000" kern="1200">
          <a:solidFill>
            <a:schemeClr val="tx1"/>
          </a:solidFill>
          <a:latin typeface="+mn-lt"/>
          <a:ea typeface="+mn-ea"/>
          <a:cs typeface="+mn-cs"/>
        </a:defRPr>
      </a:lvl7pPr>
      <a:lvl8pPr marL="3604611" algn="l" defTabSz="514944" rtl="0" eaLnBrk="1" latinLnBrk="0" hangingPunct="1">
        <a:defRPr sz="2000" kern="1200">
          <a:solidFill>
            <a:schemeClr val="tx1"/>
          </a:solidFill>
          <a:latin typeface="+mn-lt"/>
          <a:ea typeface="+mn-ea"/>
          <a:cs typeface="+mn-cs"/>
        </a:defRPr>
      </a:lvl8pPr>
      <a:lvl9pPr marL="4119555" algn="l" defTabSz="51494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8.xml"/><Relationship Id="rId4" Type="http://schemas.openxmlformats.org/officeDocument/2006/relationships/image" Target="../media/image18.tif"/></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3A7E22-7734-47F4-B2ED-D3E27FF1C324}"/>
              </a:ext>
            </a:extLst>
          </p:cNvPr>
          <p:cNvSpPr>
            <a:spLocks noGrp="1"/>
          </p:cNvSpPr>
          <p:nvPr>
            <p:ph type="body" sz="quarter" idx="10"/>
          </p:nvPr>
        </p:nvSpPr>
        <p:spPr>
          <a:xfrm>
            <a:off x="455900" y="5118229"/>
            <a:ext cx="11332308" cy="1247725"/>
          </a:xfrm>
        </p:spPr>
        <p:txBody>
          <a:bodyPr/>
          <a:lstStyle/>
          <a:p>
            <a:pPr algn="ctr"/>
            <a:r>
              <a:rPr lang="en-US" dirty="0"/>
              <a:t>M. Glochowsky, Rob Ridgway and C. Johnstone</a:t>
            </a:r>
          </a:p>
          <a:p>
            <a:pPr algn="ctr"/>
            <a:r>
              <a:rPr lang="en-US" dirty="0"/>
              <a:t>ITA Planning Workshop</a:t>
            </a:r>
          </a:p>
          <a:p>
            <a:pPr algn="ctr"/>
            <a:r>
              <a:rPr lang="en-US" dirty="0"/>
              <a:t>Aug 9-10</a:t>
            </a:r>
          </a:p>
          <a:p>
            <a:pPr algn="ctr"/>
            <a:r>
              <a:rPr lang="en-US" dirty="0"/>
              <a:t>Fermilab, Batavia, IL</a:t>
            </a:r>
          </a:p>
          <a:p>
            <a:pPr algn="ctr"/>
            <a:endParaRPr lang="en-US" dirty="0"/>
          </a:p>
        </p:txBody>
      </p:sp>
      <p:sp>
        <p:nvSpPr>
          <p:cNvPr id="3" name="Text Placeholder 2">
            <a:extLst>
              <a:ext uri="{FF2B5EF4-FFF2-40B4-BE49-F238E27FC236}">
                <a16:creationId xmlns:a16="http://schemas.microsoft.com/office/drawing/2014/main" id="{0FB552BA-2B8A-499F-8DAD-36564D38906E}"/>
              </a:ext>
            </a:extLst>
          </p:cNvPr>
          <p:cNvSpPr>
            <a:spLocks noGrp="1"/>
          </p:cNvSpPr>
          <p:nvPr>
            <p:ph type="body" sz="quarter" idx="11"/>
          </p:nvPr>
        </p:nvSpPr>
        <p:spPr>
          <a:xfrm>
            <a:off x="455899" y="4192537"/>
            <a:ext cx="11332309" cy="1003049"/>
          </a:xfrm>
        </p:spPr>
        <p:txBody>
          <a:bodyPr>
            <a:normAutofit/>
          </a:bodyPr>
          <a:lstStyle/>
          <a:p>
            <a:pPr algn="ctr"/>
            <a:r>
              <a:rPr lang="en-US" dirty="0"/>
              <a:t>Tungsten Targets in the MTA Hall And PIP-II</a:t>
            </a:r>
          </a:p>
        </p:txBody>
      </p:sp>
    </p:spTree>
    <p:extLst>
      <p:ext uri="{BB962C8B-B14F-4D97-AF65-F5344CB8AC3E}">
        <p14:creationId xmlns:p14="http://schemas.microsoft.com/office/powerpoint/2010/main" val="2978502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205A97B9-9A34-B361-7F40-CA0716C19F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89269" y="971552"/>
            <a:ext cx="8994423" cy="5059363"/>
          </a:xfrm>
          <a:prstGeom prst="rect">
            <a:avLst/>
          </a:prstGeom>
          <a:solidFill>
            <a:srgbClr val="FFFFFF"/>
          </a:solidFill>
        </p:spPr>
      </p:pic>
      <p:sp>
        <p:nvSpPr>
          <p:cNvPr id="1038" name="Title 2">
            <a:extLst>
              <a:ext uri="{FF2B5EF4-FFF2-40B4-BE49-F238E27FC236}">
                <a16:creationId xmlns:a16="http://schemas.microsoft.com/office/drawing/2014/main" id="{D7F3B918-4C67-876A-0E8D-50B91123321E}"/>
              </a:ext>
            </a:extLst>
          </p:cNvPr>
          <p:cNvSpPr>
            <a:spLocks noGrp="1"/>
          </p:cNvSpPr>
          <p:nvPr>
            <p:ph type="title"/>
          </p:nvPr>
        </p:nvSpPr>
        <p:spPr>
          <a:xfrm>
            <a:off x="304800" y="251752"/>
            <a:ext cx="11582400" cy="427877"/>
          </a:xfrm>
        </p:spPr>
        <p:txBody>
          <a:bodyPr/>
          <a:lstStyle/>
          <a:p>
            <a:pPr algn="ctr"/>
            <a:r>
              <a:rPr lang="en-US" dirty="0"/>
              <a:t>Thank You!</a:t>
            </a:r>
          </a:p>
        </p:txBody>
      </p:sp>
      <p:sp>
        <p:nvSpPr>
          <p:cNvPr id="4" name="Date Placeholder 3">
            <a:extLst>
              <a:ext uri="{FF2B5EF4-FFF2-40B4-BE49-F238E27FC236}">
                <a16:creationId xmlns:a16="http://schemas.microsoft.com/office/drawing/2014/main" id="{A8295A67-EB98-5A2A-EDA7-FC96150E8C9E}"/>
              </a:ext>
            </a:extLst>
          </p:cNvPr>
          <p:cNvSpPr>
            <a:spLocks noGrp="1"/>
          </p:cNvSpPr>
          <p:nvPr>
            <p:ph type="dt" sz="half" idx="2"/>
          </p:nvPr>
        </p:nvSpPr>
        <p:spPr>
          <a:xfrm>
            <a:off x="982436" y="6504215"/>
            <a:ext cx="900491" cy="241300"/>
          </a:xfrm>
        </p:spPr>
        <p:txBody>
          <a:bodyPr wrap="square" anchor="t">
            <a:normAutofit/>
          </a:bodyPr>
          <a:lstStyle/>
          <a:p>
            <a:pPr>
              <a:spcAft>
                <a:spcPts val="600"/>
              </a:spcAft>
              <a:defRPr/>
            </a:pPr>
            <a:fld id="{57ADAB69-348E-2C41-AF41-E98D046040A4}" type="datetime1">
              <a:rPr lang="en-US" smtClean="0"/>
              <a:pPr>
                <a:spcAft>
                  <a:spcPts val="600"/>
                </a:spcAft>
                <a:defRPr/>
              </a:pPr>
              <a:t>8/9/2022</a:t>
            </a:fld>
            <a:endParaRPr lang="en-US"/>
          </a:p>
        </p:txBody>
      </p:sp>
      <p:sp>
        <p:nvSpPr>
          <p:cNvPr id="5" name="Footer Placeholder 4">
            <a:extLst>
              <a:ext uri="{FF2B5EF4-FFF2-40B4-BE49-F238E27FC236}">
                <a16:creationId xmlns:a16="http://schemas.microsoft.com/office/drawing/2014/main" id="{A0C6C7DB-5C87-DCF6-E7C9-F90B1F90D636}"/>
              </a:ext>
            </a:extLst>
          </p:cNvPr>
          <p:cNvSpPr>
            <a:spLocks noGrp="1"/>
          </p:cNvSpPr>
          <p:nvPr>
            <p:ph type="ftr" sz="quarter" idx="3"/>
          </p:nvPr>
        </p:nvSpPr>
        <p:spPr>
          <a:xfrm>
            <a:off x="2040804" y="6504216"/>
            <a:ext cx="8349491" cy="242873"/>
          </a:xfrm>
        </p:spPr>
        <p:txBody>
          <a:bodyPr anchor="t">
            <a:normAutofit/>
          </a:bodyPr>
          <a:lstStyle/>
          <a:p>
            <a:pPr>
              <a:spcAft>
                <a:spcPts val="600"/>
              </a:spcAft>
              <a:defRPr/>
            </a:pPr>
            <a:r>
              <a:rPr lang="en-US" dirty="0"/>
              <a:t>Michael Glochowsky | Tungsten Targets in the MTA Hall and PIP-II</a:t>
            </a:r>
            <a:endParaRPr lang="en-US" b="1" dirty="0"/>
          </a:p>
        </p:txBody>
      </p:sp>
      <p:sp>
        <p:nvSpPr>
          <p:cNvPr id="6" name="Slide Number Placeholder 5">
            <a:extLst>
              <a:ext uri="{FF2B5EF4-FFF2-40B4-BE49-F238E27FC236}">
                <a16:creationId xmlns:a16="http://schemas.microsoft.com/office/drawing/2014/main" id="{B406BDB9-EF99-E849-8324-474F73EBD6D4}"/>
              </a:ext>
            </a:extLst>
          </p:cNvPr>
          <p:cNvSpPr>
            <a:spLocks noGrp="1"/>
          </p:cNvSpPr>
          <p:nvPr>
            <p:ph type="sldNum" sz="quarter" idx="4"/>
          </p:nvPr>
        </p:nvSpPr>
        <p:spPr>
          <a:xfrm>
            <a:off x="296333" y="6504215"/>
            <a:ext cx="552451" cy="237285"/>
          </a:xfrm>
        </p:spPr>
        <p:txBody>
          <a:bodyPr wrap="square" anchor="t">
            <a:normAutofit/>
          </a:bodyPr>
          <a:lstStyle/>
          <a:p>
            <a:pPr>
              <a:spcAft>
                <a:spcPts val="600"/>
              </a:spcAft>
              <a:defRPr/>
            </a:pPr>
            <a:fld id="{148C009B-CB69-E04A-B9B3-34B26D69E9CF}" type="slidenum">
              <a:rPr lang="en-US" smtClean="0"/>
              <a:pPr>
                <a:spcAft>
                  <a:spcPts val="600"/>
                </a:spcAft>
                <a:defRPr/>
              </a:pPr>
              <a:t>10</a:t>
            </a:fld>
            <a:endParaRPr lang="en-US"/>
          </a:p>
        </p:txBody>
      </p:sp>
    </p:spTree>
    <p:extLst>
      <p:ext uri="{BB962C8B-B14F-4D97-AF65-F5344CB8AC3E}">
        <p14:creationId xmlns:p14="http://schemas.microsoft.com/office/powerpoint/2010/main" val="93357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5C0B33-E330-B1DE-5A46-7BD2C62B83BC}"/>
              </a:ext>
            </a:extLst>
          </p:cNvPr>
          <p:cNvSpPr>
            <a:spLocks noGrp="1"/>
          </p:cNvSpPr>
          <p:nvPr>
            <p:ph type="title"/>
          </p:nvPr>
        </p:nvSpPr>
        <p:spPr/>
        <p:txBody>
          <a:bodyPr/>
          <a:lstStyle/>
          <a:p>
            <a:r>
              <a:rPr lang="en-US" dirty="0"/>
              <a:t>Target Housing and Positioning</a:t>
            </a:r>
          </a:p>
        </p:txBody>
      </p:sp>
      <p:sp>
        <p:nvSpPr>
          <p:cNvPr id="4" name="Date Placeholder 3">
            <a:extLst>
              <a:ext uri="{FF2B5EF4-FFF2-40B4-BE49-F238E27FC236}">
                <a16:creationId xmlns:a16="http://schemas.microsoft.com/office/drawing/2014/main" id="{802E469A-C2DB-E5F1-A702-07BBC316E90C}"/>
              </a:ext>
            </a:extLst>
          </p:cNvPr>
          <p:cNvSpPr>
            <a:spLocks noGrp="1"/>
          </p:cNvSpPr>
          <p:nvPr>
            <p:ph type="dt" sz="half" idx="2"/>
          </p:nvPr>
        </p:nvSpPr>
        <p:spPr/>
        <p:txBody>
          <a:bodyPr/>
          <a:lstStyle/>
          <a:p>
            <a:pPr>
              <a:defRPr/>
            </a:pPr>
            <a:fld id="{57ADAB69-348E-2C41-AF41-E98D046040A4}" type="datetime1">
              <a:rPr lang="en-US" smtClean="0"/>
              <a:pPr>
                <a:defRPr/>
              </a:pPr>
              <a:t>8/9/2022</a:t>
            </a:fld>
            <a:endParaRPr lang="en-US" dirty="0"/>
          </a:p>
        </p:txBody>
      </p:sp>
      <p:sp>
        <p:nvSpPr>
          <p:cNvPr id="6" name="Slide Number Placeholder 5">
            <a:extLst>
              <a:ext uri="{FF2B5EF4-FFF2-40B4-BE49-F238E27FC236}">
                <a16:creationId xmlns:a16="http://schemas.microsoft.com/office/drawing/2014/main" id="{CEF9817E-AC2A-69A0-62AE-F2AB2F6AF4A1}"/>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pic>
        <p:nvPicPr>
          <p:cNvPr id="7" name="Picture 6">
            <a:extLst>
              <a:ext uri="{FF2B5EF4-FFF2-40B4-BE49-F238E27FC236}">
                <a16:creationId xmlns:a16="http://schemas.microsoft.com/office/drawing/2014/main" id="{05595AE3-22D7-4AB9-E2FA-93F02D36FC4B}"/>
              </a:ext>
            </a:extLst>
          </p:cNvPr>
          <p:cNvPicPr>
            <a:picLocks noChangeAspect="1"/>
          </p:cNvPicPr>
          <p:nvPr/>
        </p:nvPicPr>
        <p:blipFill>
          <a:blip r:embed="rId2"/>
          <a:stretch>
            <a:fillRect/>
          </a:stretch>
        </p:blipFill>
        <p:spPr>
          <a:xfrm>
            <a:off x="292027" y="1905506"/>
            <a:ext cx="6193468" cy="3379764"/>
          </a:xfrm>
          <a:prstGeom prst="rect">
            <a:avLst/>
          </a:prstGeom>
        </p:spPr>
      </p:pic>
      <p:pic>
        <p:nvPicPr>
          <p:cNvPr id="10" name="Picture 9" descr="A picture containing text, yellow, dirty&#10;&#10;Description automatically generated">
            <a:extLst>
              <a:ext uri="{FF2B5EF4-FFF2-40B4-BE49-F238E27FC236}">
                <a16:creationId xmlns:a16="http://schemas.microsoft.com/office/drawing/2014/main" id="{E5273C95-F2A9-53C1-21D3-52B835E62E3C}"/>
              </a:ext>
            </a:extLst>
          </p:cNvPr>
          <p:cNvPicPr>
            <a:picLocks noChangeAspect="1"/>
          </p:cNvPicPr>
          <p:nvPr/>
        </p:nvPicPr>
        <p:blipFill rotWithShape="1">
          <a:blip r:embed="rId3">
            <a:extLst>
              <a:ext uri="{28A0092B-C50C-407E-A947-70E740481C1C}">
                <a14:useLocalDpi xmlns:a14="http://schemas.microsoft.com/office/drawing/2010/main" val="0"/>
              </a:ext>
            </a:extLst>
          </a:blip>
          <a:srcRect l="1944" t="523" r="70694" b="7408"/>
          <a:stretch/>
        </p:blipFill>
        <p:spPr>
          <a:xfrm rot="5573827">
            <a:off x="8312706" y="-180468"/>
            <a:ext cx="1876423" cy="47356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0F6DEA57-8F3E-D4D7-6CCE-60AE89EBF15F}"/>
              </a:ext>
            </a:extLst>
          </p:cNvPr>
          <p:cNvPicPr>
            <a:picLocks noChangeAspect="1"/>
          </p:cNvPicPr>
          <p:nvPr/>
        </p:nvPicPr>
        <p:blipFill rotWithShape="1">
          <a:blip r:embed="rId4"/>
          <a:srcRect l="12121" t="11155" r="10606"/>
          <a:stretch/>
        </p:blipFill>
        <p:spPr>
          <a:xfrm>
            <a:off x="9294620" y="2067267"/>
            <a:ext cx="971548" cy="844105"/>
          </a:xfrm>
          <a:prstGeom prst="rect">
            <a:avLst/>
          </a:prstGeom>
        </p:spPr>
      </p:pic>
      <p:sp>
        <p:nvSpPr>
          <p:cNvPr id="9" name="Footer Placeholder 4">
            <a:extLst>
              <a:ext uri="{FF2B5EF4-FFF2-40B4-BE49-F238E27FC236}">
                <a16:creationId xmlns:a16="http://schemas.microsoft.com/office/drawing/2014/main" id="{F147C3E8-49FB-F033-CA19-22E25675B0E4}"/>
              </a:ext>
            </a:extLst>
          </p:cNvPr>
          <p:cNvSpPr>
            <a:spLocks noGrp="1"/>
          </p:cNvSpPr>
          <p:nvPr>
            <p:ph type="ftr" sz="quarter" idx="3"/>
          </p:nvPr>
        </p:nvSpPr>
        <p:spPr>
          <a:xfrm>
            <a:off x="2040804" y="6504216"/>
            <a:ext cx="8349491" cy="242873"/>
          </a:xfrm>
        </p:spPr>
        <p:txBody>
          <a:bodyPr anchor="t">
            <a:normAutofit/>
          </a:bodyPr>
          <a:lstStyle/>
          <a:p>
            <a:pPr>
              <a:spcAft>
                <a:spcPts val="600"/>
              </a:spcAft>
              <a:defRPr/>
            </a:pPr>
            <a:r>
              <a:rPr lang="en-US" dirty="0"/>
              <a:t>Michael Glochowsky | Tungsten Targets in the MTA Hall and PIP-II</a:t>
            </a:r>
            <a:endParaRPr lang="en-US" b="1" dirty="0"/>
          </a:p>
        </p:txBody>
      </p:sp>
      <p:sp>
        <p:nvSpPr>
          <p:cNvPr id="2" name="TextBox 1">
            <a:extLst>
              <a:ext uri="{FF2B5EF4-FFF2-40B4-BE49-F238E27FC236}">
                <a16:creationId xmlns:a16="http://schemas.microsoft.com/office/drawing/2014/main" id="{C468B32B-0CC0-3F16-D767-EBA0D208C62E}"/>
              </a:ext>
            </a:extLst>
          </p:cNvPr>
          <p:cNvSpPr txBox="1"/>
          <p:nvPr/>
        </p:nvSpPr>
        <p:spPr>
          <a:xfrm>
            <a:off x="7500391" y="3999979"/>
            <a:ext cx="1365813" cy="369332"/>
          </a:xfrm>
          <a:prstGeom prst="rect">
            <a:avLst/>
          </a:prstGeom>
          <a:noFill/>
        </p:spPr>
        <p:txBody>
          <a:bodyPr wrap="square" rtlCol="0">
            <a:spAutoFit/>
          </a:bodyPr>
          <a:lstStyle/>
          <a:p>
            <a:pPr algn="ctr"/>
            <a:r>
              <a:rPr lang="en-US" dirty="0"/>
              <a:t>Multiwire 8</a:t>
            </a:r>
          </a:p>
        </p:txBody>
      </p:sp>
      <p:cxnSp>
        <p:nvCxnSpPr>
          <p:cNvPr id="12" name="Straight Arrow Connector 11">
            <a:extLst>
              <a:ext uri="{FF2B5EF4-FFF2-40B4-BE49-F238E27FC236}">
                <a16:creationId xmlns:a16="http://schemas.microsoft.com/office/drawing/2014/main" id="{E41A97D0-B924-7442-B172-D92C7B4C47B2}"/>
              </a:ext>
            </a:extLst>
          </p:cNvPr>
          <p:cNvCxnSpPr>
            <a:cxnSpLocks/>
          </p:cNvCxnSpPr>
          <p:nvPr/>
        </p:nvCxnSpPr>
        <p:spPr>
          <a:xfrm flipH="1" flipV="1">
            <a:off x="8102274" y="3011553"/>
            <a:ext cx="40512" cy="935076"/>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BF4B82F3-0353-FDFA-10CE-A1B67D0495AE}"/>
              </a:ext>
            </a:extLst>
          </p:cNvPr>
          <p:cNvSpPr txBox="1"/>
          <p:nvPr/>
        </p:nvSpPr>
        <p:spPr>
          <a:xfrm>
            <a:off x="9157500" y="4129229"/>
            <a:ext cx="1365813" cy="646331"/>
          </a:xfrm>
          <a:prstGeom prst="rect">
            <a:avLst/>
          </a:prstGeom>
          <a:noFill/>
        </p:spPr>
        <p:txBody>
          <a:bodyPr wrap="square" rtlCol="0">
            <a:spAutoFit/>
          </a:bodyPr>
          <a:lstStyle/>
          <a:p>
            <a:pPr algn="ctr"/>
            <a:r>
              <a:rPr lang="en-US" dirty="0"/>
              <a:t>Target Housing</a:t>
            </a:r>
          </a:p>
        </p:txBody>
      </p:sp>
      <p:cxnSp>
        <p:nvCxnSpPr>
          <p:cNvPr id="17" name="Straight Arrow Connector 16">
            <a:extLst>
              <a:ext uri="{FF2B5EF4-FFF2-40B4-BE49-F238E27FC236}">
                <a16:creationId xmlns:a16="http://schemas.microsoft.com/office/drawing/2014/main" id="{57DD9CAD-FF49-5A8F-A85B-851955C0C48E}"/>
              </a:ext>
            </a:extLst>
          </p:cNvPr>
          <p:cNvCxnSpPr>
            <a:cxnSpLocks/>
          </p:cNvCxnSpPr>
          <p:nvPr/>
        </p:nvCxnSpPr>
        <p:spPr>
          <a:xfrm flipV="1">
            <a:off x="9759383" y="3140803"/>
            <a:ext cx="0" cy="86664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32CAB464-BE6A-2EFF-C625-5DFD5A1FE6ED}"/>
              </a:ext>
            </a:extLst>
          </p:cNvPr>
          <p:cNvSpPr txBox="1"/>
          <p:nvPr/>
        </p:nvSpPr>
        <p:spPr>
          <a:xfrm>
            <a:off x="7344284" y="5111805"/>
            <a:ext cx="3831224" cy="646331"/>
          </a:xfrm>
          <a:prstGeom prst="rect">
            <a:avLst/>
          </a:prstGeom>
          <a:noFill/>
        </p:spPr>
        <p:txBody>
          <a:bodyPr wrap="square" rtlCol="0">
            <a:spAutoFit/>
          </a:bodyPr>
          <a:lstStyle/>
          <a:p>
            <a:pPr algn="ctr"/>
            <a:r>
              <a:rPr lang="en-US" dirty="0"/>
              <a:t>Approx. 2.12 ft. from center to center of MW 8 to target housing</a:t>
            </a:r>
          </a:p>
        </p:txBody>
      </p:sp>
    </p:spTree>
    <p:extLst>
      <p:ext uri="{BB962C8B-B14F-4D97-AF65-F5344CB8AC3E}">
        <p14:creationId xmlns:p14="http://schemas.microsoft.com/office/powerpoint/2010/main" val="668166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7198C7-C7CD-4EA2-B049-7871BBE6E314}"/>
              </a:ext>
            </a:extLst>
          </p:cNvPr>
          <p:cNvSpPr>
            <a:spLocks noGrp="1"/>
          </p:cNvSpPr>
          <p:nvPr>
            <p:ph type="dt" sz="half" idx="10"/>
          </p:nvPr>
        </p:nvSpPr>
        <p:spPr/>
        <p:txBody>
          <a:bodyPr/>
          <a:lstStyle/>
          <a:p>
            <a:pPr>
              <a:defRPr/>
            </a:pPr>
            <a:fld id="{3C7E1B65-1920-CF40-87B8-818D6517E0EA}" type="datetime1">
              <a:rPr lang="en-US" smtClean="0"/>
              <a:pPr>
                <a:defRPr/>
              </a:pPr>
              <a:t>8/9/2022</a:t>
            </a:fld>
            <a:endParaRPr lang="en-US" dirty="0"/>
          </a:p>
        </p:txBody>
      </p:sp>
      <p:sp>
        <p:nvSpPr>
          <p:cNvPr id="3" name="Footer Placeholder 2">
            <a:extLst>
              <a:ext uri="{FF2B5EF4-FFF2-40B4-BE49-F238E27FC236}">
                <a16:creationId xmlns:a16="http://schemas.microsoft.com/office/drawing/2014/main" id="{52EA9C90-F29B-4794-AFC9-335D237F7D74}"/>
              </a:ext>
            </a:extLst>
          </p:cNvPr>
          <p:cNvSpPr>
            <a:spLocks noGrp="1"/>
          </p:cNvSpPr>
          <p:nvPr>
            <p:ph type="ftr" sz="quarter" idx="11"/>
          </p:nvPr>
        </p:nvSpPr>
        <p:spPr/>
        <p:txBody>
          <a:bodyPr/>
          <a:lstStyle/>
          <a:p>
            <a:pPr>
              <a:defRPr/>
            </a:pPr>
            <a:r>
              <a:rPr lang="en-US"/>
              <a:t>Presenter | Presentation Title or Meeting Title</a:t>
            </a:r>
            <a:endParaRPr lang="en-US" b="1" dirty="0"/>
          </a:p>
        </p:txBody>
      </p:sp>
      <p:sp>
        <p:nvSpPr>
          <p:cNvPr id="4" name="Slide Number Placeholder 3">
            <a:extLst>
              <a:ext uri="{FF2B5EF4-FFF2-40B4-BE49-F238E27FC236}">
                <a16:creationId xmlns:a16="http://schemas.microsoft.com/office/drawing/2014/main" id="{65DAAA08-77CC-4FE5-AC15-F47CEA996128}"/>
              </a:ext>
            </a:extLst>
          </p:cNvPr>
          <p:cNvSpPr>
            <a:spLocks noGrp="1"/>
          </p:cNvSpPr>
          <p:nvPr>
            <p:ph type="sldNum" sz="quarter" idx="12"/>
          </p:nvPr>
        </p:nvSpPr>
        <p:spPr/>
        <p:txBody>
          <a:bodyPr/>
          <a:lstStyle/>
          <a:p>
            <a:pPr>
              <a:defRPr/>
            </a:pPr>
            <a:fld id="{148C009B-CB69-E04A-B9B3-34B26D69E9CF}" type="slidenum">
              <a:rPr lang="en-US" smtClean="0"/>
              <a:pPr>
                <a:defRPr/>
              </a:pPr>
              <a:t>3</a:t>
            </a:fld>
            <a:endParaRPr lang="en-US" dirty="0"/>
          </a:p>
        </p:txBody>
      </p:sp>
      <p:pic>
        <p:nvPicPr>
          <p:cNvPr id="7" name="Picture Placeholder 6">
            <a:extLst>
              <a:ext uri="{FF2B5EF4-FFF2-40B4-BE49-F238E27FC236}">
                <a16:creationId xmlns:a16="http://schemas.microsoft.com/office/drawing/2014/main" id="{DA62FF6F-6115-4D89-9FC9-7C421FA96171}"/>
              </a:ext>
            </a:extLst>
          </p:cNvPr>
          <p:cNvPicPr>
            <a:picLocks noGrp="1" noChangeAspect="1"/>
          </p:cNvPicPr>
          <p:nvPr>
            <p:ph type="pic" sz="quarter" idx="13"/>
          </p:nvPr>
        </p:nvPicPr>
        <p:blipFill rotWithShape="1">
          <a:blip r:embed="rId2"/>
          <a:srcRect t="13624" b="1502"/>
          <a:stretch/>
        </p:blipFill>
        <p:spPr>
          <a:xfrm>
            <a:off x="246825" y="117865"/>
            <a:ext cx="9672680" cy="6623635"/>
          </a:xfrm>
        </p:spPr>
      </p:pic>
      <p:cxnSp>
        <p:nvCxnSpPr>
          <p:cNvPr id="9" name="Straight Arrow Connector 8">
            <a:extLst>
              <a:ext uri="{FF2B5EF4-FFF2-40B4-BE49-F238E27FC236}">
                <a16:creationId xmlns:a16="http://schemas.microsoft.com/office/drawing/2014/main" id="{127CABEC-B1D3-4AD1-BBB6-CDD930CE671E}"/>
              </a:ext>
            </a:extLst>
          </p:cNvPr>
          <p:cNvCxnSpPr>
            <a:cxnSpLocks/>
          </p:cNvCxnSpPr>
          <p:nvPr/>
        </p:nvCxnSpPr>
        <p:spPr>
          <a:xfrm>
            <a:off x="4364736" y="292608"/>
            <a:ext cx="3844544" cy="3836416"/>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EBA1FF6-B6F9-4D5C-9025-36E2803E08B2}"/>
              </a:ext>
            </a:extLst>
          </p:cNvPr>
          <p:cNvSpPr txBox="1"/>
          <p:nvPr/>
        </p:nvSpPr>
        <p:spPr>
          <a:xfrm rot="2522804">
            <a:off x="5900927" y="1982365"/>
            <a:ext cx="1219200" cy="338554"/>
          </a:xfrm>
          <a:prstGeom prst="rect">
            <a:avLst/>
          </a:prstGeom>
          <a:noFill/>
        </p:spPr>
        <p:txBody>
          <a:bodyPr wrap="square" rtlCol="0">
            <a:spAutoFit/>
          </a:bodyPr>
          <a:lstStyle/>
          <a:p>
            <a:r>
              <a:rPr lang="en-US" sz="1600" b="1" dirty="0"/>
              <a:t>40’</a:t>
            </a:r>
          </a:p>
        </p:txBody>
      </p:sp>
      <p:cxnSp>
        <p:nvCxnSpPr>
          <p:cNvPr id="12" name="Straight Arrow Connector 11">
            <a:extLst>
              <a:ext uri="{FF2B5EF4-FFF2-40B4-BE49-F238E27FC236}">
                <a16:creationId xmlns:a16="http://schemas.microsoft.com/office/drawing/2014/main" id="{C66797C9-73B2-4F37-A228-DD540BD54DB1}"/>
              </a:ext>
            </a:extLst>
          </p:cNvPr>
          <p:cNvCxnSpPr>
            <a:cxnSpLocks/>
          </p:cNvCxnSpPr>
          <p:nvPr/>
        </p:nvCxnSpPr>
        <p:spPr>
          <a:xfrm>
            <a:off x="2686283" y="1869440"/>
            <a:ext cx="678709" cy="69088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574CAE4E-4F67-46D3-8527-2EDB0AA0C421}"/>
              </a:ext>
            </a:extLst>
          </p:cNvPr>
          <p:cNvSpPr txBox="1"/>
          <p:nvPr/>
        </p:nvSpPr>
        <p:spPr>
          <a:xfrm rot="2522804">
            <a:off x="2416037" y="2394521"/>
            <a:ext cx="1219200" cy="338554"/>
          </a:xfrm>
          <a:prstGeom prst="rect">
            <a:avLst/>
          </a:prstGeom>
          <a:noFill/>
        </p:spPr>
        <p:txBody>
          <a:bodyPr wrap="square" rtlCol="0">
            <a:spAutoFit/>
          </a:bodyPr>
          <a:lstStyle/>
          <a:p>
            <a:r>
              <a:rPr lang="en-US" sz="1600" b="1" dirty="0"/>
              <a:t>12’</a:t>
            </a:r>
          </a:p>
        </p:txBody>
      </p:sp>
      <p:cxnSp>
        <p:nvCxnSpPr>
          <p:cNvPr id="19" name="Straight Arrow Connector 18">
            <a:extLst>
              <a:ext uri="{FF2B5EF4-FFF2-40B4-BE49-F238E27FC236}">
                <a16:creationId xmlns:a16="http://schemas.microsoft.com/office/drawing/2014/main" id="{C7DE9A69-9F4B-4017-A6B9-39285777954E}"/>
              </a:ext>
            </a:extLst>
          </p:cNvPr>
          <p:cNvCxnSpPr>
            <a:cxnSpLocks/>
          </p:cNvCxnSpPr>
          <p:nvPr/>
        </p:nvCxnSpPr>
        <p:spPr>
          <a:xfrm>
            <a:off x="3539769" y="996292"/>
            <a:ext cx="1575131" cy="1602552"/>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48E5AF88-8A54-4C8C-AF4E-A6F6945C1E78}"/>
              </a:ext>
            </a:extLst>
          </p:cNvPr>
          <p:cNvSpPr txBox="1"/>
          <p:nvPr/>
        </p:nvSpPr>
        <p:spPr>
          <a:xfrm rot="2619906">
            <a:off x="4306888" y="1966445"/>
            <a:ext cx="2322945" cy="830997"/>
          </a:xfrm>
          <a:prstGeom prst="rect">
            <a:avLst/>
          </a:prstGeom>
          <a:noFill/>
        </p:spPr>
        <p:txBody>
          <a:bodyPr wrap="square" rtlCol="0">
            <a:spAutoFit/>
          </a:bodyPr>
          <a:lstStyle/>
          <a:p>
            <a:r>
              <a:rPr lang="en-US" sz="1600" b="1" dirty="0"/>
              <a:t>Encl to MW112B center</a:t>
            </a:r>
          </a:p>
          <a:p>
            <a:r>
              <a:rPr lang="en-US" sz="1600" b="1" dirty="0"/>
              <a:t>16.188’</a:t>
            </a:r>
          </a:p>
        </p:txBody>
      </p:sp>
      <p:cxnSp>
        <p:nvCxnSpPr>
          <p:cNvPr id="25" name="Straight Arrow Connector 24">
            <a:extLst>
              <a:ext uri="{FF2B5EF4-FFF2-40B4-BE49-F238E27FC236}">
                <a16:creationId xmlns:a16="http://schemas.microsoft.com/office/drawing/2014/main" id="{7166ACF5-5F88-41E9-A50C-6BF911F44CA7}"/>
              </a:ext>
            </a:extLst>
          </p:cNvPr>
          <p:cNvCxnSpPr>
            <a:cxnSpLocks/>
          </p:cNvCxnSpPr>
          <p:nvPr/>
        </p:nvCxnSpPr>
        <p:spPr>
          <a:xfrm>
            <a:off x="4043520" y="1933878"/>
            <a:ext cx="890896" cy="901247"/>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17A3B0D-2741-4221-8D7E-6E159D35AE08}"/>
              </a:ext>
            </a:extLst>
          </p:cNvPr>
          <p:cNvSpPr txBox="1"/>
          <p:nvPr/>
        </p:nvSpPr>
        <p:spPr>
          <a:xfrm rot="2522804">
            <a:off x="4169963" y="2251315"/>
            <a:ext cx="1219200" cy="338554"/>
          </a:xfrm>
          <a:prstGeom prst="rect">
            <a:avLst/>
          </a:prstGeom>
          <a:noFill/>
        </p:spPr>
        <p:txBody>
          <a:bodyPr wrap="square" rtlCol="0">
            <a:spAutoFit/>
          </a:bodyPr>
          <a:lstStyle/>
          <a:p>
            <a:r>
              <a:rPr lang="en-US" sz="1600" b="1" dirty="0"/>
              <a:t>4.188’</a:t>
            </a:r>
          </a:p>
        </p:txBody>
      </p:sp>
      <p:cxnSp>
        <p:nvCxnSpPr>
          <p:cNvPr id="32" name="Straight Arrow Connector 31">
            <a:extLst>
              <a:ext uri="{FF2B5EF4-FFF2-40B4-BE49-F238E27FC236}">
                <a16:creationId xmlns:a16="http://schemas.microsoft.com/office/drawing/2014/main" id="{36717CDD-E972-47B8-9120-652F6B80DB9F}"/>
              </a:ext>
            </a:extLst>
          </p:cNvPr>
          <p:cNvCxnSpPr>
            <a:cxnSpLocks/>
          </p:cNvCxnSpPr>
          <p:nvPr/>
        </p:nvCxnSpPr>
        <p:spPr>
          <a:xfrm>
            <a:off x="5056531" y="2939700"/>
            <a:ext cx="2207870" cy="2217816"/>
          </a:xfrm>
          <a:prstGeom prst="straightConnector1">
            <a:avLst/>
          </a:prstGeom>
          <a:ln w="15875">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Oval 34">
            <a:extLst>
              <a:ext uri="{FF2B5EF4-FFF2-40B4-BE49-F238E27FC236}">
                <a16:creationId xmlns:a16="http://schemas.microsoft.com/office/drawing/2014/main" id="{C6BB0D36-9FDF-48B9-845B-396A219BD91B}"/>
              </a:ext>
            </a:extLst>
          </p:cNvPr>
          <p:cNvSpPr/>
          <p:nvPr/>
        </p:nvSpPr>
        <p:spPr>
          <a:xfrm>
            <a:off x="4986348" y="2870227"/>
            <a:ext cx="140367" cy="155747"/>
          </a:xfrm>
          <a:prstGeom prst="ellipse">
            <a:avLst/>
          </a:prstGeom>
          <a:noFill/>
          <a:ln w="25400">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37" name="Straight Arrow Connector 36">
            <a:extLst>
              <a:ext uri="{FF2B5EF4-FFF2-40B4-BE49-F238E27FC236}">
                <a16:creationId xmlns:a16="http://schemas.microsoft.com/office/drawing/2014/main" id="{376B690A-69C0-4B4D-A018-9D4166323E70}"/>
              </a:ext>
            </a:extLst>
          </p:cNvPr>
          <p:cNvCxnSpPr>
            <a:cxnSpLocks/>
          </p:cNvCxnSpPr>
          <p:nvPr/>
        </p:nvCxnSpPr>
        <p:spPr>
          <a:xfrm flipV="1">
            <a:off x="5934160" y="5151641"/>
            <a:ext cx="1238800" cy="1184016"/>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E79DFC57-CB53-4CA1-9ED5-D440D15B9170}"/>
              </a:ext>
            </a:extLst>
          </p:cNvPr>
          <p:cNvSpPr txBox="1"/>
          <p:nvPr/>
        </p:nvSpPr>
        <p:spPr>
          <a:xfrm rot="18925576">
            <a:off x="5913443" y="5342800"/>
            <a:ext cx="1219200" cy="338554"/>
          </a:xfrm>
          <a:prstGeom prst="rect">
            <a:avLst/>
          </a:prstGeom>
          <a:noFill/>
        </p:spPr>
        <p:txBody>
          <a:bodyPr wrap="square" rtlCol="0">
            <a:spAutoFit/>
          </a:bodyPr>
          <a:lstStyle/>
          <a:p>
            <a:r>
              <a:rPr lang="en-US" sz="1600" b="1" dirty="0">
                <a:solidFill>
                  <a:srgbClr val="C00000"/>
                </a:solidFill>
              </a:rPr>
              <a:t>~12.9’</a:t>
            </a:r>
          </a:p>
        </p:txBody>
      </p:sp>
      <p:sp>
        <p:nvSpPr>
          <p:cNvPr id="47" name="TextBox 46">
            <a:extLst>
              <a:ext uri="{FF2B5EF4-FFF2-40B4-BE49-F238E27FC236}">
                <a16:creationId xmlns:a16="http://schemas.microsoft.com/office/drawing/2014/main" id="{773153C3-0B07-454E-A74B-75A05D7F8A57}"/>
              </a:ext>
            </a:extLst>
          </p:cNvPr>
          <p:cNvSpPr txBox="1"/>
          <p:nvPr/>
        </p:nvSpPr>
        <p:spPr>
          <a:xfrm rot="2619906">
            <a:off x="5377472" y="3803360"/>
            <a:ext cx="2210088" cy="338554"/>
          </a:xfrm>
          <a:prstGeom prst="rect">
            <a:avLst/>
          </a:prstGeom>
          <a:noFill/>
        </p:spPr>
        <p:txBody>
          <a:bodyPr wrap="square" rtlCol="0">
            <a:spAutoFit/>
          </a:bodyPr>
          <a:lstStyle/>
          <a:p>
            <a:r>
              <a:rPr lang="en-US" sz="1600" b="1" dirty="0">
                <a:solidFill>
                  <a:srgbClr val="C00000"/>
                </a:solidFill>
              </a:rPr>
              <a:t>~21.812’ (measured)</a:t>
            </a:r>
          </a:p>
        </p:txBody>
      </p:sp>
      <p:cxnSp>
        <p:nvCxnSpPr>
          <p:cNvPr id="48" name="Straight Arrow Connector 47">
            <a:extLst>
              <a:ext uri="{FF2B5EF4-FFF2-40B4-BE49-F238E27FC236}">
                <a16:creationId xmlns:a16="http://schemas.microsoft.com/office/drawing/2014/main" id="{5F4C6DD1-699C-4B46-B2FC-CA29ADC11167}"/>
              </a:ext>
            </a:extLst>
          </p:cNvPr>
          <p:cNvCxnSpPr>
            <a:cxnSpLocks/>
            <a:stCxn id="35" idx="4"/>
          </p:cNvCxnSpPr>
          <p:nvPr/>
        </p:nvCxnSpPr>
        <p:spPr>
          <a:xfrm>
            <a:off x="5056531" y="3025973"/>
            <a:ext cx="831456" cy="3303795"/>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6022E99D-28CB-41BE-877C-D87F346EB48A}"/>
              </a:ext>
            </a:extLst>
          </p:cNvPr>
          <p:cNvSpPr txBox="1"/>
          <p:nvPr/>
        </p:nvSpPr>
        <p:spPr>
          <a:xfrm rot="4526766">
            <a:off x="4583196" y="4351407"/>
            <a:ext cx="1219200" cy="584775"/>
          </a:xfrm>
          <a:prstGeom prst="rect">
            <a:avLst/>
          </a:prstGeom>
          <a:noFill/>
        </p:spPr>
        <p:txBody>
          <a:bodyPr wrap="square" rtlCol="0">
            <a:spAutoFit/>
          </a:bodyPr>
          <a:lstStyle/>
          <a:p>
            <a:r>
              <a:rPr lang="en-US" sz="1600" b="1" dirty="0">
                <a:solidFill>
                  <a:srgbClr val="C00000"/>
                </a:solidFill>
              </a:rPr>
              <a:t>~25.3’ = 7.711 m</a:t>
            </a:r>
          </a:p>
        </p:txBody>
      </p:sp>
      <p:sp>
        <p:nvSpPr>
          <p:cNvPr id="51" name="TextBox 50">
            <a:extLst>
              <a:ext uri="{FF2B5EF4-FFF2-40B4-BE49-F238E27FC236}">
                <a16:creationId xmlns:a16="http://schemas.microsoft.com/office/drawing/2014/main" id="{C0947775-7AF1-4D4F-8A33-637446D4821D}"/>
              </a:ext>
            </a:extLst>
          </p:cNvPr>
          <p:cNvSpPr txBox="1"/>
          <p:nvPr/>
        </p:nvSpPr>
        <p:spPr>
          <a:xfrm rot="2619906">
            <a:off x="5201747" y="4006364"/>
            <a:ext cx="1219200" cy="338554"/>
          </a:xfrm>
          <a:prstGeom prst="rect">
            <a:avLst/>
          </a:prstGeom>
          <a:noFill/>
        </p:spPr>
        <p:txBody>
          <a:bodyPr wrap="square" rtlCol="0">
            <a:spAutoFit/>
          </a:bodyPr>
          <a:lstStyle/>
          <a:p>
            <a:r>
              <a:rPr lang="en-US" sz="1600" b="1" dirty="0">
                <a:solidFill>
                  <a:srgbClr val="C00000"/>
                </a:solidFill>
                <a:sym typeface="Symbol" panose="05050102010706020507" pitchFamily="18" charset="2"/>
              </a:rPr>
              <a:t>30.6</a:t>
            </a:r>
            <a:endParaRPr lang="en-US" sz="1600" b="1" dirty="0">
              <a:solidFill>
                <a:srgbClr val="C00000"/>
              </a:solidFill>
            </a:endParaRPr>
          </a:p>
        </p:txBody>
      </p:sp>
      <p:sp>
        <p:nvSpPr>
          <p:cNvPr id="23" name="TextBox 22">
            <a:extLst>
              <a:ext uri="{FF2B5EF4-FFF2-40B4-BE49-F238E27FC236}">
                <a16:creationId xmlns:a16="http://schemas.microsoft.com/office/drawing/2014/main" id="{B210F16D-354C-4E94-9939-F4668144EE71}"/>
              </a:ext>
            </a:extLst>
          </p:cNvPr>
          <p:cNvSpPr txBox="1"/>
          <p:nvPr/>
        </p:nvSpPr>
        <p:spPr>
          <a:xfrm rot="2522804">
            <a:off x="5127398" y="2999747"/>
            <a:ext cx="2290657" cy="584775"/>
          </a:xfrm>
          <a:prstGeom prst="rect">
            <a:avLst/>
          </a:prstGeom>
          <a:noFill/>
        </p:spPr>
        <p:txBody>
          <a:bodyPr wrap="square" rtlCol="0">
            <a:spAutoFit/>
          </a:bodyPr>
          <a:lstStyle/>
          <a:p>
            <a:r>
              <a:rPr lang="en-US" sz="1600" b="1" dirty="0">
                <a:solidFill>
                  <a:srgbClr val="C00000"/>
                </a:solidFill>
              </a:rPr>
              <a:t>~2.12’ to </a:t>
            </a:r>
            <a:r>
              <a:rPr lang="en-US" sz="1600" b="1" dirty="0" err="1">
                <a:solidFill>
                  <a:srgbClr val="C00000"/>
                </a:solidFill>
              </a:rPr>
              <a:t>tgt</a:t>
            </a:r>
            <a:r>
              <a:rPr lang="en-US" sz="1600" b="1" dirty="0">
                <a:solidFill>
                  <a:srgbClr val="C00000"/>
                </a:solidFill>
              </a:rPr>
              <a:t> chamber  center</a:t>
            </a:r>
          </a:p>
        </p:txBody>
      </p:sp>
      <p:cxnSp>
        <p:nvCxnSpPr>
          <p:cNvPr id="26" name="Straight Arrow Connector 25">
            <a:extLst>
              <a:ext uri="{FF2B5EF4-FFF2-40B4-BE49-F238E27FC236}">
                <a16:creationId xmlns:a16="http://schemas.microsoft.com/office/drawing/2014/main" id="{DC4AC9E5-E56C-4C9B-833E-BFB40028E87A}"/>
              </a:ext>
            </a:extLst>
          </p:cNvPr>
          <p:cNvCxnSpPr>
            <a:cxnSpLocks/>
          </p:cNvCxnSpPr>
          <p:nvPr/>
        </p:nvCxnSpPr>
        <p:spPr>
          <a:xfrm>
            <a:off x="4953654" y="2628349"/>
            <a:ext cx="259245" cy="239947"/>
          </a:xfrm>
          <a:prstGeom prst="straightConnector1">
            <a:avLst/>
          </a:prstGeom>
          <a:ln w="15875">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2EA275A-EDDF-40BE-AEB9-7C2E518C101A}"/>
              </a:ext>
            </a:extLst>
          </p:cNvPr>
          <p:cNvCxnSpPr>
            <a:cxnSpLocks/>
          </p:cNvCxnSpPr>
          <p:nvPr/>
        </p:nvCxnSpPr>
        <p:spPr>
          <a:xfrm flipH="1" flipV="1">
            <a:off x="5131178" y="2762197"/>
            <a:ext cx="397124" cy="1523"/>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27" name="TextBox 26">
            <a:extLst>
              <a:ext uri="{FF2B5EF4-FFF2-40B4-BE49-F238E27FC236}">
                <a16:creationId xmlns:a16="http://schemas.microsoft.com/office/drawing/2014/main" id="{66B552F6-E91D-4264-96BA-A48A53013194}"/>
              </a:ext>
            </a:extLst>
          </p:cNvPr>
          <p:cNvSpPr txBox="1"/>
          <p:nvPr/>
        </p:nvSpPr>
        <p:spPr>
          <a:xfrm>
            <a:off x="5780953" y="292608"/>
            <a:ext cx="4856653" cy="789896"/>
          </a:xfrm>
          <a:prstGeom prst="rect">
            <a:avLst/>
          </a:prstGeom>
          <a:noFill/>
        </p:spPr>
        <p:txBody>
          <a:bodyPr wrap="square" rtlCol="0">
            <a:spAutoFit/>
          </a:bodyPr>
          <a:lstStyle/>
          <a:p>
            <a:pPr defTabSz="609585" fontAlgn="base">
              <a:spcBef>
                <a:spcPct val="0"/>
              </a:spcBef>
              <a:spcAft>
                <a:spcPct val="0"/>
              </a:spcAft>
            </a:pPr>
            <a:r>
              <a:rPr lang="en-US" sz="2133" b="1" dirty="0">
                <a:solidFill>
                  <a:srgbClr val="003087"/>
                </a:solidFill>
                <a:latin typeface="Calibri" charset="0"/>
              </a:rPr>
              <a:t>Exact location of 3 cm W target (30% IL)</a:t>
            </a:r>
          </a:p>
          <a:p>
            <a:pPr defTabSz="609585" fontAlgn="base">
              <a:spcBef>
                <a:spcPct val="0"/>
              </a:spcBef>
              <a:spcAft>
                <a:spcPct val="0"/>
              </a:spcAft>
            </a:pPr>
            <a:r>
              <a:rPr lang="en-US" sz="2400" b="1" dirty="0">
                <a:solidFill>
                  <a:srgbClr val="003087"/>
                </a:solidFill>
                <a:latin typeface="Calibri" charset="0"/>
                <a:sym typeface="Symbol" panose="05050102010706020507" pitchFamily="18" charset="2"/>
              </a:rPr>
              <a:t></a:t>
            </a:r>
            <a:r>
              <a:rPr lang="en-US" sz="2133" b="1" dirty="0">
                <a:solidFill>
                  <a:srgbClr val="003087"/>
                </a:solidFill>
                <a:latin typeface="Calibri" charset="0"/>
              </a:rPr>
              <a:t> location of </a:t>
            </a:r>
            <a:r>
              <a:rPr lang="en-US" sz="2133" b="1" dirty="0" err="1">
                <a:solidFill>
                  <a:srgbClr val="003087"/>
                </a:solidFill>
                <a:latin typeface="Calibri" charset="0"/>
              </a:rPr>
              <a:t>MuCool</a:t>
            </a:r>
            <a:r>
              <a:rPr lang="en-US" sz="2133" b="1" dirty="0">
                <a:solidFill>
                  <a:srgbClr val="003087"/>
                </a:solidFill>
                <a:latin typeface="Calibri" charset="0"/>
              </a:rPr>
              <a:t> target</a:t>
            </a:r>
          </a:p>
        </p:txBody>
      </p:sp>
      <p:pic>
        <p:nvPicPr>
          <p:cNvPr id="28" name="Picture 1">
            <a:extLst>
              <a:ext uri="{FF2B5EF4-FFF2-40B4-BE49-F238E27FC236}">
                <a16:creationId xmlns:a16="http://schemas.microsoft.com/office/drawing/2014/main" id="{F7172AED-DA1C-4B19-B44C-9A9E25E14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8156" y="1305764"/>
            <a:ext cx="3244832" cy="250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035CA4C5-0257-458C-A199-6BA65AFAE050}"/>
              </a:ext>
            </a:extLst>
          </p:cNvPr>
          <p:cNvSpPr txBox="1"/>
          <p:nvPr/>
        </p:nvSpPr>
        <p:spPr>
          <a:xfrm>
            <a:off x="8950960" y="4262967"/>
            <a:ext cx="2804160" cy="369332"/>
          </a:xfrm>
          <a:prstGeom prst="rect">
            <a:avLst/>
          </a:prstGeom>
          <a:noFill/>
        </p:spPr>
        <p:txBody>
          <a:bodyPr wrap="square" rtlCol="0">
            <a:spAutoFit/>
          </a:bodyPr>
          <a:lstStyle/>
          <a:p>
            <a:r>
              <a:rPr lang="en-US" dirty="0"/>
              <a:t>View towards SE corner</a:t>
            </a:r>
          </a:p>
        </p:txBody>
      </p:sp>
      <p:sp>
        <p:nvSpPr>
          <p:cNvPr id="5" name="TextBox 4">
            <a:extLst>
              <a:ext uri="{FF2B5EF4-FFF2-40B4-BE49-F238E27FC236}">
                <a16:creationId xmlns:a16="http://schemas.microsoft.com/office/drawing/2014/main" id="{6389D295-B930-4C83-B904-56EC56527716}"/>
              </a:ext>
            </a:extLst>
          </p:cNvPr>
          <p:cNvSpPr txBox="1"/>
          <p:nvPr/>
        </p:nvSpPr>
        <p:spPr>
          <a:xfrm>
            <a:off x="73384" y="464513"/>
            <a:ext cx="3020215" cy="461665"/>
          </a:xfrm>
          <a:prstGeom prst="rect">
            <a:avLst/>
          </a:prstGeom>
          <a:noFill/>
        </p:spPr>
        <p:txBody>
          <a:bodyPr wrap="square" rtlCol="0">
            <a:spAutoFit/>
          </a:bodyPr>
          <a:lstStyle/>
          <a:p>
            <a:r>
              <a:rPr lang="en-US" sz="1200" b="1" dirty="0"/>
              <a:t>x (Ideas) =30325.46134= y (northing)*</a:t>
            </a:r>
          </a:p>
          <a:p>
            <a:r>
              <a:rPr lang="en-US" sz="1200" b="1" dirty="0"/>
              <a:t>y (Ideas) =30297.04958 = x (easting)</a:t>
            </a:r>
          </a:p>
        </p:txBody>
      </p:sp>
      <p:cxnSp>
        <p:nvCxnSpPr>
          <p:cNvPr id="10" name="Straight Arrow Connector 9">
            <a:extLst>
              <a:ext uri="{FF2B5EF4-FFF2-40B4-BE49-F238E27FC236}">
                <a16:creationId xmlns:a16="http://schemas.microsoft.com/office/drawing/2014/main" id="{B737FDA1-714D-423E-863B-4081BF49ABAB}"/>
              </a:ext>
            </a:extLst>
          </p:cNvPr>
          <p:cNvCxnSpPr>
            <a:cxnSpLocks/>
          </p:cNvCxnSpPr>
          <p:nvPr/>
        </p:nvCxnSpPr>
        <p:spPr>
          <a:xfrm>
            <a:off x="2862273" y="563744"/>
            <a:ext cx="462652" cy="624464"/>
          </a:xfrm>
          <a:prstGeom prst="straightConnector1">
            <a:avLst/>
          </a:prstGeom>
          <a:ln w="222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78E9CE03-CAFE-4822-A9B7-6617310DA860}"/>
              </a:ext>
            </a:extLst>
          </p:cNvPr>
          <p:cNvSpPr txBox="1"/>
          <p:nvPr/>
        </p:nvSpPr>
        <p:spPr>
          <a:xfrm>
            <a:off x="1380051" y="6265543"/>
            <a:ext cx="2806123" cy="523220"/>
          </a:xfrm>
          <a:prstGeom prst="rect">
            <a:avLst/>
          </a:prstGeom>
          <a:noFill/>
        </p:spPr>
        <p:txBody>
          <a:bodyPr wrap="square" rtlCol="0">
            <a:spAutoFit/>
          </a:bodyPr>
          <a:lstStyle/>
          <a:p>
            <a:r>
              <a:rPr lang="en-US" sz="1400" dirty="0"/>
              <a:t>*note: DUSAF uses a survey foot; 1 meter </a:t>
            </a:r>
            <a:r>
              <a:rPr lang="en-US" sz="1400" b="1" dirty="0">
                <a:sym typeface="Symbol" panose="05050102010706020507" pitchFamily="18" charset="2"/>
              </a:rPr>
              <a:t> </a:t>
            </a:r>
            <a:r>
              <a:rPr lang="en-US" sz="1400" dirty="0"/>
              <a:t>39.37”</a:t>
            </a:r>
          </a:p>
        </p:txBody>
      </p:sp>
    </p:spTree>
    <p:extLst>
      <p:ext uri="{BB962C8B-B14F-4D97-AF65-F5344CB8AC3E}">
        <p14:creationId xmlns:p14="http://schemas.microsoft.com/office/powerpoint/2010/main" val="159900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10E916-86BC-41DF-A158-3162C7177F24}"/>
              </a:ext>
            </a:extLst>
          </p:cNvPr>
          <p:cNvPicPr>
            <a:picLocks noChangeAspect="1"/>
          </p:cNvPicPr>
          <p:nvPr/>
        </p:nvPicPr>
        <p:blipFill>
          <a:blip r:embed="rId2"/>
          <a:stretch>
            <a:fillRect/>
          </a:stretch>
        </p:blipFill>
        <p:spPr>
          <a:xfrm>
            <a:off x="8010683" y="832131"/>
            <a:ext cx="3991928" cy="4741822"/>
          </a:xfrm>
          <a:prstGeom prst="rect">
            <a:avLst/>
          </a:prstGeom>
        </p:spPr>
      </p:pic>
      <p:sp>
        <p:nvSpPr>
          <p:cNvPr id="6" name="Content Placeholder 5"/>
          <p:cNvSpPr>
            <a:spLocks noGrp="1"/>
          </p:cNvSpPr>
          <p:nvPr>
            <p:ph idx="1"/>
          </p:nvPr>
        </p:nvSpPr>
        <p:spPr>
          <a:xfrm>
            <a:off x="551416" y="769164"/>
            <a:ext cx="11026066" cy="4982918"/>
          </a:xfrm>
        </p:spPr>
        <p:txBody>
          <a:bodyPr/>
          <a:lstStyle/>
          <a:p>
            <a:r>
              <a:rPr lang="en-US" sz="2000" i="1" dirty="0">
                <a:solidFill>
                  <a:srgbClr val="004C97"/>
                </a:solidFill>
              </a:rPr>
              <a:t>Optimal target length is currently estimated to be 3 cm</a:t>
            </a:r>
          </a:p>
          <a:p>
            <a:pPr lvl="1"/>
            <a:r>
              <a:rPr lang="en-US" sz="1800" dirty="0"/>
              <a:t>3 cm </a:t>
            </a:r>
            <a:r>
              <a:rPr lang="en-US" sz="1800" dirty="0" err="1"/>
              <a:t>horz</a:t>
            </a:r>
            <a:r>
              <a:rPr lang="en-US" sz="1800" dirty="0"/>
              <a:t> x 1.5 cm wide (measured) x 3 cm vertically </a:t>
            </a:r>
          </a:p>
          <a:p>
            <a:pPr lvl="2"/>
            <a:r>
              <a:rPr lang="en-US" sz="1600" dirty="0"/>
              <a:t>equal </a:t>
            </a:r>
            <a:r>
              <a:rPr lang="en-US" sz="1600" dirty="0" err="1"/>
              <a:t>horz</a:t>
            </a:r>
            <a:r>
              <a:rPr lang="en-US" sz="1600" dirty="0"/>
              <a:t> and vert spot sizes generated by target</a:t>
            </a:r>
          </a:p>
          <a:p>
            <a:pPr lvl="2"/>
            <a:r>
              <a:rPr lang="en-US" sz="1600" dirty="0" err="1"/>
              <a:t>Horz</a:t>
            </a:r>
            <a:r>
              <a:rPr lang="en-US" sz="1600" dirty="0"/>
              <a:t> width will be reduced in Figure and vert increased</a:t>
            </a:r>
          </a:p>
          <a:p>
            <a:r>
              <a:rPr lang="en-US" sz="2000" dirty="0"/>
              <a:t>Mechanical design, thermal analysis and engineering complete</a:t>
            </a:r>
          </a:p>
          <a:p>
            <a:endParaRPr lang="en-US" sz="1800" dirty="0"/>
          </a:p>
          <a:p>
            <a:endParaRPr lang="en-US" sz="1800" dirty="0"/>
          </a:p>
          <a:p>
            <a:endParaRPr lang="en-US" sz="2000" dirty="0"/>
          </a:p>
        </p:txBody>
      </p:sp>
      <p:sp>
        <p:nvSpPr>
          <p:cNvPr id="7" name="Title 6"/>
          <p:cNvSpPr>
            <a:spLocks noGrp="1"/>
          </p:cNvSpPr>
          <p:nvPr>
            <p:ph type="title"/>
          </p:nvPr>
        </p:nvSpPr>
        <p:spPr/>
        <p:txBody>
          <a:bodyPr/>
          <a:lstStyle/>
          <a:p>
            <a:r>
              <a:rPr lang="en-US" dirty="0"/>
              <a:t>Initial Target Geometry and Mechanical Analysis</a:t>
            </a:r>
          </a:p>
        </p:txBody>
      </p:sp>
      <p:sp>
        <p:nvSpPr>
          <p:cNvPr id="3" name="Date Placeholder 2"/>
          <p:cNvSpPr>
            <a:spLocks noGrp="1"/>
          </p:cNvSpPr>
          <p:nvPr>
            <p:ph type="dt" sz="half" idx="10"/>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68548908-A368-004D-A632-294C0E31F449}" type="datetime1">
              <a:rPr lang="en-US" smtClean="0"/>
              <a:pPr marL="0" marR="0" lvl="0" indent="0" algn="l" defTabSz="457200" rtl="0" eaLnBrk="1" fontAlgn="base" latinLnBrk="0" hangingPunct="1">
                <a:lnSpc>
                  <a:spcPct val="100000"/>
                </a:lnSpc>
                <a:spcBef>
                  <a:spcPct val="0"/>
                </a:spcBef>
                <a:spcAft>
                  <a:spcPct val="0"/>
                </a:spcAft>
                <a:buClrTx/>
                <a:buSzTx/>
                <a:buFontTx/>
                <a:buNone/>
                <a:tabLst/>
                <a:defRPr/>
              </a:pPr>
              <a:t>8/9/2022</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5" name="Slide Number Placeholder 4"/>
          <p:cNvSpPr>
            <a:spLocks noGrp="1"/>
          </p:cNvSpPr>
          <p:nvPr>
            <p:ph type="sldNum" sz="quarter" idx="12"/>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lang="en-US" smtClean="0"/>
              <a:pPr marL="0" marR="0" lvl="0" indent="0" algn="l"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9" name="TextBox 8">
            <a:extLst>
              <a:ext uri="{FF2B5EF4-FFF2-40B4-BE49-F238E27FC236}">
                <a16:creationId xmlns:a16="http://schemas.microsoft.com/office/drawing/2014/main" id="{7ED06A34-0904-4BEE-9EA7-84C530433206}"/>
              </a:ext>
            </a:extLst>
          </p:cNvPr>
          <p:cNvSpPr txBox="1"/>
          <p:nvPr/>
        </p:nvSpPr>
        <p:spPr>
          <a:xfrm>
            <a:off x="8308028" y="5484419"/>
            <a:ext cx="2624416"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3087"/>
                </a:solidFill>
                <a:effectLst/>
                <a:uLnTx/>
                <a:uFillTx/>
                <a:latin typeface="Calibri" charset="0"/>
                <a:ea typeface="Geneva" charset="0"/>
              </a:rPr>
              <a:t> </a:t>
            </a:r>
          </a:p>
        </p:txBody>
      </p:sp>
      <p:sp>
        <p:nvSpPr>
          <p:cNvPr id="11" name="TextBox 10">
            <a:extLst>
              <a:ext uri="{FF2B5EF4-FFF2-40B4-BE49-F238E27FC236}">
                <a16:creationId xmlns:a16="http://schemas.microsoft.com/office/drawing/2014/main" id="{8CA09311-9E8F-4B3F-8573-8BA0D6338EE0}"/>
              </a:ext>
            </a:extLst>
          </p:cNvPr>
          <p:cNvSpPr txBox="1"/>
          <p:nvPr/>
        </p:nvSpPr>
        <p:spPr>
          <a:xfrm>
            <a:off x="10185626" y="1244704"/>
            <a:ext cx="1896883"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3087"/>
                </a:solidFill>
                <a:effectLst/>
                <a:uLnTx/>
                <a:uFillTx/>
                <a:latin typeface="Calibri" charset="0"/>
                <a:ea typeface="Geneva" charset="0"/>
              </a:rPr>
              <a:t>Double minimum in </a:t>
            </a:r>
            <a:r>
              <a:rPr kumimoji="0" lang="en-US" sz="1800" b="1" i="0" u="none" strike="noStrike" kern="1200" cap="none" spc="0" normalizeH="0" baseline="0" noProof="0" dirty="0" err="1">
                <a:ln>
                  <a:noFill/>
                </a:ln>
                <a:solidFill>
                  <a:srgbClr val="003087"/>
                </a:solidFill>
                <a:effectLst/>
                <a:uLnTx/>
                <a:uFillTx/>
                <a:latin typeface="Calibri" charset="0"/>
                <a:ea typeface="Geneva" charset="0"/>
              </a:rPr>
              <a:t>horz</a:t>
            </a:r>
            <a:r>
              <a:rPr kumimoji="0" lang="en-US" sz="1800" b="1" i="0" u="none" strike="noStrike" kern="1200" cap="none" spc="0" normalizeH="0" baseline="0" noProof="0" dirty="0">
                <a:ln>
                  <a:noFill/>
                </a:ln>
                <a:solidFill>
                  <a:srgbClr val="003087"/>
                </a:solidFill>
                <a:effectLst/>
                <a:uLnTx/>
                <a:uFillTx/>
                <a:latin typeface="Calibri" charset="0"/>
                <a:ea typeface="Geneva" charset="0"/>
              </a:rPr>
              <a:t> and vert</a:t>
            </a:r>
          </a:p>
        </p:txBody>
      </p:sp>
      <p:pic>
        <p:nvPicPr>
          <p:cNvPr id="12" name="Picture 11">
            <a:extLst>
              <a:ext uri="{FF2B5EF4-FFF2-40B4-BE49-F238E27FC236}">
                <a16:creationId xmlns:a16="http://schemas.microsoft.com/office/drawing/2014/main" id="{1F685273-CC5F-0EAD-0D68-305ED057BDEA}"/>
              </a:ext>
            </a:extLst>
          </p:cNvPr>
          <p:cNvPicPr>
            <a:picLocks noChangeAspect="1"/>
          </p:cNvPicPr>
          <p:nvPr/>
        </p:nvPicPr>
        <p:blipFill>
          <a:blip r:embed="rId3"/>
          <a:stretch>
            <a:fillRect/>
          </a:stretch>
        </p:blipFill>
        <p:spPr>
          <a:xfrm>
            <a:off x="5131155" y="3506680"/>
            <a:ext cx="2730856" cy="2740162"/>
          </a:xfrm>
          <a:prstGeom prst="rect">
            <a:avLst/>
          </a:prstGeom>
        </p:spPr>
      </p:pic>
      <p:pic>
        <p:nvPicPr>
          <p:cNvPr id="14" name="Picture 13" descr="Diagram, engineering drawing&#10;&#10;Description automatically generated">
            <a:extLst>
              <a:ext uri="{FF2B5EF4-FFF2-40B4-BE49-F238E27FC236}">
                <a16:creationId xmlns:a16="http://schemas.microsoft.com/office/drawing/2014/main" id="{7ACA246F-4C72-B6F4-5C91-0E1DD173F7B1}"/>
              </a:ext>
            </a:extLst>
          </p:cNvPr>
          <p:cNvPicPr>
            <a:picLocks noChangeAspect="1"/>
          </p:cNvPicPr>
          <p:nvPr/>
        </p:nvPicPr>
        <p:blipFill>
          <a:blip r:embed="rId4"/>
          <a:stretch>
            <a:fillRect/>
          </a:stretch>
        </p:blipFill>
        <p:spPr>
          <a:xfrm>
            <a:off x="551416" y="3586115"/>
            <a:ext cx="4350258" cy="2542032"/>
          </a:xfrm>
          <a:prstGeom prst="rect">
            <a:avLst/>
          </a:prstGeom>
        </p:spPr>
      </p:pic>
      <p:sp>
        <p:nvSpPr>
          <p:cNvPr id="13" name="Footer Placeholder 4">
            <a:extLst>
              <a:ext uri="{FF2B5EF4-FFF2-40B4-BE49-F238E27FC236}">
                <a16:creationId xmlns:a16="http://schemas.microsoft.com/office/drawing/2014/main" id="{E252D2A8-92F0-3D89-D2E9-D8428EC3DF9C}"/>
              </a:ext>
            </a:extLst>
          </p:cNvPr>
          <p:cNvSpPr>
            <a:spLocks noGrp="1"/>
          </p:cNvSpPr>
          <p:nvPr>
            <p:ph type="ftr" sz="quarter" idx="3"/>
          </p:nvPr>
        </p:nvSpPr>
        <p:spPr>
          <a:xfrm>
            <a:off x="2040804" y="6504216"/>
            <a:ext cx="8349491" cy="242873"/>
          </a:xfrm>
        </p:spPr>
        <p:txBody>
          <a:bodyPr anchor="t">
            <a:normAutofit/>
          </a:bodyPr>
          <a:lstStyle/>
          <a:p>
            <a:pPr>
              <a:spcAft>
                <a:spcPts val="600"/>
              </a:spcAft>
              <a:defRPr/>
            </a:pPr>
            <a:r>
              <a:rPr lang="en-US" dirty="0"/>
              <a:t>Michael Glochowsky | Tungsten Targets in the MTA Hall and PIP-II</a:t>
            </a:r>
            <a:endParaRPr lang="en-US" b="1" dirty="0"/>
          </a:p>
        </p:txBody>
      </p:sp>
    </p:spTree>
    <p:extLst>
      <p:ext uri="{BB962C8B-B14F-4D97-AF65-F5344CB8AC3E}">
        <p14:creationId xmlns:p14="http://schemas.microsoft.com/office/powerpoint/2010/main" val="303137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C0473A1-CF6E-40E3-8EC8-C6F92322E285}"/>
              </a:ext>
            </a:extLst>
          </p:cNvPr>
          <p:cNvSpPr>
            <a:spLocks noGrp="1"/>
          </p:cNvSpPr>
          <p:nvPr>
            <p:ph type="dt" sz="half" idx="10"/>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68548908-A368-004D-A632-294C0E31F449}" type="datetime1">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8/9/2022</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6" name="Slide Number Placeholder 5">
            <a:extLst>
              <a:ext uri="{FF2B5EF4-FFF2-40B4-BE49-F238E27FC236}">
                <a16:creationId xmlns:a16="http://schemas.microsoft.com/office/drawing/2014/main" id="{BD12CDE2-0169-444F-A5E9-C34DDB29FB2B}"/>
              </a:ext>
            </a:extLst>
          </p:cNvPr>
          <p:cNvSpPr>
            <a:spLocks noGrp="1"/>
          </p:cNvSpPr>
          <p:nvPr>
            <p:ph type="sldNum" sz="quarter" idx="12"/>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4C97"/>
              </a:solidFill>
              <a:effectLst/>
              <a:uLnTx/>
              <a:uFillTx/>
              <a:latin typeface="Helvetica" charset="0"/>
            </a:endParaRPr>
          </a:p>
        </p:txBody>
      </p:sp>
      <p:pic>
        <p:nvPicPr>
          <p:cNvPr id="7" name="Picture 6" descr="A close-up of an object&#10;&#10;Description automatically generated with low confidence">
            <a:extLst>
              <a:ext uri="{FF2B5EF4-FFF2-40B4-BE49-F238E27FC236}">
                <a16:creationId xmlns:a16="http://schemas.microsoft.com/office/drawing/2014/main" id="{947B55E8-A521-B481-A349-E39D1D397B02}"/>
              </a:ext>
            </a:extLst>
          </p:cNvPr>
          <p:cNvPicPr>
            <a:picLocks noChangeAspect="1"/>
          </p:cNvPicPr>
          <p:nvPr/>
        </p:nvPicPr>
        <p:blipFill>
          <a:blip r:embed="rId2"/>
          <a:stretch>
            <a:fillRect/>
          </a:stretch>
        </p:blipFill>
        <p:spPr>
          <a:xfrm>
            <a:off x="423202" y="1056094"/>
            <a:ext cx="2515941" cy="2515941"/>
          </a:xfrm>
          <a:prstGeom prst="rect">
            <a:avLst/>
          </a:prstGeom>
        </p:spPr>
      </p:pic>
      <p:sp>
        <p:nvSpPr>
          <p:cNvPr id="8" name="TextBox 7">
            <a:extLst>
              <a:ext uri="{FF2B5EF4-FFF2-40B4-BE49-F238E27FC236}">
                <a16:creationId xmlns:a16="http://schemas.microsoft.com/office/drawing/2014/main" id="{1C5BBC0B-63CE-C65E-BCD4-A9ADF3E42F27}"/>
              </a:ext>
            </a:extLst>
          </p:cNvPr>
          <p:cNvSpPr txBox="1"/>
          <p:nvPr/>
        </p:nvSpPr>
        <p:spPr>
          <a:xfrm>
            <a:off x="296333" y="3666973"/>
            <a:ext cx="3710259" cy="984885"/>
          </a:xfrm>
          <a:prstGeom prst="rect">
            <a:avLst/>
          </a:prstGeom>
          <a:noFill/>
        </p:spPr>
        <p:txBody>
          <a:bodyPr wrap="square" rtlCol="0">
            <a:spAutoFit/>
          </a:bodyPr>
          <a:lstStyle/>
          <a:p>
            <a:r>
              <a:rPr lang="en-US" sz="2000" dirty="0" err="1"/>
              <a:t>Leskar</a:t>
            </a:r>
            <a:r>
              <a:rPr lang="en-US" sz="2000" dirty="0"/>
              <a:t> Linear Bellows Drive:</a:t>
            </a:r>
          </a:p>
          <a:p>
            <a:r>
              <a:rPr lang="en-US" sz="1800" dirty="0">
                <a:effectLst/>
                <a:latin typeface="Calibri" panose="020F0502020204030204" pitchFamily="34" charset="0"/>
                <a:ea typeface="Times New Roman" panose="02020603050405020304" pitchFamily="18" charset="0"/>
              </a:rPr>
              <a:t>Estimated date of delivery 9/16/22</a:t>
            </a:r>
          </a:p>
          <a:p>
            <a:endParaRPr lang="en-US" sz="2000" dirty="0"/>
          </a:p>
        </p:txBody>
      </p:sp>
      <p:sp>
        <p:nvSpPr>
          <p:cNvPr id="17" name="Rectangle 4">
            <a:extLst>
              <a:ext uri="{FF2B5EF4-FFF2-40B4-BE49-F238E27FC236}">
                <a16:creationId xmlns:a16="http://schemas.microsoft.com/office/drawing/2014/main" id="{6185EC68-8AC9-EB1E-CAA5-606544A36A37}"/>
              </a:ext>
            </a:extLst>
          </p:cNvPr>
          <p:cNvSpPr>
            <a:spLocks noChangeArrowheads="1"/>
          </p:cNvSpPr>
          <p:nvPr/>
        </p:nvSpPr>
        <p:spPr bwMode="auto">
          <a:xfrm>
            <a:off x="5480295" y="5562933"/>
            <a:ext cx="8436313" cy="44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174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sng" strike="noStrike" cap="none" normalizeH="0" baseline="0" dirty="0">
                <a:ln>
                  <a:noFill/>
                </a:ln>
                <a:solidFill>
                  <a:srgbClr val="FFFFFF"/>
                </a:solidFill>
                <a:effectLst/>
                <a:latin typeface="Droid Sans"/>
              </a:rPr>
              <a:t>Specifications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8" name="Table 17">
            <a:extLst>
              <a:ext uri="{FF2B5EF4-FFF2-40B4-BE49-F238E27FC236}">
                <a16:creationId xmlns:a16="http://schemas.microsoft.com/office/drawing/2014/main" id="{87631161-ACFC-C501-5CD2-19E80309403E}"/>
              </a:ext>
            </a:extLst>
          </p:cNvPr>
          <p:cNvGraphicFramePr>
            <a:graphicFrameLocks noGrp="1"/>
          </p:cNvGraphicFramePr>
          <p:nvPr/>
        </p:nvGraphicFramePr>
        <p:xfrm>
          <a:off x="4915680" y="1289291"/>
          <a:ext cx="7276320" cy="4479896"/>
        </p:xfrm>
        <a:graphic>
          <a:graphicData uri="http://schemas.openxmlformats.org/drawingml/2006/table">
            <a:tbl>
              <a:tblPr/>
              <a:tblGrid>
                <a:gridCol w="3638160">
                  <a:extLst>
                    <a:ext uri="{9D8B030D-6E8A-4147-A177-3AD203B41FA5}">
                      <a16:colId xmlns:a16="http://schemas.microsoft.com/office/drawing/2014/main" val="3389780578"/>
                    </a:ext>
                  </a:extLst>
                </a:gridCol>
                <a:gridCol w="3638160">
                  <a:extLst>
                    <a:ext uri="{9D8B030D-6E8A-4147-A177-3AD203B41FA5}">
                      <a16:colId xmlns:a16="http://schemas.microsoft.com/office/drawing/2014/main" val="117649299"/>
                    </a:ext>
                  </a:extLst>
                </a:gridCol>
              </a:tblGrid>
              <a:tr h="283158">
                <a:tc>
                  <a:txBody>
                    <a:bodyPr/>
                    <a:lstStyle/>
                    <a:p>
                      <a:r>
                        <a:rPr lang="en-US" sz="2000" dirty="0"/>
                        <a:t>Product data</a:t>
                      </a:r>
                    </a:p>
                  </a:txBody>
                  <a:tcPr marL="38100" marR="38100" marT="38100" marB="38100" anchor="ctr">
                    <a:lnL>
                      <a:noFill/>
                    </a:lnL>
                    <a:lnR>
                      <a:noFill/>
                    </a:lnR>
                    <a:lnT>
                      <a:noFill/>
                    </a:lnT>
                    <a:lnB>
                      <a:noFill/>
                    </a:lnB>
                  </a:tcPr>
                </a:tc>
                <a:tc>
                  <a:txBody>
                    <a:bodyPr/>
                    <a:lstStyle/>
                    <a:p>
                      <a:r>
                        <a:rPr lang="en-US" sz="2000"/>
                        <a:t>Linear Bellows Drive</a:t>
                      </a:r>
                    </a:p>
                  </a:txBody>
                  <a:tcPr marL="38100" marR="38100" marT="38100" marB="38100" anchor="ctr">
                    <a:lnL>
                      <a:noFill/>
                    </a:lnL>
                    <a:lnR>
                      <a:noFill/>
                    </a:lnR>
                    <a:lnT>
                      <a:noFill/>
                    </a:lnT>
                    <a:lnB>
                      <a:noFill/>
                    </a:lnB>
                  </a:tcPr>
                </a:tc>
                <a:extLst>
                  <a:ext uri="{0D108BD9-81ED-4DB2-BD59-A6C34878D82A}">
                    <a16:rowId xmlns:a16="http://schemas.microsoft.com/office/drawing/2014/main" val="4281178334"/>
                  </a:ext>
                </a:extLst>
              </a:tr>
              <a:tr h="517496">
                <a:tc>
                  <a:txBody>
                    <a:bodyPr/>
                    <a:lstStyle/>
                    <a:p>
                      <a:r>
                        <a:rPr lang="en-US" sz="2000" dirty="0"/>
                        <a:t>System mounting flange - Standard</a:t>
                      </a:r>
                    </a:p>
                  </a:txBody>
                  <a:tcPr marL="38100" marR="38100" marT="38100" marB="38100" anchor="ctr">
                    <a:lnL>
                      <a:noFill/>
                    </a:lnL>
                    <a:lnR>
                      <a:noFill/>
                    </a:lnR>
                    <a:lnT>
                      <a:noFill/>
                    </a:lnT>
                    <a:lnB>
                      <a:noFill/>
                    </a:lnB>
                  </a:tcPr>
                </a:tc>
                <a:tc>
                  <a:txBody>
                    <a:bodyPr/>
                    <a:lstStyle/>
                    <a:p>
                      <a:r>
                        <a:rPr lang="en-US" sz="2000"/>
                        <a:t>CF16 (1.33" OD CF) with clear holes</a:t>
                      </a:r>
                    </a:p>
                  </a:txBody>
                  <a:tcPr marL="38100" marR="38100" marT="38100" marB="38100" anchor="ctr">
                    <a:lnL>
                      <a:noFill/>
                    </a:lnL>
                    <a:lnR>
                      <a:noFill/>
                    </a:lnR>
                    <a:lnT>
                      <a:noFill/>
                    </a:lnT>
                    <a:lnB>
                      <a:noFill/>
                    </a:lnB>
                  </a:tcPr>
                </a:tc>
                <a:extLst>
                  <a:ext uri="{0D108BD9-81ED-4DB2-BD59-A6C34878D82A}">
                    <a16:rowId xmlns:a16="http://schemas.microsoft.com/office/drawing/2014/main" val="1026155063"/>
                  </a:ext>
                </a:extLst>
              </a:tr>
              <a:tr h="517496">
                <a:tc>
                  <a:txBody>
                    <a:bodyPr/>
                    <a:lstStyle/>
                    <a:p>
                      <a:r>
                        <a:rPr lang="en-US" sz="2000" dirty="0"/>
                        <a:t>System mounting flange - Option</a:t>
                      </a:r>
                    </a:p>
                  </a:txBody>
                  <a:tcPr marL="38100" marR="38100" marT="38100" marB="38100" anchor="ctr">
                    <a:lnL>
                      <a:noFill/>
                    </a:lnL>
                    <a:lnR>
                      <a:noFill/>
                    </a:lnR>
                    <a:lnT>
                      <a:noFill/>
                    </a:lnT>
                    <a:lnB>
                      <a:noFill/>
                    </a:lnB>
                  </a:tcPr>
                </a:tc>
                <a:tc>
                  <a:txBody>
                    <a:bodyPr/>
                    <a:lstStyle/>
                    <a:p>
                      <a:r>
                        <a:rPr lang="en-US" sz="2000"/>
                        <a:t>CF35 (2.75" OD CF) with clear holes</a:t>
                      </a:r>
                    </a:p>
                  </a:txBody>
                  <a:tcPr marL="38100" marR="38100" marT="38100" marB="38100" anchor="ctr">
                    <a:lnL>
                      <a:noFill/>
                    </a:lnL>
                    <a:lnR>
                      <a:noFill/>
                    </a:lnR>
                    <a:lnT>
                      <a:noFill/>
                    </a:lnT>
                    <a:lnB>
                      <a:noFill/>
                    </a:lnB>
                  </a:tcPr>
                </a:tc>
                <a:extLst>
                  <a:ext uri="{0D108BD9-81ED-4DB2-BD59-A6C34878D82A}">
                    <a16:rowId xmlns:a16="http://schemas.microsoft.com/office/drawing/2014/main" val="933296054"/>
                  </a:ext>
                </a:extLst>
              </a:tr>
              <a:tr h="283158">
                <a:tc>
                  <a:txBody>
                    <a:bodyPr/>
                    <a:lstStyle/>
                    <a:p>
                      <a:r>
                        <a:rPr lang="en-US" sz="2000"/>
                        <a:t>Resolution - Manual</a:t>
                      </a:r>
                    </a:p>
                  </a:txBody>
                  <a:tcPr marL="38100" marR="38100" marT="38100" marB="38100" anchor="ctr">
                    <a:lnL>
                      <a:noFill/>
                    </a:lnL>
                    <a:lnR>
                      <a:noFill/>
                    </a:lnR>
                    <a:lnT>
                      <a:noFill/>
                    </a:lnT>
                    <a:lnB>
                      <a:noFill/>
                    </a:lnB>
                  </a:tcPr>
                </a:tc>
                <a:tc>
                  <a:txBody>
                    <a:bodyPr/>
                    <a:lstStyle/>
                    <a:p>
                      <a:r>
                        <a:rPr lang="en-US" sz="2000"/>
                        <a:t>10 microns</a:t>
                      </a:r>
                    </a:p>
                  </a:txBody>
                  <a:tcPr marL="38100" marR="38100" marT="38100" marB="38100" anchor="ctr">
                    <a:lnL>
                      <a:noFill/>
                    </a:lnL>
                    <a:lnR>
                      <a:noFill/>
                    </a:lnR>
                    <a:lnT>
                      <a:noFill/>
                    </a:lnT>
                    <a:lnB>
                      <a:noFill/>
                    </a:lnB>
                  </a:tcPr>
                </a:tc>
                <a:extLst>
                  <a:ext uri="{0D108BD9-81ED-4DB2-BD59-A6C34878D82A}">
                    <a16:rowId xmlns:a16="http://schemas.microsoft.com/office/drawing/2014/main" val="3192229073"/>
                  </a:ext>
                </a:extLst>
              </a:tr>
              <a:tr h="283158">
                <a:tc>
                  <a:txBody>
                    <a:bodyPr/>
                    <a:lstStyle/>
                    <a:p>
                      <a:r>
                        <a:rPr lang="en-US" sz="2000"/>
                        <a:t>Resolution - Motorized</a:t>
                      </a:r>
                    </a:p>
                  </a:txBody>
                  <a:tcPr marL="38100" marR="38100" marT="38100" marB="38100" anchor="ctr">
                    <a:lnL>
                      <a:noFill/>
                    </a:lnL>
                    <a:lnR>
                      <a:noFill/>
                    </a:lnR>
                    <a:lnT>
                      <a:noFill/>
                    </a:lnT>
                    <a:lnB>
                      <a:noFill/>
                    </a:lnB>
                  </a:tcPr>
                </a:tc>
                <a:tc>
                  <a:txBody>
                    <a:bodyPr/>
                    <a:lstStyle/>
                    <a:p>
                      <a:r>
                        <a:rPr lang="en-US" sz="2000"/>
                        <a:t>1 micron</a:t>
                      </a:r>
                    </a:p>
                  </a:txBody>
                  <a:tcPr marL="38100" marR="38100" marT="38100" marB="38100" anchor="ctr">
                    <a:lnL>
                      <a:noFill/>
                    </a:lnL>
                    <a:lnR>
                      <a:noFill/>
                    </a:lnR>
                    <a:lnT>
                      <a:noFill/>
                    </a:lnT>
                    <a:lnB>
                      <a:noFill/>
                    </a:lnB>
                  </a:tcPr>
                </a:tc>
                <a:extLst>
                  <a:ext uri="{0D108BD9-81ED-4DB2-BD59-A6C34878D82A}">
                    <a16:rowId xmlns:a16="http://schemas.microsoft.com/office/drawing/2014/main" val="4029254447"/>
                  </a:ext>
                </a:extLst>
              </a:tr>
              <a:tr h="517496">
                <a:tc>
                  <a:txBody>
                    <a:bodyPr/>
                    <a:lstStyle/>
                    <a:p>
                      <a:r>
                        <a:rPr lang="en-US" sz="2000"/>
                        <a:t>Maximum cantilevered load</a:t>
                      </a:r>
                    </a:p>
                  </a:txBody>
                  <a:tcPr marL="38100" marR="38100" marT="38100" marB="38100" anchor="ctr">
                    <a:lnL>
                      <a:noFill/>
                    </a:lnL>
                    <a:lnR>
                      <a:noFill/>
                    </a:lnR>
                    <a:lnT>
                      <a:noFill/>
                    </a:lnT>
                    <a:lnB>
                      <a:noFill/>
                    </a:lnB>
                  </a:tcPr>
                </a:tc>
                <a:tc>
                  <a:txBody>
                    <a:bodyPr/>
                    <a:lstStyle/>
                    <a:p>
                      <a:r>
                        <a:rPr lang="en-US" sz="2000"/>
                        <a:t>0.5 Nm</a:t>
                      </a:r>
                    </a:p>
                  </a:txBody>
                  <a:tcPr marL="38100" marR="38100" marT="38100" marB="38100" anchor="ctr">
                    <a:lnL>
                      <a:noFill/>
                    </a:lnL>
                    <a:lnR>
                      <a:noFill/>
                    </a:lnR>
                    <a:lnT>
                      <a:noFill/>
                    </a:lnT>
                    <a:lnB>
                      <a:noFill/>
                    </a:lnB>
                  </a:tcPr>
                </a:tc>
                <a:extLst>
                  <a:ext uri="{0D108BD9-81ED-4DB2-BD59-A6C34878D82A}">
                    <a16:rowId xmlns:a16="http://schemas.microsoft.com/office/drawing/2014/main" val="3073554356"/>
                  </a:ext>
                </a:extLst>
              </a:tr>
              <a:tr h="283158">
                <a:tc>
                  <a:txBody>
                    <a:bodyPr/>
                    <a:lstStyle/>
                    <a:p>
                      <a:r>
                        <a:rPr lang="en-US" sz="2000"/>
                        <a:t>Maximum axial load</a:t>
                      </a:r>
                    </a:p>
                  </a:txBody>
                  <a:tcPr marL="38100" marR="38100" marT="38100" marB="38100" anchor="ctr">
                    <a:lnL>
                      <a:noFill/>
                    </a:lnL>
                    <a:lnR>
                      <a:noFill/>
                    </a:lnR>
                    <a:lnT>
                      <a:noFill/>
                    </a:lnT>
                    <a:lnB>
                      <a:noFill/>
                    </a:lnB>
                  </a:tcPr>
                </a:tc>
                <a:tc>
                  <a:txBody>
                    <a:bodyPr/>
                    <a:lstStyle/>
                    <a:p>
                      <a:r>
                        <a:rPr lang="en-US" sz="2000" dirty="0"/>
                        <a:t>25 N (5.6 </a:t>
                      </a:r>
                      <a:r>
                        <a:rPr lang="en-US" sz="2000" dirty="0" err="1"/>
                        <a:t>lbf</a:t>
                      </a:r>
                      <a:r>
                        <a:rPr lang="en-US" sz="2000" dirty="0"/>
                        <a:t>)</a:t>
                      </a:r>
                    </a:p>
                  </a:txBody>
                  <a:tcPr marL="38100" marR="38100" marT="38100" marB="38100" anchor="ctr">
                    <a:lnL>
                      <a:noFill/>
                    </a:lnL>
                    <a:lnR>
                      <a:noFill/>
                    </a:lnR>
                    <a:lnT>
                      <a:noFill/>
                    </a:lnT>
                    <a:lnB>
                      <a:noFill/>
                    </a:lnB>
                  </a:tcPr>
                </a:tc>
                <a:extLst>
                  <a:ext uri="{0D108BD9-81ED-4DB2-BD59-A6C34878D82A}">
                    <a16:rowId xmlns:a16="http://schemas.microsoft.com/office/drawing/2014/main" val="2535542933"/>
                  </a:ext>
                </a:extLst>
              </a:tr>
              <a:tr h="517496">
                <a:tc>
                  <a:txBody>
                    <a:bodyPr/>
                    <a:lstStyle/>
                    <a:p>
                      <a:r>
                        <a:rPr lang="en-US" sz="2000"/>
                        <a:t>Lateral float of shaft in retracted position</a:t>
                      </a:r>
                    </a:p>
                  </a:txBody>
                  <a:tcPr marL="38100" marR="38100" marT="38100" marB="38100" anchor="ctr">
                    <a:lnL>
                      <a:noFill/>
                    </a:lnL>
                    <a:lnR>
                      <a:noFill/>
                    </a:lnR>
                    <a:lnT>
                      <a:noFill/>
                    </a:lnT>
                    <a:lnB>
                      <a:noFill/>
                    </a:lnB>
                  </a:tcPr>
                </a:tc>
                <a:tc>
                  <a:txBody>
                    <a:bodyPr/>
                    <a:lstStyle/>
                    <a:p>
                      <a:r>
                        <a:rPr lang="en-US" sz="2000" dirty="0"/>
                        <a:t>0.3mm max</a:t>
                      </a:r>
                    </a:p>
                  </a:txBody>
                  <a:tcPr marL="38100" marR="38100" marT="38100" marB="38100" anchor="ctr">
                    <a:lnL>
                      <a:noFill/>
                    </a:lnL>
                    <a:lnR>
                      <a:noFill/>
                    </a:lnR>
                    <a:lnT>
                      <a:noFill/>
                    </a:lnT>
                    <a:lnB>
                      <a:noFill/>
                    </a:lnB>
                  </a:tcPr>
                </a:tc>
                <a:extLst>
                  <a:ext uri="{0D108BD9-81ED-4DB2-BD59-A6C34878D82A}">
                    <a16:rowId xmlns:a16="http://schemas.microsoft.com/office/drawing/2014/main" val="3310776166"/>
                  </a:ext>
                </a:extLst>
              </a:tr>
              <a:tr h="283158">
                <a:tc>
                  <a:txBody>
                    <a:bodyPr/>
                    <a:lstStyle/>
                    <a:p>
                      <a:r>
                        <a:rPr lang="en-US" sz="2000" dirty="0"/>
                        <a:t>Bakeout</a:t>
                      </a:r>
                    </a:p>
                  </a:txBody>
                  <a:tcPr marL="38100" marR="38100" marT="38100" marB="38100" anchor="ctr">
                    <a:lnL>
                      <a:noFill/>
                    </a:lnL>
                    <a:lnR>
                      <a:noFill/>
                    </a:lnR>
                    <a:lnT>
                      <a:noFill/>
                    </a:lnT>
                    <a:lnB>
                      <a:noFill/>
                    </a:lnB>
                  </a:tcPr>
                </a:tc>
                <a:tc>
                  <a:txBody>
                    <a:bodyPr/>
                    <a:lstStyle/>
                    <a:p>
                      <a:r>
                        <a:rPr lang="en-US" sz="2000" dirty="0"/>
                        <a:t>250°C</a:t>
                      </a:r>
                    </a:p>
                  </a:txBody>
                  <a:tcPr marL="38100" marR="38100" marT="38100" marB="38100" anchor="ctr">
                    <a:lnL>
                      <a:noFill/>
                    </a:lnL>
                    <a:lnR>
                      <a:noFill/>
                    </a:lnR>
                    <a:lnT>
                      <a:noFill/>
                    </a:lnT>
                    <a:lnB>
                      <a:noFill/>
                    </a:lnB>
                  </a:tcPr>
                </a:tc>
                <a:extLst>
                  <a:ext uri="{0D108BD9-81ED-4DB2-BD59-A6C34878D82A}">
                    <a16:rowId xmlns:a16="http://schemas.microsoft.com/office/drawing/2014/main" val="3526843278"/>
                  </a:ext>
                </a:extLst>
              </a:tr>
            </a:tbl>
          </a:graphicData>
        </a:graphic>
      </p:graphicFrame>
      <p:sp>
        <p:nvSpPr>
          <p:cNvPr id="10" name="Footer Placeholder 4">
            <a:extLst>
              <a:ext uri="{FF2B5EF4-FFF2-40B4-BE49-F238E27FC236}">
                <a16:creationId xmlns:a16="http://schemas.microsoft.com/office/drawing/2014/main" id="{A26BEBE5-AB28-C938-8C0F-A3901C095C58}"/>
              </a:ext>
            </a:extLst>
          </p:cNvPr>
          <p:cNvSpPr>
            <a:spLocks noGrp="1"/>
          </p:cNvSpPr>
          <p:nvPr>
            <p:ph type="ftr" sz="quarter" idx="3"/>
          </p:nvPr>
        </p:nvSpPr>
        <p:spPr>
          <a:xfrm>
            <a:off x="2040804" y="6504216"/>
            <a:ext cx="8349491" cy="242873"/>
          </a:xfrm>
        </p:spPr>
        <p:txBody>
          <a:bodyPr anchor="t">
            <a:normAutofit/>
          </a:bodyPr>
          <a:lstStyle/>
          <a:p>
            <a:pPr>
              <a:spcAft>
                <a:spcPts val="600"/>
              </a:spcAft>
              <a:defRPr/>
            </a:pPr>
            <a:r>
              <a:rPr lang="en-US" dirty="0"/>
              <a:t>Michael Glochowsky | Tungsten Targets in the MTA Hall and PIP-II</a:t>
            </a:r>
            <a:endParaRPr lang="en-US" b="1" dirty="0"/>
          </a:p>
        </p:txBody>
      </p:sp>
      <p:sp>
        <p:nvSpPr>
          <p:cNvPr id="11" name="Title 6">
            <a:extLst>
              <a:ext uri="{FF2B5EF4-FFF2-40B4-BE49-F238E27FC236}">
                <a16:creationId xmlns:a16="http://schemas.microsoft.com/office/drawing/2014/main" id="{C824F858-9204-F54B-CE6B-B6F5CDFB1323}"/>
              </a:ext>
            </a:extLst>
          </p:cNvPr>
          <p:cNvSpPr txBox="1">
            <a:spLocks/>
          </p:cNvSpPr>
          <p:nvPr/>
        </p:nvSpPr>
        <p:spPr>
          <a:xfrm>
            <a:off x="304800" y="251752"/>
            <a:ext cx="11582400"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dirty="0"/>
              <a:t>Retractable Target – linear actuator</a:t>
            </a:r>
          </a:p>
        </p:txBody>
      </p:sp>
    </p:spTree>
    <p:extLst>
      <p:ext uri="{BB962C8B-B14F-4D97-AF65-F5344CB8AC3E}">
        <p14:creationId xmlns:p14="http://schemas.microsoft.com/office/powerpoint/2010/main" val="2552721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10;&#10;Description automatically generated with medium confidence">
            <a:extLst>
              <a:ext uri="{FF2B5EF4-FFF2-40B4-BE49-F238E27FC236}">
                <a16:creationId xmlns:a16="http://schemas.microsoft.com/office/drawing/2014/main" id="{147F6276-CE4B-2367-FC31-CDA010E09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852" y="4181588"/>
            <a:ext cx="2302095" cy="1393302"/>
          </a:xfrm>
          <a:prstGeom prst="rect">
            <a:avLst/>
          </a:prstGeom>
        </p:spPr>
      </p:pic>
      <p:sp>
        <p:nvSpPr>
          <p:cNvPr id="2" name="Content Placeholder 1">
            <a:extLst>
              <a:ext uri="{FF2B5EF4-FFF2-40B4-BE49-F238E27FC236}">
                <a16:creationId xmlns:a16="http://schemas.microsoft.com/office/drawing/2014/main" id="{77A13838-F4A0-229F-90AD-A6BAC2E6EC1C}"/>
              </a:ext>
            </a:extLst>
          </p:cNvPr>
          <p:cNvSpPr>
            <a:spLocks noGrp="1"/>
          </p:cNvSpPr>
          <p:nvPr>
            <p:ph idx="1"/>
          </p:nvPr>
        </p:nvSpPr>
        <p:spPr>
          <a:xfrm>
            <a:off x="304805" y="971552"/>
            <a:ext cx="7207040" cy="5059363"/>
          </a:xfrm>
        </p:spPr>
        <p:txBody>
          <a:bodyPr/>
          <a:lstStyle/>
          <a:p>
            <a:pPr marL="0" indent="0">
              <a:buNone/>
            </a:pPr>
            <a:r>
              <a:rPr lang="en-US" sz="2000" dirty="0">
                <a:solidFill>
                  <a:srgbClr val="003087"/>
                </a:solidFill>
                <a:latin typeface="Arial"/>
                <a:ea typeface="+mn-ea"/>
                <a:cs typeface="+mn-cs"/>
              </a:rPr>
              <a:t>In the MTA the first 3-4 cm of tungsten produce muons, so a new four 9 cm x 1 cm x 1.5 cm tungsten slice target is proposed, as it will be more optimized for radiating off heat. A 9 cm x 8 cm x 1.5 cm target is also tested for the MTA.</a:t>
            </a:r>
          </a:p>
          <a:p>
            <a:pPr marL="0" indent="0">
              <a:buNone/>
            </a:pPr>
            <a:endParaRPr lang="en-US" sz="2000" dirty="0">
              <a:solidFill>
                <a:srgbClr val="003087"/>
              </a:solidFill>
              <a:latin typeface="Arial"/>
              <a:ea typeface="+mn-ea"/>
              <a:cs typeface="+mn-cs"/>
            </a:endParaRPr>
          </a:p>
          <a:p>
            <a:pPr marL="0" indent="0">
              <a:buNone/>
            </a:pPr>
            <a:r>
              <a:rPr lang="en-US" sz="2000" dirty="0">
                <a:solidFill>
                  <a:srgbClr val="003087"/>
                </a:solidFill>
                <a:latin typeface="Arial"/>
                <a:ea typeface="+mn-ea"/>
                <a:cs typeface="+mn-cs"/>
              </a:rPr>
              <a:t>PIP-II’s 800 MeV beam will be able to take advantage of ~8 cm of tungsten for muon production, so a 9 cm x 8 cm x 1.5 cm target is proposed for it.</a:t>
            </a:r>
          </a:p>
          <a:p>
            <a:pPr marL="0" indent="0">
              <a:buNone/>
            </a:pPr>
            <a:endParaRPr lang="en-US" sz="2000" dirty="0">
              <a:solidFill>
                <a:srgbClr val="003087"/>
              </a:solidFill>
              <a:latin typeface="Arial"/>
              <a:ea typeface="+mn-ea"/>
              <a:cs typeface="+mn-cs"/>
            </a:endParaRPr>
          </a:p>
          <a:p>
            <a:pPr marL="0" indent="0">
              <a:buNone/>
            </a:pPr>
            <a:r>
              <a:rPr lang="en-US" sz="2000" dirty="0">
                <a:solidFill>
                  <a:srgbClr val="003087"/>
                </a:solidFill>
                <a:latin typeface="Arial"/>
                <a:ea typeface="+mn-ea"/>
                <a:cs typeface="+mn-cs"/>
              </a:rPr>
              <a:t>The MTA beam is a pulsed beam, so the analyses are done at 9, 18, and 900 (full </a:t>
            </a:r>
            <a:r>
              <a:rPr lang="en-US" sz="2000" dirty="0" err="1">
                <a:solidFill>
                  <a:srgbClr val="003087"/>
                </a:solidFill>
                <a:latin typeface="Arial"/>
                <a:ea typeface="+mn-ea"/>
                <a:cs typeface="+mn-cs"/>
              </a:rPr>
              <a:t>Linac</a:t>
            </a:r>
            <a:r>
              <a:rPr lang="en-US" sz="2000" dirty="0">
                <a:solidFill>
                  <a:srgbClr val="003087"/>
                </a:solidFill>
                <a:latin typeface="Arial"/>
                <a:ea typeface="+mn-ea"/>
                <a:cs typeface="+mn-cs"/>
              </a:rPr>
              <a:t> intensity) pulses per minute to give a greater understanding of the upper limits of the targets.</a:t>
            </a:r>
          </a:p>
          <a:p>
            <a:pPr marL="0" indent="0">
              <a:buNone/>
            </a:pPr>
            <a:endParaRPr lang="en-US" sz="2000" dirty="0">
              <a:solidFill>
                <a:srgbClr val="003087"/>
              </a:solidFill>
              <a:latin typeface="Arial"/>
              <a:ea typeface="+mn-ea"/>
              <a:cs typeface="+mn-cs"/>
            </a:endParaRPr>
          </a:p>
          <a:p>
            <a:pPr marL="0" indent="0">
              <a:buNone/>
            </a:pPr>
            <a:r>
              <a:rPr lang="en-US" sz="2000" dirty="0">
                <a:solidFill>
                  <a:srgbClr val="003087"/>
                </a:solidFill>
                <a:latin typeface="Arial"/>
                <a:ea typeface="+mn-ea"/>
                <a:cs typeface="+mn-cs"/>
              </a:rPr>
              <a:t>For PIP-II’s continuous beam, first the analysis will be done at full 2 mA current, and will be adjusted as necessary.</a:t>
            </a:r>
          </a:p>
        </p:txBody>
      </p:sp>
      <p:sp>
        <p:nvSpPr>
          <p:cNvPr id="3" name="Title 2">
            <a:extLst>
              <a:ext uri="{FF2B5EF4-FFF2-40B4-BE49-F238E27FC236}">
                <a16:creationId xmlns:a16="http://schemas.microsoft.com/office/drawing/2014/main" id="{8F2877FF-0324-537B-AEF9-584B9A86158F}"/>
              </a:ext>
            </a:extLst>
          </p:cNvPr>
          <p:cNvSpPr>
            <a:spLocks noGrp="1"/>
          </p:cNvSpPr>
          <p:nvPr>
            <p:ph type="title"/>
          </p:nvPr>
        </p:nvSpPr>
        <p:spPr/>
        <p:txBody>
          <a:bodyPr/>
          <a:lstStyle/>
          <a:p>
            <a:r>
              <a:rPr lang="en-US" dirty="0"/>
              <a:t>Proposed Muon Beam Production Targets</a:t>
            </a:r>
          </a:p>
        </p:txBody>
      </p:sp>
      <p:sp>
        <p:nvSpPr>
          <p:cNvPr id="4" name="Date Placeholder 3">
            <a:extLst>
              <a:ext uri="{FF2B5EF4-FFF2-40B4-BE49-F238E27FC236}">
                <a16:creationId xmlns:a16="http://schemas.microsoft.com/office/drawing/2014/main" id="{A673D775-BBBB-C4CB-66EB-C810CA800C00}"/>
              </a:ext>
            </a:extLst>
          </p:cNvPr>
          <p:cNvSpPr>
            <a:spLocks noGrp="1"/>
          </p:cNvSpPr>
          <p:nvPr>
            <p:ph type="dt" sz="half" idx="2"/>
          </p:nvPr>
        </p:nvSpPr>
        <p:spPr/>
        <p:txBody>
          <a:bodyPr/>
          <a:lstStyle/>
          <a:p>
            <a:pPr>
              <a:defRPr/>
            </a:pPr>
            <a:fld id="{57ADAB69-348E-2C41-AF41-E98D046040A4}" type="datetime1">
              <a:rPr lang="en-US" smtClean="0"/>
              <a:pPr>
                <a:defRPr/>
              </a:pPr>
              <a:t>8/9/2022</a:t>
            </a:fld>
            <a:endParaRPr lang="en-US" dirty="0"/>
          </a:p>
        </p:txBody>
      </p:sp>
      <p:sp>
        <p:nvSpPr>
          <p:cNvPr id="6" name="Slide Number Placeholder 5">
            <a:extLst>
              <a:ext uri="{FF2B5EF4-FFF2-40B4-BE49-F238E27FC236}">
                <a16:creationId xmlns:a16="http://schemas.microsoft.com/office/drawing/2014/main" id="{C115C2DC-64DA-03CD-37C2-A7A6322D5057}"/>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9" name="Picture 8" descr="&#10;&#10;Description automatically generated">
            <a:extLst>
              <a:ext uri="{FF2B5EF4-FFF2-40B4-BE49-F238E27FC236}">
                <a16:creationId xmlns:a16="http://schemas.microsoft.com/office/drawing/2014/main" id="{BF5F93C8-739C-0BD2-19AE-1181953B6800}"/>
              </a:ext>
            </a:extLst>
          </p:cNvPr>
          <p:cNvPicPr>
            <a:picLocks noChangeAspect="1"/>
          </p:cNvPicPr>
          <p:nvPr/>
        </p:nvPicPr>
        <p:blipFill rotWithShape="1">
          <a:blip r:embed="rId3"/>
          <a:srcRect l="14440" t="24152" r="39571" b="14307"/>
          <a:stretch/>
        </p:blipFill>
        <p:spPr>
          <a:xfrm>
            <a:off x="7566526" y="971552"/>
            <a:ext cx="4471594" cy="3210036"/>
          </a:xfrm>
          <a:prstGeom prst="rect">
            <a:avLst/>
          </a:prstGeom>
        </p:spPr>
      </p:pic>
      <p:pic>
        <p:nvPicPr>
          <p:cNvPr id="11" name="Picture 10" descr="A picture containing text, businesscard&#10;&#10;Description automatically generated">
            <a:extLst>
              <a:ext uri="{FF2B5EF4-FFF2-40B4-BE49-F238E27FC236}">
                <a16:creationId xmlns:a16="http://schemas.microsoft.com/office/drawing/2014/main" id="{301FE912-F0E4-8624-D5D6-F8144FEF3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5987" y="4181588"/>
            <a:ext cx="2362433" cy="1393302"/>
          </a:xfrm>
          <a:prstGeom prst="rect">
            <a:avLst/>
          </a:prstGeom>
        </p:spPr>
      </p:pic>
      <p:sp>
        <p:nvSpPr>
          <p:cNvPr id="10" name="Footer Placeholder 4">
            <a:extLst>
              <a:ext uri="{FF2B5EF4-FFF2-40B4-BE49-F238E27FC236}">
                <a16:creationId xmlns:a16="http://schemas.microsoft.com/office/drawing/2014/main" id="{18122E03-57EC-68C1-5BF1-2097DAB14B78}"/>
              </a:ext>
            </a:extLst>
          </p:cNvPr>
          <p:cNvSpPr>
            <a:spLocks noGrp="1"/>
          </p:cNvSpPr>
          <p:nvPr>
            <p:ph type="ftr" sz="quarter" idx="3"/>
          </p:nvPr>
        </p:nvSpPr>
        <p:spPr>
          <a:xfrm>
            <a:off x="2040804" y="6504216"/>
            <a:ext cx="8349491" cy="242873"/>
          </a:xfrm>
        </p:spPr>
        <p:txBody>
          <a:bodyPr anchor="t">
            <a:normAutofit/>
          </a:bodyPr>
          <a:lstStyle/>
          <a:p>
            <a:pPr>
              <a:spcAft>
                <a:spcPts val="600"/>
              </a:spcAft>
              <a:defRPr/>
            </a:pPr>
            <a:r>
              <a:rPr lang="en-US" dirty="0"/>
              <a:t>Michael Glochowsky | Tungsten Targets in the MTA Hall and PIP-II</a:t>
            </a:r>
            <a:endParaRPr lang="en-US" b="1" dirty="0"/>
          </a:p>
        </p:txBody>
      </p:sp>
    </p:spTree>
    <p:extLst>
      <p:ext uri="{BB962C8B-B14F-4D97-AF65-F5344CB8AC3E}">
        <p14:creationId xmlns:p14="http://schemas.microsoft.com/office/powerpoint/2010/main" val="2220711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9600D6-877F-35EF-02AB-6E89789C8AC4}"/>
              </a:ext>
            </a:extLst>
          </p:cNvPr>
          <p:cNvSpPr>
            <a:spLocks noGrp="1"/>
          </p:cNvSpPr>
          <p:nvPr>
            <p:ph type="title"/>
          </p:nvPr>
        </p:nvSpPr>
        <p:spPr/>
        <p:txBody>
          <a:bodyPr/>
          <a:lstStyle/>
          <a:p>
            <a:r>
              <a:rPr lang="en-US" dirty="0"/>
              <a:t>MTA Test Results</a:t>
            </a:r>
          </a:p>
        </p:txBody>
      </p:sp>
      <p:sp>
        <p:nvSpPr>
          <p:cNvPr id="4" name="Date Placeholder 3">
            <a:extLst>
              <a:ext uri="{FF2B5EF4-FFF2-40B4-BE49-F238E27FC236}">
                <a16:creationId xmlns:a16="http://schemas.microsoft.com/office/drawing/2014/main" id="{210AD755-3687-56D0-21C6-27F4457955E4}"/>
              </a:ext>
            </a:extLst>
          </p:cNvPr>
          <p:cNvSpPr>
            <a:spLocks noGrp="1"/>
          </p:cNvSpPr>
          <p:nvPr>
            <p:ph type="dt" sz="half" idx="2"/>
          </p:nvPr>
        </p:nvSpPr>
        <p:spPr/>
        <p:txBody>
          <a:bodyPr/>
          <a:lstStyle/>
          <a:p>
            <a:pPr>
              <a:defRPr/>
            </a:pPr>
            <a:fld id="{57ADAB69-348E-2C41-AF41-E98D046040A4}" type="datetime1">
              <a:rPr lang="en-US" smtClean="0"/>
              <a:pPr>
                <a:defRPr/>
              </a:pPr>
              <a:t>8/9/2022</a:t>
            </a:fld>
            <a:endParaRPr lang="en-US" dirty="0"/>
          </a:p>
        </p:txBody>
      </p:sp>
      <p:sp>
        <p:nvSpPr>
          <p:cNvPr id="6" name="Slide Number Placeholder 5">
            <a:extLst>
              <a:ext uri="{FF2B5EF4-FFF2-40B4-BE49-F238E27FC236}">
                <a16:creationId xmlns:a16="http://schemas.microsoft.com/office/drawing/2014/main" id="{A0E3EDF1-43F7-FD30-C1BA-C21375CACAA5}"/>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7" name="Content Placeholder 1">
            <a:extLst>
              <a:ext uri="{FF2B5EF4-FFF2-40B4-BE49-F238E27FC236}">
                <a16:creationId xmlns:a16="http://schemas.microsoft.com/office/drawing/2014/main" id="{DCB2A860-A91A-FBFD-FF77-63A56104CE2A}"/>
              </a:ext>
            </a:extLst>
          </p:cNvPr>
          <p:cNvSpPr>
            <a:spLocks noGrp="1"/>
          </p:cNvSpPr>
          <p:nvPr>
            <p:ph idx="1"/>
          </p:nvPr>
        </p:nvSpPr>
        <p:spPr>
          <a:xfrm>
            <a:off x="304805" y="971552"/>
            <a:ext cx="5525724" cy="5059363"/>
          </a:xfrm>
        </p:spPr>
        <p:txBody>
          <a:bodyPr/>
          <a:lstStyle/>
          <a:p>
            <a:pPr marL="0" indent="0">
              <a:buNone/>
            </a:pPr>
            <a:r>
              <a:rPr lang="en-US" sz="2000" dirty="0">
                <a:solidFill>
                  <a:srgbClr val="003087"/>
                </a:solidFill>
                <a:latin typeface="Arial"/>
                <a:ea typeface="+mn-ea"/>
                <a:cs typeface="+mn-cs"/>
              </a:rPr>
              <a:t>Even when taking the full </a:t>
            </a:r>
            <a:r>
              <a:rPr lang="en-US" sz="2000" dirty="0" err="1">
                <a:solidFill>
                  <a:srgbClr val="003087"/>
                </a:solidFill>
                <a:latin typeface="Arial"/>
                <a:ea typeface="+mn-ea"/>
                <a:cs typeface="+mn-cs"/>
              </a:rPr>
              <a:t>Linac</a:t>
            </a:r>
            <a:r>
              <a:rPr lang="en-US" sz="2000" dirty="0">
                <a:solidFill>
                  <a:srgbClr val="003087"/>
                </a:solidFill>
                <a:latin typeface="Arial"/>
                <a:ea typeface="+mn-ea"/>
                <a:cs typeface="+mn-cs"/>
              </a:rPr>
              <a:t> intensity the tungsten targets do not melt (tungsten melts at ~3400 °C). The results of the analysis concur with the reasoning that the slice target would be cooler.</a:t>
            </a:r>
          </a:p>
          <a:p>
            <a:pPr marL="0" indent="0">
              <a:buNone/>
            </a:pPr>
            <a:endParaRPr lang="en-US" sz="2000" dirty="0">
              <a:solidFill>
                <a:srgbClr val="003087"/>
              </a:solidFill>
              <a:latin typeface="Arial"/>
              <a:ea typeface="+mn-ea"/>
              <a:cs typeface="+mn-cs"/>
            </a:endParaRPr>
          </a:p>
          <a:p>
            <a:pPr marL="0" indent="0">
              <a:buNone/>
            </a:pPr>
            <a:endParaRPr lang="en-US" sz="2000" dirty="0">
              <a:solidFill>
                <a:srgbClr val="003087"/>
              </a:solidFill>
              <a:latin typeface="Arial"/>
              <a:ea typeface="+mn-ea"/>
              <a:cs typeface="+mn-cs"/>
            </a:endParaRPr>
          </a:p>
        </p:txBody>
      </p:sp>
      <p:pic>
        <p:nvPicPr>
          <p:cNvPr id="9" name="Picture 8" descr="Chart&#10;&#10;Description automatically generated">
            <a:extLst>
              <a:ext uri="{FF2B5EF4-FFF2-40B4-BE49-F238E27FC236}">
                <a16:creationId xmlns:a16="http://schemas.microsoft.com/office/drawing/2014/main" id="{E8A3EB39-D177-E927-ACE7-029B8C1F9C00}"/>
              </a:ext>
            </a:extLst>
          </p:cNvPr>
          <p:cNvPicPr>
            <a:picLocks noChangeAspect="1"/>
          </p:cNvPicPr>
          <p:nvPr/>
        </p:nvPicPr>
        <p:blipFill rotWithShape="1">
          <a:blip r:embed="rId2">
            <a:extLst>
              <a:ext uri="{28A0092B-C50C-407E-A947-70E740481C1C}">
                <a14:useLocalDpi xmlns:a14="http://schemas.microsoft.com/office/drawing/2010/main" val="0"/>
              </a:ext>
            </a:extLst>
          </a:blip>
          <a:srcRect r="33688"/>
          <a:stretch/>
        </p:blipFill>
        <p:spPr>
          <a:xfrm>
            <a:off x="7250595" y="1020696"/>
            <a:ext cx="4548109" cy="3497913"/>
          </a:xfrm>
          <a:prstGeom prst="rect">
            <a:avLst/>
          </a:prstGeom>
        </p:spPr>
      </p:pic>
      <p:pic>
        <p:nvPicPr>
          <p:cNvPr id="10" name="Content Placeholder 4" descr="Chart&#10;&#10;Description automatically generated">
            <a:extLst>
              <a:ext uri="{FF2B5EF4-FFF2-40B4-BE49-F238E27FC236}">
                <a16:creationId xmlns:a16="http://schemas.microsoft.com/office/drawing/2014/main" id="{3EA95956-92F8-DCE0-5A70-2A581939D059}"/>
              </a:ext>
            </a:extLst>
          </p:cNvPr>
          <p:cNvPicPr>
            <a:picLocks noChangeAspect="1"/>
          </p:cNvPicPr>
          <p:nvPr/>
        </p:nvPicPr>
        <p:blipFill rotWithShape="1">
          <a:blip r:embed="rId3">
            <a:extLst>
              <a:ext uri="{28A0092B-C50C-407E-A947-70E740481C1C}">
                <a14:useLocalDpi xmlns:a14="http://schemas.microsoft.com/office/drawing/2010/main" val="0"/>
              </a:ext>
            </a:extLst>
          </a:blip>
          <a:srcRect r="33138"/>
          <a:stretch/>
        </p:blipFill>
        <p:spPr>
          <a:xfrm>
            <a:off x="4074098" y="2912246"/>
            <a:ext cx="4569134" cy="3177661"/>
          </a:xfrm>
          <a:prstGeom prst="rect">
            <a:avLst/>
          </a:prstGeom>
        </p:spPr>
      </p:pic>
      <p:pic>
        <p:nvPicPr>
          <p:cNvPr id="12" name="Picture 11" descr="Table&#10;&#10;Description automatically generated">
            <a:extLst>
              <a:ext uri="{FF2B5EF4-FFF2-40B4-BE49-F238E27FC236}">
                <a16:creationId xmlns:a16="http://schemas.microsoft.com/office/drawing/2014/main" id="{745452CC-B3F8-B506-D119-DD2280857ED1}"/>
              </a:ext>
            </a:extLst>
          </p:cNvPr>
          <p:cNvPicPr>
            <a:picLocks noChangeAspect="1"/>
          </p:cNvPicPr>
          <p:nvPr/>
        </p:nvPicPr>
        <p:blipFill rotWithShape="1">
          <a:blip r:embed="rId4">
            <a:extLst>
              <a:ext uri="{28A0092B-C50C-407E-A947-70E740481C1C}">
                <a14:useLocalDpi xmlns:a14="http://schemas.microsoft.com/office/drawing/2010/main" val="0"/>
              </a:ext>
            </a:extLst>
          </a:blip>
          <a:srcRect b="29826"/>
          <a:stretch/>
        </p:blipFill>
        <p:spPr>
          <a:xfrm>
            <a:off x="296333" y="2915231"/>
            <a:ext cx="3699510" cy="1391297"/>
          </a:xfrm>
          <a:prstGeom prst="rect">
            <a:avLst/>
          </a:prstGeom>
        </p:spPr>
      </p:pic>
      <p:sp>
        <p:nvSpPr>
          <p:cNvPr id="13" name="Content Placeholder 1">
            <a:extLst>
              <a:ext uri="{FF2B5EF4-FFF2-40B4-BE49-F238E27FC236}">
                <a16:creationId xmlns:a16="http://schemas.microsoft.com/office/drawing/2014/main" id="{9B80AF8B-F1D3-D676-2060-DE61F00BFD94}"/>
              </a:ext>
            </a:extLst>
          </p:cNvPr>
          <p:cNvSpPr txBox="1">
            <a:spLocks/>
          </p:cNvSpPr>
          <p:nvPr/>
        </p:nvSpPr>
        <p:spPr>
          <a:xfrm>
            <a:off x="304800" y="4383536"/>
            <a:ext cx="3691043" cy="935101"/>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charset="0"/>
              <a:buNone/>
            </a:pPr>
            <a:r>
              <a:rPr lang="en-US" sz="1200" dirty="0">
                <a:solidFill>
                  <a:srgbClr val="003087"/>
                </a:solidFill>
                <a:latin typeface="Arial"/>
                <a:ea typeface="+mn-ea"/>
                <a:cs typeface="+mn-cs"/>
              </a:rPr>
              <a:t>Maximum, minimum, and average temperatures for different target geometries under different pulse conditions. A green header</a:t>
            </a:r>
            <a:r>
              <a:rPr kumimoji="0" lang="en-US" sz="1200" b="0" i="0" u="none" strike="noStrike" kern="1200" cap="none" spc="0" normalizeH="0" baseline="0" noProof="0" dirty="0">
                <a:ln>
                  <a:noFill/>
                </a:ln>
                <a:solidFill>
                  <a:srgbClr val="003087"/>
                </a:solidFill>
                <a:effectLst/>
                <a:uLnTx/>
                <a:uFillTx/>
                <a:latin typeface="Arial"/>
                <a:ea typeface="+mn-ea"/>
                <a:cs typeface="+mn-cs"/>
              </a:rPr>
              <a:t> signifies the 4 slice targets, and a yellow header signifies the singular target.</a:t>
            </a:r>
            <a:endParaRPr lang="en-US" sz="1200" dirty="0">
              <a:solidFill>
                <a:srgbClr val="003087"/>
              </a:solidFill>
              <a:latin typeface="Arial"/>
              <a:ea typeface="+mn-ea"/>
              <a:cs typeface="+mn-cs"/>
            </a:endParaRPr>
          </a:p>
          <a:p>
            <a:pPr marL="0" indent="0">
              <a:buFont typeface="Arial" charset="0"/>
              <a:buNone/>
            </a:pPr>
            <a:endParaRPr lang="en-US" sz="1200" dirty="0">
              <a:solidFill>
                <a:srgbClr val="003087"/>
              </a:solidFill>
              <a:latin typeface="Arial"/>
              <a:ea typeface="+mn-ea"/>
              <a:cs typeface="+mn-cs"/>
            </a:endParaRPr>
          </a:p>
        </p:txBody>
      </p:sp>
      <p:sp>
        <p:nvSpPr>
          <p:cNvPr id="11" name="Footer Placeholder 4">
            <a:extLst>
              <a:ext uri="{FF2B5EF4-FFF2-40B4-BE49-F238E27FC236}">
                <a16:creationId xmlns:a16="http://schemas.microsoft.com/office/drawing/2014/main" id="{CBB71B3E-03BC-F1EE-E570-FF220BFE37C1}"/>
              </a:ext>
            </a:extLst>
          </p:cNvPr>
          <p:cNvSpPr>
            <a:spLocks noGrp="1"/>
          </p:cNvSpPr>
          <p:nvPr>
            <p:ph type="ftr" sz="quarter" idx="3"/>
          </p:nvPr>
        </p:nvSpPr>
        <p:spPr>
          <a:xfrm>
            <a:off x="2040804" y="6504216"/>
            <a:ext cx="8349491" cy="242873"/>
          </a:xfrm>
        </p:spPr>
        <p:txBody>
          <a:bodyPr anchor="t">
            <a:normAutofit/>
          </a:bodyPr>
          <a:lstStyle/>
          <a:p>
            <a:pPr>
              <a:spcAft>
                <a:spcPts val="600"/>
              </a:spcAft>
              <a:defRPr/>
            </a:pPr>
            <a:r>
              <a:rPr lang="en-US" dirty="0"/>
              <a:t>Michael Glochowsky | Tungsten Targets in the MTA Hall and PIP-II</a:t>
            </a:r>
            <a:endParaRPr lang="en-US" b="1" dirty="0"/>
          </a:p>
        </p:txBody>
      </p:sp>
    </p:spTree>
    <p:extLst>
      <p:ext uri="{BB962C8B-B14F-4D97-AF65-F5344CB8AC3E}">
        <p14:creationId xmlns:p14="http://schemas.microsoft.com/office/powerpoint/2010/main" val="113107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9600D6-877F-35EF-02AB-6E89789C8AC4}"/>
              </a:ext>
            </a:extLst>
          </p:cNvPr>
          <p:cNvSpPr>
            <a:spLocks noGrp="1"/>
          </p:cNvSpPr>
          <p:nvPr>
            <p:ph type="title"/>
          </p:nvPr>
        </p:nvSpPr>
        <p:spPr/>
        <p:txBody>
          <a:bodyPr/>
          <a:lstStyle/>
          <a:p>
            <a:r>
              <a:rPr lang="en-US" dirty="0"/>
              <a:t>PIP-II Test Results</a:t>
            </a:r>
          </a:p>
        </p:txBody>
      </p:sp>
      <p:sp>
        <p:nvSpPr>
          <p:cNvPr id="4" name="Date Placeholder 3">
            <a:extLst>
              <a:ext uri="{FF2B5EF4-FFF2-40B4-BE49-F238E27FC236}">
                <a16:creationId xmlns:a16="http://schemas.microsoft.com/office/drawing/2014/main" id="{210AD755-3687-56D0-21C6-27F4457955E4}"/>
              </a:ext>
            </a:extLst>
          </p:cNvPr>
          <p:cNvSpPr>
            <a:spLocks noGrp="1"/>
          </p:cNvSpPr>
          <p:nvPr>
            <p:ph type="dt" sz="half" idx="2"/>
          </p:nvPr>
        </p:nvSpPr>
        <p:spPr/>
        <p:txBody>
          <a:bodyPr/>
          <a:lstStyle/>
          <a:p>
            <a:pPr>
              <a:defRPr/>
            </a:pPr>
            <a:fld id="{57ADAB69-348E-2C41-AF41-E98D046040A4}" type="datetime1">
              <a:rPr lang="en-US" smtClean="0"/>
              <a:pPr>
                <a:defRPr/>
              </a:pPr>
              <a:t>8/9/2022</a:t>
            </a:fld>
            <a:endParaRPr lang="en-US" dirty="0"/>
          </a:p>
        </p:txBody>
      </p:sp>
      <p:sp>
        <p:nvSpPr>
          <p:cNvPr id="6" name="Slide Number Placeholder 5">
            <a:extLst>
              <a:ext uri="{FF2B5EF4-FFF2-40B4-BE49-F238E27FC236}">
                <a16:creationId xmlns:a16="http://schemas.microsoft.com/office/drawing/2014/main" id="{A0E3EDF1-43F7-FD30-C1BA-C21375CACAA5}"/>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7" name="Content Placeholder 1">
            <a:extLst>
              <a:ext uri="{FF2B5EF4-FFF2-40B4-BE49-F238E27FC236}">
                <a16:creationId xmlns:a16="http://schemas.microsoft.com/office/drawing/2014/main" id="{DCB2A860-A91A-FBFD-FF77-63A56104CE2A}"/>
              </a:ext>
            </a:extLst>
          </p:cNvPr>
          <p:cNvSpPr>
            <a:spLocks noGrp="1"/>
          </p:cNvSpPr>
          <p:nvPr>
            <p:ph idx="1"/>
          </p:nvPr>
        </p:nvSpPr>
        <p:spPr>
          <a:xfrm>
            <a:off x="304805" y="971552"/>
            <a:ext cx="4296692" cy="5059363"/>
          </a:xfrm>
        </p:spPr>
        <p:txBody>
          <a:bodyPr/>
          <a:lstStyle/>
          <a:p>
            <a:pPr marL="0" indent="0">
              <a:buNone/>
            </a:pPr>
            <a:r>
              <a:rPr lang="en-US" sz="2000" dirty="0">
                <a:solidFill>
                  <a:srgbClr val="003087"/>
                </a:solidFill>
                <a:latin typeface="Arial"/>
                <a:ea typeface="+mn-ea"/>
                <a:cs typeface="+mn-cs"/>
              </a:rPr>
              <a:t>The PIP-II beam is too powerful at the full 2 mA current, generating a peak temperature of </a:t>
            </a:r>
            <a:r>
              <a:rPr lang="en-US" sz="2000" b="1" dirty="0">
                <a:solidFill>
                  <a:srgbClr val="003087"/>
                </a:solidFill>
                <a:latin typeface="Arial"/>
                <a:ea typeface="+mn-ea"/>
                <a:cs typeface="+mn-cs"/>
              </a:rPr>
              <a:t>17937</a:t>
            </a:r>
            <a:r>
              <a:rPr lang="en-US" sz="2000" dirty="0">
                <a:solidFill>
                  <a:srgbClr val="003087"/>
                </a:solidFill>
                <a:latin typeface="Arial"/>
                <a:ea typeface="+mn-ea"/>
                <a:cs typeface="+mn-cs"/>
              </a:rPr>
              <a:t> </a:t>
            </a:r>
            <a:r>
              <a:rPr lang="en-US" sz="2000" b="1" dirty="0">
                <a:solidFill>
                  <a:srgbClr val="003087"/>
                </a:solidFill>
                <a:latin typeface="Arial"/>
                <a:ea typeface="+mn-ea"/>
                <a:cs typeface="+mn-cs"/>
              </a:rPr>
              <a:t>°C</a:t>
            </a:r>
            <a:r>
              <a:rPr lang="en-US" sz="2000" dirty="0">
                <a:solidFill>
                  <a:srgbClr val="003087"/>
                </a:solidFill>
                <a:latin typeface="Arial"/>
                <a:ea typeface="+mn-ea"/>
                <a:cs typeface="+mn-cs"/>
              </a:rPr>
              <a:t>. Instead, PIP-II must have its current reduced, be pulsed, or both. </a:t>
            </a:r>
          </a:p>
          <a:p>
            <a:pPr marL="0" indent="0">
              <a:buNone/>
            </a:pPr>
            <a:endParaRPr lang="en-US" sz="2000" dirty="0">
              <a:solidFill>
                <a:srgbClr val="003087"/>
              </a:solidFill>
              <a:latin typeface="Arial"/>
              <a:ea typeface="+mn-ea"/>
              <a:cs typeface="+mn-cs"/>
            </a:endParaRPr>
          </a:p>
          <a:p>
            <a:pPr marL="0" indent="0">
              <a:buNone/>
            </a:pPr>
            <a:r>
              <a:rPr lang="en-US" sz="2000" dirty="0">
                <a:solidFill>
                  <a:srgbClr val="003087"/>
                </a:solidFill>
                <a:latin typeface="Arial"/>
                <a:ea typeface="+mn-ea"/>
                <a:cs typeface="+mn-cs"/>
              </a:rPr>
              <a:t>It was found that 0.02 mA of current would not melt the tungsten, and that, when pulsing at full 2 mA current, 3 Hz 5 </a:t>
            </a:r>
            <a:r>
              <a:rPr lang="en-US" sz="2000" dirty="0" err="1">
                <a:solidFill>
                  <a:srgbClr val="003087"/>
                </a:solidFill>
                <a:latin typeface="Arial"/>
                <a:ea typeface="+mn-ea"/>
                <a:cs typeface="+mn-cs"/>
              </a:rPr>
              <a:t>ms</a:t>
            </a:r>
            <a:r>
              <a:rPr lang="en-US" sz="2000" dirty="0">
                <a:solidFill>
                  <a:srgbClr val="003087"/>
                </a:solidFill>
                <a:latin typeface="Arial"/>
                <a:ea typeface="+mn-ea"/>
                <a:cs typeface="+mn-cs"/>
              </a:rPr>
              <a:t> pulses did not melt the target. The former reached </a:t>
            </a:r>
            <a:r>
              <a:rPr lang="en-US" sz="2000" b="1" dirty="0">
                <a:solidFill>
                  <a:srgbClr val="003087"/>
                </a:solidFill>
                <a:latin typeface="Arial"/>
                <a:ea typeface="+mn-ea"/>
                <a:cs typeface="+mn-cs"/>
              </a:rPr>
              <a:t>2300 °C</a:t>
            </a:r>
            <a:r>
              <a:rPr lang="en-US" sz="2000" dirty="0">
                <a:solidFill>
                  <a:srgbClr val="003087"/>
                </a:solidFill>
                <a:latin typeface="Arial"/>
                <a:ea typeface="+mn-ea"/>
                <a:cs typeface="+mn-cs"/>
              </a:rPr>
              <a:t>, and the latter peaked at </a:t>
            </a:r>
            <a:r>
              <a:rPr lang="en-US" sz="2000" b="1" dirty="0">
                <a:solidFill>
                  <a:srgbClr val="003087"/>
                </a:solidFill>
                <a:latin typeface="Arial"/>
                <a:ea typeface="+mn-ea"/>
                <a:cs typeface="+mn-cs"/>
              </a:rPr>
              <a:t>2900 °C</a:t>
            </a:r>
            <a:r>
              <a:rPr lang="en-US" sz="2000" dirty="0">
                <a:solidFill>
                  <a:srgbClr val="003087"/>
                </a:solidFill>
                <a:latin typeface="Arial"/>
                <a:ea typeface="+mn-ea"/>
                <a:cs typeface="+mn-cs"/>
              </a:rPr>
              <a:t>.</a:t>
            </a:r>
          </a:p>
        </p:txBody>
      </p:sp>
      <p:pic>
        <p:nvPicPr>
          <p:cNvPr id="8" name="Picture 7" descr="Chart, surface chart&#10;&#10;Description automatically generated">
            <a:extLst>
              <a:ext uri="{FF2B5EF4-FFF2-40B4-BE49-F238E27FC236}">
                <a16:creationId xmlns:a16="http://schemas.microsoft.com/office/drawing/2014/main" id="{1288557C-5949-0360-8124-AF641ADE1730}"/>
              </a:ext>
            </a:extLst>
          </p:cNvPr>
          <p:cNvPicPr>
            <a:picLocks noChangeAspect="1"/>
          </p:cNvPicPr>
          <p:nvPr/>
        </p:nvPicPr>
        <p:blipFill rotWithShape="1">
          <a:blip r:embed="rId2">
            <a:extLst>
              <a:ext uri="{28A0092B-C50C-407E-A947-70E740481C1C}">
                <a14:useLocalDpi xmlns:a14="http://schemas.microsoft.com/office/drawing/2010/main" val="0"/>
              </a:ext>
            </a:extLst>
          </a:blip>
          <a:srcRect r="29185"/>
          <a:stretch/>
        </p:blipFill>
        <p:spPr>
          <a:xfrm>
            <a:off x="7291102" y="859769"/>
            <a:ext cx="4596093" cy="3032298"/>
          </a:xfrm>
          <a:prstGeom prst="rect">
            <a:avLst/>
          </a:prstGeom>
        </p:spPr>
      </p:pic>
      <p:pic>
        <p:nvPicPr>
          <p:cNvPr id="14" name="Picture 13" descr="Chart, surface chart&#10;&#10;Description automatically generated">
            <a:extLst>
              <a:ext uri="{FF2B5EF4-FFF2-40B4-BE49-F238E27FC236}">
                <a16:creationId xmlns:a16="http://schemas.microsoft.com/office/drawing/2014/main" id="{C6A71EDD-57A8-F772-E73A-A2947DC25B7C}"/>
              </a:ext>
            </a:extLst>
          </p:cNvPr>
          <p:cNvPicPr>
            <a:picLocks noChangeAspect="1"/>
          </p:cNvPicPr>
          <p:nvPr/>
        </p:nvPicPr>
        <p:blipFill rotWithShape="1">
          <a:blip r:embed="rId3">
            <a:extLst>
              <a:ext uri="{28A0092B-C50C-407E-A947-70E740481C1C}">
                <a14:useLocalDpi xmlns:a14="http://schemas.microsoft.com/office/drawing/2010/main" val="0"/>
              </a:ext>
            </a:extLst>
          </a:blip>
          <a:srcRect l="-1" r="29218"/>
          <a:stretch/>
        </p:blipFill>
        <p:spPr>
          <a:xfrm>
            <a:off x="4743587" y="3232786"/>
            <a:ext cx="4571262" cy="3032298"/>
          </a:xfrm>
          <a:prstGeom prst="rect">
            <a:avLst/>
          </a:prstGeom>
        </p:spPr>
      </p:pic>
      <p:sp>
        <p:nvSpPr>
          <p:cNvPr id="9" name="Footer Placeholder 4">
            <a:extLst>
              <a:ext uri="{FF2B5EF4-FFF2-40B4-BE49-F238E27FC236}">
                <a16:creationId xmlns:a16="http://schemas.microsoft.com/office/drawing/2014/main" id="{A06F3695-B79E-3E33-D3A3-7E74F8B03AA2}"/>
              </a:ext>
            </a:extLst>
          </p:cNvPr>
          <p:cNvSpPr>
            <a:spLocks noGrp="1"/>
          </p:cNvSpPr>
          <p:nvPr>
            <p:ph type="ftr" sz="quarter" idx="3"/>
          </p:nvPr>
        </p:nvSpPr>
        <p:spPr>
          <a:xfrm>
            <a:off x="2040804" y="6504216"/>
            <a:ext cx="8349491" cy="242873"/>
          </a:xfrm>
        </p:spPr>
        <p:txBody>
          <a:bodyPr anchor="t">
            <a:normAutofit/>
          </a:bodyPr>
          <a:lstStyle/>
          <a:p>
            <a:pPr>
              <a:spcAft>
                <a:spcPts val="600"/>
              </a:spcAft>
              <a:defRPr/>
            </a:pPr>
            <a:r>
              <a:rPr lang="en-US" dirty="0"/>
              <a:t>Michael Glochowsky | Tungsten Targets in the MTA Hall and PIP-II</a:t>
            </a:r>
            <a:endParaRPr lang="en-US" b="1" dirty="0"/>
          </a:p>
        </p:txBody>
      </p:sp>
    </p:spTree>
    <p:extLst>
      <p:ext uri="{BB962C8B-B14F-4D97-AF65-F5344CB8AC3E}">
        <p14:creationId xmlns:p14="http://schemas.microsoft.com/office/powerpoint/2010/main" val="3101409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C58025-95EF-B1B1-0006-5F7EDE69C7D3}"/>
              </a:ext>
            </a:extLst>
          </p:cNvPr>
          <p:cNvSpPr>
            <a:spLocks noGrp="1"/>
          </p:cNvSpPr>
          <p:nvPr>
            <p:ph type="title"/>
          </p:nvPr>
        </p:nvSpPr>
        <p:spPr/>
        <p:txBody>
          <a:bodyPr/>
          <a:lstStyle/>
          <a:p>
            <a:r>
              <a:rPr lang="en-US" dirty="0"/>
              <a:t>Conclusions </a:t>
            </a:r>
          </a:p>
        </p:txBody>
      </p:sp>
      <p:sp>
        <p:nvSpPr>
          <p:cNvPr id="4" name="Date Placeholder 3">
            <a:extLst>
              <a:ext uri="{FF2B5EF4-FFF2-40B4-BE49-F238E27FC236}">
                <a16:creationId xmlns:a16="http://schemas.microsoft.com/office/drawing/2014/main" id="{CF909204-B4EA-BD39-B30B-F45BA6E3A2FE}"/>
              </a:ext>
            </a:extLst>
          </p:cNvPr>
          <p:cNvSpPr>
            <a:spLocks noGrp="1"/>
          </p:cNvSpPr>
          <p:nvPr>
            <p:ph type="dt" sz="half" idx="2"/>
          </p:nvPr>
        </p:nvSpPr>
        <p:spPr/>
        <p:txBody>
          <a:bodyPr/>
          <a:lstStyle/>
          <a:p>
            <a:pPr>
              <a:defRPr/>
            </a:pPr>
            <a:fld id="{57ADAB69-348E-2C41-AF41-E98D046040A4}" type="datetime1">
              <a:rPr lang="en-US" smtClean="0"/>
              <a:pPr>
                <a:defRPr/>
              </a:pPr>
              <a:t>8/9/2022</a:t>
            </a:fld>
            <a:endParaRPr lang="en-US" dirty="0"/>
          </a:p>
        </p:txBody>
      </p:sp>
      <p:sp>
        <p:nvSpPr>
          <p:cNvPr id="6" name="Slide Number Placeholder 5">
            <a:extLst>
              <a:ext uri="{FF2B5EF4-FFF2-40B4-BE49-F238E27FC236}">
                <a16:creationId xmlns:a16="http://schemas.microsoft.com/office/drawing/2014/main" id="{EAB46EBD-ABB0-FA0F-F38C-7F313BAB794A}"/>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7" name="Content Placeholder 1">
            <a:extLst>
              <a:ext uri="{FF2B5EF4-FFF2-40B4-BE49-F238E27FC236}">
                <a16:creationId xmlns:a16="http://schemas.microsoft.com/office/drawing/2014/main" id="{DDA0739E-8A36-4202-8988-2BB80051C904}"/>
              </a:ext>
            </a:extLst>
          </p:cNvPr>
          <p:cNvSpPr>
            <a:spLocks noGrp="1"/>
          </p:cNvSpPr>
          <p:nvPr>
            <p:ph idx="1"/>
          </p:nvPr>
        </p:nvSpPr>
        <p:spPr>
          <a:xfrm>
            <a:off x="304805" y="971552"/>
            <a:ext cx="4296692" cy="5059363"/>
          </a:xfrm>
        </p:spPr>
        <p:txBody>
          <a:bodyPr/>
          <a:lstStyle/>
          <a:p>
            <a:pPr marL="0" indent="0">
              <a:buNone/>
            </a:pPr>
            <a:r>
              <a:rPr lang="en-US" sz="1800" dirty="0">
                <a:solidFill>
                  <a:srgbClr val="003087"/>
                </a:solidFill>
                <a:latin typeface="Arial"/>
                <a:ea typeface="+mn-ea"/>
                <a:cs typeface="+mn-cs"/>
              </a:rPr>
              <a:t>The MTA muon beam will work for both target geometries investigated, but the four slice geometry will be more optimized for cooling. Both targets will not melt when exposed to the full </a:t>
            </a:r>
            <a:r>
              <a:rPr lang="en-US" sz="1800" dirty="0" err="1">
                <a:solidFill>
                  <a:srgbClr val="003087"/>
                </a:solidFill>
                <a:latin typeface="Arial"/>
                <a:ea typeface="+mn-ea"/>
                <a:cs typeface="+mn-cs"/>
              </a:rPr>
              <a:t>Linac</a:t>
            </a:r>
            <a:r>
              <a:rPr lang="en-US" sz="1800" dirty="0">
                <a:solidFill>
                  <a:srgbClr val="003087"/>
                </a:solidFill>
                <a:latin typeface="Arial"/>
                <a:ea typeface="+mn-ea"/>
                <a:cs typeface="+mn-cs"/>
              </a:rPr>
              <a:t> intensity either.</a:t>
            </a:r>
          </a:p>
          <a:p>
            <a:pPr marL="0" indent="0">
              <a:buNone/>
            </a:pPr>
            <a:endParaRPr lang="en-US" sz="1800" dirty="0">
              <a:solidFill>
                <a:srgbClr val="003087"/>
              </a:solidFill>
              <a:latin typeface="Arial"/>
              <a:ea typeface="+mn-ea"/>
              <a:cs typeface="+mn-cs"/>
            </a:endParaRPr>
          </a:p>
          <a:p>
            <a:pPr marL="0" indent="0">
              <a:buNone/>
            </a:pPr>
            <a:r>
              <a:rPr lang="en-US" sz="1800" dirty="0">
                <a:solidFill>
                  <a:srgbClr val="003087"/>
                </a:solidFill>
                <a:latin typeface="Arial"/>
                <a:ea typeface="+mn-ea"/>
                <a:cs typeface="+mn-cs"/>
              </a:rPr>
              <a:t>For PIP-II to not melt the 8 cm thick tungsten target during muon beam production, the PIP-II beam will either require 0.02 mA of current if firing as a continuous beam, or will require firing at 3 Hz 5 </a:t>
            </a:r>
            <a:r>
              <a:rPr lang="en-US" sz="1800" dirty="0" err="1">
                <a:solidFill>
                  <a:srgbClr val="003087"/>
                </a:solidFill>
                <a:latin typeface="Arial"/>
                <a:ea typeface="+mn-ea"/>
                <a:cs typeface="+mn-cs"/>
              </a:rPr>
              <a:t>ms</a:t>
            </a:r>
            <a:r>
              <a:rPr lang="en-US" sz="1800" dirty="0">
                <a:solidFill>
                  <a:srgbClr val="003087"/>
                </a:solidFill>
                <a:latin typeface="Arial"/>
                <a:ea typeface="+mn-ea"/>
                <a:cs typeface="+mn-cs"/>
              </a:rPr>
              <a:t> pulses at 2 mA of current. This pulsing could be done by removing H- particles from the PIP-II beam, perhaps via infrared lasers and magnets</a:t>
            </a:r>
          </a:p>
          <a:p>
            <a:pPr marL="0" indent="0">
              <a:buNone/>
            </a:pPr>
            <a:endParaRPr lang="en-US" sz="2000" dirty="0">
              <a:solidFill>
                <a:srgbClr val="003087"/>
              </a:solidFill>
              <a:latin typeface="Arial"/>
              <a:ea typeface="+mn-ea"/>
              <a:cs typeface="+mn-cs"/>
            </a:endParaRPr>
          </a:p>
        </p:txBody>
      </p:sp>
      <p:sp>
        <p:nvSpPr>
          <p:cNvPr id="9" name="TextBox 8">
            <a:extLst>
              <a:ext uri="{FF2B5EF4-FFF2-40B4-BE49-F238E27FC236}">
                <a16:creationId xmlns:a16="http://schemas.microsoft.com/office/drawing/2014/main" id="{C479B778-DBD1-74C6-41D9-3120224CE118}"/>
              </a:ext>
            </a:extLst>
          </p:cNvPr>
          <p:cNvSpPr txBox="1"/>
          <p:nvPr/>
        </p:nvSpPr>
        <p:spPr>
          <a:xfrm>
            <a:off x="4778470" y="971552"/>
            <a:ext cx="3657600" cy="4801314"/>
          </a:xfrm>
          <a:prstGeom prst="rect">
            <a:avLst/>
          </a:prstGeom>
          <a:noFill/>
        </p:spPr>
        <p:txBody>
          <a:bodyPr wrap="square">
            <a:spAutoFit/>
          </a:bodyPr>
          <a:lstStyle/>
          <a:p>
            <a:pPr marL="0" indent="0">
              <a:buNone/>
            </a:pPr>
            <a:r>
              <a:rPr lang="en-US" sz="1800" dirty="0">
                <a:solidFill>
                  <a:srgbClr val="003087"/>
                </a:solidFill>
                <a:latin typeface="Arial"/>
                <a:ea typeface="+mn-ea"/>
                <a:cs typeface="+mn-cs"/>
              </a:rPr>
              <a:t>For ITA applications, different targets can be designed to produce a primary beam adapted to different experiments, i.e.:</a:t>
            </a:r>
          </a:p>
          <a:p>
            <a:pPr marL="0" indent="0">
              <a:buNone/>
            </a:pPr>
            <a:endParaRPr lang="en-US" sz="1800" dirty="0">
              <a:solidFill>
                <a:srgbClr val="003087"/>
              </a:solidFill>
              <a:latin typeface="Arial"/>
              <a:ea typeface="+mn-ea"/>
              <a:cs typeface="+mn-cs"/>
            </a:endParaRPr>
          </a:p>
          <a:p>
            <a:pPr marL="285750" indent="-285750">
              <a:buFont typeface="Arial" panose="020B0604020202020204" pitchFamily="34" charset="0"/>
              <a:buChar char="•"/>
            </a:pPr>
            <a:r>
              <a:rPr lang="en-US" sz="1800" dirty="0">
                <a:solidFill>
                  <a:srgbClr val="003087"/>
                </a:solidFill>
                <a:latin typeface="Arial"/>
                <a:ea typeface="+mn-ea"/>
                <a:cs typeface="+mn-cs"/>
              </a:rPr>
              <a:t>A curved target can create a uniform beam with a specified width, or in general changes flux profile</a:t>
            </a:r>
          </a:p>
          <a:p>
            <a:pPr marL="285750" indent="-285750">
              <a:buFont typeface="Arial" panose="020B0604020202020204" pitchFamily="34" charset="0"/>
              <a:buChar char="•"/>
            </a:pPr>
            <a:r>
              <a:rPr lang="en-US" sz="1800" dirty="0">
                <a:solidFill>
                  <a:srgbClr val="003087"/>
                </a:solidFill>
                <a:latin typeface="Arial"/>
                <a:ea typeface="+mn-ea"/>
                <a:cs typeface="+mn-cs"/>
              </a:rPr>
              <a:t>A lower energy beam – the average primary beam energy drops ~40 MeV/cm in tungsten (the energy spread will be large)</a:t>
            </a:r>
          </a:p>
          <a:p>
            <a:pPr marL="285750" indent="-285750">
              <a:buFont typeface="Arial" panose="020B0604020202020204" pitchFamily="34" charset="0"/>
              <a:buChar char="•"/>
            </a:pPr>
            <a:r>
              <a:rPr lang="en-US" sz="1800" dirty="0">
                <a:solidFill>
                  <a:srgbClr val="003087"/>
                </a:solidFill>
                <a:latin typeface="Arial"/>
                <a:ea typeface="+mn-ea"/>
                <a:cs typeface="+mn-cs"/>
              </a:rPr>
              <a:t>A neutron-rich beam or general mixed beam (pions, muons, electrons in addition to protons)</a:t>
            </a:r>
          </a:p>
        </p:txBody>
      </p:sp>
      <p:pic>
        <p:nvPicPr>
          <p:cNvPr id="11" name="Picture 10" descr="A picture containing table&#10;&#10;Description automatically generated">
            <a:extLst>
              <a:ext uri="{FF2B5EF4-FFF2-40B4-BE49-F238E27FC236}">
                <a16:creationId xmlns:a16="http://schemas.microsoft.com/office/drawing/2014/main" id="{EC037406-1FDF-94F3-C233-4F2AEF9B44BF}"/>
              </a:ext>
            </a:extLst>
          </p:cNvPr>
          <p:cNvPicPr>
            <a:picLocks noChangeAspect="1"/>
          </p:cNvPicPr>
          <p:nvPr/>
        </p:nvPicPr>
        <p:blipFill rotWithShape="1">
          <a:blip r:embed="rId2">
            <a:extLst>
              <a:ext uri="{28A0092B-C50C-407E-A947-70E740481C1C}">
                <a14:useLocalDpi xmlns:a14="http://schemas.microsoft.com/office/drawing/2010/main" val="0"/>
              </a:ext>
            </a:extLst>
          </a:blip>
          <a:srcRect l="14730" t="17205" r="14589"/>
          <a:stretch/>
        </p:blipFill>
        <p:spPr>
          <a:xfrm>
            <a:off x="8495067" y="971552"/>
            <a:ext cx="3362632" cy="3938993"/>
          </a:xfrm>
          <a:prstGeom prst="rect">
            <a:avLst/>
          </a:prstGeom>
        </p:spPr>
      </p:pic>
      <p:sp>
        <p:nvSpPr>
          <p:cNvPr id="12" name="Footer Placeholder 4">
            <a:extLst>
              <a:ext uri="{FF2B5EF4-FFF2-40B4-BE49-F238E27FC236}">
                <a16:creationId xmlns:a16="http://schemas.microsoft.com/office/drawing/2014/main" id="{F74484D6-0317-E45B-1706-17FEA4DF2DFD}"/>
              </a:ext>
            </a:extLst>
          </p:cNvPr>
          <p:cNvSpPr>
            <a:spLocks noGrp="1"/>
          </p:cNvSpPr>
          <p:nvPr>
            <p:ph type="ftr" sz="quarter" idx="3"/>
          </p:nvPr>
        </p:nvSpPr>
        <p:spPr>
          <a:xfrm>
            <a:off x="2040804" y="6504216"/>
            <a:ext cx="8349491" cy="242873"/>
          </a:xfrm>
        </p:spPr>
        <p:txBody>
          <a:bodyPr anchor="t">
            <a:normAutofit/>
          </a:bodyPr>
          <a:lstStyle/>
          <a:p>
            <a:pPr>
              <a:spcAft>
                <a:spcPts val="600"/>
              </a:spcAft>
              <a:defRPr/>
            </a:pPr>
            <a:r>
              <a:rPr lang="en-US" dirty="0"/>
              <a:t>Michael Glochowsky | Tungsten Targets in the MTA Hall and PIP-II</a:t>
            </a:r>
            <a:endParaRPr lang="en-US" b="1" dirty="0"/>
          </a:p>
        </p:txBody>
      </p:sp>
    </p:spTree>
    <p:extLst>
      <p:ext uri="{BB962C8B-B14F-4D97-AF65-F5344CB8AC3E}">
        <p14:creationId xmlns:p14="http://schemas.microsoft.com/office/powerpoint/2010/main" val="3202128583"/>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573A5FB-5557-8C48-9CB5-6328C0B4C541}" vid="{ED4BEDF9-C765-194C-BDE5-2412E78B4C92}"/>
    </a:ext>
  </a:extLst>
</a:theme>
</file>

<file path=ppt/theme/theme2.xml><?xml version="1.0" encoding="utf-8"?>
<a:theme xmlns:a="http://schemas.openxmlformats.org/drawingml/2006/main" name="36x48_ScientistPoster_092315_Horizont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Scientific_Poster_36x48_HOR_100716" id="{0897E421-B4AB-3B48-9725-D153BE0A3E0B}" vid="{F87F2FE4-D33E-CD42-9E33-755652E7419C}"/>
    </a:ext>
  </a:extLst>
</a:theme>
</file>

<file path=docProps/app.xml><?xml version="1.0" encoding="utf-8"?>
<Properties xmlns="http://schemas.openxmlformats.org/officeDocument/2006/extended-properties" xmlns:vt="http://schemas.openxmlformats.org/officeDocument/2006/docPropsVTypes">
  <TotalTime>117146</TotalTime>
  <Words>938</Words>
  <Application>Microsoft Office PowerPoint</Application>
  <PresentationFormat>Widescreen</PresentationFormat>
  <Paragraphs>108</Paragraphs>
  <Slides>10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Droid Sans</vt:lpstr>
      <vt:lpstr>Helvetica</vt:lpstr>
      <vt:lpstr>Fermilab_PPT_090915</vt:lpstr>
      <vt:lpstr>36x48_ScientistPoster_092315_Horizontal</vt:lpstr>
      <vt:lpstr>PowerPoint Presentation</vt:lpstr>
      <vt:lpstr>Target Housing and Positioning</vt:lpstr>
      <vt:lpstr>PowerPoint Presentation</vt:lpstr>
      <vt:lpstr>Initial Target Geometry and Mechanical Analysis</vt:lpstr>
      <vt:lpstr>PowerPoint Presentation</vt:lpstr>
      <vt:lpstr>Proposed Muon Beam Production Targets</vt:lpstr>
      <vt:lpstr>MTA Test Results</vt:lpstr>
      <vt:lpstr>PIP-II Test Results</vt:lpstr>
      <vt:lpstr>Conclusions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Radiological Controls for Normal Operating Conditions</dc:title>
  <dc:creator>Carol J Johnstone</dc:creator>
  <cp:lastModifiedBy>Gabriel Angelo Glochowsky</cp:lastModifiedBy>
  <cp:revision>165</cp:revision>
  <dcterms:created xsi:type="dcterms:W3CDTF">2022-02-03T15:30:14Z</dcterms:created>
  <dcterms:modified xsi:type="dcterms:W3CDTF">2022-08-09T12:23:47Z</dcterms:modified>
</cp:coreProperties>
</file>