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6" r:id="rId3"/>
    <p:sldId id="376" r:id="rId4"/>
    <p:sldId id="377" r:id="rId5"/>
    <p:sldId id="356" r:id="rId6"/>
    <p:sldId id="386" r:id="rId7"/>
    <p:sldId id="385" r:id="rId8"/>
    <p:sldId id="387" r:id="rId9"/>
    <p:sldId id="378" r:id="rId10"/>
    <p:sldId id="370" r:id="rId11"/>
    <p:sldId id="379" r:id="rId12"/>
    <p:sldId id="380" r:id="rId13"/>
    <p:sldId id="381" r:id="rId14"/>
    <p:sldId id="384" r:id="rId15"/>
    <p:sldId id="382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5000" autoAdjust="0"/>
  </p:normalViewPr>
  <p:slideViewPr>
    <p:cSldViewPr snapToGrid="0">
      <p:cViewPr>
        <p:scale>
          <a:sx n="67" d="100"/>
          <a:sy n="67" d="100"/>
        </p:scale>
        <p:origin x="8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8E6D-995F-4396-A93E-ACDBD3CD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367D6-4253-445E-B249-89EF230A9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D8465-798B-4E66-8520-566D4962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DCC89-5557-4ED8-A4E7-48F3BD52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C6778-B192-4F06-8F7F-85C4DE18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16BC-B999-4293-9B4E-37475C09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FEBDF-4F8B-443F-8B24-063E07DE4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5940-ED1B-449D-A834-8DE3FA76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F94C3-A163-4D84-9309-82EE16CE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28F7-71DC-4E3B-B1FA-C0C1E54A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26782-2627-43D0-B03D-86D9E7B86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A5C43-C22D-4043-A4D5-72D99A336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DBDE-FA17-45E1-BE6A-9BB1D7AF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241F7-4966-4040-9CA0-8CC75001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374C-BDE9-4625-9489-623B212F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2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6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D313-7069-44BE-9562-0A0E0DBA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7CD8-22AC-43EF-9817-D181A666E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CBB8-8E19-47BC-8DF0-F30E5320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1147-EE59-439D-A49B-D369504F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194B-87B3-40D1-82F5-6082AEBC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6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96333" y="778761"/>
            <a:ext cx="11590867" cy="24384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18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96333" y="778761"/>
            <a:ext cx="11590867" cy="24384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346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96333" y="778761"/>
            <a:ext cx="11590867" cy="24384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73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96333" y="778761"/>
            <a:ext cx="11590867" cy="24384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62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74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96333" y="778761"/>
            <a:ext cx="11590867" cy="24384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84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9E0B-712B-4D65-814F-CCB1A1BE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F59B-0150-4E8C-B212-67DEDBCA3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B8B2E-2C5D-44A3-BBC4-686F5BAF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AD001-600D-4F9E-AFBA-F9E1A92A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4F09-BA91-4071-9CD4-6226A304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4838-EDF7-4B6F-A599-7D9C01B8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5150-1BC7-47B8-95F7-130E6246F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D2413-B1C0-4FB7-84E0-801F9EEC7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99B4-970D-4EDD-9094-2EAEB18D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67117-56C3-49EC-A298-555CF1B3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4FBAB-4EB6-41DB-88EC-CD5079ED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C77E-ADC4-4619-B1EB-A7C52855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9CA00-55EC-407B-86C4-631740E0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45BB9-FEC0-4FCA-B796-56DDED7D9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13925-FC88-4BD0-B08E-F61196FFF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A465C-7946-4CE1-85E7-8EF56A8E8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A8DB7-1A5C-4FE9-8034-6031190F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0386C-A89A-46E2-A6A9-D4C3E904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3A8C7-8C7C-4A1B-973F-6CFA4197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87EF-06AA-4A87-944C-56694968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1012E-5EAA-4DE7-B9E7-A9C3EEEF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70DA4-7D2B-4394-A253-D258D126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A524C-1C03-4A5E-99E2-AD6FE19C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3F112-9967-42C6-97ED-4262B2A9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204F7-B7AC-47DC-94EE-E3578294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A869C-35E2-457A-AB47-FF94B5D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FAA3-4445-4AC9-A433-91D89431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2110-B4D9-4C22-99A5-2D7236C5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6AB63-072F-4583-87DC-1089B14E3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4EBDE-A69B-40E4-A439-A5B71D1C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D4191-48E5-4049-B87D-15A606F0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C4962-F010-48A0-8B1F-C61953FF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F41A-1C00-4612-AC75-24B122A8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466A5-A60F-473E-8DF5-AC296B400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1C949-2046-4FF3-A427-1491337CF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EAAE-757D-460B-8DCE-49A35E80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FEB45-E0CB-4019-B31B-9B94B10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A57BA-6196-4D24-BDD9-19C167C8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F5FCE-2DCA-4D2F-A3CF-EB10FF8E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64481-C5C2-4C0D-A8A8-030220638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BEAA5-AA49-4FA5-85DA-B361B99BF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6AB5-6705-4A04-B8EC-00217196941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BE23-141C-4092-8590-44C866F62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EDE74-A914-41F7-9ED4-5F2571B8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EC0C-722B-4B70-8230-248268684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0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A7E22-7734-47F4-B2ED-D3E27FF1C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792" y="5132817"/>
            <a:ext cx="11332308" cy="1247725"/>
          </a:xfrm>
        </p:spPr>
        <p:txBody>
          <a:bodyPr/>
          <a:lstStyle/>
          <a:p>
            <a:pPr algn="ctr"/>
            <a:r>
              <a:rPr lang="en-US" dirty="0"/>
              <a:t>Alex Perez, Mentors C. Johnstone, J. Johnstone</a:t>
            </a:r>
          </a:p>
          <a:p>
            <a:pPr algn="ctr"/>
            <a:r>
              <a:rPr lang="en-US" dirty="0"/>
              <a:t>ITA Planning Workshop</a:t>
            </a:r>
          </a:p>
          <a:p>
            <a:pPr algn="ctr"/>
            <a:r>
              <a:rPr lang="en-US" dirty="0"/>
              <a:t>Aug 9-10</a:t>
            </a:r>
          </a:p>
          <a:p>
            <a:pPr algn="ctr"/>
            <a:r>
              <a:rPr lang="en-US" dirty="0"/>
              <a:t>Fermilab, Batavia, 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552BA-2B8A-499F-8DAD-36564D3890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MTA primary beamline description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97850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336AD-CFE4-C1AC-51EB-305709FB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Envelope, Emittance and Courant Snyder functions (Twiss)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3000-8C1F-0767-6A96-D687A56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A43B-5002-37C5-EC8D-8E9F8D4F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1333B6-9D10-25A1-8666-46AA43275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784" y="1122680"/>
            <a:ext cx="4764616" cy="4525963"/>
          </a:xfrm>
        </p:spPr>
        <p:txBody>
          <a:bodyPr/>
          <a:lstStyle/>
          <a:p>
            <a:r>
              <a:rPr lang="en-US" sz="2000" dirty="0"/>
              <a:t>The beam envelope is described by the elliptical functions and the emittance  </a:t>
            </a:r>
          </a:p>
          <a:p>
            <a:r>
              <a:rPr lang="en-US" sz="2000" dirty="0"/>
              <a:t>The beam envelope; i.e. sigma matrix  is equivalent to the </a:t>
            </a:r>
            <a:r>
              <a:rPr lang="en-US" sz="2000" dirty="0" err="1"/>
              <a:t>twiss</a:t>
            </a:r>
            <a:r>
              <a:rPr lang="en-US" sz="2000" dirty="0"/>
              <a:t> functions which describe the beam envelope; their matrix transformations along the beamline are identical</a:t>
            </a:r>
          </a:p>
          <a:p>
            <a:r>
              <a:rPr lang="en-US" sz="2000" dirty="0"/>
              <a:t>Fitting a sigma matrix to profile data or </a:t>
            </a:r>
            <a:r>
              <a:rPr lang="en-US" sz="2000" dirty="0" err="1"/>
              <a:t>twiss</a:t>
            </a:r>
            <a:r>
              <a:rPr lang="en-US" sz="2000" dirty="0"/>
              <a:t> functions with emittance should give identical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6A7820-1121-86EF-5897-D2676FC59899}"/>
                  </a:ext>
                </a:extLst>
              </p:cNvPr>
              <p:cNvSpPr/>
              <p:nvPr/>
            </p:nvSpPr>
            <p:spPr>
              <a:xfrm>
                <a:off x="6339840" y="3820259"/>
                <a:ext cx="3655965" cy="708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6A7820-1121-86EF-5897-D2676FC59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40" y="3820259"/>
                <a:ext cx="3655965" cy="708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35C0AB-1C18-85E3-C53F-0B86BCC20264}"/>
                  </a:ext>
                </a:extLst>
              </p:cNvPr>
              <p:cNvSpPr txBox="1"/>
              <p:nvPr/>
            </p:nvSpPr>
            <p:spPr>
              <a:xfrm>
                <a:off x="6134360" y="261127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h𝑎𝑙𝑓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𝑏𝑒𝑎𝑚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𝑤𝑖𝑑𝑡h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35C0AB-1C18-85E3-C53F-0B86BCC20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60" y="2611274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8EDBAF-B080-C0B1-1AF2-C62B3CFB4336}"/>
                  </a:ext>
                </a:extLst>
              </p:cNvPr>
              <p:cNvSpPr txBox="1"/>
              <p:nvPr/>
            </p:nvSpPr>
            <p:spPr>
              <a:xfrm>
                <a:off x="6070181" y="1998875"/>
                <a:ext cx="4572000" cy="613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𝑔𝑖𝑣𝑒𝑠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8EDBAF-B080-C0B1-1AF2-C62B3CFB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181" y="1998875"/>
                <a:ext cx="4572000" cy="6133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91D752-97C5-DCE6-2705-342A1B771923}"/>
                  </a:ext>
                </a:extLst>
              </p:cNvPr>
              <p:cNvSpPr/>
              <p:nvPr/>
            </p:nvSpPr>
            <p:spPr>
              <a:xfrm>
                <a:off x="6227682" y="1200327"/>
                <a:ext cx="4070410" cy="71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dirty="0"/>
                  <a:t>Taking the derivative with respect to x’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91D752-97C5-DCE6-2705-342A1B771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82" y="1200327"/>
                <a:ext cx="4070410" cy="715902"/>
              </a:xfrm>
              <a:prstGeom prst="rect">
                <a:avLst/>
              </a:prstGeom>
              <a:blipFill>
                <a:blip r:embed="rId5"/>
                <a:stretch>
                  <a:fillRect l="-1349" t="-5128" r="-15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777845B-44CD-6E4F-2436-B5880FBA143F}"/>
              </a:ext>
            </a:extLst>
          </p:cNvPr>
          <p:cNvSpPr txBox="1"/>
          <p:nvPr/>
        </p:nvSpPr>
        <p:spPr>
          <a:xfrm>
            <a:off x="6286760" y="3138822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This width is what you measure on a profile monitor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19B927-0414-233D-6555-6550514FD1C2}"/>
              </a:ext>
            </a:extLst>
          </p:cNvPr>
          <p:cNvSpPr txBox="1">
            <a:spLocks/>
          </p:cNvSpPr>
          <p:nvPr/>
        </p:nvSpPr>
        <p:spPr bwMode="auto">
          <a:xfrm>
            <a:off x="1026825" y="5017673"/>
            <a:ext cx="96020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practice, you often know the </a:t>
            </a:r>
            <a:r>
              <a:rPr lang="en-US" sz="2000" dirty="0">
                <a:solidFill>
                  <a:srgbClr val="C00000"/>
                </a:solidFill>
              </a:rPr>
              <a:t>emittance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variation along the beamline in a plane is confined to fitting two parameters,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  and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.  However, the emittance can also be fit if there are sufficient profile measurements.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5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336AD-CFE4-C1AC-51EB-305709FB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9061"/>
            <a:ext cx="11582400" cy="427877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The envelope function: in sigma &amp; </a:t>
            </a:r>
            <a:r>
              <a:rPr lang="en-US" sz="3200" dirty="0" err="1">
                <a:solidFill>
                  <a:schemeClr val="tx2"/>
                </a:solidFill>
              </a:rPr>
              <a:t>twiss</a:t>
            </a:r>
            <a:r>
              <a:rPr lang="en-US" sz="3200" dirty="0">
                <a:solidFill>
                  <a:schemeClr val="tx2"/>
                </a:solidFill>
              </a:rPr>
              <a:t> parameters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3000-8C1F-0767-6A96-D687A56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A43B-5002-37C5-EC8D-8E9F8D4F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586E8-C93A-B640-0476-01907566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727"/>
          <a:stretch>
            <a:fillRect/>
          </a:stretch>
        </p:blipFill>
        <p:spPr bwMode="auto">
          <a:xfrm>
            <a:off x="6563360" y="1200299"/>
            <a:ext cx="4683760" cy="333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C65139B-4172-CD5C-549A-5D30F1A3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522"/>
          <a:stretch>
            <a:fillRect/>
          </a:stretch>
        </p:blipFill>
        <p:spPr bwMode="auto">
          <a:xfrm rot="10800000">
            <a:off x="982436" y="1009103"/>
            <a:ext cx="4818924" cy="34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1BB14AF5-22EB-A0C9-6FC7-E4F956FD350A}"/>
              </a:ext>
            </a:extLst>
          </p:cNvPr>
          <p:cNvSpPr/>
          <p:nvPr/>
        </p:nvSpPr>
        <p:spPr>
          <a:xfrm>
            <a:off x="5953760" y="3048000"/>
            <a:ext cx="4572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87F2834-ABDC-940E-CE55-E45C98CB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96333" y="4874269"/>
            <a:ext cx="6795347" cy="92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B2F0E2F-4E41-3E45-3368-9F5F4D32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960" y="5105400"/>
            <a:ext cx="1476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C60762-CA08-6249-5589-36A43C81B8AE}"/>
              </a:ext>
            </a:extLst>
          </p:cNvPr>
          <p:cNvSpPr txBox="1"/>
          <p:nvPr/>
        </p:nvSpPr>
        <p:spPr>
          <a:xfrm>
            <a:off x="884936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  </a:t>
            </a:r>
            <a:r>
              <a:rPr lang="en-US" dirty="0">
                <a:sym typeface="Symbol"/>
              </a:rPr>
              <a:t> 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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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D34EA7-EB3D-EE0D-A3BC-4D25078FA81A}"/>
              </a:ext>
            </a:extLst>
          </p:cNvPr>
          <p:cNvSpPr txBox="1"/>
          <p:nvPr/>
        </p:nvSpPr>
        <p:spPr>
          <a:xfrm>
            <a:off x="2448560" y="58174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    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1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336AD-CFE4-C1AC-51EB-305709FB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</a:t>
            </a:r>
            <a:r>
              <a:rPr lang="en-US" dirty="0"/>
              <a:t>take 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3000-8C1F-0767-6A96-D687A56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A43B-5002-37C5-EC8D-8E9F8D4F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2BBAFE-52FC-EECF-D31B-AAC10B0B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6926"/>
            <a:ext cx="7140587" cy="4977314"/>
          </a:xfrm>
        </p:spPr>
        <p:txBody>
          <a:bodyPr/>
          <a:lstStyle/>
          <a:p>
            <a:r>
              <a:rPr lang="en-US" sz="2000" dirty="0"/>
              <a:t>Magnetic fields even nonlinear ones always conserve phase space: </a:t>
            </a:r>
            <a:r>
              <a:rPr lang="en-US" sz="2000" dirty="0">
                <a:sym typeface="Symbol"/>
              </a:rPr>
              <a:t></a:t>
            </a:r>
            <a:r>
              <a:rPr lang="en-US" sz="2000" dirty="0"/>
              <a:t> x </a:t>
            </a:r>
            <a:r>
              <a:rPr lang="en-US" sz="2000" dirty="0" err="1"/>
              <a:t>x</a:t>
            </a:r>
            <a:r>
              <a:rPr lang="en-US" sz="2000" dirty="0"/>
              <a:t>’</a:t>
            </a:r>
          </a:p>
          <a:p>
            <a:r>
              <a:rPr lang="en-US" sz="2000" dirty="0"/>
              <a:t>Linear equations of motion (dropping the kinematical or angular term in the Hamiltonian) constrain particle motion to a phase ellipse, where </a:t>
            </a:r>
            <a:r>
              <a:rPr lang="en-US" sz="2000" dirty="0" err="1"/>
              <a:t>x,x</a:t>
            </a:r>
            <a:r>
              <a:rPr lang="en-US" sz="2000" dirty="0"/>
              <a:t>’ are the individual coordinates of a particle in one plane (midplane symmetry preserves independent particle motion in a plane)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, 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the area of the phase ellipse,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, and  are the Courant Snyder, so-called Twiss parameters which like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the matrix represent the envelope of the beam not individual particle motion.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>
                <a:latin typeface="+mn-lt"/>
                <a:cs typeface="+mn-cs"/>
                <a:sym typeface="Symbol"/>
              </a:rPr>
              <a:t>Note! In strictly linear dynamics individual  particle motion is confined to the ellipse: it moves around the ellipse according to the phase advance (focusing / defocusing) but does not travel inside or outside the perimeter of the ellipse.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endParaRPr lang="en-US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993D608-0938-1717-0954-12790864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987" y="1877422"/>
            <a:ext cx="4441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5C9C8-EB73-A726-C29B-1373FD7B1BA0}"/>
              </a:ext>
            </a:extLst>
          </p:cNvPr>
          <p:cNvSpPr txBox="1">
            <a:spLocks/>
          </p:cNvSpPr>
          <p:nvPr/>
        </p:nvSpPr>
        <p:spPr bwMode="auto">
          <a:xfrm>
            <a:off x="572558" y="4455160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92570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1307EA-1480-9CED-8FEA-B609BF20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Twiss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0CECD-CD53-F625-FC35-688286614C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8/9/2022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7764-E87E-2DB1-AB2B-541774BBF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EB334-00F0-489C-60BC-31CE40879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/>
          <a:stretch/>
        </p:blipFill>
        <p:spPr>
          <a:xfrm>
            <a:off x="304800" y="985858"/>
            <a:ext cx="3666897" cy="302110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E9F34-88D1-0A60-8AE6-2883DF819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/>
          <a:stretch/>
        </p:blipFill>
        <p:spPr>
          <a:xfrm>
            <a:off x="4174245" y="990065"/>
            <a:ext cx="3843509" cy="3016899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6A1E0-45EE-F454-CB3B-A8BCC39AE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/>
          <a:stretch/>
        </p:blipFill>
        <p:spPr>
          <a:xfrm>
            <a:off x="8220302" y="985858"/>
            <a:ext cx="3769978" cy="302110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B2688-1DD9-E332-3686-BA2142E9D434}"/>
              </a:ext>
            </a:extLst>
          </p:cNvPr>
          <p:cNvSpPr txBox="1"/>
          <p:nvPr/>
        </p:nvSpPr>
        <p:spPr>
          <a:xfrm>
            <a:off x="296333" y="4286250"/>
            <a:ext cx="367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given Alignment Deck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33C33-8EEE-E299-E543-686F10661104}"/>
              </a:ext>
            </a:extLst>
          </p:cNvPr>
          <p:cNvSpPr txBox="1"/>
          <p:nvPr/>
        </p:nvSpPr>
        <p:spPr>
          <a:xfrm>
            <a:off x="4174244" y="4286250"/>
            <a:ext cx="38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4th Iteration of Alignment deck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C2A4D-8137-4FC8-507B-662BA4F98459}"/>
              </a:ext>
            </a:extLst>
          </p:cNvPr>
          <p:cNvSpPr txBox="1"/>
          <p:nvPr/>
        </p:nvSpPr>
        <p:spPr>
          <a:xfrm>
            <a:off x="8220302" y="4286250"/>
            <a:ext cx="376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Iteration of Alignment deck </a:t>
            </a:r>
          </a:p>
        </p:txBody>
      </p:sp>
    </p:spTree>
    <p:extLst>
      <p:ext uri="{BB962C8B-B14F-4D97-AF65-F5344CB8AC3E}">
        <p14:creationId xmlns:p14="http://schemas.microsoft.com/office/powerpoint/2010/main" val="239750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F883B8-5DCF-E82E-FD80-75E91DAF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Twiss Functions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C9BF1-3088-C180-D9F5-9D66A9A742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8A71E-4E46-081F-B3CA-285D2F28F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B084D-6538-7AE1-DD99-4798DBA42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/>
          <a:stretch/>
        </p:blipFill>
        <p:spPr>
          <a:xfrm>
            <a:off x="342900" y="904759"/>
            <a:ext cx="5885061" cy="451910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8401B4-7700-5AC9-E70A-95B37A83D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/>
          <a:stretch/>
        </p:blipFill>
        <p:spPr>
          <a:xfrm>
            <a:off x="6197913" y="904759"/>
            <a:ext cx="5689287" cy="451910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F4FF0A-281F-9B41-0D14-3C9801502D41}"/>
              </a:ext>
            </a:extLst>
          </p:cNvPr>
          <p:cNvSpPr txBox="1"/>
          <p:nvPr/>
        </p:nvSpPr>
        <p:spPr>
          <a:xfrm>
            <a:off x="342900" y="5600700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Twiss Plot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14434-76A7-F90D-361E-AFBD7A6D37CA}"/>
              </a:ext>
            </a:extLst>
          </p:cNvPr>
          <p:cNvSpPr txBox="1"/>
          <p:nvPr/>
        </p:nvSpPr>
        <p:spPr>
          <a:xfrm>
            <a:off x="6096000" y="5514975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Fitted Twiss Plot</a:t>
            </a:r>
          </a:p>
        </p:txBody>
      </p:sp>
    </p:spTree>
    <p:extLst>
      <p:ext uri="{BB962C8B-B14F-4D97-AF65-F5344CB8AC3E}">
        <p14:creationId xmlns:p14="http://schemas.microsoft.com/office/powerpoint/2010/main" val="281895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30D10-E532-17D6-98B2-9785E267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Sigma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9041-5C2B-D949-71F0-E457B38ED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E9313-FB67-94A7-8A84-77F83B9CA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7020E-F374-4CEF-3FE6-3E517A8EE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/>
          <a:stretch/>
        </p:blipFill>
        <p:spPr>
          <a:xfrm>
            <a:off x="176784" y="974610"/>
            <a:ext cx="5919216" cy="447063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572094-3CF7-7F5D-FEC6-3AC7D6DE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1"/>
          <a:stretch/>
        </p:blipFill>
        <p:spPr>
          <a:xfrm>
            <a:off x="6095999" y="968260"/>
            <a:ext cx="5963911" cy="447698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3F8C3-13D1-F5EB-EEA7-AEECC4702066}"/>
              </a:ext>
            </a:extLst>
          </p:cNvPr>
          <p:cNvSpPr txBox="1"/>
          <p:nvPr/>
        </p:nvSpPr>
        <p:spPr>
          <a:xfrm>
            <a:off x="176784" y="5600700"/>
            <a:ext cx="580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Predicted Beam Sigma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B293E-058F-745B-26F4-65580C7F6312}"/>
              </a:ext>
            </a:extLst>
          </p:cNvPr>
          <p:cNvSpPr txBox="1"/>
          <p:nvPr/>
        </p:nvSpPr>
        <p:spPr>
          <a:xfrm>
            <a:off x="6095999" y="5555555"/>
            <a:ext cx="59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Fitted Beam Sigma</a:t>
            </a:r>
          </a:p>
        </p:txBody>
      </p:sp>
    </p:spTree>
    <p:extLst>
      <p:ext uri="{BB962C8B-B14F-4D97-AF65-F5344CB8AC3E}">
        <p14:creationId xmlns:p14="http://schemas.microsoft.com/office/powerpoint/2010/main" val="22518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7562A4C4-0E59-0F96-5E2A-F1F61264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6" y="110910"/>
            <a:ext cx="10724668" cy="679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E336AD-CFE4-C1AC-51EB-305709FB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Original Purpose: </a:t>
            </a:r>
            <a:r>
              <a:rPr lang="en-US" sz="3200" dirty="0" err="1"/>
              <a:t>MuCool</a:t>
            </a:r>
            <a:r>
              <a:rPr lang="en-US" sz="3200" dirty="0"/>
              <a:t> Test Area and Beamline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3000-8C1F-0767-6A96-D687A56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490141"/>
            <a:ext cx="926230" cy="2553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AB69-348E-2C41-AF41-E98D046040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A43B-5002-37C5-EC8D-8E9F8D4F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+mn-ea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CB8224E-BF78-3E48-158D-7F37AC407AF0}"/>
              </a:ext>
            </a:extLst>
          </p:cNvPr>
          <p:cNvSpPr txBox="1">
            <a:spLocks/>
          </p:cNvSpPr>
          <p:nvPr/>
        </p:nvSpPr>
        <p:spPr>
          <a:xfrm>
            <a:off x="1611117" y="408373"/>
            <a:ext cx="8260672" cy="73462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933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2267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4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D85F94B-275F-2932-5D18-39226BFAE71F}"/>
              </a:ext>
            </a:extLst>
          </p:cNvPr>
          <p:cNvSpPr txBox="1">
            <a:spLocks/>
          </p:cNvSpPr>
          <p:nvPr/>
        </p:nvSpPr>
        <p:spPr>
          <a:xfrm>
            <a:off x="304800" y="1175362"/>
            <a:ext cx="11125201" cy="55661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Muon Test Area (2003) was initially constructed to develop, test, and verify muon ionization apparatus using the 400-MeV proton beam from the Fermilab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Linac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Since muon facilities involve the capture, collection and cooling of ~10</a:t>
            </a:r>
            <a:r>
              <a:rPr lang="en-US" sz="2000" b="1" baseline="30000" dirty="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muons at a repetition conclusive tests require ~10</a:t>
            </a:r>
            <a:r>
              <a:rPr lang="en-US" sz="2000" b="1" baseline="30000" dirty="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protons/pulse (full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Linac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beam): </a:t>
            </a: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ORIGINAL CONCEPT/REQUEST WAS FOR FULL LINAC CAPABILITY (~ 10</a:t>
            </a:r>
            <a:r>
              <a:rPr lang="en-US" sz="2000" b="1" baseline="30000" dirty="0">
                <a:solidFill>
                  <a:schemeClr val="tx2">
                    <a:lumMod val="50000"/>
                  </a:schemeClr>
                </a:solidFill>
              </a:rPr>
              <a:t>14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p/sec)</a:t>
            </a:r>
          </a:p>
          <a:p>
            <a:pPr>
              <a:defRPr/>
            </a:pP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beamline designed for MTA experiments, however, includes specialized insertions for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linac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beam diagnostics and beam measurements, greatly enhancing the functionality and complexity of the beamline.</a:t>
            </a:r>
          </a:p>
          <a:p>
            <a:pPr>
              <a:defRPr/>
            </a:pP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Installation of the beamline was complete fall, 2008.</a:t>
            </a:r>
          </a:p>
          <a:p>
            <a:pPr>
              <a:defRPr/>
            </a:pP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It represents the only facility in which experiments have direct access to a primary beam</a:t>
            </a:r>
          </a:p>
          <a:p>
            <a:pPr>
              <a:defRPr/>
            </a:pP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en-US" sz="9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i="1" dirty="0">
                <a:solidFill>
                  <a:srgbClr val="C00000"/>
                </a:solidFill>
                <a:latin typeface="Lucida Handwriting" pitchFamily="66" charset="0"/>
              </a:rPr>
              <a:t>Parasitic to HEP OPERATION!</a:t>
            </a:r>
          </a:p>
        </p:txBody>
      </p:sp>
    </p:spTree>
    <p:extLst>
      <p:ext uri="{BB962C8B-B14F-4D97-AF65-F5344CB8AC3E}">
        <p14:creationId xmlns:p14="http://schemas.microsoft.com/office/powerpoint/2010/main" val="319813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336AD-CFE4-C1AC-51EB-305709FB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Beamline Operation and Capability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3000-8C1F-0767-6A96-D687A56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A43B-5002-37C5-EC8D-8E9F8D4F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776169-4D16-CCA8-5B75-F8AFDEC4DD1E}"/>
              </a:ext>
            </a:extLst>
          </p:cNvPr>
          <p:cNvSpPr txBox="1"/>
          <p:nvPr/>
        </p:nvSpPr>
        <p:spPr>
          <a:xfrm>
            <a:off x="406400" y="775766"/>
            <a:ext cx="11480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Extraction from </a:t>
            </a:r>
            <a:r>
              <a:rPr lang="en-US" dirty="0" err="1"/>
              <a:t>Linac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Entire 400-MeV </a:t>
            </a:r>
            <a:r>
              <a:rPr lang="en-US" dirty="0" err="1"/>
              <a:t>Linac</a:t>
            </a:r>
            <a:r>
              <a:rPr lang="en-US" dirty="0"/>
              <a:t> pulse must be cleanly extracted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Any additional losses trip labyrinth chipmunk near 400-MeV </a:t>
            </a:r>
            <a:r>
              <a:rPr lang="en-US" dirty="0" err="1"/>
              <a:t>lambertson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Pulse length/intensity can be controlled with 750-MeV </a:t>
            </a:r>
            <a:r>
              <a:rPr lang="en-US" dirty="0" err="1"/>
              <a:t>Linac</a:t>
            </a:r>
            <a:r>
              <a:rPr lang="en-US" dirty="0"/>
              <a:t> chopper from ~7 </a:t>
            </a:r>
            <a:r>
              <a:rPr lang="el-GR" dirty="0"/>
              <a:t>μ</a:t>
            </a:r>
            <a:r>
              <a:rPr lang="en-US" dirty="0"/>
              <a:t>sec – potentially full 50 </a:t>
            </a:r>
            <a:r>
              <a:rPr lang="el-GR" dirty="0"/>
              <a:t>μ</a:t>
            </a:r>
            <a:r>
              <a:rPr lang="en-US" dirty="0"/>
              <a:t>sec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 err="1"/>
              <a:t>macropulse</a:t>
            </a:r>
            <a:endParaRPr lang="en-US" dirty="0"/>
          </a:p>
          <a:p>
            <a:r>
              <a:rPr lang="en-US" dirty="0"/>
              <a:t>Westerly/up bend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Takes advantage of existing civil construction from the </a:t>
            </a:r>
            <a:r>
              <a:rPr lang="en-US" dirty="0" err="1"/>
              <a:t>Linac</a:t>
            </a:r>
            <a:r>
              <a:rPr lang="en-US" dirty="0"/>
              <a:t> upgrade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~40º of horizontal bend required for curved west-bearing ramp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1.5-2º of vertical bend up the ramp to shield wall</a:t>
            </a:r>
          </a:p>
          <a:p>
            <a:r>
              <a:rPr lang="en-US" dirty="0"/>
              <a:t>Shield 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Separates </a:t>
            </a:r>
            <a:r>
              <a:rPr lang="en-US" dirty="0" err="1"/>
              <a:t>Linac</a:t>
            </a:r>
            <a:r>
              <a:rPr lang="en-US" dirty="0"/>
              <a:t> enclosure from MTA experimental hall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Allows access to hall during </a:t>
            </a:r>
            <a:r>
              <a:rPr lang="en-US" dirty="0" err="1"/>
              <a:t>Linac</a:t>
            </a:r>
            <a:r>
              <a:rPr lang="en-US" dirty="0"/>
              <a:t>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12’ has been utilized as part of a long (10m) magnet-free straight to measure </a:t>
            </a:r>
            <a:r>
              <a:rPr lang="en-US" dirty="0" err="1"/>
              <a:t>Linac</a:t>
            </a:r>
            <a:r>
              <a:rPr lang="en-US" dirty="0"/>
              <a:t> beam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long straight is flanked by DFD quadrupole triplets to form a phase space tomography section capable of changing the phase-advance to provide progressive views of the phase space topology</a:t>
            </a:r>
          </a:p>
          <a:p>
            <a:r>
              <a:rPr lang="en-US" dirty="0" err="1"/>
              <a:t>Linac</a:t>
            </a:r>
            <a:r>
              <a:rPr lang="en-US" dirty="0"/>
              <a:t> Stub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30’ of beamline beyond the shield wall; 2.5 step down into 40’ exp. Hall.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Contains half of the phase space tomography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DFD quadrupole triplet to control experimental beam parameters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Capable of focusing to any point along the beam direction in the experimental hall</a:t>
            </a:r>
          </a:p>
        </p:txBody>
      </p:sp>
    </p:spTree>
    <p:extLst>
      <p:ext uri="{BB962C8B-B14F-4D97-AF65-F5344CB8AC3E}">
        <p14:creationId xmlns:p14="http://schemas.microsoft.com/office/powerpoint/2010/main" val="16145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B448C069-C987-3922-54D3-236E8C68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001500" cy="683846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D5D37A-3787-5887-A9B7-DBDBA24E004B}"/>
              </a:ext>
            </a:extLst>
          </p:cNvPr>
          <p:cNvCxnSpPr>
            <a:cxnSpLocks/>
          </p:cNvCxnSpPr>
          <p:nvPr/>
        </p:nvCxnSpPr>
        <p:spPr>
          <a:xfrm flipH="1" flipV="1">
            <a:off x="4369110" y="1124963"/>
            <a:ext cx="2861739" cy="27527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E70683-5930-B24D-B48A-27ADAA82521B}"/>
                  </a:ext>
                </a:extLst>
              </p:cNvPr>
              <p:cNvSpPr txBox="1"/>
              <p:nvPr/>
            </p:nvSpPr>
            <p:spPr>
              <a:xfrm>
                <a:off x="5716321" y="1849278"/>
                <a:ext cx="11049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E70683-5930-B24D-B48A-27ADAA82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321" y="1849278"/>
                <a:ext cx="11049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B1E5DF9-55F1-2DEA-8850-49B0AB19E098}"/>
              </a:ext>
            </a:extLst>
          </p:cNvPr>
          <p:cNvCxnSpPr>
            <a:cxnSpLocks/>
          </p:cNvCxnSpPr>
          <p:nvPr/>
        </p:nvCxnSpPr>
        <p:spPr>
          <a:xfrm flipH="1">
            <a:off x="9709211" y="5800725"/>
            <a:ext cx="111064" cy="63662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68D651-98FD-3FA6-0208-913264953FFA}"/>
              </a:ext>
            </a:extLst>
          </p:cNvPr>
          <p:cNvCxnSpPr/>
          <p:nvPr/>
        </p:nvCxnSpPr>
        <p:spPr>
          <a:xfrm>
            <a:off x="4385517" y="5897343"/>
            <a:ext cx="122872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9E6608D-2E9A-469C-A017-67724E9F342E}"/>
              </a:ext>
            </a:extLst>
          </p:cNvPr>
          <p:cNvSpPr txBox="1"/>
          <p:nvPr/>
        </p:nvSpPr>
        <p:spPr>
          <a:xfrm>
            <a:off x="869759" y="5685562"/>
            <a:ext cx="320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Booster/synchrotron. Won’t be used for MTA experiments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2FEF61-DEF9-6633-0EB5-0C740E73A5D1}"/>
              </a:ext>
            </a:extLst>
          </p:cNvPr>
          <p:cNvSpPr txBox="1"/>
          <p:nvPr/>
        </p:nvSpPr>
        <p:spPr>
          <a:xfrm>
            <a:off x="1217547" y="3569255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Shielding wall 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3FF5524-42D7-A869-487F-23B57EE55AA8}"/>
              </a:ext>
            </a:extLst>
          </p:cNvPr>
          <p:cNvCxnSpPr>
            <a:cxnSpLocks/>
          </p:cNvCxnSpPr>
          <p:nvPr/>
        </p:nvCxnSpPr>
        <p:spPr>
          <a:xfrm flipV="1">
            <a:off x="2862477" y="3425408"/>
            <a:ext cx="745476" cy="2731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6005F9C-D8C3-D471-995F-9B93D716C0D4}"/>
              </a:ext>
            </a:extLst>
          </p:cNvPr>
          <p:cNvSpPr txBox="1"/>
          <p:nvPr/>
        </p:nvSpPr>
        <p:spPr>
          <a:xfrm>
            <a:off x="8324850" y="4762232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C-magnets which grab pulses from the </a:t>
            </a:r>
            <a:r>
              <a:rPr lang="en-US" b="1" dirty="0" err="1"/>
              <a:t>Linac</a:t>
            </a:r>
            <a:r>
              <a:rPr lang="en-US" b="1" dirty="0"/>
              <a:t> for the MTA primary line</a:t>
            </a:r>
          </a:p>
        </p:txBody>
      </p:sp>
      <p:sp>
        <p:nvSpPr>
          <p:cNvPr id="94" name="Flowchart: Process 93">
            <a:extLst>
              <a:ext uri="{FF2B5EF4-FFF2-40B4-BE49-F238E27FC236}">
                <a16:creationId xmlns:a16="http://schemas.microsoft.com/office/drawing/2014/main" id="{C1E7DDA1-C99E-6131-3D16-DBC9BEFA9D6E}"/>
              </a:ext>
            </a:extLst>
          </p:cNvPr>
          <p:cNvSpPr/>
          <p:nvPr/>
        </p:nvSpPr>
        <p:spPr>
          <a:xfrm rot="19052741">
            <a:off x="462238" y="-1162193"/>
            <a:ext cx="2486541" cy="3266742"/>
          </a:xfrm>
          <a:prstGeom prst="flowChartProcess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F36CCD0-00A3-E575-3970-F2E61C2EEAC1}"/>
              </a:ext>
            </a:extLst>
          </p:cNvPr>
          <p:cNvCxnSpPr>
            <a:cxnSpLocks/>
          </p:cNvCxnSpPr>
          <p:nvPr/>
        </p:nvCxnSpPr>
        <p:spPr>
          <a:xfrm flipH="1">
            <a:off x="3495924" y="357673"/>
            <a:ext cx="141611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C7CE3FB-2621-C308-9AA4-3BD595CD35E3}"/>
              </a:ext>
            </a:extLst>
          </p:cNvPr>
          <p:cNvSpPr txBox="1"/>
          <p:nvPr/>
        </p:nvSpPr>
        <p:spPr>
          <a:xfrm>
            <a:off x="4999879" y="18732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MTA experimental area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254BDD7-018A-093C-B2B0-763B225A43A0}"/>
              </a:ext>
            </a:extLst>
          </p:cNvPr>
          <p:cNvSpPr/>
          <p:nvPr/>
        </p:nvSpPr>
        <p:spPr>
          <a:xfrm rot="2780624">
            <a:off x="3743618" y="2353814"/>
            <a:ext cx="1179888" cy="13299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FF234-A8D3-CF01-CB6B-9452BBAF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A6842-1FBF-7C3E-35F0-677DD864B1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8/9/2022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4FDD-D634-68CC-1821-C29DB4A9E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4CDED-A609-A7B8-4B4B-00BB634D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0" y="845421"/>
            <a:ext cx="9616319" cy="4902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C2228A-162E-0D24-70A1-76E87E73243E}"/>
              </a:ext>
            </a:extLst>
          </p:cNvPr>
          <p:cNvSpPr txBox="1"/>
          <p:nvPr/>
        </p:nvSpPr>
        <p:spPr>
          <a:xfrm>
            <a:off x="1287840" y="5913665"/>
            <a:ext cx="96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Profiles taken immediately after the shield wall on the experiment hall</a:t>
            </a:r>
          </a:p>
        </p:txBody>
      </p:sp>
    </p:spTree>
    <p:extLst>
      <p:ext uri="{BB962C8B-B14F-4D97-AF65-F5344CB8AC3E}">
        <p14:creationId xmlns:p14="http://schemas.microsoft.com/office/powerpoint/2010/main" val="14543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8AE7A-2E1B-3C48-8FF5-97EA9DE2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DE51-6A9A-5AF3-B381-10C10A0D73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717B4-5E98-3A29-5285-BA2DE7105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78394-D52E-9DD1-6ED4-6331C0F38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9E290-EF58-224B-B0B3-8C8D89813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/>
          <a:stretch/>
        </p:blipFill>
        <p:spPr>
          <a:xfrm>
            <a:off x="553400" y="961088"/>
            <a:ext cx="5152075" cy="424987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FA0CA-BB41-1310-03D7-3091DABCC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/>
          <a:stretch/>
        </p:blipFill>
        <p:spPr>
          <a:xfrm>
            <a:off x="6096000" y="914399"/>
            <a:ext cx="5038725" cy="428778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DA1505-6DEF-AC04-FA5B-3D8495F3A27D}"/>
              </a:ext>
            </a:extLst>
          </p:cNvPr>
          <p:cNvSpPr txBox="1"/>
          <p:nvPr/>
        </p:nvSpPr>
        <p:spPr>
          <a:xfrm>
            <a:off x="553400" y="5600700"/>
            <a:ext cx="105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 profile taken from the end of the beam line at MW 8</a:t>
            </a:r>
          </a:p>
        </p:txBody>
      </p:sp>
    </p:spTree>
    <p:extLst>
      <p:ext uri="{BB962C8B-B14F-4D97-AF65-F5344CB8AC3E}">
        <p14:creationId xmlns:p14="http://schemas.microsoft.com/office/powerpoint/2010/main" val="16922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D41BB7-FBD3-30C7-F797-6967F20D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856C9-21AD-40FF-8824-36E987980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8/9/2022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F364F-C333-11D6-6461-9EAAC4575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F01F1-8DD5-1B85-C49A-842E377E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/>
          <a:stretch/>
        </p:blipFill>
        <p:spPr>
          <a:xfrm>
            <a:off x="151012" y="848722"/>
            <a:ext cx="6416925" cy="4893168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EF4F15E8-4816-DBD9-33E2-E7D820EEE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50" y="824491"/>
            <a:ext cx="5462783" cy="4893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446DBD-A2F3-F612-126A-8E65B42AF3BD}"/>
              </a:ext>
            </a:extLst>
          </p:cNvPr>
          <p:cNvSpPr txBox="1"/>
          <p:nvPr/>
        </p:nvSpPr>
        <p:spPr>
          <a:xfrm>
            <a:off x="1219200" y="5823540"/>
            <a:ext cx="25717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Multiwire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8E7DC-EE99-152C-E958-B53677BDF55D}"/>
              </a:ext>
            </a:extLst>
          </p:cNvPr>
          <p:cNvSpPr txBox="1"/>
          <p:nvPr/>
        </p:nvSpPr>
        <p:spPr>
          <a:xfrm>
            <a:off x="3629025" y="5823540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Multiwire 8 (PWC)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0FEDDF-FD8A-0082-C0D4-46FB9B92B176}"/>
              </a:ext>
            </a:extLst>
          </p:cNvPr>
          <p:cNvSpPr txBox="1"/>
          <p:nvPr/>
        </p:nvSpPr>
        <p:spPr>
          <a:xfrm>
            <a:off x="7077075" y="5793280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Multiwire 8 W/O Electron Back Filtering</a:t>
            </a:r>
          </a:p>
        </p:txBody>
      </p:sp>
    </p:spTree>
    <p:extLst>
      <p:ext uri="{BB962C8B-B14F-4D97-AF65-F5344CB8AC3E}">
        <p14:creationId xmlns:p14="http://schemas.microsoft.com/office/powerpoint/2010/main" val="292765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336AD-CFE4-C1AC-51EB-305709FB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Optics of the MTA primary Beamline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3000-8C1F-0767-6A96-D687A56100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A43B-5002-37C5-EC8D-8E9F8D4FC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EF84C5F-662A-6B21-E2A8-DE2862B0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86523">
            <a:off x="5965825" y="2590801"/>
            <a:ext cx="2981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3374B6F-8A3E-7155-5436-7532CB1E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06" y="4876800"/>
            <a:ext cx="4920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10 m straight between quads</a:t>
            </a:r>
          </a:p>
          <a:p>
            <a:pPr eaLnBrk="1" hangingPunct="1"/>
            <a:r>
              <a:rPr lang="en-US" dirty="0"/>
              <a:t>3 MW profile monitors for tomography</a:t>
            </a:r>
          </a:p>
          <a:p>
            <a:pPr eaLnBrk="1" hangingPunct="1"/>
            <a:r>
              <a:rPr lang="en-US" dirty="0" err="1"/>
              <a:t>disp</a:t>
            </a:r>
            <a:r>
              <a:rPr lang="en-US" dirty="0"/>
              <a:t> suppressed straight: 2mm, 0.5mm and 1mm pitches for optimal profile resolution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E25B4DE-FC89-1E5C-06F8-AD33F120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6" y="1493521"/>
            <a:ext cx="4006294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7">
            <a:extLst>
              <a:ext uri="{FF2B5EF4-FFF2-40B4-BE49-F238E27FC236}">
                <a16:creationId xmlns:a16="http://schemas.microsoft.com/office/drawing/2014/main" id="{69A47F8A-213D-B435-38DD-4B8D861D0073}"/>
              </a:ext>
            </a:extLst>
          </p:cNvPr>
          <p:cNvSpPr/>
          <p:nvPr/>
        </p:nvSpPr>
        <p:spPr>
          <a:xfrm rot="18163414">
            <a:off x="4972050" y="4583113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6451DE5-154D-B33D-AD48-67496830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0" y="1219200"/>
            <a:ext cx="4572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9">
            <a:extLst>
              <a:ext uri="{FF2B5EF4-FFF2-40B4-BE49-F238E27FC236}">
                <a16:creationId xmlns:a16="http://schemas.microsoft.com/office/drawing/2014/main" id="{54E1FF54-01C3-7038-785A-FFC8AA0BD230}"/>
              </a:ext>
            </a:extLst>
          </p:cNvPr>
          <p:cNvSpPr/>
          <p:nvPr/>
        </p:nvSpPr>
        <p:spPr>
          <a:xfrm rot="20232974">
            <a:off x="5313363" y="4667250"/>
            <a:ext cx="20748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007A12DE-E6B1-2FAA-C8B7-59D4CE7A62B8}"/>
              </a:ext>
            </a:extLst>
          </p:cNvPr>
          <p:cNvSpPr/>
          <p:nvPr/>
        </p:nvSpPr>
        <p:spPr>
          <a:xfrm rot="20574544">
            <a:off x="5807075" y="4751388"/>
            <a:ext cx="3689350" cy="58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F3EA782F-9932-A404-EB0D-AF30B70F5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680" y="2057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3 profiles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7FBBA8C-7E96-373D-084E-E8FBF3D6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880" y="2743200"/>
            <a:ext cx="990600" cy="338138"/>
          </a:xfrm>
          <a:prstGeom prst="rect">
            <a:avLst/>
          </a:prstGeom>
          <a:solidFill>
            <a:srgbClr val="ECEB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MTA hall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83D90D-AF77-A3F9-E553-459069AD17E4}"/>
              </a:ext>
            </a:extLst>
          </p:cNvPr>
          <p:cNvCxnSpPr/>
          <p:nvPr/>
        </p:nvCxnSpPr>
        <p:spPr>
          <a:xfrm>
            <a:off x="9682480" y="2743200"/>
            <a:ext cx="228600" cy="17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0477EA-2AA0-5A16-1BBF-1AC804671092}"/>
              </a:ext>
            </a:extLst>
          </p:cNvPr>
          <p:cNvSpPr txBox="1"/>
          <p:nvPr/>
        </p:nvSpPr>
        <p:spPr>
          <a:xfrm>
            <a:off x="78994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direction</a:t>
            </a:r>
          </a:p>
        </p:txBody>
      </p:sp>
      <p:sp>
        <p:nvSpPr>
          <p:cNvPr id="18" name="Right Arrow 2">
            <a:extLst>
              <a:ext uri="{FF2B5EF4-FFF2-40B4-BE49-F238E27FC236}">
                <a16:creationId xmlns:a16="http://schemas.microsoft.com/office/drawing/2014/main" id="{422BABBA-76D0-92AD-D239-E72E0A983669}"/>
              </a:ext>
            </a:extLst>
          </p:cNvPr>
          <p:cNvSpPr/>
          <p:nvPr/>
        </p:nvSpPr>
        <p:spPr>
          <a:xfrm rot="10800000">
            <a:off x="6737348" y="5867400"/>
            <a:ext cx="914401" cy="1034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9AC963-A5B0-C75F-2B9F-A0135A7EA6F6}"/>
              </a:ext>
            </a:extLst>
          </p:cNvPr>
          <p:cNvCxnSpPr/>
          <p:nvPr/>
        </p:nvCxnSpPr>
        <p:spPr>
          <a:xfrm>
            <a:off x="8768080" y="2309812"/>
            <a:ext cx="0" cy="128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3B17D9-A2E2-6DAB-F36B-6A6C19027C15}"/>
              </a:ext>
            </a:extLst>
          </p:cNvPr>
          <p:cNvCxnSpPr/>
          <p:nvPr/>
        </p:nvCxnSpPr>
        <p:spPr>
          <a:xfrm>
            <a:off x="9034780" y="2614612"/>
            <a:ext cx="0" cy="128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1EA7A2-0E85-7B97-0182-B6E399903545}"/>
              </a:ext>
            </a:extLst>
          </p:cNvPr>
          <p:cNvCxnSpPr/>
          <p:nvPr/>
        </p:nvCxnSpPr>
        <p:spPr>
          <a:xfrm>
            <a:off x="9225280" y="2333624"/>
            <a:ext cx="0" cy="128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4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28445-C4B2-A44B-9469-FD8BF8CB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0F3F138-AAD1-973A-0B14-3C76E31E1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4312" y="4003447"/>
            <a:ext cx="11763375" cy="198309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8E1F6C-7F86-A1C5-E2F0-D77AA8CDCE31}"/>
              </a:ext>
            </a:extLst>
          </p:cNvPr>
          <p:cNvCxnSpPr>
            <a:cxnSpLocks/>
          </p:cNvCxnSpPr>
          <p:nvPr/>
        </p:nvCxnSpPr>
        <p:spPr>
          <a:xfrm flipH="1" flipV="1">
            <a:off x="4375043" y="4959870"/>
            <a:ext cx="914400" cy="115315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DBE03-8527-BD94-05A0-12C9BB060727}"/>
              </a:ext>
            </a:extLst>
          </p:cNvPr>
          <p:cNvCxnSpPr>
            <a:cxnSpLocks/>
          </p:cNvCxnSpPr>
          <p:nvPr/>
        </p:nvCxnSpPr>
        <p:spPr>
          <a:xfrm flipV="1">
            <a:off x="5306959" y="4959870"/>
            <a:ext cx="160391" cy="115315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CD4A4-A1A3-E962-2658-096A916F3905}"/>
              </a:ext>
            </a:extLst>
          </p:cNvPr>
          <p:cNvCxnSpPr>
            <a:cxnSpLocks/>
          </p:cNvCxnSpPr>
          <p:nvPr/>
        </p:nvCxnSpPr>
        <p:spPr>
          <a:xfrm flipV="1">
            <a:off x="5306959" y="5086350"/>
            <a:ext cx="1055741" cy="102667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6FFFAF-1B4A-0C54-6E86-EE386D70830A}"/>
              </a:ext>
            </a:extLst>
          </p:cNvPr>
          <p:cNvSpPr txBox="1"/>
          <p:nvPr/>
        </p:nvSpPr>
        <p:spPr>
          <a:xfrm>
            <a:off x="4248150" y="6101475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Quadrupole Magnets</a:t>
            </a:r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93340B47-11E4-0936-6ED1-E4CF727C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52" y="1946047"/>
            <a:ext cx="2888888" cy="2057400"/>
          </a:xfrm>
          <a:prstGeom prst="rect">
            <a:avLst/>
          </a:prstGeom>
        </p:spPr>
      </p:pic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75D18461-EB6E-28F4-A646-A56B7E1D987D}"/>
              </a:ext>
            </a:extLst>
          </p:cNvPr>
          <p:cNvCxnSpPr>
            <a:cxnSpLocks/>
          </p:cNvCxnSpPr>
          <p:nvPr/>
        </p:nvCxnSpPr>
        <p:spPr>
          <a:xfrm>
            <a:off x="10673032" y="4003447"/>
            <a:ext cx="438150" cy="12573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1028" descr="Chart, histogram&#10;&#10;Description automatically generated">
            <a:extLst>
              <a:ext uri="{FF2B5EF4-FFF2-40B4-BE49-F238E27FC236}">
                <a16:creationId xmlns:a16="http://schemas.microsoft.com/office/drawing/2014/main" id="{17B3755F-BA49-F954-048C-A9EA82B7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92" y="0"/>
            <a:ext cx="2651761" cy="2139236"/>
          </a:xfrm>
          <a:prstGeom prst="rect">
            <a:avLst/>
          </a:prstGeom>
        </p:spPr>
      </p:pic>
      <p:pic>
        <p:nvPicPr>
          <p:cNvPr id="1031" name="Picture 1030" descr="Chart, histogram&#10;&#10;Description automatically generated">
            <a:extLst>
              <a:ext uri="{FF2B5EF4-FFF2-40B4-BE49-F238E27FC236}">
                <a16:creationId xmlns:a16="http://schemas.microsoft.com/office/drawing/2014/main" id="{FBA727F9-A4CA-81D3-716F-176AA8DE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6" y="0"/>
            <a:ext cx="2605283" cy="2118963"/>
          </a:xfrm>
          <a:prstGeom prst="rect">
            <a:avLst/>
          </a:prstGeom>
        </p:spPr>
      </p:pic>
      <p:pic>
        <p:nvPicPr>
          <p:cNvPr id="1033" name="Picture 1032" descr="Chart, histogram&#10;&#10;Description automatically generated">
            <a:extLst>
              <a:ext uri="{FF2B5EF4-FFF2-40B4-BE49-F238E27FC236}">
                <a16:creationId xmlns:a16="http://schemas.microsoft.com/office/drawing/2014/main" id="{9F0CFF5F-A8C0-921C-C26C-DC6033DA6A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9"/>
          <a:stretch/>
        </p:blipFill>
        <p:spPr>
          <a:xfrm>
            <a:off x="2118481" y="2390482"/>
            <a:ext cx="2942362" cy="1563915"/>
          </a:xfrm>
          <a:prstGeom prst="rect">
            <a:avLst/>
          </a:prstGeom>
        </p:spPr>
      </p:pic>
      <p:pic>
        <p:nvPicPr>
          <p:cNvPr id="42" name="Picture 41" descr="Chart, histogram&#10;&#10;Description automatically generated">
            <a:extLst>
              <a:ext uri="{FF2B5EF4-FFF2-40B4-BE49-F238E27FC236}">
                <a16:creationId xmlns:a16="http://schemas.microsoft.com/office/drawing/2014/main" id="{79725658-904E-C129-40E2-D90DD897D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" y="-20573"/>
            <a:ext cx="2605283" cy="2333625"/>
          </a:xfrm>
          <a:prstGeom prst="rect">
            <a:avLst/>
          </a:prstGeom>
        </p:spPr>
      </p:pic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71D4CA20-66E4-F82D-AE89-18A67086A593}"/>
              </a:ext>
            </a:extLst>
          </p:cNvPr>
          <p:cNvCxnSpPr/>
          <p:nvPr/>
        </p:nvCxnSpPr>
        <p:spPr>
          <a:xfrm flipH="1">
            <a:off x="7505700" y="2313052"/>
            <a:ext cx="509037" cy="223189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5B8296DE-DAAB-49D4-05DC-208FD393A0D2}"/>
              </a:ext>
            </a:extLst>
          </p:cNvPr>
          <p:cNvCxnSpPr/>
          <p:nvPr/>
        </p:nvCxnSpPr>
        <p:spPr>
          <a:xfrm>
            <a:off x="5834829" y="2313052"/>
            <a:ext cx="1547046" cy="213512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C89385F6-D8C5-DD0D-63B4-7A8348615B40}"/>
              </a:ext>
            </a:extLst>
          </p:cNvPr>
          <p:cNvCxnSpPr/>
          <p:nvPr/>
        </p:nvCxnSpPr>
        <p:spPr>
          <a:xfrm>
            <a:off x="3267075" y="4003447"/>
            <a:ext cx="209550" cy="3780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4" name="Straight Arrow Connector 1043">
            <a:extLst>
              <a:ext uri="{FF2B5EF4-FFF2-40B4-BE49-F238E27FC236}">
                <a16:creationId xmlns:a16="http://schemas.microsoft.com/office/drawing/2014/main" id="{C47EF4C9-6242-0110-8BFE-4B22949D2DEC}"/>
              </a:ext>
            </a:extLst>
          </p:cNvPr>
          <p:cNvCxnSpPr/>
          <p:nvPr/>
        </p:nvCxnSpPr>
        <p:spPr>
          <a:xfrm>
            <a:off x="1095375" y="2398402"/>
            <a:ext cx="0" cy="162531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EE52B68B-FDCA-E5B1-339C-247D6F4AD9D9}"/>
              </a:ext>
            </a:extLst>
          </p:cNvPr>
          <p:cNvSpPr txBox="1"/>
          <p:nvPr/>
        </p:nvSpPr>
        <p:spPr>
          <a:xfrm>
            <a:off x="9515475" y="219075"/>
            <a:ext cx="237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Multiline where we analyze the beam and receive beam profiles from </a:t>
            </a:r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0D8662DB-3C50-D7B0-4804-B1A36850C587}"/>
              </a:ext>
            </a:extLst>
          </p:cNvPr>
          <p:cNvCxnSpPr>
            <a:cxnSpLocks/>
            <a:stCxn id="1051" idx="0"/>
          </p:cNvCxnSpPr>
          <p:nvPr/>
        </p:nvCxnSpPr>
        <p:spPr>
          <a:xfrm flipV="1">
            <a:off x="2502656" y="5086350"/>
            <a:ext cx="337243" cy="9526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51" name="TextBox 1050">
            <a:extLst>
              <a:ext uri="{FF2B5EF4-FFF2-40B4-BE49-F238E27FC236}">
                <a16:creationId xmlns:a16="http://schemas.microsoft.com/office/drawing/2014/main" id="{F6A9D771-8844-43E4-C246-C1F15395432A}"/>
              </a:ext>
            </a:extLst>
          </p:cNvPr>
          <p:cNvSpPr txBox="1"/>
          <p:nvPr/>
        </p:nvSpPr>
        <p:spPr>
          <a:xfrm>
            <a:off x="866300" y="6038977"/>
            <a:ext cx="327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Dipole Magnet that causes final vertical bend to target</a:t>
            </a:r>
          </a:p>
        </p:txBody>
      </p:sp>
    </p:spTree>
    <p:extLst>
      <p:ext uri="{BB962C8B-B14F-4D97-AF65-F5344CB8AC3E}">
        <p14:creationId xmlns:p14="http://schemas.microsoft.com/office/powerpoint/2010/main" val="16281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573A5FB-5557-8C48-9CB5-6328C0B4C541}" vid="{ED4BEDF9-C765-194C-BDE5-2412E78B4C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92704</TotalTime>
  <Words>905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Lucida Handwriting</vt:lpstr>
      <vt:lpstr>Office Theme</vt:lpstr>
      <vt:lpstr>Fermilab_PPT_090915</vt:lpstr>
      <vt:lpstr>PowerPoint Presentation</vt:lpstr>
      <vt:lpstr>Original Purpose: MuCool Test Area and Beamline</vt:lpstr>
      <vt:lpstr>Overview of Beamline Operation and Capability</vt:lpstr>
      <vt:lpstr>PowerPoint Presentation</vt:lpstr>
      <vt:lpstr>Beam Profiles</vt:lpstr>
      <vt:lpstr>Beam Profiles</vt:lpstr>
      <vt:lpstr>Beam Profiles</vt:lpstr>
      <vt:lpstr>Design Optics of the MTA primary Beamline</vt:lpstr>
      <vt:lpstr>PowerPoint Presentation</vt:lpstr>
      <vt:lpstr>Beam Envelope, Emittance and Courant Snyder functions (Twiss)</vt:lpstr>
      <vt:lpstr>The envelope function: in sigma &amp; twiss parameters</vt:lpstr>
      <vt:lpstr>Important take aways</vt:lpstr>
      <vt:lpstr>Current Twiss Functions</vt:lpstr>
      <vt:lpstr>Twiss Functions Plots</vt:lpstr>
      <vt:lpstr>Beam Sigma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Controls for Normal Operating Conditions</dc:title>
  <dc:creator>Carol J Johnstone</dc:creator>
  <cp:lastModifiedBy>Alex P</cp:lastModifiedBy>
  <cp:revision>134</cp:revision>
  <dcterms:created xsi:type="dcterms:W3CDTF">2022-02-03T15:30:14Z</dcterms:created>
  <dcterms:modified xsi:type="dcterms:W3CDTF">2022-08-09T18:05:57Z</dcterms:modified>
</cp:coreProperties>
</file>