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1"/>
  </p:notesMasterIdLst>
  <p:sldIdLst>
    <p:sldId id="1718" r:id="rId3"/>
    <p:sldId id="1719" r:id="rId4"/>
    <p:sldId id="1173" r:id="rId5"/>
    <p:sldId id="1721" r:id="rId6"/>
    <p:sldId id="1189" r:id="rId7"/>
    <p:sldId id="1716" r:id="rId8"/>
    <p:sldId id="1177" r:id="rId9"/>
    <p:sldId id="172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15CA9"/>
    <a:srgbClr val="C31310"/>
    <a:srgbClr val="B53511"/>
    <a:srgbClr val="21FFF0"/>
    <a:srgbClr val="21FFF5"/>
    <a:srgbClr val="F400FF"/>
    <a:srgbClr val="16B7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6" autoAdjust="0"/>
    <p:restoredTop sz="89323" autoAdjust="0"/>
  </p:normalViewPr>
  <p:slideViewPr>
    <p:cSldViewPr snapToGrid="0" snapToObjects="1">
      <p:cViewPr varScale="1">
        <p:scale>
          <a:sx n="93" d="100"/>
          <a:sy n="93" d="100"/>
        </p:scale>
        <p:origin x="1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3" d="100"/>
        <a:sy n="173" d="100"/>
      </p:scale>
      <p:origin x="0" y="2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6E7-6442-8C42-AB7D-1A52A9F103E5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2E9-0A14-0247-BAF3-2DD368B9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3520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https://indico.fnal.gov/event/43520/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2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[n]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[n]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Snowmass AF7-Magnets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BBD36-3257-8E4A-8984-B9E452B60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5/27/2020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Snowmass AF [n]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73930-EDB2-5B4C-99D8-72732A3B2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0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4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[n]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[n]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[n]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6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0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[n]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9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[n]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4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[n]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4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 [n]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AF7-Magnets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Snowmass AF7-Magnets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6" r:id="rId14"/>
    <p:sldLayoutId id="2147483677" r:id="rId1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Snowmass AF7-Magnets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0A90-09EE-4720-AFFD-173A3D43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 Goals and Organization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D7C5-AF1D-4A6C-B4EE-B8B2344F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AF3404-94BF-4CAA-84E7-413C22E2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260" y="6343824"/>
            <a:ext cx="8893480" cy="365125"/>
          </a:xfrm>
        </p:spPr>
        <p:txBody>
          <a:bodyPr/>
          <a:lstStyle/>
          <a:p>
            <a:r>
              <a:rPr lang="en-US" sz="1400" dirty="0"/>
              <a:t>Snowmass AF7-Magnets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2BB1C9-3466-4567-8F44-27E060E59DFC}"/>
              </a:ext>
            </a:extLst>
          </p:cNvPr>
          <p:cNvSpPr txBox="1">
            <a:spLocks/>
          </p:cNvSpPr>
          <p:nvPr/>
        </p:nvSpPr>
        <p:spPr>
          <a:xfrm>
            <a:off x="354459" y="1211708"/>
            <a:ext cx="3683285" cy="48628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Opportunity for the entire particle physics community to come together to identify and document a scientific vision for the future of particle physics in the U.S. and its international partners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https://www.snowmass21.org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Provides input to the P5 (Particle Physics Project Prioritization Panel) which develops a strategy for the US HEP Program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Organized in 10 “Frontiers”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D491ED-39BE-CA58-397D-53EF6065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6142"/>
            <a:ext cx="2133600" cy="365125"/>
          </a:xfrm>
        </p:spPr>
        <p:txBody>
          <a:bodyPr/>
          <a:lstStyle/>
          <a:p>
            <a:r>
              <a:rPr lang="en-US" dirty="0"/>
              <a:t>7/19/2022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1592A7-2A02-1DA9-E61B-F7E99EEA1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673" y="1221425"/>
            <a:ext cx="4485135" cy="48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0A90-09EE-4720-AFFD-173A3D43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Frontier - 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D7C5-AF1D-4A6C-B4EE-B8B2344F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AF3404-94BF-4CAA-84E7-413C22E2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260" y="6343824"/>
            <a:ext cx="8893480" cy="365125"/>
          </a:xfrm>
        </p:spPr>
        <p:txBody>
          <a:bodyPr/>
          <a:lstStyle/>
          <a:p>
            <a:r>
              <a:rPr lang="en-US" sz="1400" dirty="0"/>
              <a:t>Snowmass AF7-Magnets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689AF2-0029-F768-CEBC-8E9368C5D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12" y="1184780"/>
            <a:ext cx="8316839" cy="1924484"/>
          </a:xfrm>
        </p:spPr>
        <p:txBody>
          <a:bodyPr>
            <a:normAutofit/>
          </a:bodyPr>
          <a:lstStyle/>
          <a:p>
            <a:r>
              <a:rPr lang="en-US" sz="2000" b="1" dirty="0"/>
              <a:t>Co-Conveners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2000" dirty="0"/>
              <a:t>	Steve Gourlay (LBNL)</a:t>
            </a:r>
          </a:p>
          <a:p>
            <a:pPr marL="0" indent="0">
              <a:buNone/>
            </a:pPr>
            <a:r>
              <a:rPr lang="en-US" sz="2000" dirty="0"/>
              <a:t>	Tor </a:t>
            </a:r>
            <a:r>
              <a:rPr lang="en-US" sz="2000" dirty="0" err="1"/>
              <a:t>Raubenheimer</a:t>
            </a:r>
            <a:r>
              <a:rPr lang="en-US" sz="2000" dirty="0"/>
              <a:t> (SLAC)</a:t>
            </a:r>
          </a:p>
          <a:p>
            <a:pPr marL="0" indent="0">
              <a:buNone/>
            </a:pPr>
            <a:r>
              <a:rPr lang="en-US" sz="2000" dirty="0"/>
              <a:t>	Vladimir </a:t>
            </a:r>
            <a:r>
              <a:rPr lang="en-US" sz="2000" dirty="0" err="1"/>
              <a:t>Shiltsev</a:t>
            </a:r>
            <a:r>
              <a:rPr lang="en-US" sz="2000" dirty="0"/>
              <a:t> (FNAL)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27413C-D5CE-26D7-7CEB-0E424540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48" y="1216699"/>
            <a:ext cx="1494304" cy="1708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05CBA3-0B91-4A9E-8DE4-B4DD3B0A2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64" y="1184781"/>
            <a:ext cx="1363822" cy="17405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612FB5-3F41-71BD-9854-2562A7FA6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464" y="1184780"/>
            <a:ext cx="1406851" cy="174056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A5CB0E5-8AE7-443E-FCDA-1B2E40B3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6142"/>
            <a:ext cx="2133600" cy="365125"/>
          </a:xfrm>
        </p:spPr>
        <p:txBody>
          <a:bodyPr/>
          <a:lstStyle/>
          <a:p>
            <a:r>
              <a:rPr lang="en-US" dirty="0"/>
              <a:t>7/19/2022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CE7D39-03D8-48B7-5005-E2B601AA409D}"/>
              </a:ext>
            </a:extLst>
          </p:cNvPr>
          <p:cNvSpPr txBox="1">
            <a:spLocks/>
          </p:cNvSpPr>
          <p:nvPr/>
        </p:nvSpPr>
        <p:spPr>
          <a:xfrm>
            <a:off x="2366930" y="3426431"/>
            <a:ext cx="6651810" cy="27334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AF1: Beam Physics and Accelerator Education	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AF2: Accelerators for Neutrinos 				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AF3: Accelerators for EW/Higgs 		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AF4: Multi-</a:t>
            </a:r>
            <a:r>
              <a:rPr lang="en-US" sz="2000" dirty="0" err="1"/>
              <a:t>TeV</a:t>
            </a:r>
            <a:r>
              <a:rPr lang="en-US" sz="2000" dirty="0"/>
              <a:t> Colliders 					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AF5: Accelerators for PBC and Rare Proc. 	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AF6: Advanced Accelerator Concepts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AF7: Accelerator Technology (RF, magnets, sources/targets)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66858-C4D5-9D93-D82E-D0650004D4C6}"/>
              </a:ext>
            </a:extLst>
          </p:cNvPr>
          <p:cNvSpPr txBox="1"/>
          <p:nvPr/>
        </p:nvSpPr>
        <p:spPr>
          <a:xfrm>
            <a:off x="575480" y="3384609"/>
            <a:ext cx="1799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Topical groups</a:t>
            </a:r>
            <a:r>
              <a:rPr lang="en-US" sz="20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4793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0A90-09EE-4720-AFFD-173A3D43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168792"/>
            <a:ext cx="8922487" cy="640792"/>
          </a:xfrm>
        </p:spPr>
        <p:txBody>
          <a:bodyPr>
            <a:normAutofit/>
          </a:bodyPr>
          <a:lstStyle/>
          <a:p>
            <a:r>
              <a:rPr lang="en-US" dirty="0"/>
              <a:t>AF7: Accelerator Technology – Subgroup Magnets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E5CE-E095-4FB1-B11F-89E1E930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6" y="1464109"/>
            <a:ext cx="8570111" cy="1569660"/>
          </a:xfr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400" dirty="0"/>
              <a:t>Address the potential contributions of magnet technology to future HEP facilities, the R&amp;D required to enable these opportunities, the time and cost scales of these efforts, and the needs for associated fabrication infrastructure and test facilities.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F4EA-47CE-4CED-89A5-A9195657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6142"/>
            <a:ext cx="2133600" cy="365125"/>
          </a:xfrm>
        </p:spPr>
        <p:txBody>
          <a:bodyPr/>
          <a:lstStyle/>
          <a:p>
            <a:r>
              <a:rPr lang="en-US" dirty="0"/>
              <a:t>7/19/2022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D7C5-AF1D-4A6C-B4EE-B8B2344F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56142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9A8A59-97C9-49ED-A3CA-E25D6BC27FAD}"/>
              </a:ext>
            </a:extLst>
          </p:cNvPr>
          <p:cNvSpPr txBox="1">
            <a:spLocks/>
          </p:cNvSpPr>
          <p:nvPr/>
        </p:nvSpPr>
        <p:spPr>
          <a:xfrm>
            <a:off x="110756" y="896195"/>
            <a:ext cx="8922487" cy="60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Goal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787357-1EE0-44D2-BD12-EEB684F8FDF4}"/>
              </a:ext>
            </a:extLst>
          </p:cNvPr>
          <p:cNvSpPr txBox="1">
            <a:spLocks/>
          </p:cNvSpPr>
          <p:nvPr/>
        </p:nvSpPr>
        <p:spPr>
          <a:xfrm>
            <a:off x="125260" y="3024827"/>
            <a:ext cx="8922487" cy="60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Conveners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612454-93E6-4EDC-AC77-AB133865E05F}"/>
              </a:ext>
            </a:extLst>
          </p:cNvPr>
          <p:cNvSpPr txBox="1">
            <a:spLocks/>
          </p:cNvSpPr>
          <p:nvPr/>
        </p:nvSpPr>
        <p:spPr>
          <a:xfrm>
            <a:off x="368473" y="3652746"/>
            <a:ext cx="2880987" cy="6719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buNone/>
            </a:pPr>
            <a:r>
              <a:rPr lang="en-US" sz="1800" dirty="0"/>
              <a:t>Susana Izquierdo Bermudez 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1800" dirty="0"/>
              <a:t>CERN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BFB89C-26A5-4B1F-89C5-DAB705840ACB}"/>
              </a:ext>
            </a:extLst>
          </p:cNvPr>
          <p:cNvSpPr txBox="1">
            <a:spLocks/>
          </p:cNvSpPr>
          <p:nvPr/>
        </p:nvSpPr>
        <p:spPr>
          <a:xfrm>
            <a:off x="3690122" y="3652746"/>
            <a:ext cx="1810646" cy="6719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buNone/>
            </a:pPr>
            <a:r>
              <a:rPr lang="en-US" sz="1800" dirty="0"/>
              <a:t>GianLuca Sabbi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1800" dirty="0"/>
              <a:t>LBNL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A1A683-8FE1-422A-80D0-78B0F9F25AEA}"/>
              </a:ext>
            </a:extLst>
          </p:cNvPr>
          <p:cNvSpPr txBox="1">
            <a:spLocks/>
          </p:cNvSpPr>
          <p:nvPr/>
        </p:nvSpPr>
        <p:spPr>
          <a:xfrm>
            <a:off x="6132647" y="3652746"/>
            <a:ext cx="2446528" cy="6719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buNone/>
            </a:pPr>
            <a:r>
              <a:rPr lang="en-US" sz="1800" dirty="0"/>
              <a:t>Alexander Zlobin 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1800" dirty="0"/>
              <a:t>FNAL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8DF244-BB19-41C0-85C7-2611F3FBB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122" y="4324724"/>
            <a:ext cx="1810646" cy="19143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EFB77D-CE52-46C5-9385-3E7E635E6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576" y="4324725"/>
            <a:ext cx="1810669" cy="19143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C64095-7C2F-433F-A4E7-76800B0E1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31" y="4341832"/>
            <a:ext cx="1810669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6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AF3404-94BF-4CAA-84E7-413C22E2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400" y="6343824"/>
            <a:ext cx="6400800" cy="365125"/>
          </a:xfrm>
        </p:spPr>
        <p:txBody>
          <a:bodyPr/>
          <a:lstStyle/>
          <a:p>
            <a:r>
              <a:rPr lang="en-US" sz="1400" dirty="0"/>
              <a:t>Snowmass AF7-Magnets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D7C5-AF1D-4A6C-B4EE-B8B2344F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4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18BF0F-D36B-7542-6FCE-4604CB86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6142"/>
            <a:ext cx="2133600" cy="365125"/>
          </a:xfrm>
        </p:spPr>
        <p:txBody>
          <a:bodyPr/>
          <a:lstStyle/>
          <a:p>
            <a:r>
              <a:rPr lang="en-US" dirty="0"/>
              <a:t>7/19/2022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B499FB-F343-2A78-A025-30E4FCD2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</p:spPr>
        <p:txBody>
          <a:bodyPr/>
          <a:lstStyle/>
          <a:p>
            <a:r>
              <a:rPr lang="en-US" dirty="0"/>
              <a:t>Main steps and Timeline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91F911-77CE-24BD-6289-4D2B3DEC8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9" y="1420673"/>
            <a:ext cx="8246745" cy="1133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B7EFC1-1157-17B0-C423-1D776083D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09" y="3153596"/>
            <a:ext cx="8501782" cy="20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0A90-09EE-4720-AFFD-173A3D43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AF7-Magnet Letters of Interest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AF3404-94BF-4CAA-84E7-413C22E2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400" y="6343824"/>
            <a:ext cx="6400800" cy="365125"/>
          </a:xfrm>
        </p:spPr>
        <p:txBody>
          <a:bodyPr/>
          <a:lstStyle/>
          <a:p>
            <a:r>
              <a:rPr lang="en-US" sz="1400" dirty="0"/>
              <a:t>Snowmass AF7-Magnets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D7C5-AF1D-4A6C-B4EE-B8B2344F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88B8A4-1860-34BC-3981-5C4512637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9" y="1212351"/>
            <a:ext cx="4395419" cy="5044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BE4DCB-E102-EA4C-9C07-538E1385A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7833"/>
            <a:ext cx="4445173" cy="48390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DFD6AF-DFAE-B258-12CE-EAEC1113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89917"/>
            <a:ext cx="4445173" cy="178182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472998A4-194A-E0D7-79A3-C8E36F0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6142"/>
            <a:ext cx="2133600" cy="365125"/>
          </a:xfrm>
        </p:spPr>
        <p:txBody>
          <a:bodyPr/>
          <a:lstStyle/>
          <a:p>
            <a:r>
              <a:rPr lang="en-US" dirty="0"/>
              <a:t>7/19/2022</a:t>
            </a:r>
          </a:p>
        </p:txBody>
      </p:sp>
    </p:spTree>
    <p:extLst>
      <p:ext uri="{BB962C8B-B14F-4D97-AF65-F5344CB8AC3E}">
        <p14:creationId xmlns:p14="http://schemas.microsoft.com/office/powerpoint/2010/main" val="279238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0A90-09EE-4720-AFFD-173A3D43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AF7m Letters of Interest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D7C5-AF1D-4A6C-B4EE-B8B2344F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AF3404-94BF-4CAA-84E7-413C22E2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260" y="6343824"/>
            <a:ext cx="8893480" cy="365125"/>
          </a:xfrm>
        </p:spPr>
        <p:txBody>
          <a:bodyPr/>
          <a:lstStyle/>
          <a:p>
            <a:r>
              <a:rPr lang="en-US" sz="1400" dirty="0"/>
              <a:t>Snowmass AF7-Magnets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2BB1C9-3466-4567-8F44-27E060E59DFC}"/>
              </a:ext>
            </a:extLst>
          </p:cNvPr>
          <p:cNvSpPr txBox="1">
            <a:spLocks/>
          </p:cNvSpPr>
          <p:nvPr/>
        </p:nvSpPr>
        <p:spPr>
          <a:xfrm>
            <a:off x="457200" y="1126724"/>
            <a:ext cx="8570111" cy="48628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u="sng" dirty="0"/>
              <a:t>50 </a:t>
            </a:r>
            <a:r>
              <a:rPr lang="en-US" sz="2000" u="sng" dirty="0" err="1"/>
              <a:t>LoI</a:t>
            </a:r>
            <a:r>
              <a:rPr lang="en-US" sz="2000" u="sng" dirty="0"/>
              <a:t> received and organized under 6 themes</a:t>
            </a:r>
            <a:r>
              <a:rPr lang="en-US" sz="2000" dirty="0"/>
              <a:t>: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Global collaboration (6 </a:t>
            </a:r>
            <a:r>
              <a:rPr lang="en-US" sz="2000" dirty="0" err="1"/>
              <a:t>LoI</a:t>
            </a:r>
            <a:r>
              <a:rPr lang="en-US" sz="2000" dirty="0"/>
              <a:t>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High-field arc and IR magnets (15 </a:t>
            </a:r>
            <a:r>
              <a:rPr lang="en-US" sz="2000" dirty="0" err="1"/>
              <a:t>LoI</a:t>
            </a:r>
            <a:r>
              <a:rPr lang="en-US" sz="2000" dirty="0"/>
              <a:t>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Conductor and cable (13 </a:t>
            </a:r>
            <a:r>
              <a:rPr lang="en-US" sz="2000" dirty="0" err="1"/>
              <a:t>LoI</a:t>
            </a:r>
            <a:r>
              <a:rPr lang="en-US" sz="2000" dirty="0"/>
              <a:t>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Detector magnets (5 </a:t>
            </a:r>
            <a:r>
              <a:rPr lang="en-US" sz="2000" dirty="0" err="1"/>
              <a:t>LoI</a:t>
            </a:r>
            <a:r>
              <a:rPr lang="en-US" sz="2000" dirty="0"/>
              <a:t>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Special magnets - solenoids, undulators etc. (7 </a:t>
            </a:r>
            <a:r>
              <a:rPr lang="en-US" sz="2000" dirty="0" err="1"/>
              <a:t>LoI</a:t>
            </a:r>
            <a:r>
              <a:rPr lang="en-US" sz="2000" dirty="0"/>
              <a:t>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Test facilities and measurements/diagnostics techniques (4 </a:t>
            </a:r>
            <a:r>
              <a:rPr lang="en-US" sz="2000" dirty="0" err="1"/>
              <a:t>LoI</a:t>
            </a:r>
            <a:r>
              <a:rPr lang="en-US" sz="2000" dirty="0"/>
              <a:t>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u="sng" dirty="0"/>
              <a:t>Main goals</a:t>
            </a:r>
            <a:r>
              <a:rPr lang="en-US" sz="2000" dirty="0"/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Provide a forum for presenting/discussing proposals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Coordinate writing of white papers, fostering potential collaboration across institutions (Labs, University, Industry) and geographical regions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A51DE0-C40F-EF0C-ED19-E473A507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6142"/>
            <a:ext cx="2133600" cy="365125"/>
          </a:xfrm>
        </p:spPr>
        <p:txBody>
          <a:bodyPr/>
          <a:lstStyle/>
          <a:p>
            <a:r>
              <a:rPr lang="en-US" dirty="0"/>
              <a:t>7/19/2022</a:t>
            </a:r>
          </a:p>
        </p:txBody>
      </p:sp>
    </p:spTree>
    <p:extLst>
      <p:ext uri="{BB962C8B-B14F-4D97-AF65-F5344CB8AC3E}">
        <p14:creationId xmlns:p14="http://schemas.microsoft.com/office/powerpoint/2010/main" val="416150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AF3404-94BF-4CAA-84E7-413C22E2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400" y="6343824"/>
            <a:ext cx="6400800" cy="365125"/>
          </a:xfrm>
        </p:spPr>
        <p:txBody>
          <a:bodyPr/>
          <a:lstStyle/>
          <a:p>
            <a:r>
              <a:rPr lang="en-US" sz="1400" dirty="0"/>
              <a:t>Snowmass AF7-Magnets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D7C5-AF1D-4A6C-B4EE-B8B2344F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7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42AACE-7498-4BEA-8F33-69C75441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</p:spPr>
        <p:txBody>
          <a:bodyPr/>
          <a:lstStyle/>
          <a:p>
            <a:r>
              <a:rPr lang="en-US" dirty="0"/>
              <a:t>List of AF7-Magnets White Papers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79B75C-B816-83AE-6C1E-3508B317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6142"/>
            <a:ext cx="2133600" cy="365125"/>
          </a:xfrm>
        </p:spPr>
        <p:txBody>
          <a:bodyPr/>
          <a:lstStyle/>
          <a:p>
            <a:r>
              <a:rPr lang="en-US" dirty="0"/>
              <a:t>7/19/2022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0F08C-77E8-8076-6A4C-F371BB70D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348"/>
            <a:ext cx="9144000" cy="4140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44F7AA-1E14-6F91-117A-0D0850E9B394}"/>
              </a:ext>
            </a:extLst>
          </p:cNvPr>
          <p:cNvSpPr txBox="1"/>
          <p:nvPr/>
        </p:nvSpPr>
        <p:spPr>
          <a:xfrm>
            <a:off x="124859" y="5602297"/>
            <a:ext cx="8894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https://indico.fnal.gov/category/1118/attachments/134066/198543/AF7m-WP-tracker-20220315cor.xlsx</a:t>
            </a:r>
          </a:p>
        </p:txBody>
      </p:sp>
    </p:spTree>
    <p:extLst>
      <p:ext uri="{BB962C8B-B14F-4D97-AF65-F5344CB8AC3E}">
        <p14:creationId xmlns:p14="http://schemas.microsoft.com/office/powerpoint/2010/main" val="134898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0A90-09EE-4720-AFFD-173A3D43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Report Guidelines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D7C5-AF1D-4A6C-B4EE-B8B2344F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AF3404-94BF-4CAA-84E7-413C22E2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260" y="6343824"/>
            <a:ext cx="8893480" cy="365125"/>
          </a:xfrm>
        </p:spPr>
        <p:txBody>
          <a:bodyPr/>
          <a:lstStyle/>
          <a:p>
            <a:r>
              <a:rPr lang="en-US" sz="1400" dirty="0"/>
              <a:t>Snowmass AF7-Magnets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A51DE0-C40F-EF0C-ED19-E473A507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6142"/>
            <a:ext cx="2133600" cy="365125"/>
          </a:xfrm>
        </p:spPr>
        <p:txBody>
          <a:bodyPr/>
          <a:lstStyle/>
          <a:p>
            <a:r>
              <a:rPr lang="en-US" dirty="0"/>
              <a:t>7/19/2022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956ABE-B74C-2912-1AE5-F4FD59399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36" y="1109385"/>
            <a:ext cx="8496728" cy="51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2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151047</TotalTime>
  <Words>396</Words>
  <Application>Microsoft Office PowerPoint</Application>
  <PresentationFormat>On-screen Show (4:3)</PresentationFormat>
  <Paragraphs>71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Custom Design</vt:lpstr>
      <vt:lpstr>Snowmass Goals and Organization</vt:lpstr>
      <vt:lpstr>Accelerator Frontier - AF</vt:lpstr>
      <vt:lpstr>AF7: Accelerator Technology – Subgroup Magnets </vt:lpstr>
      <vt:lpstr>Main steps and Timeline</vt:lpstr>
      <vt:lpstr>AF7-Magnet Letters of Interest</vt:lpstr>
      <vt:lpstr>AF7m Letters of Interest</vt:lpstr>
      <vt:lpstr>List of AF7-Magnets White Papers</vt:lpstr>
      <vt:lpstr>Summary Report Guidelines</vt:lpstr>
    </vt:vector>
  </TitlesOfParts>
  <Company>The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Highlights</dc:title>
  <dc:creator>Young-Kee Kim</dc:creator>
  <cp:lastModifiedBy>GianLuca Sabbi</cp:lastModifiedBy>
  <cp:revision>3478</cp:revision>
  <cp:lastPrinted>2020-03-12T15:19:45Z</cp:lastPrinted>
  <dcterms:created xsi:type="dcterms:W3CDTF">2014-06-24T05:51:31Z</dcterms:created>
  <dcterms:modified xsi:type="dcterms:W3CDTF">2022-07-19T06:49:04Z</dcterms:modified>
</cp:coreProperties>
</file>