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495" r:id="rId2"/>
    <p:sldId id="493" r:id="rId3"/>
    <p:sldId id="494" r:id="rId4"/>
    <p:sldId id="499" r:id="rId5"/>
    <p:sldId id="496" r:id="rId6"/>
    <p:sldId id="498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01D1D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9" autoAdjust="0"/>
    <p:restoredTop sz="91265" autoAdjust="0"/>
  </p:normalViewPr>
  <p:slideViewPr>
    <p:cSldViewPr>
      <p:cViewPr varScale="1">
        <p:scale>
          <a:sx n="104" d="100"/>
          <a:sy n="104" d="100"/>
        </p:scale>
        <p:origin x="177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5E9F4-413C-1D4D-B2C9-06034EEA70C5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DA48B-61E4-A341-BF3C-5AB3AE1F6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3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09" charset="0"/>
              </a:defRPr>
            </a:lvl1pPr>
          </a:lstStyle>
          <a:p>
            <a:fld id="{97EFA30C-86FF-394A-A9DB-141666EDDA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626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228600"/>
            <a:ext cx="19050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5626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1"/>
            <a:ext cx="67818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876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HC-tit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013-03-31 05.07.05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715"/>
            <a:ext cx="8685161" cy="7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5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5" y="1143000"/>
            <a:ext cx="4038600" cy="25908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33CC33"/>
                </a:solidFill>
              </a:defRPr>
            </a:lvl3pPr>
            <a:lvl4pPr>
              <a:defRPr sz="1800">
                <a:solidFill>
                  <a:srgbClr val="FFFF00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143000"/>
            <a:ext cx="4038600" cy="25908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33CC33"/>
                </a:solidFill>
              </a:defRPr>
            </a:lvl3pPr>
            <a:lvl4pPr>
              <a:defRPr sz="1800">
                <a:solidFill>
                  <a:srgbClr val="FFFF00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886200"/>
            <a:ext cx="8229600" cy="25908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33CC33"/>
                </a:solidFill>
              </a:defRPr>
            </a:lvl3pPr>
            <a:lvl4pPr>
              <a:defRPr sz="1800">
                <a:solidFill>
                  <a:srgbClr val="FFFF00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143000"/>
            <a:ext cx="8534400" cy="53340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33CC33"/>
                </a:solidFill>
              </a:defRPr>
            </a:lvl3pPr>
            <a:lvl4pPr>
              <a:defRPr sz="1800">
                <a:solidFill>
                  <a:srgbClr val="FFFF00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103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10600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252" name="Rectangle 1028"/>
          <p:cNvSpPr>
            <a:spLocks noChangeArrowheads="1"/>
          </p:cNvSpPr>
          <p:nvPr/>
        </p:nvSpPr>
        <p:spPr bwMode="auto">
          <a:xfrm>
            <a:off x="650879" y="6600829"/>
            <a:ext cx="16938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Rectangle 1029"/>
          <p:cNvSpPr>
            <a:spLocks noChangeArrowheads="1"/>
          </p:cNvSpPr>
          <p:nvPr/>
        </p:nvSpPr>
        <p:spPr bwMode="auto">
          <a:xfrm>
            <a:off x="304800" y="6553200"/>
            <a:ext cx="1691170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N. </a:t>
            </a:r>
            <a:r>
              <a:rPr lang="en-US" sz="1000" b="0" dirty="0" err="1">
                <a:solidFill>
                  <a:schemeClr val="bg1">
                    <a:lumMod val="50000"/>
                  </a:schemeClr>
                </a:solidFill>
                <a:latin typeface="Myriad Pro"/>
              </a:rPr>
              <a:t>Akchurin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, 10 August </a:t>
            </a:r>
            <a:r>
              <a:rPr lang="en-US" sz="1000" b="0" baseline="0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2022</a:t>
            </a:r>
            <a:endParaRPr lang="en-US" sz="1000" b="0" dirty="0">
              <a:solidFill>
                <a:schemeClr val="bg1">
                  <a:lumMod val="50000"/>
                </a:schemeClr>
              </a:solidFill>
              <a:latin typeface="Myriad Pro"/>
            </a:endParaRPr>
          </a:p>
        </p:txBody>
      </p:sp>
      <p:sp>
        <p:nvSpPr>
          <p:cNvPr id="53254" name="Line 1030"/>
          <p:cNvSpPr>
            <a:spLocks noChangeShapeType="1"/>
          </p:cNvSpPr>
          <p:nvPr/>
        </p:nvSpPr>
        <p:spPr bwMode="auto">
          <a:xfrm flipV="1">
            <a:off x="304800" y="6553200"/>
            <a:ext cx="8610600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Text Box 1034"/>
          <p:cNvSpPr txBox="1">
            <a:spLocks noChangeArrowheads="1"/>
          </p:cNvSpPr>
          <p:nvPr userDrawn="1"/>
        </p:nvSpPr>
        <p:spPr bwMode="auto">
          <a:xfrm>
            <a:off x="8686804" y="6553205"/>
            <a:ext cx="34139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C0E730E8-EB7B-5142-AF60-441200A5E867}" type="slidenum">
              <a:rPr lang="en-US" sz="1000" b="1">
                <a:solidFill>
                  <a:srgbClr val="7F7F7F"/>
                </a:solidFill>
                <a:latin typeface="+mn-lt"/>
              </a:rPr>
              <a:pPr/>
              <a:t>‹#›</a:t>
            </a:fld>
            <a:endParaRPr lang="en-US" sz="10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239225" y="6553202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ea typeface="+mn-ea"/>
                <a:cs typeface="Myriad Pro"/>
              </a:rPr>
              <a:t>Calvision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4" r:id="rId13"/>
    <p:sldLayoutId id="2147483676" r:id="rId14"/>
    <p:sldLayoutId id="2147483677" r:id="rId15"/>
  </p:sldLayoutIdLst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Myriad Pro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0">
          <a:solidFill>
            <a:srgbClr val="0000CC"/>
          </a:solidFill>
          <a:latin typeface="Myriad Pro"/>
          <a:ea typeface="+mn-ea"/>
          <a:cs typeface="+mn-cs"/>
        </a:defRPr>
      </a:lvl1pPr>
      <a:lvl2pPr marL="8001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AutoNum type="arabicPeriod"/>
        <a:defRPr b="0">
          <a:solidFill>
            <a:srgbClr val="FF0000"/>
          </a:solidFill>
          <a:latin typeface="Myriad Pro"/>
          <a:ea typeface="ＭＳ Ｐゴシック" pitchFamily="-109" charset="-128"/>
        </a:defRPr>
      </a:lvl2pPr>
      <a:lvl3pPr marL="12573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0">
          <a:solidFill>
            <a:schemeClr val="tx2"/>
          </a:solidFill>
          <a:latin typeface="Myriad Pro"/>
          <a:ea typeface="ＭＳ Ｐゴシック" pitchFamily="-109" charset="-128"/>
        </a:defRPr>
      </a:lvl3pPr>
      <a:lvl4pPr marL="1638300" indent="-266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0">
          <a:solidFill>
            <a:schemeClr val="tx2"/>
          </a:solidFill>
          <a:latin typeface="Myriad Pro"/>
          <a:ea typeface="ＭＳ Ｐゴシック" pitchFamily="-109" charset="-128"/>
        </a:defRPr>
      </a:lvl4pPr>
      <a:lvl5pPr marL="2095500" indent="-266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0">
          <a:solidFill>
            <a:schemeClr val="tx2"/>
          </a:solidFill>
          <a:latin typeface="Myriad Pro"/>
          <a:ea typeface="ＭＳ Ｐゴシック" pitchFamily="-109" charset="-128"/>
        </a:defRPr>
      </a:lvl5pPr>
      <a:lvl6pPr marL="2552700" indent="-266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2"/>
          </a:solidFill>
          <a:latin typeface="+mn-lt"/>
          <a:ea typeface="ＭＳ Ｐゴシック" pitchFamily="-109" charset="-128"/>
        </a:defRPr>
      </a:lvl6pPr>
      <a:lvl7pPr marL="3009900" indent="-266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2"/>
          </a:solidFill>
          <a:latin typeface="+mn-lt"/>
          <a:ea typeface="ＭＳ Ｐゴシック" pitchFamily="-109" charset="-128"/>
        </a:defRPr>
      </a:lvl7pPr>
      <a:lvl8pPr marL="3467100" indent="-266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2"/>
          </a:solidFill>
          <a:latin typeface="+mn-lt"/>
          <a:ea typeface="ＭＳ Ｐゴシック" pitchFamily="-109" charset="-128"/>
        </a:defRPr>
      </a:lvl8pPr>
      <a:lvl9pPr marL="3924300" indent="-266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2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9722-3B0C-1EB0-A1F0-50E586D9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Goals/Deliverables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381A-AED7-C99C-2754-2BF8D7B30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52616"/>
            <a:ext cx="8610600" cy="5410200"/>
          </a:xfrm>
        </p:spPr>
        <p:txBody>
          <a:bodyPr/>
          <a:lstStyle/>
          <a:p>
            <a:r>
              <a:rPr lang="en-US" dirty="0"/>
              <a:t>Our main goal is to demonstrate longitudinal segmentation with timing using a fiber calorimeter in two stages this and next year.   </a:t>
            </a:r>
          </a:p>
          <a:p>
            <a:r>
              <a:rPr lang="en-US" dirty="0"/>
              <a:t>The first phase involves R&amp;D on establishing the requirements on readout (photosensors and electronics).  We plan to use a small (2-m long) existing absorber structure for bench tests and possibly a beam test.  </a:t>
            </a:r>
          </a:p>
          <a:p>
            <a:r>
              <a:rPr lang="en-US" dirty="0"/>
              <a:t>The second phase entails instrumentation of the original DREAM module with the appropriate readout (</a:t>
            </a:r>
            <a:r>
              <a:rPr lang="en-US" dirty="0" err="1"/>
              <a:t>SiPM</a:t>
            </a:r>
            <a:r>
              <a:rPr lang="en-US" dirty="0"/>
              <a:t> arrays and electronics) and beam tests.</a:t>
            </a:r>
          </a:p>
          <a:p>
            <a:r>
              <a:rPr lang="en-US" dirty="0"/>
              <a:t>We will collaborate with ORNL on dSiPM, with NALU/CAEN and </a:t>
            </a:r>
            <a:r>
              <a:rPr lang="en-US" dirty="0" err="1"/>
              <a:t>Calvision</a:t>
            </a:r>
            <a:r>
              <a:rPr lang="en-US" dirty="0"/>
              <a:t> on electronics.</a:t>
            </a:r>
          </a:p>
          <a:p>
            <a:r>
              <a:rPr lang="en-US" dirty="0"/>
              <a:t>We have ongoing simulations (NN) and fiber R&amp;D.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9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7A1F-70E6-5BF3-98F3-FC6C8B46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Goals/Deliverables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38F0-9209-E19A-82A1-9BD3D7997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Characterize SiPMs from different vendors and verify our </a:t>
            </a:r>
            <a:r>
              <a:rPr lang="en-US" dirty="0" err="1"/>
              <a:t>SiPM</a:t>
            </a:r>
            <a:r>
              <a:rPr lang="en-US" dirty="0"/>
              <a:t> simulation with TCAD. </a:t>
            </a:r>
          </a:p>
          <a:p>
            <a:r>
              <a:rPr lang="en-US" dirty="0"/>
              <a:t>Simulate dSiPM variants with TCAD to study the potential of the dSiPM technology in future calorimetry with emphasis on timing. </a:t>
            </a:r>
          </a:p>
          <a:p>
            <a:r>
              <a:rPr lang="en-US" dirty="0"/>
              <a:t>Develop expertise in using the NALU AARDVARC and CAEN FERS front-end electronics readout system coupled to a limited number of SiPMs. Evaluate the SoC (system-on-chip) on the AARDVARC and explore further use of SoC technology for ML with fast </a:t>
            </a:r>
            <a:r>
              <a:rPr lang="en-US" dirty="0" err="1"/>
              <a:t>SiPM</a:t>
            </a:r>
            <a:r>
              <a:rPr lang="en-US" dirty="0"/>
              <a:t> on fiber calorimeter. </a:t>
            </a:r>
          </a:p>
          <a:p>
            <a:r>
              <a:rPr lang="en-US" dirty="0"/>
              <a:t>Work on </a:t>
            </a:r>
            <a:r>
              <a:rPr lang="en-US" dirty="0" err="1"/>
              <a:t>fiber+SiPM</a:t>
            </a:r>
            <a:r>
              <a:rPr lang="en-US" dirty="0"/>
              <a:t> coupling. Use existing scintillating (SCSF-81J and </a:t>
            </a:r>
            <a:r>
              <a:rPr lang="en-US" dirty="0" err="1"/>
              <a:t>Polymicro</a:t>
            </a:r>
            <a:r>
              <a:rPr lang="en-US" dirty="0"/>
              <a:t> Ce-doped fused-silica) and clear (fused-silica) fibers embedded in a 2-m long copper absorber structure for longitudinal segmentation by timing (waveform analyses). Use a hot beta source (90Sr) and pulsed lasers.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6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DD27-A86D-B3B5-032F-0ACDC025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Goals/Deliverables -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F9587-9B41-4259-165F-D9F1B85C6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a GEANT4 simulation framework for a multi-readout fiber calorimeter. Work towards a proof of concept for 3D shower reconstruction with CNN. Evaluate RNN+CNN reconstruction performance on a fiber calorimeter with non-pointing geometry. Optimize GNN (as an alternative ML model) for a fiber calorimeter: define the optimal form of the timing information (time-slices, leading edge, </a:t>
            </a:r>
            <a:r>
              <a:rPr lang="en-US" dirty="0" err="1"/>
              <a:t>ToT</a:t>
            </a:r>
            <a:r>
              <a:rPr lang="en-US" dirty="0"/>
              <a:t>, etc.) and the hyper-parameters of the GNN. Probe separately the improvement due to high granularity (2D alone) and precise timing (3D imaging) with GNN. Evaluate GNN performance on single, multi-particle hadronic showers and pure EM initiated showers to ensure no bias.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9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4314-4540-2D44-D02B-E245830F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Goals/Deliverables -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BA14F-73B6-A1BA-1ED8-DF107750E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the 2D+time to 3D reconstruction using RNN with the early real-world data from pulsed (70 </a:t>
            </a:r>
            <a:r>
              <a:rPr lang="en-US" dirty="0" err="1"/>
              <a:t>ps</a:t>
            </a:r>
            <a:r>
              <a:rPr lang="en-US" dirty="0"/>
              <a:t>) lasers at the APD-Lab (signals with known structure as reference for train- </a:t>
            </a:r>
            <a:r>
              <a:rPr lang="en-US" dirty="0" err="1"/>
              <a:t>ing</a:t>
            </a:r>
            <a:r>
              <a:rPr lang="en-US" dirty="0"/>
              <a:t>/testing). Investigate the timing performance dependence on S/N, </a:t>
            </a:r>
            <a:r>
              <a:rPr lang="en-US" dirty="0" err="1"/>
              <a:t>SiPM</a:t>
            </a:r>
            <a:r>
              <a:rPr lang="en-US" dirty="0"/>
              <a:t> pulse shape and sampling rate in case of 2 and more detected photons. </a:t>
            </a:r>
          </a:p>
          <a:p>
            <a:r>
              <a:rPr lang="en-US" dirty="0"/>
              <a:t>Formalize the calibration constant set needed and study the stability and sensitivity to noise and mis-calibration effects on advanced reconstruction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0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493E-68A7-965D-FE74-A11E6D71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97682D6-5A61-2466-5C75-6BA9A48B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895600"/>
            <a:ext cx="5528276" cy="35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EF9959-AF68-508B-C09A-ED029D77DA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257800" cy="29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6A8C49-B969-1D71-2BF1-FB259452F12D}"/>
              </a:ext>
            </a:extLst>
          </p:cNvPr>
          <p:cNvSpPr txBox="1"/>
          <p:nvPr/>
        </p:nvSpPr>
        <p:spPr>
          <a:xfrm>
            <a:off x="4800599" y="3042869"/>
            <a:ext cx="19477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4x4 mm</a:t>
            </a:r>
            <a:r>
              <a:rPr lang="en-US" sz="1200" baseline="30000" dirty="0">
                <a:solidFill>
                  <a:srgbClr val="FF0000"/>
                </a:solidFill>
                <a:latin typeface="Myriad Pro" panose="020B0503030403020204" pitchFamily="34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/Rod,  4 c-fibers, 3 s-fibers </a:t>
            </a:r>
          </a:p>
          <a:p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3x3 Rods(9)/</a:t>
            </a:r>
            <a:r>
              <a:rPr lang="en-US" sz="1200" dirty="0" err="1">
                <a:solidFill>
                  <a:srgbClr val="FF0000"/>
                </a:solidFill>
                <a:latin typeface="Myriad Pro" panose="020B0503030403020204" pitchFamily="34" charset="0"/>
              </a:rPr>
              <a:t>SiPM</a:t>
            </a:r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,  36 fibers/</a:t>
            </a:r>
            <a:r>
              <a:rPr lang="en-US" sz="1200" dirty="0" err="1">
                <a:solidFill>
                  <a:srgbClr val="FF0000"/>
                </a:solidFill>
                <a:latin typeface="Myriad Pro" panose="020B0503030403020204" pitchFamily="34" charset="0"/>
              </a:rPr>
              <a:t>SiPM</a:t>
            </a:r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, 12x12 mm</a:t>
            </a:r>
            <a:r>
              <a:rPr lang="en-US" sz="1200" baseline="30000" dirty="0">
                <a:solidFill>
                  <a:srgbClr val="FF0000"/>
                </a:solidFill>
                <a:latin typeface="Myriad Pro" panose="020B0503030403020204" pitchFamily="34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 area</a:t>
            </a:r>
          </a:p>
          <a:p>
            <a:endParaRPr lang="en-US" sz="1200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270 Rods/Tower</a:t>
            </a:r>
          </a:p>
          <a:p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30 </a:t>
            </a:r>
            <a:r>
              <a:rPr lang="en-US" sz="1200" dirty="0" err="1">
                <a:solidFill>
                  <a:srgbClr val="FF0000"/>
                </a:solidFill>
                <a:latin typeface="Myriad Pro" panose="020B0503030403020204" pitchFamily="34" charset="0"/>
              </a:rPr>
              <a:t>SiPM</a:t>
            </a:r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/Tower</a:t>
            </a:r>
          </a:p>
          <a:p>
            <a:endParaRPr lang="en-US" sz="1200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Inner section:  (1+6) Towers with </a:t>
            </a:r>
            <a:r>
              <a:rPr lang="en-US" sz="1200" dirty="0" err="1">
                <a:solidFill>
                  <a:srgbClr val="FF0000"/>
                </a:solidFill>
                <a:latin typeface="Myriad Pro" panose="020B0503030403020204" pitchFamily="34" charset="0"/>
              </a:rPr>
              <a:t>SiPM</a:t>
            </a:r>
            <a:endParaRPr lang="en-US" sz="1200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Outer section:  12 Towers with PMT</a:t>
            </a:r>
          </a:p>
          <a:p>
            <a:endParaRPr lang="en-US" sz="1200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total= 210 </a:t>
            </a:r>
            <a:r>
              <a:rPr lang="en-US" sz="1200" dirty="0" err="1">
                <a:solidFill>
                  <a:srgbClr val="FF0000"/>
                </a:solidFill>
                <a:latin typeface="Myriad Pro" panose="020B0503030403020204" pitchFamily="34" charset="0"/>
              </a:rPr>
              <a:t>SiPM</a:t>
            </a:r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  (6x6 mm</a:t>
            </a:r>
            <a:r>
              <a:rPr lang="en-US" sz="1200" baseline="30000" dirty="0">
                <a:solidFill>
                  <a:srgbClr val="FF0000"/>
                </a:solidFill>
                <a:latin typeface="Myriad Pro" panose="020B0503030403020204" pitchFamily="34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Myriad Pro" panose="020B0503030403020204" pitchFamily="34" charset="0"/>
              </a:rPr>
              <a:t>)</a:t>
            </a:r>
          </a:p>
          <a:p>
            <a:endParaRPr lang="en-US" sz="12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 descr="A picture containing indoor, floor, chair, table&#10;&#10;Description automatically generated">
            <a:extLst>
              <a:ext uri="{FF2B5EF4-FFF2-40B4-BE49-F238E27FC236}">
                <a16:creationId xmlns:a16="http://schemas.microsoft.com/office/drawing/2014/main" id="{47E56EA6-55A9-AE95-F2DB-4C4EE34FD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40" t="8889" r="18889" b="41111"/>
          <a:stretch/>
        </p:blipFill>
        <p:spPr>
          <a:xfrm>
            <a:off x="6942665" y="3042869"/>
            <a:ext cx="1929485" cy="2553730"/>
          </a:xfrm>
          <a:prstGeom prst="rect">
            <a:avLst/>
          </a:prstGeom>
        </p:spPr>
      </p:pic>
      <p:pic>
        <p:nvPicPr>
          <p:cNvPr id="8" name="Picture 7" descr="A picture containing indoor, wall, office, cluttered&#10;&#10;Description automatically generated">
            <a:extLst>
              <a:ext uri="{FF2B5EF4-FFF2-40B4-BE49-F238E27FC236}">
                <a16:creationId xmlns:a16="http://schemas.microsoft.com/office/drawing/2014/main" id="{771F0660-1B34-9376-7381-1DD8BD9F2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135" y="583477"/>
            <a:ext cx="3303372" cy="21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3C53-2DB0-6F17-C0D6-ADD803E1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Goals/Deliverables -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C6EE-1B78-68C0-90DF-C270A283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3900"/>
            <a:ext cx="8915400" cy="5753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On hand:</a:t>
            </a:r>
          </a:p>
          <a:p>
            <a:pPr lvl="2"/>
            <a:r>
              <a:rPr lang="en-US" sz="1600" dirty="0"/>
              <a:t>SiPMs</a:t>
            </a:r>
          </a:p>
          <a:p>
            <a:pPr lvl="3"/>
            <a:r>
              <a:rPr lang="en-US" sz="1200" dirty="0"/>
              <a:t>Hamamatsu S13361-3050AE-08  (64 </a:t>
            </a:r>
            <a:r>
              <a:rPr lang="en-US" sz="1200" dirty="0" err="1"/>
              <a:t>ch</a:t>
            </a:r>
            <a:r>
              <a:rPr lang="en-US" sz="1200" dirty="0"/>
              <a:t> array, 3mm, 50 micron) +CAEN A5252 header for CAEN FERS</a:t>
            </a:r>
          </a:p>
          <a:p>
            <a:pPr lvl="3"/>
            <a:r>
              <a:rPr lang="en-US" sz="1200" dirty="0" err="1"/>
              <a:t>SensL</a:t>
            </a:r>
            <a:r>
              <a:rPr lang="en-US" sz="1200" dirty="0"/>
              <a:t> 3 mm, 20 micron,  single </a:t>
            </a:r>
            <a:r>
              <a:rPr lang="en-US" sz="1200" dirty="0" err="1"/>
              <a:t>ch</a:t>
            </a:r>
            <a:r>
              <a:rPr lang="en-US" sz="1200" dirty="0"/>
              <a:t>; </a:t>
            </a:r>
            <a:r>
              <a:rPr lang="en-US" sz="1200" dirty="0" err="1"/>
              <a:t>SensL</a:t>
            </a:r>
            <a:r>
              <a:rPr lang="en-US" sz="1200" dirty="0"/>
              <a:t> ARRAYC-30035-16P-PCB   (3mm, 35 micron, 16 </a:t>
            </a:r>
            <a:r>
              <a:rPr lang="en-US" sz="1200" dirty="0" err="1"/>
              <a:t>ch</a:t>
            </a:r>
            <a:r>
              <a:rPr lang="en-US" sz="1200" dirty="0"/>
              <a:t> array)</a:t>
            </a:r>
          </a:p>
          <a:p>
            <a:pPr lvl="2"/>
            <a:r>
              <a:rPr lang="en-US" sz="1600" dirty="0"/>
              <a:t>Readout boards</a:t>
            </a:r>
          </a:p>
          <a:p>
            <a:pPr lvl="3"/>
            <a:r>
              <a:rPr lang="en-US" sz="1200" dirty="0"/>
              <a:t>CAEN A5202  (64 </a:t>
            </a:r>
            <a:r>
              <a:rPr lang="en-US" sz="1200" dirty="0" err="1"/>
              <a:t>cn</a:t>
            </a:r>
            <a:r>
              <a:rPr lang="en-US" sz="1200" dirty="0"/>
              <a:t>)</a:t>
            </a:r>
          </a:p>
          <a:p>
            <a:pPr lvl="3"/>
            <a:r>
              <a:rPr lang="en-US" sz="1200" dirty="0"/>
              <a:t>NALU AARDVARC  (4ch- </a:t>
            </a:r>
            <a:r>
              <a:rPr lang="en-US" sz="1200" dirty="0" err="1"/>
              <a:t>testboard</a:t>
            </a:r>
            <a:r>
              <a:rPr lang="en-US" sz="1200" dirty="0"/>
              <a:t>)</a:t>
            </a:r>
          </a:p>
          <a:p>
            <a:pPr lvl="2"/>
            <a:r>
              <a:rPr lang="en-US" sz="1600" dirty="0"/>
              <a:t>CAEN V1742 (DRS),   32 </a:t>
            </a:r>
            <a:r>
              <a:rPr lang="en-US" sz="1600" dirty="0" err="1"/>
              <a:t>ch</a:t>
            </a:r>
            <a:r>
              <a:rPr lang="en-US" sz="1600" dirty="0"/>
              <a:t> x 2 units</a:t>
            </a:r>
          </a:p>
          <a:p>
            <a:pPr lvl="2"/>
            <a:r>
              <a:rPr lang="en-US" sz="1600" dirty="0"/>
              <a:t>70 </a:t>
            </a:r>
            <a:r>
              <a:rPr lang="en-US" sz="1600" dirty="0" err="1"/>
              <a:t>ps</a:t>
            </a:r>
            <a:r>
              <a:rPr lang="en-US" sz="1600" dirty="0"/>
              <a:t> laser</a:t>
            </a:r>
          </a:p>
          <a:p>
            <a:pPr lvl="2"/>
            <a:r>
              <a:rPr lang="en-US" sz="1600" dirty="0"/>
              <a:t>Test setup-1: </a:t>
            </a:r>
            <a:r>
              <a:rPr lang="en-US" sz="1600" dirty="0" err="1"/>
              <a:t>SiPM</a:t>
            </a:r>
            <a:r>
              <a:rPr lang="en-US" sz="1600" dirty="0"/>
              <a:t> (array) -&gt; Amplifier board -&gt; Waveform digitizer (NALU ARDVARC, CAEN V1742)</a:t>
            </a:r>
          </a:p>
          <a:p>
            <a:pPr lvl="2"/>
            <a:r>
              <a:rPr lang="en-US" sz="1600" dirty="0"/>
              <a:t>Test setup-2: </a:t>
            </a:r>
            <a:r>
              <a:rPr lang="en-US" sz="1600" dirty="0" err="1"/>
              <a:t>SiPM</a:t>
            </a:r>
            <a:r>
              <a:rPr lang="en-US" sz="1600" dirty="0"/>
              <a:t> (array) -&gt; CAEN FERS 5200 system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New/needed:</a:t>
            </a:r>
          </a:p>
          <a:p>
            <a:pPr lvl="2"/>
            <a:r>
              <a:rPr lang="en-US" sz="1600" dirty="0"/>
              <a:t>(1) </a:t>
            </a:r>
            <a:r>
              <a:rPr lang="en-US" sz="1600" dirty="0" err="1"/>
              <a:t>OnSemi</a:t>
            </a:r>
            <a:r>
              <a:rPr lang="en-US" sz="1600" dirty="0"/>
              <a:t>  ARRAYJ-30035-64P-PCB   (3x3 mm,  35 micron)  $1560/</a:t>
            </a:r>
            <a:r>
              <a:rPr lang="en-US" sz="1600" dirty="0" err="1"/>
              <a:t>ea</a:t>
            </a:r>
            <a:endParaRPr lang="en-US" sz="1600" dirty="0"/>
          </a:p>
          <a:p>
            <a:pPr lvl="2"/>
            <a:r>
              <a:rPr lang="en-US" sz="1600" dirty="0"/>
              <a:t>(2) </a:t>
            </a:r>
            <a:r>
              <a:rPr lang="en-US" sz="1600" dirty="0" err="1"/>
              <a:t>OnSemi</a:t>
            </a:r>
            <a:r>
              <a:rPr lang="en-US" sz="1600" dirty="0"/>
              <a:t> ARRAYC-60035-64P-PCB   (6x6 mm, 35 micron)   $3398/</a:t>
            </a:r>
            <a:r>
              <a:rPr lang="en-US" sz="1600" dirty="0" err="1"/>
              <a:t>ea</a:t>
            </a:r>
            <a:endParaRPr lang="en-US" sz="1600" dirty="0"/>
          </a:p>
          <a:p>
            <a:pPr lvl="2"/>
            <a:r>
              <a:rPr lang="en-US" sz="1600" dirty="0"/>
              <a:t>(3) </a:t>
            </a:r>
            <a:r>
              <a:rPr lang="en-US" sz="1600" dirty="0" err="1"/>
              <a:t>OnSemi</a:t>
            </a:r>
            <a:r>
              <a:rPr lang="en-US" sz="1600" dirty="0"/>
              <a:t> ARRAYJ-BOB3-64P-GEFK   (evaluation board for (1))   $466/</a:t>
            </a:r>
            <a:r>
              <a:rPr lang="en-US" sz="1600" dirty="0" err="1"/>
              <a:t>ea</a:t>
            </a:r>
            <a:endParaRPr lang="en-US" sz="1600" dirty="0"/>
          </a:p>
          <a:p>
            <a:pPr lvl="2"/>
            <a:r>
              <a:rPr lang="en-US" sz="1600" dirty="0"/>
              <a:t>(4) </a:t>
            </a:r>
            <a:r>
              <a:rPr lang="en-US" sz="1600" dirty="0" err="1"/>
              <a:t>OnSemi</a:t>
            </a:r>
            <a:r>
              <a:rPr lang="en-US" sz="1600" dirty="0"/>
              <a:t> ARRAYJ-BOB3-64S-GEFK   (evaluation board for (2))   $466/</a:t>
            </a:r>
            <a:r>
              <a:rPr lang="en-US" sz="1600" dirty="0" err="1"/>
              <a:t>ea</a:t>
            </a:r>
            <a:endParaRPr lang="en-US" sz="1600" dirty="0"/>
          </a:p>
          <a:p>
            <a:pPr lvl="2"/>
            <a:r>
              <a:rPr lang="en-US" sz="1600" dirty="0"/>
              <a:t>(5) CAEN A5254   SIPM header with FAST out to  connect (2) with CAEN FERS A5202  $428.00/</a:t>
            </a:r>
            <a:r>
              <a:rPr lang="en-US" sz="1600" dirty="0" err="1"/>
              <a:t>ea</a:t>
            </a:r>
            <a:endParaRPr lang="en-US" sz="1600" dirty="0"/>
          </a:p>
          <a:p>
            <a:pPr lvl="2"/>
            <a:r>
              <a:rPr lang="en-US" sz="1600" dirty="0"/>
              <a:t>(6) amplifier board for FAST output on (5)   (</a:t>
            </a:r>
            <a:r>
              <a:rPr lang="en-US" sz="1600" dirty="0" err="1"/>
              <a:t>tbd</a:t>
            </a:r>
            <a:r>
              <a:rPr lang="en-US" sz="1600" dirty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4972654"/>
      </p:ext>
    </p:extLst>
  </p:cSld>
  <p:clrMapOvr>
    <a:masterClrMapping/>
  </p:clrMapOvr>
</p:sld>
</file>

<file path=ppt/theme/theme1.xml><?xml version="1.0" encoding="utf-8"?>
<a:theme xmlns:a="http://schemas.openxmlformats.org/drawingml/2006/main" name="TTU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003E3E"/>
      </a:lt2>
      <a:accent1>
        <a:srgbClr val="FFD798"/>
      </a:accent1>
      <a:accent2>
        <a:srgbClr val="8CF4EA"/>
      </a:accent2>
      <a:accent3>
        <a:srgbClr val="FFFFFF"/>
      </a:accent3>
      <a:accent4>
        <a:srgbClr val="000000"/>
      </a:accent4>
      <a:accent5>
        <a:srgbClr val="FFE8CA"/>
      </a:accent5>
      <a:accent6>
        <a:srgbClr val="7EDDD4"/>
      </a:accent6>
      <a:hlink>
        <a:srgbClr val="FE9B03"/>
      </a:hlink>
      <a:folHlink>
        <a:srgbClr val="00D0D0"/>
      </a:folHlink>
    </a:clrScheme>
    <a:fontScheme name="TTU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TTU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U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U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U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U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U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U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13355</TotalTime>
  <Words>754</Words>
  <Application>Microsoft Macintosh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Myriad Pro</vt:lpstr>
      <vt:lpstr>Times New Roman</vt:lpstr>
      <vt:lpstr>TTUtemplate</vt:lpstr>
      <vt:lpstr>Year 1 Goals/Deliverables - I</vt:lpstr>
      <vt:lpstr>Year 1 Goals/Deliverables - II</vt:lpstr>
      <vt:lpstr>Year 1 Goals/Deliverables - III</vt:lpstr>
      <vt:lpstr>Year 1 Goals/Deliverables - IV</vt:lpstr>
      <vt:lpstr>PowerPoint Presentation</vt:lpstr>
      <vt:lpstr>Year 1 Goals/Deliverables - 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HGCAL Editorial Board (EB) Status</dc:title>
  <dc:creator>Akchurin, Nural</dc:creator>
  <cp:lastModifiedBy>Akchurin, Nural</cp:lastModifiedBy>
  <cp:revision>108</cp:revision>
  <cp:lastPrinted>2022-04-13T12:10:09Z</cp:lastPrinted>
  <dcterms:created xsi:type="dcterms:W3CDTF">2020-05-12T18:36:53Z</dcterms:created>
  <dcterms:modified xsi:type="dcterms:W3CDTF">2022-08-10T13:34:34Z</dcterms:modified>
</cp:coreProperties>
</file>