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38"/>
  </p:notesMasterIdLst>
  <p:sldIdLst>
    <p:sldId id="2470" r:id="rId5"/>
    <p:sldId id="2712" r:id="rId6"/>
    <p:sldId id="2747" r:id="rId7"/>
    <p:sldId id="2748" r:id="rId8"/>
    <p:sldId id="2750" r:id="rId9"/>
    <p:sldId id="2752" r:id="rId10"/>
    <p:sldId id="2751" r:id="rId11"/>
    <p:sldId id="2753" r:id="rId12"/>
    <p:sldId id="2754" r:id="rId13"/>
    <p:sldId id="2755" r:id="rId14"/>
    <p:sldId id="2756" r:id="rId15"/>
    <p:sldId id="2757" r:id="rId16"/>
    <p:sldId id="2758" r:id="rId17"/>
    <p:sldId id="2759" r:id="rId18"/>
    <p:sldId id="2760" r:id="rId19"/>
    <p:sldId id="2774" r:id="rId20"/>
    <p:sldId id="2775" r:id="rId21"/>
    <p:sldId id="2762" r:id="rId22"/>
    <p:sldId id="2765" r:id="rId23"/>
    <p:sldId id="2763" r:id="rId24"/>
    <p:sldId id="2764" r:id="rId25"/>
    <p:sldId id="2766" r:id="rId26"/>
    <p:sldId id="2773" r:id="rId27"/>
    <p:sldId id="2767" r:id="rId28"/>
    <p:sldId id="2768" r:id="rId29"/>
    <p:sldId id="2769" r:id="rId30"/>
    <p:sldId id="2761" r:id="rId31"/>
    <p:sldId id="2770" r:id="rId32"/>
    <p:sldId id="2771" r:id="rId33"/>
    <p:sldId id="2740" r:id="rId34"/>
    <p:sldId id="2742" r:id="rId35"/>
    <p:sldId id="2772" r:id="rId36"/>
    <p:sldId id="27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/>
    <p:restoredTop sz="94720"/>
  </p:normalViewPr>
  <p:slideViewPr>
    <p:cSldViewPr snapToGrid="0">
      <p:cViewPr varScale="1">
        <p:scale>
          <a:sx n="102" d="100"/>
          <a:sy n="102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6D27F-995A-4243-B31A-5FC9ED5792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41655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 Closeout,</a:t>
            </a:r>
          </a:p>
          <a:p>
            <a:pPr>
              <a:spcBef>
                <a:spcPts val="600"/>
              </a:spcBef>
            </a:pPr>
            <a:r>
              <a:rPr lang="en-US" dirty="0"/>
              <a:t>WG#2 Cavity Processing and Testing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HyeKyoung</a:t>
            </a:r>
            <a:r>
              <a:rPr lang="en-US" dirty="0"/>
              <a:t> Park, Fermilab</a:t>
            </a:r>
          </a:p>
          <a:p>
            <a:r>
              <a:rPr lang="en-US" dirty="0"/>
              <a:t>25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RRCAT processing and test experiences          P. </a:t>
            </a:r>
            <a:r>
              <a:rPr lang="en-US" dirty="0" err="1"/>
              <a:t>Mohania</a:t>
            </a:r>
            <a:r>
              <a:rPr lang="en-US" dirty="0"/>
              <a:t>       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A1B62-D67A-BFAD-6D34-EAE440DD144B}"/>
              </a:ext>
            </a:extLst>
          </p:cNvPr>
          <p:cNvSpPr txBox="1"/>
          <p:nvPr/>
        </p:nvSpPr>
        <p:spPr>
          <a:xfrm>
            <a:off x="764284" y="679629"/>
            <a:ext cx="9476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D84"/>
                </a:solidFill>
                <a:effectLst/>
                <a:latin typeface="Calibri" panose="020F0502020204030204" pitchFamily="34" charset="0"/>
              </a:rPr>
              <a:t>VTS commissioned in 2014, RF system of the facility was developed in collaboration with FNAL. Till date, we have tested single cell 1300 MHz and 650 MHz cavities, and 5-cell 650 MHz (Beta 0.92). </a:t>
            </a:r>
            <a:endParaRPr lang="en-US" dirty="0"/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9A016482-9DD8-B3C7-1E21-323D11568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36" y="3766913"/>
            <a:ext cx="4254500" cy="2411458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8ECCE754-CBE9-D878-05DC-49EB2ED3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4" y="3640898"/>
            <a:ext cx="5195336" cy="2667647"/>
          </a:xfrm>
          <a:prstGeom prst="rect">
            <a:avLst/>
          </a:prstGeom>
        </p:spPr>
      </p:pic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2D0807A9-9477-6BC4-7129-FA4615F23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65" y="1459371"/>
            <a:ext cx="4529574" cy="19443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E920FA-ED74-6F13-CE35-1EB0AD7E40A4}"/>
              </a:ext>
            </a:extLst>
          </p:cNvPr>
          <p:cNvSpPr txBox="1"/>
          <p:nvPr/>
        </p:nvSpPr>
        <p:spPr>
          <a:xfrm>
            <a:off x="5823939" y="217710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test results</a:t>
            </a:r>
          </a:p>
        </p:txBody>
      </p:sp>
    </p:spTree>
    <p:extLst>
      <p:ext uri="{BB962C8B-B14F-4D97-AF65-F5344CB8AC3E}">
        <p14:creationId xmlns:p14="http://schemas.microsoft.com/office/powerpoint/2010/main" val="209840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Experience at RRCAT                  S. </a:t>
            </a:r>
            <a:r>
              <a:rPr lang="en-US" dirty="0" err="1"/>
              <a:t>Suhane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A1B62-D67A-BFAD-6D34-EAE440DD144B}"/>
              </a:ext>
            </a:extLst>
          </p:cNvPr>
          <p:cNvSpPr txBox="1"/>
          <p:nvPr/>
        </p:nvSpPr>
        <p:spPr>
          <a:xfrm>
            <a:off x="764284" y="679629"/>
            <a:ext cx="9476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Cavities processed </a:t>
            </a:r>
          </a:p>
          <a:p>
            <a:r>
              <a:rPr lang="en-US" dirty="0"/>
              <a:t>Two Single cell HB 650 MHz cavity (HB102 &amp; HB104)</a:t>
            </a:r>
            <a:br>
              <a:rPr lang="en-US" dirty="0"/>
            </a:br>
            <a:r>
              <a:rPr lang="en-US" dirty="0"/>
              <a:t>Seven 5-cell HB 650 MHz cavity (HB501 – HB507) (Mid 2018 – Till Jun 2022)</a:t>
            </a:r>
          </a:p>
          <a:p>
            <a:r>
              <a:rPr lang="en-US" dirty="0"/>
              <a:t>Three cavities assembled in </a:t>
            </a:r>
            <a:r>
              <a:rPr lang="en-US" dirty="0" err="1"/>
              <a:t>pCM</a:t>
            </a:r>
            <a:r>
              <a:rPr lang="en-US" dirty="0"/>
              <a:t> at FNAL </a:t>
            </a:r>
          </a:p>
        </p:txBody>
      </p:sp>
      <p:pic>
        <p:nvPicPr>
          <p:cNvPr id="5" name="Picture 4" descr="A picture containing text, different, screenshot&#10;&#10;Description automatically generated">
            <a:extLst>
              <a:ext uri="{FF2B5EF4-FFF2-40B4-BE49-F238E27FC236}">
                <a16:creationId xmlns:a16="http://schemas.microsoft.com/office/drawing/2014/main" id="{78C181A9-7E70-E463-252D-F54EA71C6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0" y="1810759"/>
            <a:ext cx="10240600" cy="46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2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08952"/>
            <a:ext cx="11582400" cy="427877"/>
          </a:xfrm>
        </p:spPr>
        <p:txBody>
          <a:bodyPr/>
          <a:lstStyle/>
          <a:p>
            <a:r>
              <a:rPr lang="en-US" dirty="0"/>
              <a:t>LB650 Cavity Fabrication Experience and Status Update -VECC</a:t>
            </a:r>
            <a:br>
              <a:rPr lang="en-US" dirty="0"/>
            </a:br>
            <a:r>
              <a:rPr lang="en-US" dirty="0"/>
              <a:t>                                                                                                  S. Seth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pic>
        <p:nvPicPr>
          <p:cNvPr id="6145" name="Picture 1" descr="page5image1453359712">
            <a:extLst>
              <a:ext uri="{FF2B5EF4-FFF2-40B4-BE49-F238E27FC236}">
                <a16:creationId xmlns:a16="http://schemas.microsoft.com/office/drawing/2014/main" id="{EF2FE908-33ED-D48C-59FE-B715A103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58" y="1270000"/>
            <a:ext cx="58674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ge5image1453359280">
            <a:extLst>
              <a:ext uri="{FF2B5EF4-FFF2-40B4-BE49-F238E27FC236}">
                <a16:creationId xmlns:a16="http://schemas.microsoft.com/office/drawing/2014/main" id="{4069A663-15A0-5A74-547D-97172B34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1939353"/>
            <a:ext cx="289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CA8B82-A4A4-E4CA-289C-D0B5FFD8F3C4}"/>
              </a:ext>
            </a:extLst>
          </p:cNvPr>
          <p:cNvSpPr txBox="1"/>
          <p:nvPr/>
        </p:nvSpPr>
        <p:spPr>
          <a:xfrm>
            <a:off x="7664015" y="4866927"/>
            <a:ext cx="393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effectLst/>
                <a:latin typeface="TimesNewRomanPS"/>
              </a:rPr>
              <a:t>Single-cell LB650 niobium cavity (EBW done at </a:t>
            </a:r>
            <a:r>
              <a:rPr lang="en-US" sz="1800" b="1" dirty="0" err="1">
                <a:solidFill>
                  <a:srgbClr val="000099"/>
                </a:solidFill>
                <a:effectLst/>
                <a:latin typeface="TimesNewRomanPS"/>
              </a:rPr>
              <a:t>IUAC,Delhi</a:t>
            </a:r>
            <a:r>
              <a:rPr lang="en-US" sz="1800" b="1" dirty="0">
                <a:solidFill>
                  <a:srgbClr val="000099"/>
                </a:solidFill>
                <a:effectLst/>
                <a:latin typeface="TimesNewRomanPS"/>
              </a:rPr>
              <a:t>) </a:t>
            </a:r>
            <a:endParaRPr lang="en-US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0E15F-0B01-7CEC-0757-F8D986C567E3}"/>
              </a:ext>
            </a:extLst>
          </p:cNvPr>
          <p:cNvSpPr txBox="1"/>
          <p:nvPr/>
        </p:nvSpPr>
        <p:spPr>
          <a:xfrm>
            <a:off x="1104900" y="58448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NewRomanPS"/>
              </a:rPr>
              <a:t>VTS Results : VECC First Single Cell LB650 SRF Cavity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737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08952"/>
            <a:ext cx="11582400" cy="427877"/>
          </a:xfrm>
        </p:spPr>
        <p:txBody>
          <a:bodyPr/>
          <a:lstStyle/>
          <a:p>
            <a:r>
              <a:rPr lang="en-US" dirty="0"/>
              <a:t>LB650 Cavity Fabrication Experience and Status Update -VECC</a:t>
            </a:r>
            <a:br>
              <a:rPr lang="en-US" dirty="0"/>
            </a:br>
            <a:r>
              <a:rPr lang="en-US" dirty="0"/>
              <a:t>                                                                                                  S. Seth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0E15F-0B01-7CEC-0757-F8D986C567E3}"/>
              </a:ext>
            </a:extLst>
          </p:cNvPr>
          <p:cNvSpPr txBox="1"/>
          <p:nvPr/>
        </p:nvSpPr>
        <p:spPr>
          <a:xfrm>
            <a:off x="6731000" y="6014986"/>
            <a:ext cx="415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NewRomanPS"/>
              </a:rPr>
              <a:t>Formed Nb cavity parts </a:t>
            </a:r>
            <a:endParaRPr lang="en-US" dirty="0">
              <a:effectLst/>
            </a:endParaRPr>
          </a:p>
        </p:txBody>
      </p:sp>
      <p:pic>
        <p:nvPicPr>
          <p:cNvPr id="8193" name="Picture 1" descr="page13image1612274048">
            <a:extLst>
              <a:ext uri="{FF2B5EF4-FFF2-40B4-BE49-F238E27FC236}">
                <a16:creationId xmlns:a16="http://schemas.microsoft.com/office/drawing/2014/main" id="{30CB60A2-A340-0F0F-F921-E1A282DD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2097215"/>
            <a:ext cx="2870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FC257-639F-2333-F186-A8D0F6339A89}"/>
              </a:ext>
            </a:extLst>
          </p:cNvPr>
          <p:cNvSpPr txBox="1"/>
          <p:nvPr/>
        </p:nvSpPr>
        <p:spPr>
          <a:xfrm>
            <a:off x="572558" y="1120848"/>
            <a:ext cx="10870142" cy="17239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dirty="0"/>
              <a:t>For fabrication of two prototype LB650 cavities, 12 niobium mid </a:t>
            </a:r>
            <a:r>
              <a:rPr lang="en-US" dirty="0" err="1"/>
              <a:t>halfcells</a:t>
            </a:r>
            <a:r>
              <a:rPr lang="en-US" dirty="0"/>
              <a:t> , 4 niobium pen </a:t>
            </a:r>
            <a:r>
              <a:rPr lang="en-US" dirty="0" err="1"/>
              <a:t>halfcells</a:t>
            </a:r>
            <a:r>
              <a:rPr lang="en-US" dirty="0"/>
              <a:t> and 4 niobium end </a:t>
            </a:r>
            <a:r>
              <a:rPr lang="en-US" dirty="0" err="1"/>
              <a:t>halfcells</a:t>
            </a:r>
            <a:r>
              <a:rPr lang="en-US" dirty="0"/>
              <a:t>, 12 set of of stiffener rings are developed. </a:t>
            </a:r>
          </a:p>
          <a:p>
            <a:r>
              <a:rPr lang="en-US" dirty="0"/>
              <a:t>At present, all the niobium components and fixtures, properly packed for welding at IUAC.</a:t>
            </a:r>
          </a:p>
          <a:p>
            <a:endParaRPr lang="en-US" dirty="0"/>
          </a:p>
        </p:txBody>
      </p:sp>
      <p:pic>
        <p:nvPicPr>
          <p:cNvPr id="8194" name="Picture 2" descr="page11image1612598624">
            <a:extLst>
              <a:ext uri="{FF2B5EF4-FFF2-40B4-BE49-F238E27FC236}">
                <a16:creationId xmlns:a16="http://schemas.microsoft.com/office/drawing/2014/main" id="{CF345486-AFAC-4583-148B-678E6FD3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10" y="2630952"/>
            <a:ext cx="3517094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25FF2-3BE0-6097-2435-394CB9C7A2B1}"/>
              </a:ext>
            </a:extLst>
          </p:cNvPr>
          <p:cNvSpPr txBox="1"/>
          <p:nvPr/>
        </p:nvSpPr>
        <p:spPr>
          <a:xfrm>
            <a:off x="2016010" y="5715901"/>
            <a:ext cx="415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NewRomanPS"/>
              </a:rPr>
              <a:t>Copper prototype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Cavity interfaces, handling and transportation/INFN    A. </a:t>
            </a:r>
            <a:r>
              <a:rPr lang="en-US" dirty="0" err="1"/>
              <a:t>D’Ambros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pic>
        <p:nvPicPr>
          <p:cNvPr id="10241" name="Picture 1" descr="page8image1612659824">
            <a:extLst>
              <a:ext uri="{FF2B5EF4-FFF2-40B4-BE49-F238E27FC236}">
                <a16:creationId xmlns:a16="http://schemas.microsoft.com/office/drawing/2014/main" id="{876A530B-BC92-7BEF-A6AD-253D791D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" y="1886323"/>
            <a:ext cx="5548136" cy="444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FC257-639F-2333-F186-A8D0F6339A89}"/>
              </a:ext>
            </a:extLst>
          </p:cNvPr>
          <p:cNvSpPr txBox="1"/>
          <p:nvPr/>
        </p:nvSpPr>
        <p:spPr>
          <a:xfrm>
            <a:off x="483658" y="922890"/>
            <a:ext cx="10870142" cy="17239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dirty="0"/>
              <a:t>Vibration and shock dumping system improved with steel wire dumpers </a:t>
            </a:r>
          </a:p>
          <a:p>
            <a:r>
              <a:rPr lang="en-US" dirty="0"/>
              <a:t>No more need of straps or rubber foam bumpers</a:t>
            </a:r>
          </a:p>
        </p:txBody>
      </p:sp>
      <p:pic>
        <p:nvPicPr>
          <p:cNvPr id="10243" name="Picture 3" descr="page10image1453777152">
            <a:extLst>
              <a:ext uri="{FF2B5EF4-FFF2-40B4-BE49-F238E27FC236}">
                <a16:creationId xmlns:a16="http://schemas.microsoft.com/office/drawing/2014/main" id="{7B2E48EF-54B9-8DDB-2380-93B6B55D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01" y="2147008"/>
            <a:ext cx="4596799" cy="3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89D45-249D-3397-0955-E30E34C5F6D6}"/>
              </a:ext>
            </a:extLst>
          </p:cNvPr>
          <p:cNvSpPr txBox="1"/>
          <p:nvPr/>
        </p:nvSpPr>
        <p:spPr>
          <a:xfrm>
            <a:off x="907362" y="5750444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Transportation proposal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78C63-721A-4BDF-E2F3-67F23375A400}"/>
              </a:ext>
            </a:extLst>
          </p:cNvPr>
          <p:cNvSpPr txBox="1"/>
          <p:nvPr/>
        </p:nvSpPr>
        <p:spPr>
          <a:xfrm>
            <a:off x="7442200" y="5785185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delivery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41027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Prototypes experience @ INFN LASA               M. </a:t>
            </a:r>
            <a:r>
              <a:rPr lang="en-US" dirty="0" err="1"/>
              <a:t>Bertucci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3694D-AE75-9B01-5F2F-EC2C955C32EC}"/>
              </a:ext>
            </a:extLst>
          </p:cNvPr>
          <p:cNvSpPr txBox="1"/>
          <p:nvPr/>
        </p:nvSpPr>
        <p:spPr>
          <a:xfrm>
            <a:off x="296333" y="914400"/>
            <a:ext cx="11365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INFN LASA R&amp;D activity on cavity treatments is ongoing: the goal is to establish a high-Q recipe suitable in the industrial context. </a:t>
            </a:r>
          </a:p>
          <a:p>
            <a:endParaRPr lang="en-US" sz="2000" dirty="0"/>
          </a:p>
          <a:p>
            <a:r>
              <a:rPr lang="en-US" sz="2000" b="1" dirty="0"/>
              <a:t>INFN LB650 single-cells:</a:t>
            </a:r>
            <a:br>
              <a:rPr lang="en-US" sz="2000" dirty="0"/>
            </a:br>
            <a:r>
              <a:rPr lang="en-US" sz="2000" dirty="0"/>
              <a:t>• B61S-EZ-001: treated with high-Q recipe (N2 doping+900°C) and tested at FNAL </a:t>
            </a:r>
          </a:p>
          <a:p>
            <a:r>
              <a:rPr lang="en-US" sz="2000" dirty="0"/>
              <a:t>• </a:t>
            </a:r>
            <a:r>
              <a:rPr lang="en-US" sz="2000" b="1" dirty="0"/>
              <a:t>Next: </a:t>
            </a:r>
            <a:r>
              <a:rPr lang="en-US" sz="2000" dirty="0"/>
              <a:t>re-test at LASA toward harmonization of testing infrastructure </a:t>
            </a:r>
          </a:p>
          <a:p>
            <a:r>
              <a:rPr lang="en-US" sz="2000" dirty="0"/>
              <a:t>B61S-EZ-002 with baseline recipe (XFEL) qualified at LASA </a:t>
            </a:r>
          </a:p>
          <a:p>
            <a:r>
              <a:rPr lang="en-US" sz="2000" dirty="0"/>
              <a:t>• </a:t>
            </a:r>
            <a:r>
              <a:rPr lang="en-US" sz="2000" b="1" dirty="0"/>
              <a:t>Next: </a:t>
            </a:r>
            <a:r>
              <a:rPr lang="en-US" sz="2000" dirty="0"/>
              <a:t>retreat with mid-T bake recipe, then VT at </a:t>
            </a:r>
            <a:r>
              <a:rPr lang="en-US" sz="2000" dirty="0" err="1"/>
              <a:t>lasa</a:t>
            </a:r>
            <a:r>
              <a:rPr lang="en-US" sz="2000" dirty="0"/>
              <a:t> </a:t>
            </a:r>
          </a:p>
          <a:p>
            <a:r>
              <a:rPr lang="en-US" sz="2000" dirty="0"/>
              <a:t>B61S-EZ-003: foreseen to be treated with high-Q treatment (N2 doping-based), then VT </a:t>
            </a:r>
          </a:p>
          <a:p>
            <a:r>
              <a:rPr lang="en-US" sz="2000" dirty="0"/>
              <a:t>at LASA </a:t>
            </a:r>
          </a:p>
          <a:p>
            <a:endParaRPr lang="en-US" sz="2000" dirty="0"/>
          </a:p>
          <a:p>
            <a:r>
              <a:rPr lang="en-US" sz="2000" b="1" dirty="0"/>
              <a:t>INFN LB650 5-cell cavities: </a:t>
            </a:r>
          </a:p>
          <a:p>
            <a:r>
              <a:rPr lang="en-US" sz="2000" dirty="0"/>
              <a:t>B61-EZ-001 successfully qualified at Fermilab VTS both naked and jacketed </a:t>
            </a:r>
          </a:p>
          <a:p>
            <a:r>
              <a:rPr lang="en-US" sz="2000" dirty="0"/>
              <a:t>• </a:t>
            </a:r>
            <a:r>
              <a:rPr lang="en-US" sz="2000" b="1" dirty="0"/>
              <a:t>Next</a:t>
            </a:r>
            <a:r>
              <a:rPr lang="en-US" sz="2000" dirty="0"/>
              <a:t>: targeted for dressed, horizontal cavity test in STC </a:t>
            </a:r>
          </a:p>
          <a:p>
            <a:r>
              <a:rPr lang="en-US" sz="2000" dirty="0"/>
              <a:t>B61-EZ-002 treated with mid-T bake recipe, then VT at LASA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3063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Prototypes experience @ INFN LASA               M. </a:t>
            </a:r>
            <a:r>
              <a:rPr lang="en-US" dirty="0" err="1"/>
              <a:t>Bertucci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3694D-AE75-9B01-5F2F-EC2C955C32EC}"/>
              </a:ext>
            </a:extLst>
          </p:cNvPr>
          <p:cNvSpPr txBox="1"/>
          <p:nvPr/>
        </p:nvSpPr>
        <p:spPr>
          <a:xfrm>
            <a:off x="296333" y="914400"/>
            <a:ext cx="113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cell test results B61S-EZ-002</a:t>
            </a:r>
            <a:endParaRPr lang="en-US" sz="2000" dirty="0"/>
          </a:p>
        </p:txBody>
      </p:sp>
      <p:pic>
        <p:nvPicPr>
          <p:cNvPr id="1025" name="Picture 1" descr="page14image53176272">
            <a:extLst>
              <a:ext uri="{FF2B5EF4-FFF2-40B4-BE49-F238E27FC236}">
                <a16:creationId xmlns:a16="http://schemas.microsoft.com/office/drawing/2014/main" id="{CEE00066-3172-7C61-16AF-EBF37E9C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8" y="1276742"/>
            <a:ext cx="4937621" cy="38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6image53172944">
            <a:extLst>
              <a:ext uri="{FF2B5EF4-FFF2-40B4-BE49-F238E27FC236}">
                <a16:creationId xmlns:a16="http://schemas.microsoft.com/office/drawing/2014/main" id="{F1717B8F-1DC4-CC1C-6CD8-7A352B47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33" y="1316289"/>
            <a:ext cx="5186738" cy="38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5DC03A-3E0F-8CFD-1E1F-08B4ECA75C5C}"/>
              </a:ext>
            </a:extLst>
          </p:cNvPr>
          <p:cNvSpPr txBox="1"/>
          <p:nvPr/>
        </p:nvSpPr>
        <p:spPr>
          <a:xfrm>
            <a:off x="572558" y="5321762"/>
            <a:ext cx="5039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XFEL like recipe</a:t>
            </a:r>
          </a:p>
          <a:p>
            <a:r>
              <a:rPr lang="el-GR" sz="1800" dirty="0">
                <a:effectLst/>
                <a:latin typeface="Calibri" panose="020F0502020204030204" pitchFamily="34" charset="0"/>
              </a:rPr>
              <a:t>200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bulk EP + 800 °C 2h heat treatment+25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final EP (15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warm+10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cold)+ 120°C 48h bake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888A0F-7DCB-4CDC-DE98-E7F68EEA2041}"/>
              </a:ext>
            </a:extLst>
          </p:cNvPr>
          <p:cNvSpPr txBox="1"/>
          <p:nvPr/>
        </p:nvSpPr>
        <p:spPr>
          <a:xfrm>
            <a:off x="6096000" y="5384249"/>
            <a:ext cx="5113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Mid T bake recipe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150 mm bulk EP + 800 ̊C HT + final EP (5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cold)+ 300 ̊C 3h bake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Prototypes experience @ INFN LASA               M. </a:t>
            </a:r>
            <a:r>
              <a:rPr lang="en-US" dirty="0" err="1"/>
              <a:t>Bertucci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3694D-AE75-9B01-5F2F-EC2C955C32EC}"/>
              </a:ext>
            </a:extLst>
          </p:cNvPr>
          <p:cNvSpPr txBox="1"/>
          <p:nvPr/>
        </p:nvSpPr>
        <p:spPr>
          <a:xfrm>
            <a:off x="296332" y="783409"/>
            <a:ext cx="113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cell test results B61-EZ-002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888A0F-7DCB-4CDC-DE98-E7F68EEA2041}"/>
              </a:ext>
            </a:extLst>
          </p:cNvPr>
          <p:cNvSpPr txBox="1"/>
          <p:nvPr/>
        </p:nvSpPr>
        <p:spPr>
          <a:xfrm>
            <a:off x="6809984" y="5084086"/>
            <a:ext cx="5113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Mid T bake recipe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150 mm bulk EP + 800 ̊C HT + final EP (5 </a:t>
            </a:r>
            <a:r>
              <a:rPr lang="el-GR" sz="1800" dirty="0">
                <a:effectLst/>
                <a:latin typeface="SymbolMT"/>
              </a:rPr>
              <a:t>μ</a:t>
            </a:r>
            <a:r>
              <a:rPr lang="en-US" sz="1800" dirty="0">
                <a:effectLst/>
                <a:latin typeface="Calibri" panose="020F0502020204030204" pitchFamily="34" charset="0"/>
              </a:rPr>
              <a:t>m cold)+ 300 ̊C 3h bake</a:t>
            </a:r>
            <a:br>
              <a:rPr lang="en-US" sz="1800" dirty="0"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3073" name="Picture 1" descr="page16image53172944">
            <a:extLst>
              <a:ext uri="{FF2B5EF4-FFF2-40B4-BE49-F238E27FC236}">
                <a16:creationId xmlns:a16="http://schemas.microsoft.com/office/drawing/2014/main" id="{3A01BA16-94D0-2CA5-C9E4-9C1F4138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57" y="1440140"/>
            <a:ext cx="4872625" cy="35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F71F26-67FD-A3E4-369A-58731887B471}"/>
              </a:ext>
            </a:extLst>
          </p:cNvPr>
          <p:cNvSpPr txBox="1"/>
          <p:nvPr/>
        </p:nvSpPr>
        <p:spPr>
          <a:xfrm>
            <a:off x="455590" y="1443841"/>
            <a:ext cx="552344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Slow cooldown (1K/min) across critical temperature (9.2K) </a:t>
            </a:r>
          </a:p>
          <a:p>
            <a:r>
              <a:rPr lang="en-US" dirty="0"/>
              <a:t>5 </a:t>
            </a:r>
            <a:r>
              <a:rPr lang="en-US" dirty="0" err="1"/>
              <a:t>mG</a:t>
            </a:r>
            <a:r>
              <a:rPr lang="en-US" dirty="0"/>
              <a:t> of residual field at cavity equator </a:t>
            </a:r>
          </a:p>
          <a:p>
            <a:r>
              <a:rPr lang="en-US" dirty="0"/>
              <a:t>assuming 0.3 n</a:t>
            </a:r>
            <a:r>
              <a:rPr lang="el-GR" dirty="0"/>
              <a:t>Ω/</a:t>
            </a:r>
            <a:r>
              <a:rPr lang="en-US" dirty="0" err="1"/>
              <a:t>mG</a:t>
            </a:r>
            <a:r>
              <a:rPr lang="en-US" dirty="0"/>
              <a:t> for baked niobium </a:t>
            </a:r>
          </a:p>
          <a:p>
            <a:r>
              <a:rPr lang="en-US" dirty="0"/>
              <a:t>@650 MHz: </a:t>
            </a:r>
            <a:r>
              <a:rPr lang="en-US" dirty="0" err="1"/>
              <a:t>Rfl</a:t>
            </a:r>
            <a:r>
              <a:rPr lang="en-US" dirty="0"/>
              <a:t>=2.4 n</a:t>
            </a:r>
            <a:r>
              <a:rPr lang="el-GR" dirty="0"/>
              <a:t>Ω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1</a:t>
            </a:r>
            <a:r>
              <a:rPr lang="en-US" sz="1800" dirty="0">
                <a:effectLst/>
                <a:latin typeface="ArialMT"/>
              </a:rPr>
              <a:t>° </a:t>
            </a:r>
            <a:r>
              <a:rPr lang="en-US" sz="1800" dirty="0">
                <a:effectLst/>
                <a:latin typeface="Calibri" panose="020F0502020204030204" pitchFamily="34" charset="0"/>
              </a:rPr>
              <a:t>test: some MP with radiation, then sudden rise of radiation at 20.8 MV/m and Q degradation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Test repeated from low fields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2</a:t>
            </a:r>
            <a:r>
              <a:rPr lang="en-US" sz="1800" dirty="0">
                <a:effectLst/>
                <a:latin typeface="ArialMT"/>
              </a:rPr>
              <a:t>° </a:t>
            </a:r>
            <a:r>
              <a:rPr lang="en-US" sz="1800" dirty="0">
                <a:effectLst/>
                <a:latin typeface="Calibri" panose="020F0502020204030204" pitchFamily="34" charset="0"/>
              </a:rPr>
              <a:t>test: same behavior as the 1</a:t>
            </a:r>
            <a:r>
              <a:rPr lang="en-US" sz="1800" dirty="0">
                <a:effectLst/>
                <a:latin typeface="ArialMT"/>
              </a:rPr>
              <a:t>° </a:t>
            </a:r>
            <a:r>
              <a:rPr lang="en-US" sz="1800" dirty="0">
                <a:effectLst/>
                <a:latin typeface="Calibri" panose="020F0502020204030204" pitchFamily="34" charset="0"/>
              </a:rPr>
              <a:t>test up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Math"/>
              </a:rPr>
              <a:t>𝑄𝑄</a:t>
            </a:r>
            <a:r>
              <a:rPr lang="en-US" sz="1800" dirty="0">
                <a:effectLst/>
                <a:latin typeface="Calibri" panose="020F0502020204030204" pitchFamily="34" charset="0"/>
              </a:rPr>
              <a:t>until 14 MV/m....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...</a:t>
            </a:r>
            <a:r>
              <a:rPr lang="en-US" sz="1300" dirty="0">
                <a:effectLst/>
                <a:latin typeface="CambriaMath"/>
              </a:rPr>
              <a:t>0</a:t>
            </a:r>
            <a:r>
              <a:rPr lang="en-US" sz="1800" dirty="0">
                <a:effectLst/>
                <a:latin typeface="Calibri" panose="020F0502020204030204" pitchFamily="34" charset="0"/>
              </a:rPr>
              <a:t>then, sudden rise of radiation and drop of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Cavity quench at 23 MV/m with </a:t>
            </a:r>
            <a:r>
              <a:rPr lang="en-US" sz="1800" b="1" dirty="0">
                <a:effectLst/>
                <a:latin typeface="Calibri" panose="020F0502020204030204" pitchFamily="34" charset="0"/>
              </a:rPr>
              <a:t>FE </a:t>
            </a:r>
            <a:endParaRPr lang="en-US" sz="1800" dirty="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Calibri" panose="020F0502020204030204" pitchFamily="34" charset="0"/>
              </a:rPr>
              <a:t>Irreversible activation of a field emitter! </a:t>
            </a:r>
            <a:endParaRPr lang="en-US" sz="1800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1298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STFC HB650 cavity and Nb procurement                 A. </a:t>
            </a:r>
            <a:r>
              <a:rPr lang="en-US" dirty="0" err="1"/>
              <a:t>Shabalina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3D40FAE-87B5-7BAF-1B9B-EA03DCE9F938}"/>
              </a:ext>
            </a:extLst>
          </p:cNvPr>
          <p:cNvSpPr txBox="1">
            <a:spLocks/>
          </p:cNvSpPr>
          <p:nvPr/>
        </p:nvSpPr>
        <p:spPr>
          <a:xfrm>
            <a:off x="575386" y="930100"/>
            <a:ext cx="11041227" cy="5358797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Production Niobium procurement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Market survey</a:t>
            </a:r>
          </a:p>
          <a:p>
            <a:pPr lvl="1"/>
            <a:r>
              <a:rPr lang="en-US" dirty="0">
                <a:latin typeface="Calibri"/>
                <a:cs typeface="Arial"/>
              </a:rPr>
              <a:t>Tokyo </a:t>
            </a:r>
            <a:r>
              <a:rPr lang="en-US" dirty="0" err="1">
                <a:latin typeface="Calibri"/>
                <a:cs typeface="Arial"/>
              </a:rPr>
              <a:t>Denkai</a:t>
            </a:r>
            <a:r>
              <a:rPr lang="en-US" dirty="0">
                <a:latin typeface="Calibri"/>
                <a:cs typeface="Arial"/>
              </a:rPr>
              <a:t> (Japan) – </a:t>
            </a:r>
            <a:r>
              <a:rPr lang="en-US" dirty="0">
                <a:solidFill>
                  <a:srgbClr val="626262"/>
                </a:solidFill>
                <a:latin typeface="Calibri"/>
                <a:cs typeface="Arial"/>
              </a:rPr>
              <a:t>some technical limitations</a:t>
            </a:r>
            <a:endParaRPr lang="en-US" dirty="0">
              <a:latin typeface="Calibri"/>
              <a:cs typeface="Arial"/>
            </a:endParaRPr>
          </a:p>
          <a:p>
            <a:pPr lvl="1"/>
            <a:r>
              <a:rPr lang="en-US" dirty="0">
                <a:latin typeface="Calibri"/>
                <a:cs typeface="Arial"/>
              </a:rPr>
              <a:t>ATI Metals (USA)</a:t>
            </a:r>
            <a:r>
              <a:rPr lang="en-US" dirty="0">
                <a:solidFill>
                  <a:srgbClr val="626262"/>
                </a:solidFill>
                <a:latin typeface="Calibri"/>
                <a:cs typeface="Arial"/>
              </a:rPr>
              <a:t> – at full capacity</a:t>
            </a:r>
            <a:endParaRPr lang="en-US" dirty="0">
              <a:latin typeface="Calibri"/>
              <a:cs typeface="Arial"/>
            </a:endParaRPr>
          </a:p>
          <a:p>
            <a:pPr lvl="1"/>
            <a:r>
              <a:rPr lang="en-US" dirty="0">
                <a:latin typeface="Calibri"/>
                <a:cs typeface="Arial"/>
              </a:rPr>
              <a:t>OTIC Ningxia (China)</a:t>
            </a:r>
            <a:r>
              <a:rPr lang="en-US" dirty="0">
                <a:solidFill>
                  <a:srgbClr val="626262"/>
                </a:solidFill>
                <a:latin typeface="Calibri"/>
                <a:cs typeface="Arial"/>
              </a:rPr>
              <a:t> – some technical limitations </a:t>
            </a:r>
            <a:endParaRPr lang="en-US" dirty="0">
              <a:latin typeface="Calibri"/>
              <a:cs typeface="Arial"/>
            </a:endParaRPr>
          </a:p>
          <a:p>
            <a:pPr lvl="1"/>
            <a:r>
              <a:rPr lang="en-US" dirty="0">
                <a:latin typeface="Calibri"/>
                <a:cs typeface="Arial"/>
              </a:rPr>
              <a:t>Heraeus (Germany) – </a:t>
            </a:r>
            <a:r>
              <a:rPr lang="en-US" dirty="0">
                <a:solidFill>
                  <a:srgbClr val="626262"/>
                </a:solidFill>
                <a:latin typeface="Calibri"/>
                <a:cs typeface="Arial"/>
              </a:rPr>
              <a:t>not on the market </a:t>
            </a:r>
          </a:p>
          <a:p>
            <a:r>
              <a:rPr lang="en-US" sz="2000" dirty="0"/>
              <a:t>Manufacturing specifications adjustments</a:t>
            </a:r>
          </a:p>
          <a:p>
            <a:pPr lvl="1"/>
            <a:r>
              <a:rPr lang="en-US" dirty="0">
                <a:latin typeface="Calibri"/>
                <a:cs typeface="Arial"/>
              </a:rPr>
              <a:t>Hardness</a:t>
            </a:r>
          </a:p>
          <a:p>
            <a:pPr lvl="1"/>
            <a:r>
              <a:rPr lang="en-US" dirty="0">
                <a:latin typeface="Calibri"/>
                <a:cs typeface="Arial"/>
              </a:rPr>
              <a:t>Elongation</a:t>
            </a:r>
          </a:p>
          <a:p>
            <a:pPr lvl="1"/>
            <a:r>
              <a:rPr lang="en-US" dirty="0">
                <a:latin typeface="Calibri"/>
                <a:cs typeface="Arial"/>
              </a:rPr>
              <a:t>Strain Hardening Coefficient </a:t>
            </a:r>
          </a:p>
          <a:p>
            <a:r>
              <a:rPr lang="en-US" sz="2000" dirty="0"/>
              <a:t>Tender exercise </a:t>
            </a:r>
          </a:p>
          <a:p>
            <a:pPr lvl="1"/>
            <a:r>
              <a:rPr lang="en-US" b="1" dirty="0"/>
              <a:t>OTIC – cheap and fast</a:t>
            </a:r>
          </a:p>
          <a:p>
            <a:pPr lvl="1"/>
            <a:r>
              <a:rPr lang="en-US" dirty="0"/>
              <a:t>ATI – cheap and slow</a:t>
            </a:r>
          </a:p>
          <a:p>
            <a:pPr lvl="1"/>
            <a:r>
              <a:rPr lang="en-US" dirty="0"/>
              <a:t>TD – expensive and very slow</a:t>
            </a:r>
            <a:endParaRPr lang="en-GB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C7698A2-A852-6F6E-889A-88D0F8A911B1}"/>
              </a:ext>
            </a:extLst>
          </p:cNvPr>
          <p:cNvSpPr txBox="1">
            <a:spLocks/>
          </p:cNvSpPr>
          <p:nvPr/>
        </p:nvSpPr>
        <p:spPr>
          <a:xfrm>
            <a:off x="359701" y="471012"/>
            <a:ext cx="11760630" cy="114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44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AF3DDD-6523-4229-C1B4-C4025E1C0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111" y="4162386"/>
            <a:ext cx="7179220" cy="1665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850970-9EA4-C85A-1CDE-E03893DAF9CF}"/>
              </a:ext>
            </a:extLst>
          </p:cNvPr>
          <p:cNvSpPr txBox="1"/>
          <p:nvPr/>
        </p:nvSpPr>
        <p:spPr>
          <a:xfrm>
            <a:off x="6582428" y="965760"/>
            <a:ext cx="553790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GB" sz="2400" dirty="0">
                <a:solidFill>
                  <a:srgbClr val="004C97"/>
                </a:solidFill>
                <a:latin typeface="Helvetica" charset="0"/>
                <a:sym typeface="Symbol" panose="05050102010706020507" pitchFamily="18" charset="2"/>
              </a:rPr>
              <a:t>Nb Quality issues and repair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Samples of PIP-II and SHINE material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2E2C6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Various etching and polishing combinations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Acceptable recipe found ~January 2022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rgbClr val="2E2C6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Final adjustments made in May 2022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91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2" y="281075"/>
            <a:ext cx="11895667" cy="427877"/>
          </a:xfrm>
        </p:spPr>
        <p:txBody>
          <a:bodyPr/>
          <a:lstStyle/>
          <a:p>
            <a:r>
              <a:rPr lang="en-US" dirty="0"/>
              <a:t>STFC HB650 cavity and Nb procurement                 A. </a:t>
            </a:r>
            <a:r>
              <a:rPr lang="en-US" dirty="0" err="1"/>
              <a:t>Shabalina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9846B-C5FD-267C-7DD6-8B0D1D6FB523}"/>
              </a:ext>
            </a:extLst>
          </p:cNvPr>
          <p:cNvSpPr txBox="1"/>
          <p:nvPr/>
        </p:nvSpPr>
        <p:spPr>
          <a:xfrm>
            <a:off x="502150" y="1110488"/>
            <a:ext cx="11187699" cy="4909036"/>
          </a:xfrm>
          <a:prstGeom prst="rect">
            <a:avLst/>
          </a:prstGeom>
          <a:noFill/>
          <a:ln w="22225">
            <a:noFill/>
          </a:ln>
        </p:spPr>
        <p:txBody>
          <a:bodyPr wrap="square" tIns="9144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 procurement strategy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your </a:t>
            </a:r>
            <a:r>
              <a:rPr lang="en-US" sz="2000" b="1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ability</a:t>
            </a: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meet the specs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flexibility for the vendor to suggest changes and relax some requirements, freedom for me to reject and still be sure they can make it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 statement outlining the technical challenges of this project, and opportunities for improvement 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vendors need to analyze the specs and show me they know which parameters are critical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meet the schedule –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pre-series focuses on quality, series focuses on the delivery rate, vendors need to prove it with a </a:t>
            </a: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management plan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for performing work –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they have the machinery, how busy is the plant going to be, equipment redundancy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0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Necessary skillset –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availability through the life of the project, understanding of the necessary skillset, plan for unexpected loss of expertise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18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Assurance and Control plan example and statement –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equires distilling the QA/QC manual to a couple of lines per topic from our specs, assesses vendor’s attention to details</a:t>
            </a:r>
          </a:p>
        </p:txBody>
      </p:sp>
    </p:spTree>
    <p:extLst>
      <p:ext uri="{BB962C8B-B14F-4D97-AF65-F5344CB8AC3E}">
        <p14:creationId xmlns:p14="http://schemas.microsoft.com/office/powerpoint/2010/main" val="27093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679629"/>
            <a:ext cx="11563351" cy="4531404"/>
          </a:xfrm>
        </p:spPr>
        <p:txBody>
          <a:bodyPr>
            <a:normAutofit/>
          </a:bodyPr>
          <a:lstStyle/>
          <a:p>
            <a:r>
              <a:rPr lang="en-US" sz="2567" dirty="0"/>
              <a:t>Agenda was modified to allow longer discussion after each presentation.</a:t>
            </a:r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23474AC-E632-7771-7F22-1970C4ACB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170427"/>
              </p:ext>
            </p:extLst>
          </p:nvPr>
        </p:nvGraphicFramePr>
        <p:xfrm>
          <a:off x="734346" y="1107506"/>
          <a:ext cx="8928100" cy="5230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3941">
                  <a:extLst>
                    <a:ext uri="{9D8B030D-6E8A-4147-A177-3AD203B41FA5}">
                      <a16:colId xmlns:a16="http://schemas.microsoft.com/office/drawing/2014/main" val="3162102241"/>
                    </a:ext>
                  </a:extLst>
                </a:gridCol>
                <a:gridCol w="6085659">
                  <a:extLst>
                    <a:ext uri="{9D8B030D-6E8A-4147-A177-3AD203B41FA5}">
                      <a16:colId xmlns:a16="http://schemas.microsoft.com/office/drawing/2014/main" val="4035072189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4174296570"/>
                    </a:ext>
                  </a:extLst>
                </a:gridCol>
              </a:tblGrid>
              <a:tr h="1302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Tuesday July 12, 2022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extLst>
                  <a:ext uri="{0D108BD9-81ED-4DB2-BD59-A6C34878D82A}">
                    <a16:rowId xmlns:a16="http://schemas.microsoft.com/office/drawing/2014/main" val="171222931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Time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Topic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Presenter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895294800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8-9:15 AM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Plenary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495276978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9:15-9:30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Break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08271317"/>
                  </a:ext>
                </a:extLst>
              </a:tr>
              <a:tr h="1463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9:30-9:45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Cavity overview, IKC deliverables, design evolution 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Park/FNAL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720741438"/>
                  </a:ext>
                </a:extLst>
              </a:tr>
              <a:tr h="1522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9:45-10:05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FNAL cavity procurement experience RI &amp; EZ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 err="1">
                          <a:effectLst/>
                        </a:rPr>
                        <a:t>Eremeev</a:t>
                      </a:r>
                      <a:r>
                        <a:rPr lang="en-US" sz="900" u="none" strike="noStrike" dirty="0">
                          <a:effectLst/>
                        </a:rPr>
                        <a:t>/FNAL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744521966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10:05-10:35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Processing histories and test results HB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Furuta/FNAL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623169666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10:35-10:50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Break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524033674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10:50-11:05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Processing histories and test results LB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Furuta/FNAL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091334573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11:05-11:30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STC test results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Sukhanov/FNAL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4230162939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11:30-12:00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Open discussion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882307941"/>
                  </a:ext>
                </a:extLst>
              </a:tr>
              <a:tr h="1302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Wednesday July 13, 2022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extLst>
                  <a:ext uri="{0D108BD9-81ED-4DB2-BD59-A6C34878D82A}">
                    <a16:rowId xmlns:a16="http://schemas.microsoft.com/office/drawing/2014/main" val="483627836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Time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Topic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Presenter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1030763678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8-8:10 AM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Workshop logistics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430585810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8:10-8:30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Jacketing experience at 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Grimm/FNAL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191473332"/>
                  </a:ext>
                </a:extLst>
              </a:tr>
              <a:tr h="157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8:30-8:50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RRCAT processing and test experience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S. K. Suhane &amp; P. Mohania/RRCAT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22598902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8:50-9:05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VECC status 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Seth/VECC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09894560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9:05-9:20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INFN cavity configuration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D'Ambros/INFN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912935147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9:20-9:40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Prototype experience at INFN (processing, test, facility…)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Bertucci/INFN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924513487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9:40-10:00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UKRI STFC procurement experience Nb, Jcav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Shabalina/STFC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1525759099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10:00-10:20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Cavity test infrastructure at UKRI STFC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Akintola/STFC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878688308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10:20-10:35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Break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152769666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10:35-10:50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Roadmap to determine 800C vs 900C HT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Wu/FNAL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103282527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10:50-11:10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Transportation study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Holzbauer/FNAL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907600533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11:10-11:30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Flux expulsion study results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Wu/FNAL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1409041420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11:30-12:00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Open Discussion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323213633"/>
                  </a:ext>
                </a:extLst>
              </a:tr>
              <a:tr h="13024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Thursday July 14, 2022</a:t>
                      </a:r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b"/>
                </a:tc>
                <a:extLst>
                  <a:ext uri="{0D108BD9-81ED-4DB2-BD59-A6C34878D82A}">
                    <a16:rowId xmlns:a16="http://schemas.microsoft.com/office/drawing/2014/main" val="2447962265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Time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Topic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Presenter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997672725"/>
                  </a:ext>
                </a:extLst>
              </a:tr>
              <a:tr h="1038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8-8:10 AM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Workshop logistics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998046150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8:10-8:40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EP parameter study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Chouhan/FNAL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660644764"/>
                  </a:ext>
                </a:extLst>
              </a:tr>
              <a:tr h="1569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8:40-9:00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Recent lessons from other projects regarding processing N2 doping/mid T bake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Wu/FNAL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67709605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9:00-9:15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Break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222207172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9:15-9:40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Cavity engineering analysis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Narug/FNAL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555646568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9:40-9:55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Plans for FNAL procured cavities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Park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441583254"/>
                  </a:ext>
                </a:extLst>
              </a:tr>
              <a:tr h="116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9:55-10:10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Break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2644063942"/>
                  </a:ext>
                </a:extLst>
              </a:tr>
              <a:tr h="2330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10:10-12:00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Test (incl FE) harmonization between STFC/INFN/DESY/FNAL and open discussion, workshop summary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57" marR="4257" marT="4257" marB="0" anchor="ctr"/>
                </a:tc>
                <a:extLst>
                  <a:ext uri="{0D108BD9-81ED-4DB2-BD59-A6C34878D82A}">
                    <a16:rowId xmlns:a16="http://schemas.microsoft.com/office/drawing/2014/main" val="309510214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55868DEE-3592-EF1D-24A1-52683F35DC9F}"/>
              </a:ext>
            </a:extLst>
          </p:cNvPr>
          <p:cNvSpPr/>
          <p:nvPr/>
        </p:nvSpPr>
        <p:spPr>
          <a:xfrm>
            <a:off x="8808309" y="3978435"/>
            <a:ext cx="475989" cy="726087"/>
          </a:xfrm>
          <a:prstGeom prst="rightBrace">
            <a:avLst>
              <a:gd name="adj1" fmla="val 34649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Left Arrow 12">
            <a:extLst>
              <a:ext uri="{FF2B5EF4-FFF2-40B4-BE49-F238E27FC236}">
                <a16:creationId xmlns:a16="http://schemas.microsoft.com/office/drawing/2014/main" id="{4720A4A1-2AF5-F37C-E2BA-07A6A50DE822}"/>
              </a:ext>
            </a:extLst>
          </p:cNvPr>
          <p:cNvSpPr/>
          <p:nvPr/>
        </p:nvSpPr>
        <p:spPr>
          <a:xfrm>
            <a:off x="9424413" y="4301226"/>
            <a:ext cx="503582" cy="67586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40476"/>
            <a:ext cx="11895667" cy="427877"/>
          </a:xfrm>
        </p:spPr>
        <p:txBody>
          <a:bodyPr/>
          <a:lstStyle/>
          <a:p>
            <a:r>
              <a:rPr lang="en-GB" dirty="0"/>
              <a:t>Modifications to STFC-DL cavity test infrastructure for PIP-II</a:t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>                                                                                       </a:t>
            </a:r>
            <a:r>
              <a:rPr lang="en-US" dirty="0"/>
              <a:t>A. Akintola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FC257-639F-2333-F186-A8D0F6339A89}"/>
              </a:ext>
            </a:extLst>
          </p:cNvPr>
          <p:cNvSpPr txBox="1"/>
          <p:nvPr/>
        </p:nvSpPr>
        <p:spPr>
          <a:xfrm>
            <a:off x="411116" y="1111567"/>
            <a:ext cx="6365465" cy="45739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GB" dirty="0"/>
              <a:t>The results of the magnetic field measurements show that in the top and middle position – under a number of top and bottom coil configurations – the ambient magnetic field within the VTF is within PIP-II. As the middle position exhibits the lowest ambient field measurements, this cradle position was chosen as the testing cradle of the HB650 cavities.</a:t>
            </a:r>
          </a:p>
          <a:p>
            <a:endParaRPr lang="en-GB" dirty="0"/>
          </a:p>
          <a:p>
            <a:r>
              <a:rPr lang="en-GB" dirty="0"/>
              <a:t>Target Cooldown Rate to be achieved is  </a:t>
            </a:r>
            <a:r>
              <a:rPr lang="en-GB" dirty="0">
                <a:solidFill>
                  <a:srgbClr val="FF0000"/>
                </a:solidFill>
              </a:rPr>
              <a:t>20 K/minute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8D7E64-F589-A000-2EC9-348C13FA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33" y="1038773"/>
            <a:ext cx="3074938" cy="4807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83F8C2-C586-A0FD-E4FA-F09F4C696089}"/>
              </a:ext>
            </a:extLst>
          </p:cNvPr>
          <p:cNvSpPr txBox="1"/>
          <p:nvPr/>
        </p:nvSpPr>
        <p:spPr>
          <a:xfrm>
            <a:off x="5918729" y="5922746"/>
            <a:ext cx="58445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Modified CSI CAD for HB650 cavity testing </a:t>
            </a:r>
          </a:p>
        </p:txBody>
      </p:sp>
    </p:spTree>
    <p:extLst>
      <p:ext uri="{BB962C8B-B14F-4D97-AF65-F5344CB8AC3E}">
        <p14:creationId xmlns:p14="http://schemas.microsoft.com/office/powerpoint/2010/main" val="167951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40476"/>
            <a:ext cx="11895667" cy="427877"/>
          </a:xfrm>
        </p:spPr>
        <p:txBody>
          <a:bodyPr/>
          <a:lstStyle/>
          <a:p>
            <a:r>
              <a:rPr lang="en-GB" dirty="0"/>
              <a:t>Modifications to STFC-DL cavity test infrastructure for PIP-II</a:t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>                                                                                       </a:t>
            </a:r>
            <a:r>
              <a:rPr lang="en-US" dirty="0"/>
              <a:t>A. Akintola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658EEE-37AE-51D0-5824-826FE7D0CFB1}"/>
              </a:ext>
            </a:extLst>
          </p:cNvPr>
          <p:cNvGrpSpPr/>
          <p:nvPr/>
        </p:nvGrpSpPr>
        <p:grpSpPr>
          <a:xfrm>
            <a:off x="982436" y="575216"/>
            <a:ext cx="9670234" cy="6315413"/>
            <a:chOff x="739040" y="191386"/>
            <a:chExt cx="9670234" cy="63154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3FD0-A203-E17D-2D8F-9B90F85A399F}"/>
                </a:ext>
              </a:extLst>
            </p:cNvPr>
            <p:cNvSpPr/>
            <p:nvPr/>
          </p:nvSpPr>
          <p:spPr>
            <a:xfrm>
              <a:off x="1307804" y="653570"/>
              <a:ext cx="3902149" cy="5475768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ADB539-1E7B-4A44-FA42-334741830FDF}"/>
                </a:ext>
              </a:extLst>
            </p:cNvPr>
            <p:cNvSpPr/>
            <p:nvPr/>
          </p:nvSpPr>
          <p:spPr>
            <a:xfrm>
              <a:off x="7453423" y="653570"/>
              <a:ext cx="1422079" cy="5475768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2E9C40-0C7D-BD3F-F90D-1EAEC267CC93}"/>
                </a:ext>
              </a:extLst>
            </p:cNvPr>
            <p:cNvSpPr/>
            <p:nvPr/>
          </p:nvSpPr>
          <p:spPr>
            <a:xfrm>
              <a:off x="5209953" y="653570"/>
              <a:ext cx="821392" cy="5475768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F257A89-AE60-766B-6DAB-9A6B7CEE0D27}"/>
                </a:ext>
              </a:extLst>
            </p:cNvPr>
            <p:cNvGrpSpPr/>
            <p:nvPr/>
          </p:nvGrpSpPr>
          <p:grpSpPr>
            <a:xfrm>
              <a:off x="6041417" y="3502585"/>
              <a:ext cx="2834085" cy="3004214"/>
              <a:chOff x="6041417" y="3502585"/>
              <a:chExt cx="2834085" cy="3004214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6374315C-DA53-2D60-A744-F42BB553D1DC}"/>
                  </a:ext>
                </a:extLst>
              </p:cNvPr>
              <p:cNvSpPr/>
              <p:nvPr/>
            </p:nvSpPr>
            <p:spPr>
              <a:xfrm rot="16200000">
                <a:off x="5600657" y="3943346"/>
                <a:ext cx="3004213" cy="2122693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64F36D7-C87D-E0D8-D82E-ACBD1637833D}"/>
                  </a:ext>
                </a:extLst>
              </p:cNvPr>
              <p:cNvCxnSpPr>
                <a:stCxn id="32" idx="2"/>
                <a:endCxn id="34" idx="0"/>
              </p:cNvCxnSpPr>
              <p:nvPr/>
            </p:nvCxnSpPr>
            <p:spPr>
              <a:xfrm flipV="1">
                <a:off x="7102764" y="3502585"/>
                <a:ext cx="351694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3A393AA1-EEF5-15A2-6E5E-01ABA9659CFF}"/>
                  </a:ext>
                </a:extLst>
              </p:cNvPr>
              <p:cNvSpPr/>
              <p:nvPr/>
            </p:nvSpPr>
            <p:spPr>
              <a:xfrm>
                <a:off x="7098267" y="3502585"/>
                <a:ext cx="712382" cy="2519916"/>
              </a:xfrm>
              <a:prstGeom prst="arc">
                <a:avLst>
                  <a:gd name="adj1" fmla="val 16200000"/>
                  <a:gd name="adj2" fmla="val 244732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314ADF9-9F21-8A5C-B467-79E23957C373}"/>
                  </a:ext>
                </a:extLst>
              </p:cNvPr>
              <p:cNvCxnSpPr>
                <a:cxnSpLocks/>
                <a:stCxn id="36" idx="0"/>
                <a:endCxn id="38" idx="2"/>
              </p:cNvCxnSpPr>
              <p:nvPr/>
            </p:nvCxnSpPr>
            <p:spPr>
              <a:xfrm>
                <a:off x="8048275" y="5052855"/>
                <a:ext cx="827227" cy="40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5BB98AA2-1C48-77B0-A989-753F62A4FF5E}"/>
                  </a:ext>
                </a:extLst>
              </p:cNvPr>
              <p:cNvSpPr/>
              <p:nvPr/>
            </p:nvSpPr>
            <p:spPr>
              <a:xfrm rot="10546725">
                <a:off x="7808834" y="4441049"/>
                <a:ext cx="433786" cy="612637"/>
              </a:xfrm>
              <a:prstGeom prst="arc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FEA59C-2FCA-C924-F68D-08A67FD9DBD1}"/>
                </a:ext>
              </a:extLst>
            </p:cNvPr>
            <p:cNvGrpSpPr/>
            <p:nvPr/>
          </p:nvGrpSpPr>
          <p:grpSpPr>
            <a:xfrm>
              <a:off x="1288608" y="2241678"/>
              <a:ext cx="4752809" cy="2766257"/>
              <a:chOff x="1288608" y="2241678"/>
              <a:chExt cx="4752809" cy="2766257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F9D79C-1266-3F6F-B8B5-2AF08C6F8B28}"/>
                  </a:ext>
                </a:extLst>
              </p:cNvPr>
              <p:cNvCxnSpPr>
                <a:endCxn id="31" idx="0"/>
              </p:cNvCxnSpPr>
              <p:nvPr/>
            </p:nvCxnSpPr>
            <p:spPr>
              <a:xfrm>
                <a:off x="1288608" y="2241678"/>
                <a:ext cx="2468921" cy="1046771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B75BDA3-0977-641E-7CB2-416CD7C23544}"/>
                  </a:ext>
                </a:extLst>
              </p:cNvPr>
              <p:cNvCxnSpPr>
                <a:stCxn id="31" idx="2"/>
                <a:endCxn id="30" idx="2"/>
              </p:cNvCxnSpPr>
              <p:nvPr/>
            </p:nvCxnSpPr>
            <p:spPr>
              <a:xfrm>
                <a:off x="3974704" y="3500262"/>
                <a:ext cx="591778" cy="1312204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74C6E8-4E97-FB24-1EE6-C2532B61D5E5}"/>
                  </a:ext>
                </a:extLst>
              </p:cNvPr>
              <p:cNvCxnSpPr/>
              <p:nvPr/>
            </p:nvCxnSpPr>
            <p:spPr>
              <a:xfrm>
                <a:off x="4790656" y="4963368"/>
                <a:ext cx="385276" cy="41325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5ECC73-441B-41F6-C0E6-BD7CBCB98325}"/>
                  </a:ext>
                </a:extLst>
              </p:cNvPr>
              <p:cNvCxnSpPr/>
              <p:nvPr/>
            </p:nvCxnSpPr>
            <p:spPr>
              <a:xfrm flipV="1">
                <a:off x="5178056" y="5004692"/>
                <a:ext cx="863361" cy="3243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956D0098-999F-9ABC-0BD7-833B5FEF22DE}"/>
                  </a:ext>
                </a:extLst>
              </p:cNvPr>
              <p:cNvSpPr/>
              <p:nvPr/>
            </p:nvSpPr>
            <p:spPr>
              <a:xfrm rot="10546725">
                <a:off x="4521531" y="4297586"/>
                <a:ext cx="497888" cy="669327"/>
              </a:xfrm>
              <a:prstGeom prst="arc">
                <a:avLst>
                  <a:gd name="adj1" fmla="val 16200000"/>
                  <a:gd name="adj2" fmla="val 19365737"/>
                </a:avLst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FCC684A8-EB20-6517-559E-9DFD8192DCDC}"/>
                  </a:ext>
                </a:extLst>
              </p:cNvPr>
              <p:cNvSpPr/>
              <p:nvPr/>
            </p:nvSpPr>
            <p:spPr>
              <a:xfrm rot="20835081">
                <a:off x="3724288" y="3266822"/>
                <a:ext cx="433786" cy="1606822"/>
              </a:xfrm>
              <a:prstGeom prst="arc">
                <a:avLst>
                  <a:gd name="adj1" fmla="val 16171725"/>
                  <a:gd name="adj2" fmla="val 17166881"/>
                </a:avLst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EDEA8-B81B-E980-3EEC-2E1EAB890AD3}"/>
                </a:ext>
              </a:extLst>
            </p:cNvPr>
            <p:cNvSpPr txBox="1"/>
            <p:nvPr/>
          </p:nvSpPr>
          <p:spPr>
            <a:xfrm>
              <a:off x="1280859" y="1040433"/>
              <a:ext cx="4716836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E3D19E-F889-8F49-19B2-41C3D793A058}"/>
                </a:ext>
              </a:extLst>
            </p:cNvPr>
            <p:cNvSpPr txBox="1"/>
            <p:nvPr/>
          </p:nvSpPr>
          <p:spPr>
            <a:xfrm>
              <a:off x="5223221" y="4211340"/>
              <a:ext cx="77447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RF tests at 4K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83B9F4-0179-0B01-3795-411A653FF66B}"/>
                </a:ext>
              </a:extLst>
            </p:cNvPr>
            <p:cNvSpPr txBox="1"/>
            <p:nvPr/>
          </p:nvSpPr>
          <p:spPr>
            <a:xfrm>
              <a:off x="6039908" y="2216051"/>
              <a:ext cx="1413513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Thermal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Cycling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35K [+/- 10K]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F0DC17-ED67-E3EF-AA19-84BDC7374F11}"/>
                </a:ext>
              </a:extLst>
            </p:cNvPr>
            <p:cNvSpPr txBox="1"/>
            <p:nvPr/>
          </p:nvSpPr>
          <p:spPr>
            <a:xfrm>
              <a:off x="7544947" y="2629640"/>
              <a:ext cx="1211126" cy="7386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Fast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Cooldown</a:t>
              </a:r>
              <a:r>
                <a:rPr kumimoji="0" lang="en-GB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[15g/s]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2613CC-D0D3-705D-C384-0ABB0C2948D4}"/>
                </a:ext>
              </a:extLst>
            </p:cNvPr>
            <p:cNvSpPr txBox="1"/>
            <p:nvPr/>
          </p:nvSpPr>
          <p:spPr>
            <a:xfrm>
              <a:off x="7453424" y="1744764"/>
              <a:ext cx="1422078" cy="36808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 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D3027B-1BDC-418A-0B39-47D798210AD8}"/>
                </a:ext>
              </a:extLst>
            </p:cNvPr>
            <p:cNvSpPr txBox="1"/>
            <p:nvPr/>
          </p:nvSpPr>
          <p:spPr>
            <a:xfrm rot="5400000">
              <a:off x="8298987" y="2008199"/>
              <a:ext cx="1523700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 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845DC8-69D2-88AC-3023-1F06675CB03A}"/>
                </a:ext>
              </a:extLst>
            </p:cNvPr>
            <p:cNvCxnSpPr/>
            <p:nvPr/>
          </p:nvCxnSpPr>
          <p:spPr>
            <a:xfrm>
              <a:off x="1324580" y="5294700"/>
              <a:ext cx="896324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B0DF78-EDF2-5218-9B45-1905B2DDB364}"/>
                </a:ext>
              </a:extLst>
            </p:cNvPr>
            <p:cNvSpPr txBox="1"/>
            <p:nvPr/>
          </p:nvSpPr>
          <p:spPr>
            <a:xfrm>
              <a:off x="739040" y="2117522"/>
              <a:ext cx="55175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noProof="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00K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CF1A9-2FD5-2988-47E2-26D9DE2C65CA}"/>
                </a:ext>
              </a:extLst>
            </p:cNvPr>
            <p:cNvSpPr txBox="1"/>
            <p:nvPr/>
          </p:nvSpPr>
          <p:spPr>
            <a:xfrm>
              <a:off x="3906153" y="2857044"/>
              <a:ext cx="59182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K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BBCD31-021D-2398-8098-0198535B9AC3}"/>
                </a:ext>
              </a:extLst>
            </p:cNvPr>
            <p:cNvSpPr/>
            <p:nvPr/>
          </p:nvSpPr>
          <p:spPr>
            <a:xfrm>
              <a:off x="1297172" y="648586"/>
              <a:ext cx="9112102" cy="54807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821D0-63B4-5EF3-C5E6-C095047ABEC6}"/>
                </a:ext>
              </a:extLst>
            </p:cNvPr>
            <p:cNvSpPr txBox="1"/>
            <p:nvPr/>
          </p:nvSpPr>
          <p:spPr>
            <a:xfrm>
              <a:off x="5050465" y="191386"/>
              <a:ext cx="18446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Operating Modes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D884B1-7186-6CB2-8A1B-AA701F75CACD}"/>
              </a:ext>
            </a:extLst>
          </p:cNvPr>
          <p:cNvCxnSpPr>
            <a:stCxn id="38" idx="0"/>
          </p:cNvCxnSpPr>
          <p:nvPr/>
        </p:nvCxnSpPr>
        <p:spPr>
          <a:xfrm flipV="1">
            <a:off x="9348156" y="5667896"/>
            <a:ext cx="1221038" cy="155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694F1BCA-61FD-797A-2341-497546A22252}"/>
              </a:ext>
            </a:extLst>
          </p:cNvPr>
          <p:cNvSpPr/>
          <p:nvPr/>
        </p:nvSpPr>
        <p:spPr>
          <a:xfrm rot="10546725">
            <a:off x="9115818" y="5118586"/>
            <a:ext cx="423039" cy="565645"/>
          </a:xfrm>
          <a:prstGeom prst="arc">
            <a:avLst>
              <a:gd name="adj1" fmla="val 16200000"/>
              <a:gd name="adj2" fmla="val 21212635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0EC5BA-F624-6D42-379F-1BB9F49F1A60}"/>
              </a:ext>
            </a:extLst>
          </p:cNvPr>
          <p:cNvSpPr txBox="1"/>
          <p:nvPr/>
        </p:nvSpPr>
        <p:spPr>
          <a:xfrm>
            <a:off x="3354193" y="4780905"/>
            <a:ext cx="85151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@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300L LHe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6FB61A-74EB-250E-80AF-C8782FB0C0C2}"/>
              </a:ext>
            </a:extLst>
          </p:cNvPr>
          <p:cNvSpPr txBox="1"/>
          <p:nvPr/>
        </p:nvSpPr>
        <p:spPr>
          <a:xfrm>
            <a:off x="9395584" y="4930471"/>
            <a:ext cx="40908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noProof="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F80C5B-A2F0-C7AE-8337-0839EB8D50C7}"/>
              </a:ext>
            </a:extLst>
          </p:cNvPr>
          <p:cNvCxnSpPr>
            <a:stCxn id="39" idx="3"/>
          </p:cNvCxnSpPr>
          <p:nvPr/>
        </p:nvCxnSpPr>
        <p:spPr>
          <a:xfrm>
            <a:off x="4205708" y="5150237"/>
            <a:ext cx="1180299" cy="19696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B712010-353C-3B41-71F9-A09404CF8E07}"/>
              </a:ext>
            </a:extLst>
          </p:cNvPr>
          <p:cNvCxnSpPr>
            <a:stCxn id="23" idx="2"/>
          </p:cNvCxnSpPr>
          <p:nvPr/>
        </p:nvCxnSpPr>
        <p:spPr>
          <a:xfrm flipH="1">
            <a:off x="4193290" y="3548651"/>
            <a:ext cx="252174" cy="16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C879D5-A587-EA35-1F29-FF5E5BCD177A}"/>
              </a:ext>
            </a:extLst>
          </p:cNvPr>
          <p:cNvCxnSpPr>
            <a:stCxn id="40" idx="2"/>
            <a:endCxn id="38" idx="0"/>
          </p:cNvCxnSpPr>
          <p:nvPr/>
        </p:nvCxnSpPr>
        <p:spPr>
          <a:xfrm flipH="1">
            <a:off x="9348156" y="5238248"/>
            <a:ext cx="251971" cy="445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3B2567E-D974-0E88-ED30-1A23299D9B45}"/>
              </a:ext>
            </a:extLst>
          </p:cNvPr>
          <p:cNvSpPr txBox="1"/>
          <p:nvPr/>
        </p:nvSpPr>
        <p:spPr>
          <a:xfrm>
            <a:off x="6274741" y="1752171"/>
            <a:ext cx="1412006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B64644-700F-C310-ACBC-D8718BF0DEAE}"/>
              </a:ext>
            </a:extLst>
          </p:cNvPr>
          <p:cNvSpPr txBox="1"/>
          <p:nvPr/>
        </p:nvSpPr>
        <p:spPr>
          <a:xfrm>
            <a:off x="2643773" y="2312798"/>
            <a:ext cx="140891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Cooldown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C0BDA-0708-3B7E-281D-493FE9FE05C0}"/>
              </a:ext>
            </a:extLst>
          </p:cNvPr>
          <p:cNvSpPr txBox="1"/>
          <p:nvPr/>
        </p:nvSpPr>
        <p:spPr>
          <a:xfrm rot="5400000">
            <a:off x="8571626" y="3981030"/>
            <a:ext cx="152766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Cooldown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2k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7E8CBC-6399-17F6-4F11-8B753689F0C0}"/>
              </a:ext>
            </a:extLst>
          </p:cNvPr>
          <p:cNvSpPr/>
          <p:nvPr/>
        </p:nvSpPr>
        <p:spPr>
          <a:xfrm>
            <a:off x="9114679" y="1037400"/>
            <a:ext cx="403481" cy="547576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8FFAEF-181A-4A7F-27B6-BD15B009AD68}"/>
              </a:ext>
            </a:extLst>
          </p:cNvPr>
          <p:cNvSpPr txBox="1"/>
          <p:nvPr/>
        </p:nvSpPr>
        <p:spPr>
          <a:xfrm>
            <a:off x="9518160" y="2617080"/>
            <a:ext cx="113451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D3B275-F019-0605-A8C2-16263D30C598}"/>
              </a:ext>
            </a:extLst>
          </p:cNvPr>
          <p:cNvSpPr txBox="1"/>
          <p:nvPr/>
        </p:nvSpPr>
        <p:spPr>
          <a:xfrm>
            <a:off x="9518160" y="4274965"/>
            <a:ext cx="11345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tests at 2K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3AA3A-4DBA-E788-6FA0-19747D3E173C}"/>
              </a:ext>
            </a:extLst>
          </p:cNvPr>
          <p:cNvSpPr txBox="1"/>
          <p:nvPr/>
        </p:nvSpPr>
        <p:spPr>
          <a:xfrm>
            <a:off x="572558" y="5942907"/>
            <a:ext cx="52765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Newly Proposed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Operations Plot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124113-9929-3545-E189-25DA100D773B}"/>
              </a:ext>
            </a:extLst>
          </p:cNvPr>
          <p:cNvCxnSpPr>
            <a:cxnSpLocks/>
          </p:cNvCxnSpPr>
          <p:nvPr/>
        </p:nvCxnSpPr>
        <p:spPr>
          <a:xfrm>
            <a:off x="1532004" y="1032416"/>
            <a:ext cx="0" cy="548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8D354CF-9FCE-B44E-0F6B-B44C3C78D177}"/>
              </a:ext>
            </a:extLst>
          </p:cNvPr>
          <p:cNvCxnSpPr>
            <a:cxnSpLocks/>
          </p:cNvCxnSpPr>
          <p:nvPr/>
        </p:nvCxnSpPr>
        <p:spPr>
          <a:xfrm>
            <a:off x="5466617" y="1032416"/>
            <a:ext cx="0" cy="5480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ECE6BE-4DC2-70FE-43CC-418E615E039E}"/>
              </a:ext>
            </a:extLst>
          </p:cNvPr>
          <p:cNvCxnSpPr>
            <a:cxnSpLocks/>
          </p:cNvCxnSpPr>
          <p:nvPr/>
        </p:nvCxnSpPr>
        <p:spPr>
          <a:xfrm>
            <a:off x="6279209" y="971852"/>
            <a:ext cx="0" cy="5480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06EE2E-9017-D7EF-124B-341549C35D6C}"/>
              </a:ext>
            </a:extLst>
          </p:cNvPr>
          <p:cNvCxnSpPr>
            <a:cxnSpLocks/>
          </p:cNvCxnSpPr>
          <p:nvPr/>
        </p:nvCxnSpPr>
        <p:spPr>
          <a:xfrm>
            <a:off x="7696817" y="1032416"/>
            <a:ext cx="0" cy="548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523FB03-600F-9245-F17F-37FFEB080652}"/>
              </a:ext>
            </a:extLst>
          </p:cNvPr>
          <p:cNvCxnSpPr>
            <a:cxnSpLocks/>
          </p:cNvCxnSpPr>
          <p:nvPr/>
        </p:nvCxnSpPr>
        <p:spPr>
          <a:xfrm>
            <a:off x="9114679" y="1032416"/>
            <a:ext cx="0" cy="5480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7B17DFF-BFE2-5C3A-7DDF-0DEE94BB35E4}"/>
              </a:ext>
            </a:extLst>
          </p:cNvPr>
          <p:cNvCxnSpPr>
            <a:cxnSpLocks/>
          </p:cNvCxnSpPr>
          <p:nvPr/>
        </p:nvCxnSpPr>
        <p:spPr>
          <a:xfrm>
            <a:off x="10632838" y="1032416"/>
            <a:ext cx="0" cy="5480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05A9F10-84D9-F13C-0610-69678F7418A8}"/>
              </a:ext>
            </a:extLst>
          </p:cNvPr>
          <p:cNvSpPr txBox="1"/>
          <p:nvPr/>
        </p:nvSpPr>
        <p:spPr>
          <a:xfrm>
            <a:off x="5597002" y="1077053"/>
            <a:ext cx="5193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 PM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DA007F-3548-8290-D5B5-EB9FD8D107F8}"/>
              </a:ext>
            </a:extLst>
          </p:cNvPr>
          <p:cNvSpPr txBox="1"/>
          <p:nvPr/>
        </p:nvSpPr>
        <p:spPr>
          <a:xfrm>
            <a:off x="3282434" y="1060144"/>
            <a:ext cx="75305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AM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55F8CF-32B5-BB66-5290-99C75CC15481}"/>
              </a:ext>
            </a:extLst>
          </p:cNvPr>
          <p:cNvSpPr txBox="1"/>
          <p:nvPr/>
        </p:nvSpPr>
        <p:spPr>
          <a:xfrm>
            <a:off x="6470757" y="1247894"/>
            <a:ext cx="99680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 Overnight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DB0E9B-4A71-FF9B-FBDC-9E00189D945E}"/>
              </a:ext>
            </a:extLst>
          </p:cNvPr>
          <p:cNvSpPr txBox="1"/>
          <p:nvPr/>
        </p:nvSpPr>
        <p:spPr>
          <a:xfrm>
            <a:off x="8069887" y="1304025"/>
            <a:ext cx="4920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AM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C6D0F4D-463F-1DD3-A1A8-A6208DE2C912}"/>
              </a:ext>
            </a:extLst>
          </p:cNvPr>
          <p:cNvSpPr txBox="1"/>
          <p:nvPr/>
        </p:nvSpPr>
        <p:spPr>
          <a:xfrm>
            <a:off x="9696679" y="1315524"/>
            <a:ext cx="43197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3BA59A-05A2-9BAF-F00F-EAE928D9052D}"/>
              </a:ext>
            </a:extLst>
          </p:cNvPr>
          <p:cNvSpPr txBox="1"/>
          <p:nvPr/>
        </p:nvSpPr>
        <p:spPr>
          <a:xfrm>
            <a:off x="143663" y="812065"/>
            <a:ext cx="1178278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Weekend</a:t>
            </a:r>
          </a:p>
          <a:p>
            <a:pPr algn="ctr"/>
            <a:r>
              <a:rPr lang="en-GB" sz="1400" dirty="0"/>
              <a:t>Shield</a:t>
            </a:r>
          </a:p>
          <a:p>
            <a:pPr algn="ctr"/>
            <a:r>
              <a:rPr lang="en-GB" sz="1400" dirty="0"/>
              <a:t>Cooling</a:t>
            </a:r>
          </a:p>
        </p:txBody>
      </p:sp>
    </p:spTree>
    <p:extLst>
      <p:ext uri="{BB962C8B-B14F-4D97-AF65-F5344CB8AC3E}">
        <p14:creationId xmlns:p14="http://schemas.microsoft.com/office/powerpoint/2010/main" val="134455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sz="3200" dirty="0"/>
              <a:t>Roadmap to determine 800C vs 900C HT                 G. Wu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67B3D3-D477-9567-4F22-3F2CDFD997F7}"/>
              </a:ext>
            </a:extLst>
          </p:cNvPr>
          <p:cNvSpPr txBox="1"/>
          <p:nvPr/>
        </p:nvSpPr>
        <p:spPr>
          <a:xfrm>
            <a:off x="674234" y="1765802"/>
            <a:ext cx="1084721" cy="3000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B61C-EZ-103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C25A7-F1D7-ACC8-0AE5-BBFF459A1550}"/>
              </a:ext>
            </a:extLst>
          </p:cNvPr>
          <p:cNvSpPr txBox="1"/>
          <p:nvPr/>
        </p:nvSpPr>
        <p:spPr>
          <a:xfrm>
            <a:off x="2123508" y="1454178"/>
            <a:ext cx="118302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160um EP + 900C 3h + 2/0 N-doping + 7um 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324E42-0958-C665-4C09-8EC7861B0C6F}"/>
              </a:ext>
            </a:extLst>
          </p:cNvPr>
          <p:cNvSpPr txBox="1"/>
          <p:nvPr/>
        </p:nvSpPr>
        <p:spPr>
          <a:xfrm>
            <a:off x="6139326" y="1756379"/>
            <a:ext cx="388248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974943-97BC-AC0E-1D82-FDEF62F3203E}"/>
              </a:ext>
            </a:extLst>
          </p:cNvPr>
          <p:cNvSpPr txBox="1"/>
          <p:nvPr/>
        </p:nvSpPr>
        <p:spPr>
          <a:xfrm>
            <a:off x="4590568" y="2735862"/>
            <a:ext cx="1523879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Transportation test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FB45FB-35C3-D9AB-9F0C-CD7ABA147FB9}"/>
              </a:ext>
            </a:extLst>
          </p:cNvPr>
          <p:cNvSpPr txBox="1"/>
          <p:nvPr/>
        </p:nvSpPr>
        <p:spPr>
          <a:xfrm>
            <a:off x="2459557" y="3508348"/>
            <a:ext cx="825739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Jacketing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07F584-7E60-5516-F10A-C99ED8D09651}"/>
              </a:ext>
            </a:extLst>
          </p:cNvPr>
          <p:cNvSpPr txBox="1"/>
          <p:nvPr/>
        </p:nvSpPr>
        <p:spPr>
          <a:xfrm>
            <a:off x="2327402" y="4261405"/>
            <a:ext cx="1108509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Pressure Test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805B97-942F-8D15-FB30-28D7CFDBF536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1758955" y="1915843"/>
            <a:ext cx="36455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357925-DE5F-E8EC-3EFF-E4BE695BAEA5}"/>
              </a:ext>
            </a:extLst>
          </p:cNvPr>
          <p:cNvCxnSpPr/>
          <p:nvPr/>
        </p:nvCxnSpPr>
        <p:spPr>
          <a:xfrm>
            <a:off x="3314564" y="1894879"/>
            <a:ext cx="43774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7AB443-0B6A-AD4E-FE6B-B44091947735}"/>
              </a:ext>
            </a:extLst>
          </p:cNvPr>
          <p:cNvCxnSpPr>
            <a:cxnSpLocks/>
          </p:cNvCxnSpPr>
          <p:nvPr/>
        </p:nvCxnSpPr>
        <p:spPr>
          <a:xfrm>
            <a:off x="5317907" y="2042801"/>
            <a:ext cx="0" cy="2038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10720D-BB27-92DA-830E-E507BF8A46EA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>
          <a:xfrm>
            <a:off x="6527574" y="1906420"/>
            <a:ext cx="1706953" cy="633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722FD3-7A56-A635-60A8-0193995BC529}"/>
              </a:ext>
            </a:extLst>
          </p:cNvPr>
          <p:cNvSpPr txBox="1"/>
          <p:nvPr/>
        </p:nvSpPr>
        <p:spPr>
          <a:xfrm>
            <a:off x="8331748" y="986415"/>
            <a:ext cx="922773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Re-HPR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33F749-D8DB-F7BF-0F1D-15C055C4DE87}"/>
              </a:ext>
            </a:extLst>
          </p:cNvPr>
          <p:cNvSpPr txBox="1"/>
          <p:nvPr/>
        </p:nvSpPr>
        <p:spPr>
          <a:xfrm>
            <a:off x="8234527" y="2389613"/>
            <a:ext cx="1156454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Re-processing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82D431-2E11-49BA-7F0C-25F3A3684BC1}"/>
              </a:ext>
            </a:extLst>
          </p:cNvPr>
          <p:cNvCxnSpPr>
            <a:cxnSpLocks/>
            <a:stCxn id="47" idx="1"/>
            <a:endCxn id="48" idx="3"/>
          </p:cNvCxnSpPr>
          <p:nvPr/>
        </p:nvCxnSpPr>
        <p:spPr>
          <a:xfrm flipH="1">
            <a:off x="4084159" y="3378709"/>
            <a:ext cx="753123" cy="29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D5C23D-058F-536C-C8C6-2F9F0203AE6B}"/>
              </a:ext>
            </a:extLst>
          </p:cNvPr>
          <p:cNvCxnSpPr>
            <a:cxnSpLocks/>
            <a:stCxn id="47" idx="3"/>
            <a:endCxn id="50" idx="1"/>
          </p:cNvCxnSpPr>
          <p:nvPr/>
        </p:nvCxnSpPr>
        <p:spPr>
          <a:xfrm>
            <a:off x="5863525" y="3378709"/>
            <a:ext cx="5826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D9714C7-9BCD-4921-512A-0A31BF9EE2E5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flipH="1">
            <a:off x="6633896" y="3528750"/>
            <a:ext cx="6420" cy="12361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5F9D61E-6BB2-133E-05A5-6FFD55398649}"/>
              </a:ext>
            </a:extLst>
          </p:cNvPr>
          <p:cNvSpPr txBox="1"/>
          <p:nvPr/>
        </p:nvSpPr>
        <p:spPr>
          <a:xfrm>
            <a:off x="5876451" y="4764939"/>
            <a:ext cx="1514890" cy="71558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Recommend to not proceed with 900C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41EB49-E64B-81E2-9BB9-0A8CE3F8AE1B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>
            <a:off x="2872427" y="3808430"/>
            <a:ext cx="9230" cy="4529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0F060E-4238-AD4C-C1C3-03A300824D58}"/>
              </a:ext>
            </a:extLst>
          </p:cNvPr>
          <p:cNvCxnSpPr>
            <a:cxnSpLocks/>
          </p:cNvCxnSpPr>
          <p:nvPr/>
        </p:nvCxnSpPr>
        <p:spPr>
          <a:xfrm>
            <a:off x="2848966" y="4539163"/>
            <a:ext cx="0" cy="350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6C281D1-58F0-90EA-8D51-386B94B21280}"/>
              </a:ext>
            </a:extLst>
          </p:cNvPr>
          <p:cNvSpPr txBox="1"/>
          <p:nvPr/>
        </p:nvSpPr>
        <p:spPr>
          <a:xfrm>
            <a:off x="992976" y="5386732"/>
            <a:ext cx="2500285" cy="5078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Recommend to proceed with </a:t>
            </a:r>
            <a:r>
              <a:rPr lang="en-US" sz="1350">
                <a:solidFill>
                  <a:prstClr val="white"/>
                </a:solidFill>
                <a:latin typeface="Calibri" panose="020F0502020204030204"/>
              </a:rPr>
              <a:t>B61C-EZ-102 jacketing 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AD4B974-CE3E-1310-C794-0F1526A3CCD7}"/>
              </a:ext>
            </a:extLst>
          </p:cNvPr>
          <p:cNvCxnSpPr>
            <a:cxnSpLocks/>
            <a:stCxn id="21" idx="3"/>
            <a:endCxn id="29" idx="1"/>
          </p:cNvCxnSpPr>
          <p:nvPr/>
        </p:nvCxnSpPr>
        <p:spPr>
          <a:xfrm flipV="1">
            <a:off x="6527574" y="1136456"/>
            <a:ext cx="1804174" cy="7699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9A3F60-59A0-38AE-A9B8-97384FA0F9A3}"/>
              </a:ext>
            </a:extLst>
          </p:cNvPr>
          <p:cNvSpPr txBox="1"/>
          <p:nvPr/>
        </p:nvSpPr>
        <p:spPr>
          <a:xfrm rot="1239665">
            <a:off x="6843496" y="1888831"/>
            <a:ext cx="12036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If performance issues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E52F5F-F983-CF41-4F5E-3867671D4B0D}"/>
              </a:ext>
            </a:extLst>
          </p:cNvPr>
          <p:cNvSpPr txBox="1"/>
          <p:nvPr/>
        </p:nvSpPr>
        <p:spPr>
          <a:xfrm>
            <a:off x="3748720" y="1756379"/>
            <a:ext cx="750718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VTS test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189EE5-777A-65E6-B2EA-5A4C25714B71}"/>
              </a:ext>
            </a:extLst>
          </p:cNvPr>
          <p:cNvCxnSpPr/>
          <p:nvPr/>
        </p:nvCxnSpPr>
        <p:spPr>
          <a:xfrm>
            <a:off x="4453625" y="1904301"/>
            <a:ext cx="43774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55D3E6A-2895-6319-266D-8746DF775BEB}"/>
              </a:ext>
            </a:extLst>
          </p:cNvPr>
          <p:cNvSpPr txBox="1"/>
          <p:nvPr/>
        </p:nvSpPr>
        <p:spPr>
          <a:xfrm>
            <a:off x="4873927" y="1759013"/>
            <a:ext cx="1026243" cy="3000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Successful ?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D6D1D7-E069-3260-ADAA-1937C13F0F31}"/>
              </a:ext>
            </a:extLst>
          </p:cNvPr>
          <p:cNvCxnSpPr>
            <a:cxnSpLocks/>
          </p:cNvCxnSpPr>
          <p:nvPr/>
        </p:nvCxnSpPr>
        <p:spPr>
          <a:xfrm>
            <a:off x="5858941" y="1894879"/>
            <a:ext cx="2871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95F98BC-17A6-1FDF-1044-B372B3DE5BFA}"/>
              </a:ext>
            </a:extLst>
          </p:cNvPr>
          <p:cNvSpPr txBox="1"/>
          <p:nvPr/>
        </p:nvSpPr>
        <p:spPr>
          <a:xfrm>
            <a:off x="5145059" y="2240451"/>
            <a:ext cx="411075" cy="3000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455E1BB-0972-4D6F-BD46-BBC053200F6C}"/>
              </a:ext>
            </a:extLst>
          </p:cNvPr>
          <p:cNvCxnSpPr>
            <a:cxnSpLocks/>
          </p:cNvCxnSpPr>
          <p:nvPr/>
        </p:nvCxnSpPr>
        <p:spPr>
          <a:xfrm>
            <a:off x="5327128" y="2512371"/>
            <a:ext cx="0" cy="23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99C73D9-94AE-2461-C2E7-4847A4A19A9A}"/>
              </a:ext>
            </a:extLst>
          </p:cNvPr>
          <p:cNvCxnSpPr>
            <a:cxnSpLocks/>
          </p:cNvCxnSpPr>
          <p:nvPr/>
        </p:nvCxnSpPr>
        <p:spPr>
          <a:xfrm>
            <a:off x="5316574" y="3012861"/>
            <a:ext cx="0" cy="2316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3D84930-F3CF-E34B-0A76-EEEC21C8ADF0}"/>
              </a:ext>
            </a:extLst>
          </p:cNvPr>
          <p:cNvSpPr txBox="1"/>
          <p:nvPr/>
        </p:nvSpPr>
        <p:spPr>
          <a:xfrm>
            <a:off x="4837282" y="3228668"/>
            <a:ext cx="1026243" cy="3000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Successful 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42F38B-2010-F1A4-D566-E9D9516EF97E}"/>
              </a:ext>
            </a:extLst>
          </p:cNvPr>
          <p:cNvSpPr txBox="1"/>
          <p:nvPr/>
        </p:nvSpPr>
        <p:spPr>
          <a:xfrm>
            <a:off x="3673084" y="3231639"/>
            <a:ext cx="411075" cy="3000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8FF5ACE-4E00-B996-77DA-DC4799FC9DB6}"/>
              </a:ext>
            </a:extLst>
          </p:cNvPr>
          <p:cNvCxnSpPr>
            <a:cxnSpLocks/>
            <a:stCxn id="48" idx="1"/>
            <a:endCxn id="23" idx="3"/>
          </p:cNvCxnSpPr>
          <p:nvPr/>
        </p:nvCxnSpPr>
        <p:spPr>
          <a:xfrm flipH="1">
            <a:off x="3285296" y="3381680"/>
            <a:ext cx="387788" cy="2767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D5CB82E-0263-9C01-6D6B-CEC208E81F71}"/>
              </a:ext>
            </a:extLst>
          </p:cNvPr>
          <p:cNvSpPr txBox="1"/>
          <p:nvPr/>
        </p:nvSpPr>
        <p:spPr>
          <a:xfrm>
            <a:off x="6446192" y="3228668"/>
            <a:ext cx="388248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A3B184-1F33-2DD9-4ABE-D428113A0709}"/>
              </a:ext>
            </a:extLst>
          </p:cNvPr>
          <p:cNvCxnSpPr>
            <a:cxnSpLocks/>
          </p:cNvCxnSpPr>
          <p:nvPr/>
        </p:nvCxnSpPr>
        <p:spPr>
          <a:xfrm flipH="1">
            <a:off x="1928997" y="5007313"/>
            <a:ext cx="4377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04BE9DB-F9D2-35D1-8E61-714D4103FE07}"/>
              </a:ext>
            </a:extLst>
          </p:cNvPr>
          <p:cNvCxnSpPr>
            <a:cxnSpLocks/>
          </p:cNvCxnSpPr>
          <p:nvPr/>
        </p:nvCxnSpPr>
        <p:spPr>
          <a:xfrm>
            <a:off x="3334411" y="5005237"/>
            <a:ext cx="5209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CB98FCF-C079-D672-6A55-13F5DC745243}"/>
              </a:ext>
            </a:extLst>
          </p:cNvPr>
          <p:cNvSpPr txBox="1"/>
          <p:nvPr/>
        </p:nvSpPr>
        <p:spPr>
          <a:xfrm>
            <a:off x="2367775" y="4866612"/>
            <a:ext cx="1026243" cy="3000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Successful 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C28572-0349-6F13-2990-45E8BE88EF1E}"/>
              </a:ext>
            </a:extLst>
          </p:cNvPr>
          <p:cNvSpPr txBox="1"/>
          <p:nvPr/>
        </p:nvSpPr>
        <p:spPr>
          <a:xfrm>
            <a:off x="1576544" y="4863678"/>
            <a:ext cx="411075" cy="3000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Yes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1AF9C7-007A-22A0-01A8-201B86E76064}"/>
              </a:ext>
            </a:extLst>
          </p:cNvPr>
          <p:cNvSpPr txBox="1"/>
          <p:nvPr/>
        </p:nvSpPr>
        <p:spPr>
          <a:xfrm>
            <a:off x="3842743" y="4868813"/>
            <a:ext cx="388248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No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7B04782-47E1-C348-6589-4E33D4FD5710}"/>
              </a:ext>
            </a:extLst>
          </p:cNvPr>
          <p:cNvCxnSpPr>
            <a:cxnSpLocks/>
          </p:cNvCxnSpPr>
          <p:nvPr/>
        </p:nvCxnSpPr>
        <p:spPr>
          <a:xfrm>
            <a:off x="1758613" y="5147889"/>
            <a:ext cx="0" cy="2438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378E902-0E7B-05C8-EC5B-50B71CCE6996}"/>
              </a:ext>
            </a:extLst>
          </p:cNvPr>
          <p:cNvCxnSpPr>
            <a:cxnSpLocks/>
            <a:stCxn id="55" idx="3"/>
            <a:endCxn id="34" idx="1"/>
          </p:cNvCxnSpPr>
          <p:nvPr/>
        </p:nvCxnSpPr>
        <p:spPr>
          <a:xfrm>
            <a:off x="4230991" y="5018854"/>
            <a:ext cx="1645460" cy="1038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AD3E7A5-82F2-BB29-C615-13FFE59E8F5D}"/>
              </a:ext>
            </a:extLst>
          </p:cNvPr>
          <p:cNvCxnSpPr>
            <a:cxnSpLocks/>
          </p:cNvCxnSpPr>
          <p:nvPr/>
        </p:nvCxnSpPr>
        <p:spPr>
          <a:xfrm flipH="1" flipV="1">
            <a:off x="3238376" y="3048804"/>
            <a:ext cx="457166" cy="3213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3F67E2B-F968-7A5D-CB63-E59C3D5818F4}"/>
              </a:ext>
            </a:extLst>
          </p:cNvPr>
          <p:cNvSpPr txBox="1"/>
          <p:nvPr/>
        </p:nvSpPr>
        <p:spPr>
          <a:xfrm>
            <a:off x="1707104" y="2785572"/>
            <a:ext cx="1531272" cy="5078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Proceed with 900C on B61C-EZ-102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1B58521-4BDD-820B-F4DD-D871C7CE6A32}"/>
              </a:ext>
            </a:extLst>
          </p:cNvPr>
          <p:cNvSpPr txBox="1"/>
          <p:nvPr/>
        </p:nvSpPr>
        <p:spPr>
          <a:xfrm>
            <a:off x="5579824" y="2505531"/>
            <a:ext cx="795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Task #11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7C9883B-7810-6B75-AC83-98649489C540}"/>
              </a:ext>
            </a:extLst>
          </p:cNvPr>
          <p:cNvCxnSpPr>
            <a:cxnSpLocks/>
            <a:stCxn id="30" idx="2"/>
            <a:endCxn id="63" idx="0"/>
          </p:cNvCxnSpPr>
          <p:nvPr/>
        </p:nvCxnSpPr>
        <p:spPr>
          <a:xfrm>
            <a:off x="8812754" y="2689695"/>
            <a:ext cx="22905" cy="494402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4C4F711-2D07-DDFD-4069-D18D7CC2B601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8793135" y="1286497"/>
            <a:ext cx="19619" cy="1103116"/>
          </a:xfrm>
          <a:prstGeom prst="straightConnector1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229943F-489C-09AC-6D9C-DDB532E97087}"/>
              </a:ext>
            </a:extLst>
          </p:cNvPr>
          <p:cNvSpPr txBox="1"/>
          <p:nvPr/>
        </p:nvSpPr>
        <p:spPr>
          <a:xfrm>
            <a:off x="8460300" y="3184097"/>
            <a:ext cx="750718" cy="30008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VTS test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16DA1C-95B1-46B9-95DA-8BA4F28A9C32}"/>
              </a:ext>
            </a:extLst>
          </p:cNvPr>
          <p:cNvSpPr txBox="1"/>
          <p:nvPr/>
        </p:nvSpPr>
        <p:spPr>
          <a:xfrm>
            <a:off x="7589501" y="3922400"/>
            <a:ext cx="45896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B61-EZ-103 road test successful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B61-EZ-102 900C H-bake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collect more data to determine the H-degas temperature.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2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sz="3200" dirty="0"/>
              <a:t>Flux expulsion study results                                   G. Wu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8EA213-3AA1-3396-03DF-F8B4F5869AFB}"/>
              </a:ext>
            </a:extLst>
          </p:cNvPr>
          <p:cNvGrpSpPr/>
          <p:nvPr/>
        </p:nvGrpSpPr>
        <p:grpSpPr>
          <a:xfrm>
            <a:off x="2224454" y="902450"/>
            <a:ext cx="4789234" cy="2551090"/>
            <a:chOff x="2437109" y="309966"/>
            <a:chExt cx="4026451" cy="19869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DA18B9-F9DC-D0B2-1A09-8631F14D3B89}"/>
                </a:ext>
              </a:extLst>
            </p:cNvPr>
            <p:cNvSpPr/>
            <p:nvPr/>
          </p:nvSpPr>
          <p:spPr>
            <a:xfrm>
              <a:off x="2437109" y="1278610"/>
              <a:ext cx="1069383" cy="74779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N-Doping or Mid-T baking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BFB1B8E-332F-D201-CC86-48E946BC7FDC}"/>
                </a:ext>
              </a:extLst>
            </p:cNvPr>
            <p:cNvSpPr/>
            <p:nvPr/>
          </p:nvSpPr>
          <p:spPr>
            <a:xfrm>
              <a:off x="3595607" y="309966"/>
              <a:ext cx="1301857" cy="67030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CW </a:t>
              </a:r>
            </a:p>
            <a:p>
              <a:pPr algn="ctr"/>
              <a:r>
                <a:rPr lang="en-US" sz="1600" dirty="0"/>
                <a:t>High Q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FEA7E1-B54A-A9EC-C431-68C075F36C5E}"/>
                </a:ext>
              </a:extLst>
            </p:cNvPr>
            <p:cNvSpPr/>
            <p:nvPr/>
          </p:nvSpPr>
          <p:spPr>
            <a:xfrm>
              <a:off x="4937502" y="1278610"/>
              <a:ext cx="1526058" cy="74779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Magnetic Hygiene and Flux Expulsion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C5E7EB-7149-E541-142F-60A51ADE12B2}"/>
                </a:ext>
              </a:extLst>
            </p:cNvPr>
            <p:cNvCxnSpPr>
              <a:stCxn id="5" idx="0"/>
              <a:endCxn id="8" idx="2"/>
            </p:cNvCxnSpPr>
            <p:nvPr/>
          </p:nvCxnSpPr>
          <p:spPr>
            <a:xfrm flipV="1">
              <a:off x="2971801" y="980267"/>
              <a:ext cx="1274735" cy="29834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1166B8-9E28-6C53-08A1-084BA1A3CB12}"/>
                </a:ext>
              </a:extLst>
            </p:cNvPr>
            <p:cNvCxnSpPr>
              <a:cxnSpLocks/>
              <a:stCxn id="10" idx="0"/>
              <a:endCxn id="8" idx="2"/>
            </p:cNvCxnSpPr>
            <p:nvPr/>
          </p:nvCxnSpPr>
          <p:spPr>
            <a:xfrm flipH="1" flipV="1">
              <a:off x="4246536" y="980267"/>
              <a:ext cx="1453995" cy="29834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9E4A933-5BE8-27B1-A110-11E1B9906B42}"/>
                </a:ext>
              </a:extLst>
            </p:cNvPr>
            <p:cNvCxnSpPr>
              <a:cxnSpLocks/>
              <a:stCxn id="10" idx="1"/>
              <a:endCxn id="5" idx="3"/>
            </p:cNvCxnSpPr>
            <p:nvPr/>
          </p:nvCxnSpPr>
          <p:spPr>
            <a:xfrm flipH="1">
              <a:off x="3506492" y="1652507"/>
              <a:ext cx="1431010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F2BC75-2020-9D95-211E-179775AE5117}"/>
                </a:ext>
              </a:extLst>
            </p:cNvPr>
            <p:cNvSpPr txBox="1"/>
            <p:nvPr/>
          </p:nvSpPr>
          <p:spPr>
            <a:xfrm>
              <a:off x="3609169" y="1650568"/>
              <a:ext cx="13109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High Rs sensitivity of trapped magnetic field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EE798AC-0D9C-1CDE-0771-5AF7467129F2}"/>
              </a:ext>
            </a:extLst>
          </p:cNvPr>
          <p:cNvGraphicFramePr>
            <a:graphicFrameLocks noGrp="1"/>
          </p:cNvGraphicFramePr>
          <p:nvPr/>
        </p:nvGraphicFramePr>
        <p:xfrm>
          <a:off x="1706022" y="3357744"/>
          <a:ext cx="8593987" cy="3017520"/>
        </p:xfrm>
        <a:graphic>
          <a:graphicData uri="http://schemas.openxmlformats.org/drawingml/2006/table">
            <a:tbl>
              <a:tblPr firstRow="1" bandRow="1"/>
              <a:tblGrid>
                <a:gridCol w="1731321">
                  <a:extLst>
                    <a:ext uri="{9D8B030D-6E8A-4147-A177-3AD203B41FA5}">
                      <a16:colId xmlns:a16="http://schemas.microsoft.com/office/drawing/2014/main" val="3529433215"/>
                    </a:ext>
                  </a:extLst>
                </a:gridCol>
                <a:gridCol w="2118049">
                  <a:extLst>
                    <a:ext uri="{9D8B030D-6E8A-4147-A177-3AD203B41FA5}">
                      <a16:colId xmlns:a16="http://schemas.microsoft.com/office/drawing/2014/main" val="3052335792"/>
                    </a:ext>
                  </a:extLst>
                </a:gridCol>
                <a:gridCol w="2421294">
                  <a:extLst>
                    <a:ext uri="{9D8B030D-6E8A-4147-A177-3AD203B41FA5}">
                      <a16:colId xmlns:a16="http://schemas.microsoft.com/office/drawing/2014/main" val="1161591265"/>
                    </a:ext>
                  </a:extLst>
                </a:gridCol>
                <a:gridCol w="2323323">
                  <a:extLst>
                    <a:ext uri="{9D8B030D-6E8A-4147-A177-3AD203B41FA5}">
                      <a16:colId xmlns:a16="http://schemas.microsoft.com/office/drawing/2014/main" val="2060372716"/>
                    </a:ext>
                  </a:extLst>
                </a:gridCol>
              </a:tblGrid>
              <a:tr h="36313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Niobium material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800 C HT 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Bsc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/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Bnc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900 C HT 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(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Bsc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/</a:t>
                      </a:r>
                      <a:r>
                        <a:rPr lang="en-US" sz="1800" b="1" kern="1200" dirty="0" err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Bnc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)</a:t>
                      </a:r>
                      <a:endParaRPr lang="en-US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926178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B61S-EZ-001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NX2.0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Trapped (1.08)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Expelled (1.7)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306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B61S-VECC-002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Heraeus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Trapped (1.35)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218177"/>
                  </a:ext>
                </a:extLst>
              </a:tr>
              <a:tr h="3581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B61-EZ-001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NX2.0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Trapped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579227"/>
                  </a:ext>
                </a:extLst>
              </a:tr>
              <a:tr h="1219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B61C-EZ-101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NX3.0 and NX3.5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 be tested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665854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B61C-EZ-102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NX3.0 and NX3.5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 be tested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67326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B61C-EZ-103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NX3.0 and NX3.5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Expelled*, re-test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000865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 panose="020B0604020202020204" pitchFamily="34" charset="0"/>
                        </a:rPr>
                        <a:t>B61C-EZ-104</a:t>
                      </a:r>
                    </a:p>
                  </a:txBody>
                  <a:tcPr>
                    <a:lnL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NX3.0 and NX3.5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 be tested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08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87365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A715477-F98C-5CDB-DD05-D56F776879DE}"/>
              </a:ext>
            </a:extLst>
          </p:cNvPr>
          <p:cNvSpPr txBox="1"/>
          <p:nvPr/>
        </p:nvSpPr>
        <p:spPr>
          <a:xfrm>
            <a:off x="7958855" y="2933970"/>
            <a:ext cx="916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Symbol" panose="05050102010706020507" pitchFamily="18" charset="2"/>
              </a:rPr>
              <a:t>T ~ 4K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396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dirty="0"/>
              <a:t>Shipping Tests for LB650 Cavities               J. </a:t>
            </a:r>
            <a:r>
              <a:rPr lang="en-US" dirty="0" err="1"/>
              <a:t>Holzbauer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0EC2-EF81-5F71-3C5D-04FF9D6BD1D4}"/>
              </a:ext>
            </a:extLst>
          </p:cNvPr>
          <p:cNvSpPr txBox="1"/>
          <p:nvPr/>
        </p:nvSpPr>
        <p:spPr>
          <a:xfrm>
            <a:off x="400832" y="1092275"/>
            <a:ext cx="11791168" cy="563231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dirty="0"/>
              <a:t>Goal</a:t>
            </a:r>
          </a:p>
          <a:p>
            <a:pPr lvl="1"/>
            <a:r>
              <a:rPr lang="en-US" dirty="0"/>
              <a:t>To mimic a dressed cavity with a bare cavity and cage with only the end spiders</a:t>
            </a:r>
          </a:p>
          <a:p>
            <a:r>
              <a:rPr lang="en-US" dirty="0"/>
              <a:t>Finding</a:t>
            </a:r>
          </a:p>
          <a:p>
            <a:pPr lvl="1"/>
            <a:r>
              <a:rPr lang="en-US" dirty="0"/>
              <a:t>B61-EZ-103 (heat treated), standard road, air ride trailer, Field Flatness did not shift</a:t>
            </a:r>
          </a:p>
          <a:p>
            <a:r>
              <a:rPr lang="en-US" dirty="0"/>
              <a:t>Lessons learned</a:t>
            </a:r>
          </a:p>
          <a:p>
            <a:pPr lvl="1"/>
            <a:r>
              <a:rPr lang="en-US" dirty="0"/>
              <a:t>Air ride trailers are essential</a:t>
            </a:r>
          </a:p>
          <a:p>
            <a:pPr lvl="1"/>
            <a:r>
              <a:rPr lang="en-US" dirty="0"/>
              <a:t>Heat treated cavities are more vulnerable to transport shocks</a:t>
            </a:r>
          </a:p>
          <a:p>
            <a:pPr lvl="1"/>
            <a:r>
              <a:rPr lang="en-US" dirty="0"/>
              <a:t>Despite this, they can survive standard handling on normal roads with the existing crate</a:t>
            </a:r>
          </a:p>
          <a:p>
            <a:r>
              <a:rPr lang="en-US" dirty="0"/>
              <a:t>Plan</a:t>
            </a:r>
          </a:p>
          <a:p>
            <a:pPr lvl="1"/>
            <a:r>
              <a:rPr lang="en-US" dirty="0"/>
              <a:t>Modify </a:t>
            </a:r>
            <a:r>
              <a:rPr lang="en-US" dirty="0" err="1"/>
              <a:t>JCav</a:t>
            </a:r>
            <a:r>
              <a:rPr lang="en-US" dirty="0"/>
              <a:t> crate with shock isolation pads</a:t>
            </a:r>
          </a:p>
          <a:p>
            <a:pPr lvl="1"/>
            <a:r>
              <a:rPr lang="en-US" dirty="0"/>
              <a:t>Learn lessons from other cavity shipments and delicate equipment transport to include in LB650 </a:t>
            </a:r>
            <a:r>
              <a:rPr lang="en-US" dirty="0" err="1"/>
              <a:t>JCav</a:t>
            </a:r>
            <a:r>
              <a:rPr lang="en-US" dirty="0"/>
              <a:t> shipping spec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39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dirty="0"/>
              <a:t>EP Parameter Study Including Motivation             V. Chouhan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0EC2-EF81-5F71-3C5D-04FF9D6BD1D4}"/>
              </a:ext>
            </a:extLst>
          </p:cNvPr>
          <p:cNvSpPr txBox="1"/>
          <p:nvPr/>
        </p:nvSpPr>
        <p:spPr>
          <a:xfrm>
            <a:off x="400832" y="871904"/>
            <a:ext cx="11791168" cy="15706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Recent result: A low-beta 5-cell 650MHz cavity (B61C-EZ-103) quenched at ~17 MV/m after the surface treatment (bulk EP + post N-dope EP). </a:t>
            </a:r>
          </a:p>
          <a:p>
            <a:endParaRPr lang="en-US" dirty="0"/>
          </a:p>
        </p:txBody>
      </p:sp>
      <p:pic>
        <p:nvPicPr>
          <p:cNvPr id="1025" name="Picture 1" descr="page9image2007569520">
            <a:extLst>
              <a:ext uri="{FF2B5EF4-FFF2-40B4-BE49-F238E27FC236}">
                <a16:creationId xmlns:a16="http://schemas.microsoft.com/office/drawing/2014/main" id="{EE4FDCA4-1B94-FA9B-E60B-0C5F912F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727834"/>
            <a:ext cx="3175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09500-1F6E-DA43-CC45-02A49350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1943097"/>
            <a:ext cx="8715375" cy="4559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BAF52-C137-169E-05DC-3D4304917C60}"/>
              </a:ext>
            </a:extLst>
          </p:cNvPr>
          <p:cNvSpPr txBox="1"/>
          <p:nvPr/>
        </p:nvSpPr>
        <p:spPr>
          <a:xfrm>
            <a:off x="572558" y="4957763"/>
            <a:ext cx="279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I-V curve showing polishing regime</a:t>
            </a:r>
          </a:p>
        </p:txBody>
      </p:sp>
    </p:spTree>
    <p:extLst>
      <p:ext uri="{BB962C8B-B14F-4D97-AF65-F5344CB8AC3E}">
        <p14:creationId xmlns:p14="http://schemas.microsoft.com/office/powerpoint/2010/main" val="114167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dirty="0"/>
              <a:t>HPR Parameter Study Including Motivation                V. Chouhan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0EC2-EF81-5F71-3C5D-04FF9D6BD1D4}"/>
              </a:ext>
            </a:extLst>
          </p:cNvPr>
          <p:cNvSpPr txBox="1"/>
          <p:nvPr/>
        </p:nvSpPr>
        <p:spPr>
          <a:xfrm>
            <a:off x="400832" y="871904"/>
            <a:ext cx="11791168" cy="28107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0" indent="0">
              <a:buNone/>
            </a:pPr>
            <a:r>
              <a:rPr lang="en-US" dirty="0"/>
              <a:t>Motivation</a:t>
            </a:r>
          </a:p>
          <a:p>
            <a:r>
              <a:rPr lang="en-US" dirty="0"/>
              <a:t>We are consistently observing field emission from 650 MHz cavities. </a:t>
            </a:r>
          </a:p>
          <a:p>
            <a:r>
              <a:rPr lang="en-US" dirty="0"/>
              <a:t>The goal of this study is to understand the effect of HPR parameters on surface cleaning/removal of particles from the surface. </a:t>
            </a:r>
          </a:p>
          <a:p>
            <a:pPr marL="0" indent="0">
              <a:buNone/>
            </a:pPr>
            <a:r>
              <a:rPr lang="en-US" dirty="0"/>
              <a:t>Results</a:t>
            </a:r>
          </a:p>
          <a:p>
            <a:r>
              <a:rPr lang="en-US" dirty="0"/>
              <a:t>The spray-head was tested with the cavity B61C-EZ-103. No FE was observed up to the quench field (17 MV/m). More HPR tests on HB650 cavities are necessary to understand the effect of the modified spray-head. </a:t>
            </a:r>
          </a:p>
          <a:p>
            <a:endParaRPr lang="en-US" dirty="0"/>
          </a:p>
        </p:txBody>
      </p:sp>
      <p:pic>
        <p:nvPicPr>
          <p:cNvPr id="3073" name="Picture 1" descr="page22image2102728464">
            <a:extLst>
              <a:ext uri="{FF2B5EF4-FFF2-40B4-BE49-F238E27FC236}">
                <a16:creationId xmlns:a16="http://schemas.microsoft.com/office/drawing/2014/main" id="{F387F8CA-35A4-16DF-9508-FFB7534B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99" y="3682652"/>
            <a:ext cx="1384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22image2102742800">
            <a:extLst>
              <a:ext uri="{FF2B5EF4-FFF2-40B4-BE49-F238E27FC236}">
                <a16:creationId xmlns:a16="http://schemas.microsoft.com/office/drawing/2014/main" id="{5FCB9F6A-D3A9-31B8-86A7-F90F0196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16" y="3853054"/>
            <a:ext cx="36195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5F67B-FBB8-E7E5-9662-F92674D2BC2D}"/>
              </a:ext>
            </a:extLst>
          </p:cNvPr>
          <p:cNvSpPr txBox="1"/>
          <p:nvPr/>
        </p:nvSpPr>
        <p:spPr>
          <a:xfrm>
            <a:off x="4857751" y="5616764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spray head and spray pattern</a:t>
            </a:r>
          </a:p>
        </p:txBody>
      </p:sp>
    </p:spTree>
    <p:extLst>
      <p:ext uri="{BB962C8B-B14F-4D97-AF65-F5344CB8AC3E}">
        <p14:creationId xmlns:p14="http://schemas.microsoft.com/office/powerpoint/2010/main" val="2035083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99133"/>
            <a:ext cx="11895667" cy="427877"/>
          </a:xfrm>
        </p:spPr>
        <p:txBody>
          <a:bodyPr/>
          <a:lstStyle/>
          <a:p>
            <a:r>
              <a:rPr lang="en-US" dirty="0"/>
              <a:t>Prototypes </a:t>
            </a:r>
            <a:r>
              <a:rPr lang="en-US" sz="3200" dirty="0"/>
              <a:t>Recent lessons from other projects regarding processing N2 doping/mid-T bake                       G. Wu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B1E24F6-E310-853E-5021-7FFBFC211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07" y="1599189"/>
            <a:ext cx="10618937" cy="3949841"/>
          </a:xfrm>
        </p:spPr>
        <p:txBody>
          <a:bodyPr/>
          <a:lstStyle/>
          <a:p>
            <a:r>
              <a:rPr lang="en-US" dirty="0"/>
              <a:t>The PIP-II 650 MHz baseline is N-doping. Processing change requires more processing data to demonstrate the alternative processing.</a:t>
            </a:r>
          </a:p>
          <a:p>
            <a:r>
              <a:rPr lang="en-US" dirty="0"/>
              <a:t>Separation of N-doping and heat treatment showed improvement in LCLS-II HE production.</a:t>
            </a:r>
          </a:p>
          <a:p>
            <a:r>
              <a:rPr lang="en-US" dirty="0"/>
              <a:t>High Q at the medium field has several options.</a:t>
            </a:r>
          </a:p>
          <a:p>
            <a:pPr marL="568325" lvl="1" indent="-285750">
              <a:buFont typeface="Wingdings" panose="05000000000000000000" pitchFamily="2" charset="2"/>
              <a:buChar char="§"/>
            </a:pPr>
            <a:r>
              <a:rPr lang="en-US" dirty="0"/>
              <a:t>N-doping</a:t>
            </a:r>
          </a:p>
          <a:p>
            <a:pPr marL="568325" lvl="1" indent="-285750">
              <a:buFont typeface="Wingdings" panose="05000000000000000000" pitchFamily="2" charset="2"/>
              <a:buChar char="§"/>
            </a:pPr>
            <a:r>
              <a:rPr lang="en-US" dirty="0"/>
              <a:t>N-infusion</a:t>
            </a:r>
          </a:p>
          <a:p>
            <a:pPr marL="568325" lvl="1" indent="-285750">
              <a:buFont typeface="Wingdings" panose="05000000000000000000" pitchFamily="2" charset="2"/>
              <a:buChar char="§"/>
            </a:pPr>
            <a:r>
              <a:rPr lang="en-US" dirty="0"/>
              <a:t>Mid-T baking</a:t>
            </a:r>
          </a:p>
          <a:p>
            <a:r>
              <a:rPr lang="en-US" dirty="0"/>
              <a:t>Mid-T baking has the potential to be the simplest processing recipe.</a:t>
            </a:r>
          </a:p>
        </p:txBody>
      </p:sp>
    </p:spTree>
    <p:extLst>
      <p:ext uri="{BB962C8B-B14F-4D97-AF65-F5344CB8AC3E}">
        <p14:creationId xmlns:p14="http://schemas.microsoft.com/office/powerpoint/2010/main" val="1473508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dirty="0"/>
              <a:t>Cavity Engineering Analysis                                     C. </a:t>
            </a:r>
            <a:r>
              <a:rPr lang="en-US" dirty="0" err="1"/>
              <a:t>Narug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B4FC9BB5-6874-F3B0-24DE-EAA7BE112D7D}"/>
              </a:ext>
            </a:extLst>
          </p:cNvPr>
          <p:cNvSpPr/>
          <p:nvPr/>
        </p:nvSpPr>
        <p:spPr>
          <a:xfrm>
            <a:off x="3172205" y="1574897"/>
            <a:ext cx="1794163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SRF Cavity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A107FB-07B6-9D93-4DD3-6E9ECBF8A4C7}"/>
              </a:ext>
            </a:extLst>
          </p:cNvPr>
          <p:cNvCxnSpPr>
            <a:cxnSpLocks/>
          </p:cNvCxnSpPr>
          <p:nvPr/>
        </p:nvCxnSpPr>
        <p:spPr>
          <a:xfrm>
            <a:off x="3902369" y="2245709"/>
            <a:ext cx="1019" cy="585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759C4C-DE3E-A428-D3EF-F641DBD0D072}"/>
              </a:ext>
            </a:extLst>
          </p:cNvPr>
          <p:cNvCxnSpPr>
            <a:cxnSpLocks/>
          </p:cNvCxnSpPr>
          <p:nvPr/>
        </p:nvCxnSpPr>
        <p:spPr>
          <a:xfrm flipH="1">
            <a:off x="1408612" y="2230588"/>
            <a:ext cx="2660675" cy="407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1AD2D9-CBC9-909E-8709-FE287E035E8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408612" y="2230588"/>
            <a:ext cx="11003" cy="50707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4C1022-6C01-F5C7-4467-080AD47AE131}"/>
              </a:ext>
            </a:extLst>
          </p:cNvPr>
          <p:cNvCxnSpPr/>
          <p:nvPr/>
        </p:nvCxnSpPr>
        <p:spPr>
          <a:xfrm flipH="1">
            <a:off x="4018467" y="2230588"/>
            <a:ext cx="165948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A9B04F-0F34-8B5A-2D7F-1D7D407EEE10}"/>
              </a:ext>
            </a:extLst>
          </p:cNvPr>
          <p:cNvCxnSpPr>
            <a:cxnSpLocks/>
          </p:cNvCxnSpPr>
          <p:nvPr/>
        </p:nvCxnSpPr>
        <p:spPr>
          <a:xfrm>
            <a:off x="5675918" y="2230588"/>
            <a:ext cx="1019" cy="585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B1D56D-167C-16CA-B377-2FD878D81960}"/>
              </a:ext>
            </a:extLst>
          </p:cNvPr>
          <p:cNvSpPr/>
          <p:nvPr/>
        </p:nvSpPr>
        <p:spPr>
          <a:xfrm>
            <a:off x="707352" y="2737666"/>
            <a:ext cx="1424526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Weld Joints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742CF7-7DDE-EF9C-3677-ADECDEF7EAC4}"/>
              </a:ext>
            </a:extLst>
          </p:cNvPr>
          <p:cNvSpPr/>
          <p:nvPr/>
        </p:nvSpPr>
        <p:spPr>
          <a:xfrm>
            <a:off x="3172205" y="2831677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by Rule</a:t>
            </a:r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81FC8F36-1A6B-EC25-F4B8-176D51EFC4DF}"/>
              </a:ext>
            </a:extLst>
          </p:cNvPr>
          <p:cNvSpPr/>
          <p:nvPr/>
        </p:nvSpPr>
        <p:spPr>
          <a:xfrm>
            <a:off x="4942696" y="2831677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by Analysis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40CBB1-7B00-6EFD-C846-F68D7B48552A}"/>
              </a:ext>
            </a:extLst>
          </p:cNvPr>
          <p:cNvCxnSpPr>
            <a:cxnSpLocks/>
          </p:cNvCxnSpPr>
          <p:nvPr/>
        </p:nvCxnSpPr>
        <p:spPr>
          <a:xfrm>
            <a:off x="823138" y="3402523"/>
            <a:ext cx="0" cy="28996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AA40AE3E-A142-C40A-589C-1A31EEEB9100}"/>
              </a:ext>
            </a:extLst>
          </p:cNvPr>
          <p:cNvSpPr/>
          <p:nvPr/>
        </p:nvSpPr>
        <p:spPr>
          <a:xfrm>
            <a:off x="288433" y="3692491"/>
            <a:ext cx="1069410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IX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6FCD9D-B49A-C861-A825-065F710B810C}"/>
              </a:ext>
            </a:extLst>
          </p:cNvPr>
          <p:cNvCxnSpPr>
            <a:stCxn id="4" idx="2"/>
          </p:cNvCxnSpPr>
          <p:nvPr/>
        </p:nvCxnSpPr>
        <p:spPr>
          <a:xfrm flipH="1">
            <a:off x="4069286" y="2007284"/>
            <a:ext cx="1" cy="22738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D327AA-1D98-040F-86A4-C9D44D0DC745}"/>
              </a:ext>
            </a:extLst>
          </p:cNvPr>
          <p:cNvCxnSpPr>
            <a:cxnSpLocks/>
          </p:cNvCxnSpPr>
          <p:nvPr/>
        </p:nvCxnSpPr>
        <p:spPr>
          <a:xfrm flipH="1">
            <a:off x="823140" y="3402524"/>
            <a:ext cx="1377133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F2ECE4D7-33C2-F4BA-00A9-CA1FA05C99D5}"/>
              </a:ext>
            </a:extLst>
          </p:cNvPr>
          <p:cNvSpPr/>
          <p:nvPr/>
        </p:nvSpPr>
        <p:spPr>
          <a:xfrm>
            <a:off x="1453370" y="3692491"/>
            <a:ext cx="1424515" cy="432387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UW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4A7A15-B283-28D7-642A-699719AE6594}"/>
              </a:ext>
            </a:extLst>
          </p:cNvPr>
          <p:cNvCxnSpPr>
            <a:cxnSpLocks/>
          </p:cNvCxnSpPr>
          <p:nvPr/>
        </p:nvCxnSpPr>
        <p:spPr>
          <a:xfrm>
            <a:off x="2200273" y="3393357"/>
            <a:ext cx="0" cy="3021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9E7956-8C2F-8D2F-F4F0-EC4494FE553F}"/>
              </a:ext>
            </a:extLst>
          </p:cNvPr>
          <p:cNvCxnSpPr/>
          <p:nvPr/>
        </p:nvCxnSpPr>
        <p:spPr>
          <a:xfrm flipH="1">
            <a:off x="1419614" y="3175143"/>
            <a:ext cx="1" cy="22738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DFE10032-B867-40B7-FC90-4041D4A86955}"/>
              </a:ext>
            </a:extLst>
          </p:cNvPr>
          <p:cNvSpPr/>
          <p:nvPr/>
        </p:nvSpPr>
        <p:spPr>
          <a:xfrm>
            <a:off x="3025044" y="3721674"/>
            <a:ext cx="1424526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Classical equations</a:t>
            </a:r>
          </a:p>
        </p:txBody>
      </p:sp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87A1470F-22C4-2AB1-D066-C3EAF92A84AD}"/>
              </a:ext>
            </a:extLst>
          </p:cNvPr>
          <p:cNvSpPr/>
          <p:nvPr/>
        </p:nvSpPr>
        <p:spPr>
          <a:xfrm>
            <a:off x="4545086" y="3715409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 Standards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EC738F-E7D4-FC41-69CE-69B3C12F1EB6}"/>
              </a:ext>
            </a:extLst>
          </p:cNvPr>
          <p:cNvCxnSpPr>
            <a:cxnSpLocks/>
          </p:cNvCxnSpPr>
          <p:nvPr/>
        </p:nvCxnSpPr>
        <p:spPr>
          <a:xfrm>
            <a:off x="5255596" y="3558443"/>
            <a:ext cx="0" cy="16354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16E813-C36F-7F62-E827-B40DBD79F99E}"/>
              </a:ext>
            </a:extLst>
          </p:cNvPr>
          <p:cNvCxnSpPr>
            <a:cxnSpLocks/>
          </p:cNvCxnSpPr>
          <p:nvPr/>
        </p:nvCxnSpPr>
        <p:spPr>
          <a:xfrm>
            <a:off x="3737307" y="3402524"/>
            <a:ext cx="0" cy="3194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81E0B1-0BE3-ECA4-27D3-6CA1B07A75B1}"/>
              </a:ext>
            </a:extLst>
          </p:cNvPr>
          <p:cNvCxnSpPr>
            <a:cxnSpLocks/>
          </p:cNvCxnSpPr>
          <p:nvPr/>
        </p:nvCxnSpPr>
        <p:spPr>
          <a:xfrm flipH="1">
            <a:off x="3731594" y="3558443"/>
            <a:ext cx="152400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9C6A2C-989D-6937-20F9-F26B5E866C33}"/>
              </a:ext>
            </a:extLst>
          </p:cNvPr>
          <p:cNvCxnSpPr>
            <a:cxnSpLocks/>
          </p:cNvCxnSpPr>
          <p:nvPr/>
        </p:nvCxnSpPr>
        <p:spPr>
          <a:xfrm flipH="1">
            <a:off x="8480642" y="3125468"/>
            <a:ext cx="26495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C2FE5D-069E-7193-68E3-B2E72DCFDADF}"/>
              </a:ext>
            </a:extLst>
          </p:cNvPr>
          <p:cNvCxnSpPr>
            <a:cxnSpLocks/>
          </p:cNvCxnSpPr>
          <p:nvPr/>
        </p:nvCxnSpPr>
        <p:spPr>
          <a:xfrm>
            <a:off x="8753786" y="1962699"/>
            <a:ext cx="0" cy="2441396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697461-8B42-7FE7-4F22-04F827C8645E}"/>
              </a:ext>
            </a:extLst>
          </p:cNvPr>
          <p:cNvCxnSpPr>
            <a:cxnSpLocks/>
          </p:cNvCxnSpPr>
          <p:nvPr/>
        </p:nvCxnSpPr>
        <p:spPr>
          <a:xfrm>
            <a:off x="8753787" y="1962699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E96874DC-3916-5E3B-8C2C-5E893F5457F9}"/>
              </a:ext>
            </a:extLst>
          </p:cNvPr>
          <p:cNvSpPr/>
          <p:nvPr/>
        </p:nvSpPr>
        <p:spPr>
          <a:xfrm>
            <a:off x="9147464" y="1645673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Plastic Collapse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012A2F-8B81-0392-481B-6DDBFE96C985}"/>
              </a:ext>
            </a:extLst>
          </p:cNvPr>
          <p:cNvCxnSpPr>
            <a:cxnSpLocks/>
          </p:cNvCxnSpPr>
          <p:nvPr/>
        </p:nvCxnSpPr>
        <p:spPr>
          <a:xfrm>
            <a:off x="8745592" y="2701067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2">
            <a:extLst>
              <a:ext uri="{FF2B5EF4-FFF2-40B4-BE49-F238E27FC236}">
                <a16:creationId xmlns:a16="http://schemas.microsoft.com/office/drawing/2014/main" id="{EA0C38F2-E058-05F3-3CA2-8409F558DD8C}"/>
              </a:ext>
            </a:extLst>
          </p:cNvPr>
          <p:cNvSpPr/>
          <p:nvPr/>
        </p:nvSpPr>
        <p:spPr>
          <a:xfrm>
            <a:off x="9139269" y="2384041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Local Failure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F07BC1-AC70-4384-8EB1-1CC823FC2170}"/>
              </a:ext>
            </a:extLst>
          </p:cNvPr>
          <p:cNvCxnSpPr>
            <a:cxnSpLocks/>
          </p:cNvCxnSpPr>
          <p:nvPr/>
        </p:nvCxnSpPr>
        <p:spPr>
          <a:xfrm>
            <a:off x="8753787" y="3620038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4">
            <a:extLst>
              <a:ext uri="{FF2B5EF4-FFF2-40B4-BE49-F238E27FC236}">
                <a16:creationId xmlns:a16="http://schemas.microsoft.com/office/drawing/2014/main" id="{58E6170D-279A-B9BD-8076-A3C7B753B956}"/>
              </a:ext>
            </a:extLst>
          </p:cNvPr>
          <p:cNvSpPr/>
          <p:nvPr/>
        </p:nvSpPr>
        <p:spPr>
          <a:xfrm>
            <a:off x="9147464" y="3303012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Buckling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01ACF8-B40A-9E90-960B-41AA7F6A7008}"/>
              </a:ext>
            </a:extLst>
          </p:cNvPr>
          <p:cNvCxnSpPr>
            <a:cxnSpLocks/>
          </p:cNvCxnSpPr>
          <p:nvPr/>
        </p:nvCxnSpPr>
        <p:spPr>
          <a:xfrm>
            <a:off x="8766489" y="4392726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6">
            <a:extLst>
              <a:ext uri="{FF2B5EF4-FFF2-40B4-BE49-F238E27FC236}">
                <a16:creationId xmlns:a16="http://schemas.microsoft.com/office/drawing/2014/main" id="{5FFFF75E-197B-29A0-D7C4-2C3C33180FBA}"/>
              </a:ext>
            </a:extLst>
          </p:cNvPr>
          <p:cNvSpPr/>
          <p:nvPr/>
        </p:nvSpPr>
        <p:spPr>
          <a:xfrm>
            <a:off x="9160166" y="4075700"/>
            <a:ext cx="2152293" cy="585968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Protection Against Cyclic Loading</a:t>
            </a:r>
          </a:p>
        </p:txBody>
      </p:sp>
      <p:sp>
        <p:nvSpPr>
          <p:cNvPr id="39" name="Rectangle: Rounded Corners 37">
            <a:extLst>
              <a:ext uri="{FF2B5EF4-FFF2-40B4-BE49-F238E27FC236}">
                <a16:creationId xmlns:a16="http://schemas.microsoft.com/office/drawing/2014/main" id="{8F258C3C-6055-50A4-343A-E09053CFE838}"/>
              </a:ext>
            </a:extLst>
          </p:cNvPr>
          <p:cNvSpPr/>
          <p:nvPr/>
        </p:nvSpPr>
        <p:spPr>
          <a:xfrm>
            <a:off x="4970166" y="4819762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1</a:t>
            </a:r>
          </a:p>
        </p:txBody>
      </p:sp>
      <p:sp>
        <p:nvSpPr>
          <p:cNvPr id="40" name="Rectangle: Rounded Corners 38">
            <a:extLst>
              <a:ext uri="{FF2B5EF4-FFF2-40B4-BE49-F238E27FC236}">
                <a16:creationId xmlns:a16="http://schemas.microsoft.com/office/drawing/2014/main" id="{5AFFA021-C78B-DA6E-0E9B-1E9FFAF851D1}"/>
              </a:ext>
            </a:extLst>
          </p:cNvPr>
          <p:cNvSpPr/>
          <p:nvPr/>
        </p:nvSpPr>
        <p:spPr>
          <a:xfrm>
            <a:off x="2131878" y="4822420"/>
            <a:ext cx="841837" cy="257579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EJMA</a:t>
            </a:r>
          </a:p>
        </p:txBody>
      </p:sp>
      <p:sp>
        <p:nvSpPr>
          <p:cNvPr id="41" name="Rectangle: Rounded Corners 39">
            <a:extLst>
              <a:ext uri="{FF2B5EF4-FFF2-40B4-BE49-F238E27FC236}">
                <a16:creationId xmlns:a16="http://schemas.microsoft.com/office/drawing/2014/main" id="{E3DE415E-82A4-9E52-24D8-BF1F5E640A4F}"/>
              </a:ext>
            </a:extLst>
          </p:cNvPr>
          <p:cNvSpPr/>
          <p:nvPr/>
        </p:nvSpPr>
        <p:spPr>
          <a:xfrm>
            <a:off x="3159719" y="4819762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2 Part 4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CF08C92-6500-7EAE-B26E-684D2BEEE4F4}"/>
              </a:ext>
            </a:extLst>
          </p:cNvPr>
          <p:cNvCxnSpPr>
            <a:cxnSpLocks/>
          </p:cNvCxnSpPr>
          <p:nvPr/>
        </p:nvCxnSpPr>
        <p:spPr>
          <a:xfrm>
            <a:off x="2555757" y="4523441"/>
            <a:ext cx="0" cy="29298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FDACE66-64D7-37F9-2F83-71F2D4813C53}"/>
              </a:ext>
            </a:extLst>
          </p:cNvPr>
          <p:cNvCxnSpPr>
            <a:cxnSpLocks/>
          </p:cNvCxnSpPr>
          <p:nvPr/>
        </p:nvCxnSpPr>
        <p:spPr>
          <a:xfrm flipH="1">
            <a:off x="2552797" y="4523441"/>
            <a:ext cx="325540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C3C6EA-E44F-4079-D938-48F28052350E}"/>
              </a:ext>
            </a:extLst>
          </p:cNvPr>
          <p:cNvCxnSpPr>
            <a:cxnSpLocks/>
          </p:cNvCxnSpPr>
          <p:nvPr/>
        </p:nvCxnSpPr>
        <p:spPr>
          <a:xfrm flipH="1">
            <a:off x="5384161" y="4322772"/>
            <a:ext cx="1" cy="200669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BC9B378-BC2B-55F8-433F-C6E4979AF821}"/>
              </a:ext>
            </a:extLst>
          </p:cNvPr>
          <p:cNvCxnSpPr>
            <a:cxnSpLocks/>
          </p:cNvCxnSpPr>
          <p:nvPr/>
        </p:nvCxnSpPr>
        <p:spPr>
          <a:xfrm>
            <a:off x="3965608" y="4543482"/>
            <a:ext cx="0" cy="27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F0A33B-2C91-B771-27BF-E89587833F54}"/>
              </a:ext>
            </a:extLst>
          </p:cNvPr>
          <p:cNvCxnSpPr>
            <a:cxnSpLocks/>
          </p:cNvCxnSpPr>
          <p:nvPr/>
        </p:nvCxnSpPr>
        <p:spPr>
          <a:xfrm>
            <a:off x="5808205" y="4516588"/>
            <a:ext cx="0" cy="272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85">
            <a:extLst>
              <a:ext uri="{FF2B5EF4-FFF2-40B4-BE49-F238E27FC236}">
                <a16:creationId xmlns:a16="http://schemas.microsoft.com/office/drawing/2014/main" id="{1895D79E-4647-6CAB-27C5-1635C747AE85}"/>
              </a:ext>
            </a:extLst>
          </p:cNvPr>
          <p:cNvSpPr/>
          <p:nvPr/>
        </p:nvSpPr>
        <p:spPr>
          <a:xfrm>
            <a:off x="6771019" y="2833291"/>
            <a:ext cx="1683675" cy="584354"/>
          </a:xfrm>
          <a:prstGeom prst="round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ASME BPVC VIII, Div. 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3B4EAD-A5D3-F309-0403-FB90CAE249B9}"/>
              </a:ext>
            </a:extLst>
          </p:cNvPr>
          <p:cNvCxnSpPr>
            <a:cxnSpLocks/>
          </p:cNvCxnSpPr>
          <p:nvPr/>
        </p:nvCxnSpPr>
        <p:spPr>
          <a:xfrm>
            <a:off x="6367222" y="3124661"/>
            <a:ext cx="38548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657A35D-554F-C6BA-3745-4D74E6A9B97D}"/>
              </a:ext>
            </a:extLst>
          </p:cNvPr>
          <p:cNvSpPr txBox="1"/>
          <p:nvPr/>
        </p:nvSpPr>
        <p:spPr>
          <a:xfrm>
            <a:off x="2224454" y="102778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Process</a:t>
            </a:r>
          </a:p>
        </p:txBody>
      </p:sp>
    </p:spTree>
    <p:extLst>
      <p:ext uri="{BB962C8B-B14F-4D97-AF65-F5344CB8AC3E}">
        <p14:creationId xmlns:p14="http://schemas.microsoft.com/office/powerpoint/2010/main" val="200832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216127"/>
            <a:ext cx="11895667" cy="427877"/>
          </a:xfrm>
        </p:spPr>
        <p:txBody>
          <a:bodyPr/>
          <a:lstStyle/>
          <a:p>
            <a:r>
              <a:rPr lang="en-US" dirty="0"/>
              <a:t>Cavity Engineering Analysis                                     C. </a:t>
            </a:r>
            <a:r>
              <a:rPr lang="en-US" dirty="0" err="1"/>
              <a:t>Narug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A00EF-08FB-7F58-12D9-3DC2B32E5505}"/>
              </a:ext>
            </a:extLst>
          </p:cNvPr>
          <p:cNvSpPr txBox="1">
            <a:spLocks/>
          </p:cNvSpPr>
          <p:nvPr/>
        </p:nvSpPr>
        <p:spPr>
          <a:xfrm>
            <a:off x="223355" y="70292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505050"/>
                </a:solidFill>
              </a:rPr>
              <a:t>Example: Load Case 2, b= 0.61 Cavity 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6179E3-C24D-8CDD-B9DF-4715EB08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5" y="1826895"/>
            <a:ext cx="5076825" cy="34296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DC08494-167E-EC82-9028-9B0D919E4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841" y="1143896"/>
            <a:ext cx="2933700" cy="199475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0940701-1337-C466-21ED-4470BAC36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480" y="746880"/>
            <a:ext cx="3574805" cy="17624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C7AEB21-F9C1-BADA-B3D4-93D5BD507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480" y="2509371"/>
            <a:ext cx="3584330" cy="13530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F0B4E15-35F7-A81A-4DF6-BC81408AF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156" y="3966694"/>
            <a:ext cx="4720542" cy="19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cavity procurement experience RI &amp; EZ        G. </a:t>
            </a:r>
            <a:r>
              <a:rPr lang="en-US" dirty="0" err="1"/>
              <a:t>Eremeev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27ACF34-7607-04F5-598A-991AC44A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" y="810033"/>
            <a:ext cx="11563350" cy="381864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F0E1EA8-C031-A540-CC5A-576D33B28DA6}"/>
              </a:ext>
            </a:extLst>
          </p:cNvPr>
          <p:cNvSpPr txBox="1">
            <a:spLocks/>
          </p:cNvSpPr>
          <p:nvPr/>
        </p:nvSpPr>
        <p:spPr>
          <a:xfrm>
            <a:off x="457200" y="3841904"/>
            <a:ext cx="11582400" cy="22060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FNAL procured 4 B61 and 3 B92 cavities</a:t>
            </a:r>
          </a:p>
          <a:p>
            <a:r>
              <a:rPr lang="en-US" dirty="0"/>
              <a:t>Reviews taken before procurement</a:t>
            </a:r>
          </a:p>
          <a:p>
            <a:r>
              <a:rPr lang="en-US" dirty="0"/>
              <a:t>Approval of contractor’s MIP and fabrication drawings</a:t>
            </a:r>
          </a:p>
          <a:p>
            <a:r>
              <a:rPr lang="en-US" dirty="0"/>
              <a:t>MRR zoom meeting – easy to miss fine differences between fabrication plan and design</a:t>
            </a:r>
          </a:p>
          <a:p>
            <a:r>
              <a:rPr lang="en-US" dirty="0"/>
              <a:t>In person visit acquired lots of information – key meetings should be in person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</p:spTree>
    <p:extLst>
      <p:ext uri="{BB962C8B-B14F-4D97-AF65-F5344CB8AC3E}">
        <p14:creationId xmlns:p14="http://schemas.microsoft.com/office/powerpoint/2010/main" val="3918725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Harmonization 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E17E4B1-DAAB-48C5-8801-0AF13E90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A8A95BF-46F1-EF6D-28A7-94D03EB69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16" y="868346"/>
            <a:ext cx="11563351" cy="5635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Vertical Cavity Test Facility Requirements (ED0013541) </a:t>
            </a:r>
          </a:p>
          <a:p>
            <a:r>
              <a:rPr lang="en-US" dirty="0"/>
              <a:t>The maximum ambient magnetic field magnitude of 5 </a:t>
            </a:r>
            <a:r>
              <a:rPr lang="en-US" dirty="0" err="1"/>
              <a:t>mG</a:t>
            </a:r>
            <a:r>
              <a:rPr lang="en-US" dirty="0"/>
              <a:t> on cavity surfaces.</a:t>
            </a:r>
          </a:p>
          <a:p>
            <a:r>
              <a:rPr lang="en-US" dirty="0"/>
              <a:t>Capable of cooling down cavities from 45 K to 4.5 K at a rate ≥ 20 K per minute. </a:t>
            </a:r>
          </a:p>
          <a:p>
            <a:r>
              <a:rPr lang="en-US" dirty="0"/>
              <a:t>Capable of cooling down cavities from 175 K to 90 K at a rate ≥ 20 K per hour. </a:t>
            </a:r>
          </a:p>
          <a:p>
            <a:r>
              <a:rPr lang="en-US" dirty="0"/>
              <a:t>Capable of warming up at a rate ≤ 20 K per hour. </a:t>
            </a:r>
          </a:p>
          <a:p>
            <a:pPr marL="0" indent="0">
              <a:buNone/>
            </a:pPr>
            <a:r>
              <a:rPr lang="en-US" sz="2933" b="1" dirty="0">
                <a:solidFill>
                  <a:srgbClr val="004C97"/>
                </a:solidFill>
              </a:rPr>
              <a:t>Radiation calibration</a:t>
            </a:r>
          </a:p>
          <a:p>
            <a:r>
              <a:rPr lang="en-US" dirty="0"/>
              <a:t>At FNAL STC, move one fox in lateral position and measure</a:t>
            </a:r>
          </a:p>
          <a:p>
            <a:r>
              <a:rPr lang="en-US" dirty="0"/>
              <a:t>Cross calibrating detectors using known radiation source</a:t>
            </a:r>
          </a:p>
          <a:p>
            <a:r>
              <a:rPr lang="en-US" dirty="0"/>
              <a:t>Shipping detectors to FNAL and get measurement (1 unit preferably one sent to DESY)</a:t>
            </a:r>
          </a:p>
          <a:p>
            <a:r>
              <a:rPr lang="en-US" dirty="0"/>
              <a:t>FNAL send a detector to INFN </a:t>
            </a:r>
          </a:p>
          <a:p>
            <a:r>
              <a:rPr lang="en-US" dirty="0"/>
              <a:t>RRCAT’s </a:t>
            </a:r>
            <a:r>
              <a:rPr lang="en-US" dirty="0" err="1"/>
              <a:t>dewar</a:t>
            </a:r>
            <a:r>
              <a:rPr lang="en-US" dirty="0"/>
              <a:t> schematic same as FNAL except lead shielding </a:t>
            </a:r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pPr lvl="1"/>
            <a:endParaRPr lang="en-US" sz="2300" dirty="0"/>
          </a:p>
          <a:p>
            <a:pPr marL="376757" lvl="1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245254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tests calibrating cooldown rates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B9273F-9C99-470C-F415-AC2E6F4B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B7E881-E998-7E36-3EAB-20D9C445E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one cavity under various conditions</a:t>
            </a:r>
          </a:p>
          <a:p>
            <a:r>
              <a:rPr lang="en-US" dirty="0"/>
              <a:t>One traveling cavity between facilities </a:t>
            </a:r>
          </a:p>
          <a:p>
            <a:pPr lvl="1"/>
            <a:r>
              <a:rPr lang="en-US" dirty="0"/>
              <a:t>One single cell cavity was tested at FNAL and now will be shipped to INFN.</a:t>
            </a:r>
          </a:p>
          <a:p>
            <a:pPr lvl="2"/>
            <a:r>
              <a:rPr lang="en-US" dirty="0"/>
              <a:t>This cavity is preferred to be test ready which means FNAL will HPR and test before shipping after acquiring approval.</a:t>
            </a:r>
          </a:p>
          <a:p>
            <a:pPr lvl="1"/>
            <a:r>
              <a:rPr lang="en-US" dirty="0"/>
              <a:t>5 cell cavity?</a:t>
            </a:r>
          </a:p>
          <a:p>
            <a:endParaRPr lang="en-US" dirty="0"/>
          </a:p>
          <a:p>
            <a:pPr marL="376757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30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B9273F-9C99-470C-F415-AC2E6F4B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B7E881-E998-7E36-3EAB-20D9C445E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20 in person participants, about 40 participants remotely</a:t>
            </a:r>
          </a:p>
          <a:p>
            <a:r>
              <a:rPr lang="en-US" dirty="0"/>
              <a:t>Very active discussion between in person and remote participants</a:t>
            </a:r>
          </a:p>
          <a:p>
            <a:r>
              <a:rPr lang="en-US" dirty="0"/>
              <a:t>However, extending the discussion to afternoon was hard due to time difference and other planned meetings/activities of visitors.</a:t>
            </a:r>
          </a:p>
          <a:p>
            <a:r>
              <a:rPr lang="en-US" dirty="0"/>
              <a:t>It was clear that the workshop is a great opportunity to learn from each other.</a:t>
            </a:r>
          </a:p>
          <a:p>
            <a:pPr marL="376757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70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2A523C-202C-45BB-2419-329C6BB6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and Test Histories of B92                 F. </a:t>
            </a:r>
            <a:r>
              <a:rPr lang="en-US" dirty="0" err="1"/>
              <a:t>Furuta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78E7B61-E11D-678D-B8A3-62F599103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245095" cy="5353048"/>
          </a:xfrm>
        </p:spPr>
        <p:txBody>
          <a:bodyPr>
            <a:normAutofit/>
          </a:bodyPr>
          <a:lstStyle/>
          <a:p>
            <a:r>
              <a:rPr lang="en-US" sz="2000" dirty="0"/>
              <a:t>Four B90 and three B92 5-cells were processed and tested at FNAL so far.</a:t>
            </a:r>
          </a:p>
          <a:p>
            <a:r>
              <a:rPr lang="en-US" sz="2000" dirty="0"/>
              <a:t>Six of them were qualified and assembled as HB650 </a:t>
            </a:r>
            <a:r>
              <a:rPr lang="en-US" sz="2000" dirty="0" err="1"/>
              <a:t>pCM</a:t>
            </a:r>
            <a:r>
              <a:rPr lang="en-US" sz="2000" dirty="0"/>
              <a:t> string. </a:t>
            </a:r>
          </a:p>
          <a:p>
            <a:r>
              <a:rPr lang="en-US" sz="2000" dirty="0"/>
              <a:t>One (B9A-AES-010) was used for STC commissioning, and now at RRCAT to commission their horizontal test system.</a:t>
            </a:r>
          </a:p>
          <a:p>
            <a:r>
              <a:rPr lang="en-US" sz="2000" dirty="0"/>
              <a:t>B92 cavities showed less MP compared with B90. FE issue was also lighter than B90 cavities. </a:t>
            </a:r>
          </a:p>
          <a:p>
            <a:r>
              <a:rPr lang="en-US" sz="2000" dirty="0"/>
              <a:t>FNAL has three new B92 cavities, will have more statistics. </a:t>
            </a:r>
          </a:p>
          <a:p>
            <a:r>
              <a:rPr lang="en-US" sz="2000" dirty="0"/>
              <a:t>HPR and EP parameter optimization will also be continued.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5B7D51-C75F-1B89-4A3B-0652593FC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>
          <a:xfrm>
            <a:off x="5549900" y="1412229"/>
            <a:ext cx="6642100" cy="3585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5619A2-8A71-4918-CD5A-3EEAD06C0F05}"/>
              </a:ext>
            </a:extLst>
          </p:cNvPr>
          <p:cNvSpPr txBox="1"/>
          <p:nvPr/>
        </p:nvSpPr>
        <p:spPr>
          <a:xfrm>
            <a:off x="7119958" y="4997979"/>
            <a:ext cx="3501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B92 Cavity Test Summary</a:t>
            </a:r>
          </a:p>
          <a:p>
            <a:r>
              <a:rPr lang="en-US" dirty="0"/>
              <a:t>Cavities by RRCAT</a:t>
            </a:r>
          </a:p>
        </p:txBody>
      </p:sp>
    </p:spTree>
    <p:extLst>
      <p:ext uri="{BB962C8B-B14F-4D97-AF65-F5344CB8AC3E}">
        <p14:creationId xmlns:p14="http://schemas.microsoft.com/office/powerpoint/2010/main" val="3222507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and Test Histories of B61                  F. </a:t>
            </a:r>
            <a:r>
              <a:rPr lang="en-US" dirty="0" err="1"/>
              <a:t>Furuta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67218-C21E-1F88-E877-2CF607FE2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56" y="2744788"/>
            <a:ext cx="5767887" cy="3759427"/>
          </a:xfrm>
          <a:prstGeom prst="rect">
            <a:avLst/>
          </a:prstGeom>
          <a:noFill/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51F619-49E8-0C11-A8CC-D166115B2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394027"/>
              </p:ext>
            </p:extLst>
          </p:nvPr>
        </p:nvGraphicFramePr>
        <p:xfrm>
          <a:off x="1120762" y="900734"/>
          <a:ext cx="7540638" cy="1892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279">
                  <a:extLst>
                    <a:ext uri="{9D8B030D-6E8A-4147-A177-3AD203B41FA5}">
                      <a16:colId xmlns:a16="http://schemas.microsoft.com/office/drawing/2014/main" val="3623181823"/>
                    </a:ext>
                  </a:extLst>
                </a:gridCol>
                <a:gridCol w="1001650">
                  <a:extLst>
                    <a:ext uri="{9D8B030D-6E8A-4147-A177-3AD203B41FA5}">
                      <a16:colId xmlns:a16="http://schemas.microsoft.com/office/drawing/2014/main" val="4274738167"/>
                    </a:ext>
                  </a:extLst>
                </a:gridCol>
                <a:gridCol w="766715">
                  <a:extLst>
                    <a:ext uri="{9D8B030D-6E8A-4147-A177-3AD203B41FA5}">
                      <a16:colId xmlns:a16="http://schemas.microsoft.com/office/drawing/2014/main" val="3879280180"/>
                    </a:ext>
                  </a:extLst>
                </a:gridCol>
                <a:gridCol w="755763">
                  <a:extLst>
                    <a:ext uri="{9D8B030D-6E8A-4147-A177-3AD203B41FA5}">
                      <a16:colId xmlns:a16="http://schemas.microsoft.com/office/drawing/2014/main" val="2243989337"/>
                    </a:ext>
                  </a:extLst>
                </a:gridCol>
                <a:gridCol w="4381231">
                  <a:extLst>
                    <a:ext uri="{9D8B030D-6E8A-4147-A177-3AD203B41FA5}">
                      <a16:colId xmlns:a16="http://schemas.microsoft.com/office/drawing/2014/main" val="15519287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date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Eacc</a:t>
                      </a:r>
                      <a:r>
                        <a:rPr lang="en-US" sz="1100" u="none" strike="noStrike" dirty="0">
                          <a:effectLst/>
                        </a:rPr>
                        <a:t> 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notes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3268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2/5/2021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EP(160um), 800Cx2hrs, EP (70um in total), tuning, USC, HPR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56187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3/11/2021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1.50E+09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tuning, revise antenna length, full re-HPR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423459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3/26/2021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1.45E+10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re-HPR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341336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4/19/2021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2K leak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re-HPR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368018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5/25/2021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2.47E+10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full re-HPR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008342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7/2/2021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1.16E+10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re-HPR, mode mixing mitigation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511777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8/24/2021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3.00E+10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120C bake, mode mixing mitigation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42816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9/17/2021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2.19E+10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digital / analog PLL to mitigate mode mixing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05872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VTS9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2/25/2022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1.86E+10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jacketing, flatness=94% post jacketing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873681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DB824EB-EEEE-A586-7045-3D405C2AF7FB}"/>
              </a:ext>
            </a:extLst>
          </p:cNvPr>
          <p:cNvSpPr txBox="1"/>
          <p:nvPr/>
        </p:nvSpPr>
        <p:spPr>
          <a:xfrm>
            <a:off x="6667500" y="3164045"/>
            <a:ext cx="5219700" cy="2906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6910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defTabSz="609585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defTabSz="609585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dirty="0"/>
              <a:t>Cavity cage installation is critical for LB650  cavity. Field flatness degradation was an issue with B61 5-cell. Improvement of hardware and procedures being performed.</a:t>
            </a:r>
          </a:p>
          <a:p>
            <a:r>
              <a:rPr lang="en-US" dirty="0"/>
              <a:t>4pi/5-mode was excited during pi-mode meas. of LB650 5-cell.</a:t>
            </a:r>
          </a:p>
          <a:p>
            <a:r>
              <a:rPr lang="en-US" dirty="0"/>
              <a:t>Digital PLL system is modified to suppress parasitic mode during VTS measurement</a:t>
            </a:r>
          </a:p>
        </p:txBody>
      </p:sp>
    </p:spTree>
    <p:extLst>
      <p:ext uri="{BB962C8B-B14F-4D97-AF65-F5344CB8AC3E}">
        <p14:creationId xmlns:p14="http://schemas.microsoft.com/office/powerpoint/2010/main" val="240280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of 650 MHz cavities in STC             A. </a:t>
            </a:r>
            <a:r>
              <a:rPr lang="en-US" dirty="0" err="1"/>
              <a:t>Sukhanov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C3862-77BD-3BE6-9A73-0A49522E4E67}"/>
              </a:ext>
            </a:extLst>
          </p:cNvPr>
          <p:cNvSpPr txBox="1"/>
          <p:nvPr/>
        </p:nvSpPr>
        <p:spPr>
          <a:xfrm>
            <a:off x="187474" y="690515"/>
            <a:ext cx="1185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tests of 650 MHz cavities (3</a:t>
            </a:r>
            <a:r>
              <a:rPr lang="en-US" baseline="30000" dirty="0"/>
              <a:t>rd</a:t>
            </a:r>
            <a:r>
              <a:rPr lang="en-US" dirty="0"/>
              <a:t> one ongoing now)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A4615CE-52DD-7418-0FF5-133F975FB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67" t="8122" r="4844"/>
          <a:stretch/>
        </p:blipFill>
        <p:spPr>
          <a:xfrm>
            <a:off x="187474" y="2397102"/>
            <a:ext cx="3648082" cy="37683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084A4B-1242-9BF2-569F-99FF87540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5238" r="11429"/>
          <a:stretch/>
        </p:blipFill>
        <p:spPr>
          <a:xfrm>
            <a:off x="4176119" y="2397101"/>
            <a:ext cx="3976688" cy="3768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A4DA6E-BAA0-C09E-DB72-AB5D34D86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r="15595"/>
          <a:stretch/>
        </p:blipFill>
        <p:spPr>
          <a:xfrm>
            <a:off x="8390849" y="2397102"/>
            <a:ext cx="3648751" cy="37683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4B5D3B-2B51-DCCD-833B-C756C7F7BCA2}"/>
              </a:ext>
            </a:extLst>
          </p:cNvPr>
          <p:cNvSpPr txBox="1"/>
          <p:nvPr/>
        </p:nvSpPr>
        <p:spPr>
          <a:xfrm>
            <a:off x="304800" y="5586375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HB650 B9A-AES-010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D027D-B9CB-AD2A-92E9-6292E014251A}"/>
              </a:ext>
            </a:extLst>
          </p:cNvPr>
          <p:cNvSpPr txBox="1"/>
          <p:nvPr/>
        </p:nvSpPr>
        <p:spPr>
          <a:xfrm>
            <a:off x="4321629" y="5586375"/>
            <a:ext cx="2835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HB650 B92D-RRCAT-502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EC48FA-BA47-6D1A-2C62-2AB93DFE13F1}"/>
              </a:ext>
            </a:extLst>
          </p:cNvPr>
          <p:cNvSpPr txBox="1"/>
          <p:nvPr/>
        </p:nvSpPr>
        <p:spPr>
          <a:xfrm>
            <a:off x="8577943" y="5586375"/>
            <a:ext cx="2159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LB650 B61-EZ-001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AC3DD0-4281-3CCE-7766-E8E484C30189}"/>
              </a:ext>
            </a:extLst>
          </p:cNvPr>
          <p:cNvSpPr txBox="1"/>
          <p:nvPr/>
        </p:nvSpPr>
        <p:spPr>
          <a:xfrm>
            <a:off x="304800" y="1220642"/>
            <a:ext cx="334172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HB650, beta=0.9, </a:t>
            </a:r>
            <a:r>
              <a:rPr lang="en-US" sz="1200" b="1" dirty="0"/>
              <a:t>B9A-AES-001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January-March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STC commissioning for 650 MHz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coupler/tuner validation/testing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85261-591A-F587-1E10-A86FCDE609F4}"/>
              </a:ext>
            </a:extLst>
          </p:cNvPr>
          <p:cNvSpPr txBox="1"/>
          <p:nvPr/>
        </p:nvSpPr>
        <p:spPr>
          <a:xfrm>
            <a:off x="4321629" y="1224575"/>
            <a:ext cx="370114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HB650, beta=0.92, </a:t>
            </a:r>
            <a:r>
              <a:rPr lang="en-US" sz="1200" b="1" dirty="0"/>
              <a:t>B92D-RRCAT-502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October-November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coupler/tuner validation/testing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characterization, qualification for prototype HB650 cryomodule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222DE6-95F6-8AEA-A648-D58D4C9894FB}"/>
              </a:ext>
            </a:extLst>
          </p:cNvPr>
          <p:cNvSpPr txBox="1"/>
          <p:nvPr/>
        </p:nvSpPr>
        <p:spPr>
          <a:xfrm>
            <a:off x="8569155" y="1220642"/>
            <a:ext cx="334172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LB650, beta=0.61, </a:t>
            </a:r>
            <a:r>
              <a:rPr lang="en-US" sz="1200" b="1" dirty="0"/>
              <a:t>B61-EZ-001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June-July 2022 (ongoing)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Preproduction coupler/tuner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Prototype cavity characterization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F9CFA8-63F9-2B5D-DE51-2B42F5FB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3522C7-43C0-7D38-1A98-731197EA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</p:spTree>
    <p:extLst>
      <p:ext uri="{BB962C8B-B14F-4D97-AF65-F5344CB8AC3E}">
        <p14:creationId xmlns:p14="http://schemas.microsoft.com/office/powerpoint/2010/main" val="62009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STC Test Summary                     A. </a:t>
            </a:r>
            <a:r>
              <a:rPr lang="en-US" dirty="0" err="1"/>
              <a:t>Sukhanov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804D919B-9E2A-1EA9-8668-3ED0C1FC8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126448"/>
              </p:ext>
            </p:extLst>
          </p:nvPr>
        </p:nvGraphicFramePr>
        <p:xfrm>
          <a:off x="424542" y="1389380"/>
          <a:ext cx="1134291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59">
                  <a:extLst>
                    <a:ext uri="{9D8B030D-6E8A-4147-A177-3AD203B41FA5}">
                      <a16:colId xmlns:a16="http://schemas.microsoft.com/office/drawing/2014/main" val="530570976"/>
                    </a:ext>
                  </a:extLst>
                </a:gridCol>
                <a:gridCol w="2635525">
                  <a:extLst>
                    <a:ext uri="{9D8B030D-6E8A-4147-A177-3AD203B41FA5}">
                      <a16:colId xmlns:a16="http://schemas.microsoft.com/office/drawing/2014/main" val="1174590816"/>
                    </a:ext>
                  </a:extLst>
                </a:gridCol>
                <a:gridCol w="2546075">
                  <a:extLst>
                    <a:ext uri="{9D8B030D-6E8A-4147-A177-3AD203B41FA5}">
                      <a16:colId xmlns:a16="http://schemas.microsoft.com/office/drawing/2014/main" val="1627184279"/>
                    </a:ext>
                  </a:extLst>
                </a:gridCol>
                <a:gridCol w="2242456">
                  <a:extLst>
                    <a:ext uri="{9D8B030D-6E8A-4147-A177-3AD203B41FA5}">
                      <a16:colId xmlns:a16="http://schemas.microsoft.com/office/drawing/2014/main" val="637924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B61-EZ-001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36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MP conditioning time,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63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(CW)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60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Limited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RF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RF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Radiation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20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 (pulsed mode),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22.9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22.9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19.4</a:t>
                      </a:r>
                      <a:r>
                        <a:rPr lang="en-US" sz="1800" dirty="0"/>
                        <a:t> (admin. limit)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938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at 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mR</a:t>
                      </a:r>
                      <a:r>
                        <a:rPr lang="en-US" sz="1800" dirty="0"/>
                        <a:t>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96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Radiation onset field,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Q0 at max </a:t>
                      </a:r>
                      <a:r>
                        <a:rPr lang="en-US" sz="1800" dirty="0" err="1"/>
                        <a:t>Eacc</a:t>
                      </a:r>
                      <a:r>
                        <a:rPr lang="en-US" sz="1800" dirty="0"/>
                        <a:t>, 1e10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380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Q0 at low field, 1e10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3"/>
                          </a:solidFill>
                        </a:rPr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4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LFD coefficient, Hz/(MV/m)**2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44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df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fp</a:t>
                      </a:r>
                      <a:r>
                        <a:rPr lang="en-US" sz="1800" dirty="0"/>
                        <a:t>, Hz/Torr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28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Jacketing Experience at FNAL                     C. Grimm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D2CB-B4C8-F916-5EF1-7FBC19DF27D7}"/>
              </a:ext>
            </a:extLst>
          </p:cNvPr>
          <p:cNvSpPr txBox="1"/>
          <p:nvPr/>
        </p:nvSpPr>
        <p:spPr>
          <a:xfrm>
            <a:off x="204130" y="1405046"/>
            <a:ext cx="108829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Fermilab has a well-established team that has jacketed over 60 cavities of many frequencies and beta versions.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RRCAT-502 cavity jacketing was successful with very minimal frequency and field flatness changes from start to finish. This was true for all seven 650 cavities jacketed at FNAL.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Decision to use an Argon gas flow through the internal cavity surface helped to reduce time between weld segments and helped eliminate further RF drift changes after welding stopped.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tooling, equipment, and infrastructure developed and validated to jacket 650 MHz cavities. Ready to transfer to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507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Jacketing Experience at FNAL                     C. Grimm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C143AF-06A4-94AB-5CA4-8643D269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6539D2-EF06-17C9-5604-E26940CE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6534316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650 MHz Cavity Processing and Testing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C7A95-7D1E-8A5C-5870-663922A58D5B}"/>
              </a:ext>
            </a:extLst>
          </p:cNvPr>
          <p:cNvSpPr txBox="1"/>
          <p:nvPr/>
        </p:nvSpPr>
        <p:spPr>
          <a:xfrm>
            <a:off x="1194731" y="1252647"/>
            <a:ext cx="7431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 Frequency Shift and Field Flatness (RRCAT-502)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/>
              <a:t>All within specifications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2B8A0-5E13-4917-56F3-68444F554F03}"/>
              </a:ext>
            </a:extLst>
          </p:cNvPr>
          <p:cNvSpPr txBox="1"/>
          <p:nvPr/>
        </p:nvSpPr>
        <p:spPr>
          <a:xfrm>
            <a:off x="2133870" y="4132163"/>
            <a:ext cx="217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Final RF Spectrum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0B121-EA57-1819-F96B-CB279D6147DF}"/>
              </a:ext>
            </a:extLst>
          </p:cNvPr>
          <p:cNvSpPr txBox="1"/>
          <p:nvPr/>
        </p:nvSpPr>
        <p:spPr>
          <a:xfrm>
            <a:off x="5930755" y="4095396"/>
            <a:ext cx="289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Field Flatness Measurements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EA9C649-7805-C3C4-E006-B77D8E78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80" y="2195870"/>
            <a:ext cx="2495041" cy="1911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B0D0B-A6C6-E916-E384-467DCCDD888E}"/>
              </a:ext>
            </a:extLst>
          </p:cNvPr>
          <p:cNvSpPr txBox="1"/>
          <p:nvPr/>
        </p:nvSpPr>
        <p:spPr>
          <a:xfrm>
            <a:off x="4049305" y="5913799"/>
            <a:ext cx="3824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Both Graphs Courtesy of Timergali Khabiboulline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EAF84-01C4-1C81-E90E-559C9F85A548}"/>
              </a:ext>
            </a:extLst>
          </p:cNvPr>
          <p:cNvSpPr txBox="1"/>
          <p:nvPr/>
        </p:nvSpPr>
        <p:spPr>
          <a:xfrm>
            <a:off x="6134358" y="4716356"/>
            <a:ext cx="2491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Beginning Average: 99.7%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Ending Average: 98.4%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Small loss of  only ~1.3%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353E4E5-7D62-A0E9-5E30-883291F6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33" y="2183920"/>
            <a:ext cx="2754384" cy="1911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F703EB-F17C-DA0F-A591-A9F87C829CAA}"/>
              </a:ext>
            </a:extLst>
          </p:cNvPr>
          <p:cNvSpPr txBox="1"/>
          <p:nvPr/>
        </p:nvSpPr>
        <p:spPr>
          <a:xfrm>
            <a:off x="1779588" y="4716356"/>
            <a:ext cx="3336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Beginning Measurement: 649.064 MHz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Ending Measurement: 649.013 MHz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~-50kHz Shift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Modes Separated by only 10 kHz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1331672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14203</TotalTime>
  <Words>3557</Words>
  <Application>Microsoft Macintosh PowerPoint</Application>
  <PresentationFormat>Widescreen</PresentationFormat>
  <Paragraphs>620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ArialMT</vt:lpstr>
      <vt:lpstr>CambriaMath</vt:lpstr>
      <vt:lpstr>SymbolMT</vt:lpstr>
      <vt:lpstr>TimesNewRomanPS</vt:lpstr>
      <vt:lpstr>Arial</vt:lpstr>
      <vt:lpstr>Calibri</vt:lpstr>
      <vt:lpstr>Helvetica</vt:lpstr>
      <vt:lpstr>Wingdings</vt:lpstr>
      <vt:lpstr>1_Fermilab_PPT_090915</vt:lpstr>
      <vt:lpstr>PowerPoint Presentation</vt:lpstr>
      <vt:lpstr>Workshop Agenda</vt:lpstr>
      <vt:lpstr>FNAL cavity procurement experience RI &amp; EZ        G. Eremeev</vt:lpstr>
      <vt:lpstr>Processing and Test Histories of B92                 F. Furuta</vt:lpstr>
      <vt:lpstr>Processing and Test Histories of B61                  F. Furuta</vt:lpstr>
      <vt:lpstr>Tests of 650 MHz cavities in STC             A. Sukhanov</vt:lpstr>
      <vt:lpstr>STC Test Summary                     A. Sukhanov</vt:lpstr>
      <vt:lpstr>Jacketing Experience at FNAL                     C. Grimm</vt:lpstr>
      <vt:lpstr>Jacketing Experience at FNAL                     C. Grimm</vt:lpstr>
      <vt:lpstr>RRCAT processing and test experiences          P. Mohania                     </vt:lpstr>
      <vt:lpstr>Processing Experience at RRCAT                  S. Suhane</vt:lpstr>
      <vt:lpstr>LB650 Cavity Fabrication Experience and Status Update -VECC                                                                                                   S. Seth</vt:lpstr>
      <vt:lpstr>LB650 Cavity Fabrication Experience and Status Update -VECC                                                                                                   S. Seth</vt:lpstr>
      <vt:lpstr>Cavity interfaces, handling and transportation/INFN    A. D’Ambros</vt:lpstr>
      <vt:lpstr>Prototypes experience @ INFN LASA               M. Bertucci</vt:lpstr>
      <vt:lpstr>Prototypes experience @ INFN LASA               M. Bertucci</vt:lpstr>
      <vt:lpstr>Prototypes experience @ INFN LASA               M. Bertucci</vt:lpstr>
      <vt:lpstr>STFC HB650 cavity and Nb procurement                 A. Shabalina</vt:lpstr>
      <vt:lpstr>STFC HB650 cavity and Nb procurement                 A. Shabalina</vt:lpstr>
      <vt:lpstr>Modifications to STFC-DL cavity test infrastructure for PIP-II                                                                                        A. Akintola</vt:lpstr>
      <vt:lpstr>Modifications to STFC-DL cavity test infrastructure for PIP-II                                                                                        A. Akintola</vt:lpstr>
      <vt:lpstr>Roadmap to determine 800C vs 900C HT                 G. Wu</vt:lpstr>
      <vt:lpstr>Flux expulsion study results                                   G. Wu</vt:lpstr>
      <vt:lpstr>Shipping Tests for LB650 Cavities               J. Holzbauer</vt:lpstr>
      <vt:lpstr>EP Parameter Study Including Motivation             V. Chouhan</vt:lpstr>
      <vt:lpstr>HPR Parameter Study Including Motivation                V. Chouhan</vt:lpstr>
      <vt:lpstr>Prototypes Recent lessons from other projects regarding processing N2 doping/mid-T bake                       G. Wu</vt:lpstr>
      <vt:lpstr>Cavity Engineering Analysis                                     C. Narug</vt:lpstr>
      <vt:lpstr>Cavity Engineering Analysis                                     C. Narug</vt:lpstr>
      <vt:lpstr>Test Harmonization Discussion</vt:lpstr>
      <vt:lpstr>Possible tests calibrating cooldown rates </vt:lpstr>
      <vt:lpstr>Workshop 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Hyekyoung Park</cp:lastModifiedBy>
  <cp:revision>27</cp:revision>
  <dcterms:created xsi:type="dcterms:W3CDTF">2022-03-17T19:43:42Z</dcterms:created>
  <dcterms:modified xsi:type="dcterms:W3CDTF">2022-07-25T12:48:29Z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