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67" r:id="rId5"/>
    <p:sldMasterId id="2147484478" r:id="rId6"/>
  </p:sldMasterIdLst>
  <p:notesMasterIdLst>
    <p:notesMasterId r:id="rId18"/>
  </p:notesMasterIdLst>
  <p:handoutMasterIdLst>
    <p:handoutMasterId r:id="rId19"/>
  </p:handoutMasterIdLst>
  <p:sldIdLst>
    <p:sldId id="2470" r:id="rId7"/>
    <p:sldId id="2991" r:id="rId8"/>
    <p:sldId id="2994" r:id="rId9"/>
    <p:sldId id="2992" r:id="rId10"/>
    <p:sldId id="3001" r:id="rId11"/>
    <p:sldId id="3000" r:id="rId12"/>
    <p:sldId id="2999" r:id="rId13"/>
    <p:sldId id="3002" r:id="rId14"/>
    <p:sldId id="3003" r:id="rId15"/>
    <p:sldId id="2997" r:id="rId16"/>
    <p:sldId id="2998" r:id="rId17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888ED73-3E21-43C6-8B06-442C59A65C24}">
          <p14:sldIdLst>
            <p14:sldId id="2470"/>
            <p14:sldId id="2991"/>
            <p14:sldId id="2994"/>
            <p14:sldId id="2992"/>
            <p14:sldId id="3001"/>
            <p14:sldId id="3000"/>
            <p14:sldId id="2999"/>
            <p14:sldId id="3002"/>
            <p14:sldId id="3003"/>
            <p14:sldId id="2997"/>
            <p14:sldId id="2998"/>
          </p14:sldIdLst>
        </p14:section>
        <p14:section name="Backup" id="{4E24F941-2877-4513-97FD-BB342157E72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4E4E4E"/>
    <a:srgbClr val="63666A"/>
    <a:srgbClr val="505050"/>
    <a:srgbClr val="003087"/>
    <a:srgbClr val="0F2D62"/>
    <a:srgbClr val="50504E"/>
    <a:srgbClr val="004C97"/>
    <a:srgbClr val="A7A8A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536EB-E7AC-4F73-8F37-81447FF4F333}" v="75" dt="2022-07-24T18:59:00.7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3" autoAdjust="0"/>
    <p:restoredTop sz="9223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212" y="11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03" y="896935"/>
            <a:ext cx="12228576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PIP-II is 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UK/STFC-UKRI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662A80A-4A4C-47F0-BD8A-F80646A2A7BE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118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47E4A7C8-70EC-4976-9FB7-18D5D442BBDD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6983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145540E-D4E6-4C48-AF49-BFAC18E75B4E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046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A3DD044-F7AB-4CC8-8BBB-823C26DDB870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0837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C9B618-8CC5-475B-BBB6-119B4F69A142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984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665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FD65-8E21-4A0C-A2D1-C301041B77E8}" type="datetime1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Lia Merminga | International Governance | PIP-II DOE CD-3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F1F8-2C19-844E-872F-4EA4CAA1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26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CD241-2D74-8E44-874E-E23941207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02ACC-7365-42CE-9FB1-F90DBD9197E7}" type="datetime1">
              <a:rPr lang="en-US" smtClean="0"/>
              <a:t>7/25/2022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E7E60-6777-9744-AF3B-8E54451D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Lia Merminga | International Governance | PIP-II DOE CD-3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6D7A4-8018-EC4D-ACB0-F62ABC84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F935-2E88-4F40-8538-6CF52ADDF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91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EA5F7ADB-A211-4FA7-AE29-BA6C4C99025D}" type="datetime1">
              <a:rPr lang="en-US" smtClean="0"/>
              <a:t>7/25/2022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6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10A8F7-5105-4781-855B-1B8A423726AB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Ram Dhuley | WG4 Cryogenic Distribution System | PIP-II Technical Meetings Closeout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8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96BBB7-17B0-4134-99E3-10BEB8C3C15D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DEF6B930-E570-4823-A621-3B0762FF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Ram Dhuley | WG4 Cryogenic Distribution System | PIP-II Technical Meetings Closeout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287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D8299D44-E00B-497A-A225-9CADFE30D57A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B94E72D-ECC2-430C-BA17-ECBB227B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Ram Dhuley | WG4 Cryogenic Distribution System | PIP-II Technical Meetings Closeout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352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05D85FF-5791-4706-9678-D0AA35870BA4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385A87E-9153-423B-9DDF-687895BD1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Ram Dhuley | WG4 Cryogenic Distribution System | PIP-II Technical Meetings Closeout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387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1111ED5-9283-464B-A2C7-8CBA4146BAEA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9928324-E9FA-48C1-88FD-2E0FF6C2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Ram Dhuley | WG4 Cryogenic Distribution System | PIP-II Technical Meetings Closeout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83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D352844-D1B1-4BC2-ABAB-D8384B65682D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3B236B34-EBC5-4ADE-92DE-2ABC9402B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Ram Dhuley | WG4 Cryogenic Distribution System | PIP-II Technical Meetings Closeout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221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8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F4CFF6-7024-4864-A060-241B523F5B15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6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Lia Merminga | International Governance | PIP-II DOE CD-3 Review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93A625B-E9F3-400D-88AB-6F09340934F8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1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1E509AC-DBA1-42C7-94B4-6647BB6D9A47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37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7" r:id="rId8"/>
    <p:sldLayoutId id="2147484488" r:id="rId9"/>
    <p:sldLayoutId id="2147484489" r:id="rId10"/>
    <p:sldLayoutId id="2147484490" r:id="rId11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5903" y="5381014"/>
            <a:ext cx="11332308" cy="1247725"/>
          </a:xfrm>
        </p:spPr>
        <p:txBody>
          <a:bodyPr/>
          <a:lstStyle/>
          <a:p>
            <a:r>
              <a:rPr lang="en-US" dirty="0"/>
              <a:t>Ram Dhuley/Acting L3 manager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PIP-II Technical Meetings Closeout</a:t>
            </a:r>
          </a:p>
          <a:p>
            <a:r>
              <a:rPr lang="en-US" dirty="0"/>
              <a:t>July 25, 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900" y="4369083"/>
            <a:ext cx="8087210" cy="100304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cs typeface="Helvetica"/>
              </a:rPr>
              <a:t>WG4 – Cryogenic Distribution System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7216B8-DEFA-434D-96D2-46ADD5BF4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WUST and Fermilab will continue the collaborative design work </a:t>
            </a:r>
          </a:p>
          <a:p>
            <a:pPr lvl="1"/>
            <a:r>
              <a:rPr lang="en-US" dirty="0"/>
              <a:t>to resolve the open design issues with Intermediate Transfer Line components, DVB valve accessibility, coldbox excessive loading, thermal shield cooling scheme</a:t>
            </a:r>
          </a:p>
          <a:p>
            <a:r>
              <a:rPr lang="en-US" dirty="0"/>
              <a:t>Fermilab will continue to advise WUST engineers </a:t>
            </a:r>
          </a:p>
          <a:p>
            <a:pPr lvl="1"/>
            <a:r>
              <a:rPr lang="en-US" dirty="0"/>
              <a:t>to resolve any unclear ASME design aspects</a:t>
            </a:r>
          </a:p>
          <a:p>
            <a:pPr lvl="1"/>
            <a:r>
              <a:rPr lang="en-US" dirty="0"/>
              <a:t>to further understand ASME clauses for fabrication, inspection and testing, QA/QC</a:t>
            </a:r>
          </a:p>
          <a:p>
            <a:r>
              <a:rPr lang="en-US" dirty="0"/>
              <a:t>In parallel to the WUST-Fermilab ASME code exercise</a:t>
            </a:r>
          </a:p>
          <a:p>
            <a:pPr lvl="1"/>
            <a:r>
              <a:rPr lang="en-US" dirty="0"/>
              <a:t>WUST engineers will consult with their fab vendors to understand the vendors’ ASME design and fab capabilities, learning curve, cost premium,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3E6487-60D4-4BFE-A62E-01D25A10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Forward/Next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B1111-25A4-4F68-8816-95A64132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0A8F7-5105-4781-855B-1B8A423726AB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1A2AB-0077-4E11-8DC6-5202CBD0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C7FC1C-E6E5-4AF3-80D6-FF6C480B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Ram Dhuley | WG4 Cryogenic Distribution System | PIP-II Technical Meetings Closeout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6781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970F10-61F1-4717-A78F-CA2773E81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91" y="5512176"/>
            <a:ext cx="11563351" cy="870857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89A7C-8BD9-44D0-B1B4-42831F22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0A8F7-5105-4781-855B-1B8A423726AB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A88EC-2171-404F-8BE7-ED72AF7C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F8E567-49D7-48CC-9D2C-8F0F799E71F5}"/>
              </a:ext>
            </a:extLst>
          </p:cNvPr>
          <p:cNvGrpSpPr/>
          <p:nvPr/>
        </p:nvGrpSpPr>
        <p:grpSpPr>
          <a:xfrm>
            <a:off x="9965973" y="436133"/>
            <a:ext cx="1140541" cy="801133"/>
            <a:chOff x="0" y="0"/>
            <a:chExt cx="742950" cy="4984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250E3D-A6E2-4C4E-9880-A2E4C176B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" y="0"/>
              <a:ext cx="310515" cy="3206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805C32-D1E7-4676-B1DF-4ADFD3E6A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23850"/>
              <a:ext cx="742950" cy="174625"/>
            </a:xfrm>
            <a:prstGeom prst="rect">
              <a:avLst/>
            </a:prstGeom>
          </p:spPr>
        </p:pic>
      </p:grpSp>
      <p:pic>
        <p:nvPicPr>
          <p:cNvPr id="10" name="Picture 2" descr="image006">
            <a:extLst>
              <a:ext uri="{FF2B5EF4-FFF2-40B4-BE49-F238E27FC236}">
                <a16:creationId xmlns:a16="http://schemas.microsoft.com/office/drawing/2014/main" id="{03AC3629-D704-42C6-9FFD-DC8ECE6D1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59" y="424950"/>
            <a:ext cx="796541" cy="80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9">
            <a:extLst>
              <a:ext uri="{FF2B5EF4-FFF2-40B4-BE49-F238E27FC236}">
                <a16:creationId xmlns:a16="http://schemas.microsoft.com/office/drawing/2014/main" id="{E32E0B3E-148E-4888-8700-FECD9FE3E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34" y="535949"/>
            <a:ext cx="1005002" cy="53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1">
            <a:extLst>
              <a:ext uri="{FF2B5EF4-FFF2-40B4-BE49-F238E27FC236}">
                <a16:creationId xmlns:a16="http://schemas.microsoft.com/office/drawing/2014/main" id="{B6305224-0292-47DA-A249-3E8133873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080" y="544568"/>
            <a:ext cx="1068194" cy="5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2">
            <a:extLst>
              <a:ext uri="{FF2B5EF4-FFF2-40B4-BE49-F238E27FC236}">
                <a16:creationId xmlns:a16="http://schemas.microsoft.com/office/drawing/2014/main" id="{7AA3DAF7-665C-4530-894B-C31444F4F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75" y="507972"/>
            <a:ext cx="711424" cy="5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9" descr="Fermilab | Graphics Standards at Fermilab | Logo and usage">
            <a:extLst>
              <a:ext uri="{FF2B5EF4-FFF2-40B4-BE49-F238E27FC236}">
                <a16:creationId xmlns:a16="http://schemas.microsoft.com/office/drawing/2014/main" id="{6635FA95-E2F9-4EF9-8166-0AA8A43B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0" y="552538"/>
            <a:ext cx="2216108" cy="47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932194AB-0C68-4CDF-8AC5-48727C5C0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73" y="516590"/>
            <a:ext cx="2103847" cy="5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A579350C-36F6-460F-A742-F3A31FDFEA3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4507" r="667" b="19873"/>
          <a:stretch/>
        </p:blipFill>
        <p:spPr>
          <a:xfrm>
            <a:off x="1240751" y="1345824"/>
            <a:ext cx="9710497" cy="4077850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1283F54-A67E-461C-B5FE-B9A5324E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Ram Dhuley | WG4 Cryogenic Distribution System | PIP-II Technical Meetings Closeout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431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8C5EAA-6C33-4DF0-A8F4-DAA5B775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Agenda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AAF55-6038-48AC-8F00-4AA2A398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0A8F7-5105-4781-855B-1B8A423726AB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ACC27-D82C-4CBF-8723-DFDDD199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Ram Dhuley | WG4 Cryogenic Distribution System | PIP-II Technical Meetings Closeout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EFC20-B94B-4747-856B-0B20DA3B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7832EA-362A-44D5-9989-0A21804894FF}"/>
              </a:ext>
            </a:extLst>
          </p:cNvPr>
          <p:cNvGrpSpPr/>
          <p:nvPr/>
        </p:nvGrpSpPr>
        <p:grpSpPr>
          <a:xfrm>
            <a:off x="204787" y="866775"/>
            <a:ext cx="5891213" cy="2369799"/>
            <a:chOff x="204787" y="866775"/>
            <a:chExt cx="5891213" cy="236979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F399C5-8A1B-45F4-9C34-A5B077309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787" y="866775"/>
              <a:ext cx="5891213" cy="236979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24FB3F-9930-4DCB-AC64-ACBC6AF1E268}"/>
                </a:ext>
              </a:extLst>
            </p:cNvPr>
            <p:cNvSpPr txBox="1"/>
            <p:nvPr/>
          </p:nvSpPr>
          <p:spPr>
            <a:xfrm>
              <a:off x="204787" y="1254332"/>
              <a:ext cx="879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Day 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72AAD7-57ED-4808-9378-7FDC06C8C950}"/>
              </a:ext>
            </a:extLst>
          </p:cNvPr>
          <p:cNvGrpSpPr/>
          <p:nvPr/>
        </p:nvGrpSpPr>
        <p:grpSpPr>
          <a:xfrm>
            <a:off x="6397244" y="1371891"/>
            <a:ext cx="5554993" cy="1030549"/>
            <a:chOff x="6160757" y="1371891"/>
            <a:chExt cx="5554993" cy="103054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B13C70-7514-48BC-8320-9F5202204C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483"/>
            <a:stretch/>
          </p:blipFill>
          <p:spPr>
            <a:xfrm>
              <a:off x="6160757" y="1371891"/>
              <a:ext cx="5554993" cy="103054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83FE33-B17A-4764-891D-F976F5581AAC}"/>
                </a:ext>
              </a:extLst>
            </p:cNvPr>
            <p:cNvSpPr txBox="1"/>
            <p:nvPr/>
          </p:nvSpPr>
          <p:spPr>
            <a:xfrm>
              <a:off x="6260775" y="1707292"/>
              <a:ext cx="879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Day 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38C34B-ECAA-4B86-A830-D397E5F0D042}"/>
              </a:ext>
            </a:extLst>
          </p:cNvPr>
          <p:cNvGrpSpPr/>
          <p:nvPr/>
        </p:nvGrpSpPr>
        <p:grpSpPr>
          <a:xfrm>
            <a:off x="197544" y="3621426"/>
            <a:ext cx="5898456" cy="2369799"/>
            <a:chOff x="6225513" y="3183223"/>
            <a:chExt cx="5898456" cy="236979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43448A-B904-4B03-BCDA-4D63DB2B0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5513" y="3183223"/>
              <a:ext cx="5898456" cy="236979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FEEBE3-6B5E-41B5-89F6-7CE08703E38C}"/>
                </a:ext>
              </a:extLst>
            </p:cNvPr>
            <p:cNvSpPr txBox="1"/>
            <p:nvPr/>
          </p:nvSpPr>
          <p:spPr>
            <a:xfrm>
              <a:off x="6232756" y="3667072"/>
              <a:ext cx="8794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Day 3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C7FA470-4095-4EFC-B9DB-3686914B8434}"/>
              </a:ext>
            </a:extLst>
          </p:cNvPr>
          <p:cNvSpPr txBox="1"/>
          <p:nvPr/>
        </p:nvSpPr>
        <p:spPr>
          <a:xfrm>
            <a:off x="6691844" y="2918400"/>
            <a:ext cx="451194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Each day WG4 was attended by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6-8 in-person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20-25 remote over Teams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Active Q&amp;A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Follow-on meetings with WUST </a:t>
            </a:r>
          </a:p>
          <a:p>
            <a:r>
              <a:rPr lang="en-US" dirty="0"/>
              <a:t>colleagues in the afternoons</a:t>
            </a:r>
          </a:p>
        </p:txBody>
      </p:sp>
    </p:spTree>
    <p:extLst>
      <p:ext uri="{BB962C8B-B14F-4D97-AF65-F5344CB8AC3E}">
        <p14:creationId xmlns:p14="http://schemas.microsoft.com/office/powerpoint/2010/main" val="387852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E91116-A371-4F43-A6CC-75D1C82DF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381623"/>
          </a:xfrm>
        </p:spPr>
        <p:txBody>
          <a:bodyPr/>
          <a:lstStyle/>
          <a:p>
            <a:r>
              <a:rPr lang="en-US" dirty="0"/>
              <a:t>DAY 1: WUST design capabilities and experience (XFEL and ESS CTLs)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PIP-II CDS to certainly benefit from these</a:t>
            </a:r>
          </a:p>
          <a:p>
            <a:r>
              <a:rPr lang="en-US" dirty="0"/>
              <a:t>DAY 2: progress on PIP-II CDS CAD, thermal design, and installation plan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Overall, a workable design with manageable heat load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Some components need re-design; issues with the design for installation at Fermilab</a:t>
            </a:r>
          </a:p>
          <a:p>
            <a:r>
              <a:rPr lang="en-US" dirty="0"/>
              <a:t>DAY 3: EN </a:t>
            </a:r>
            <a:r>
              <a:rPr lang="en-US" i="1" dirty="0"/>
              <a:t>vs.</a:t>
            </a:r>
            <a:r>
              <a:rPr lang="en-US" dirty="0"/>
              <a:t> ASME code comparison and fab/cooling scheme for PIP-II CDS TS</a:t>
            </a:r>
          </a:p>
          <a:p>
            <a:pPr lvl="2"/>
            <a:r>
              <a:rPr lang="en-US" dirty="0"/>
              <a:t>Code comparison</a:t>
            </a:r>
          </a:p>
          <a:p>
            <a:pPr lvl="3"/>
            <a:r>
              <a:rPr lang="en-US" dirty="0">
                <a:solidFill>
                  <a:srgbClr val="00B050"/>
                </a:solidFill>
              </a:rPr>
              <a:t>WUST demonstrated good understanding of the design aspects of ASME codes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Need further work to understand testing and QA/QC aspects of ASME codes</a:t>
            </a:r>
          </a:p>
          <a:p>
            <a:pPr lvl="2"/>
            <a:r>
              <a:rPr lang="en-US" dirty="0"/>
              <a:t>TS fab/cooling scheme </a:t>
            </a:r>
          </a:p>
          <a:p>
            <a:pPr lvl="3"/>
            <a:r>
              <a:rPr lang="en-US" dirty="0">
                <a:solidFill>
                  <a:srgbClr val="00B050"/>
                </a:solidFill>
              </a:rPr>
              <a:t>WUST presented a collection of MLI heat load data and MLI installation techniques</a:t>
            </a:r>
            <a:r>
              <a:rPr lang="en-US" dirty="0"/>
              <a:t> </a:t>
            </a:r>
          </a:p>
          <a:p>
            <a:pPr lvl="4"/>
            <a:r>
              <a:rPr lang="en-US" dirty="0"/>
              <a:t>Other PIP-II L3s may benefit from this data set</a:t>
            </a:r>
          </a:p>
          <a:p>
            <a:pPr lvl="3"/>
            <a:r>
              <a:rPr lang="en-US" dirty="0"/>
              <a:t>“Traditional” extruded TS </a:t>
            </a:r>
            <a:r>
              <a:rPr lang="en-US" i="1" dirty="0"/>
              <a:t>vs.</a:t>
            </a:r>
            <a:r>
              <a:rPr lang="en-US" dirty="0"/>
              <a:t> “tailored” conduction cooled TS (proposed for PIP-II CDS TS)</a:t>
            </a:r>
          </a:p>
          <a:p>
            <a:pPr lvl="4"/>
            <a:r>
              <a:rPr lang="en-US" dirty="0">
                <a:solidFill>
                  <a:srgbClr val="00B050"/>
                </a:solidFill>
              </a:rPr>
              <a:t>Conduction cooled TS tested and built by WUST for other CTLs</a:t>
            </a:r>
          </a:p>
          <a:p>
            <a:pPr lvl="4"/>
            <a:r>
              <a:rPr lang="en-US" dirty="0">
                <a:solidFill>
                  <a:srgbClr val="FF0000"/>
                </a:solidFill>
              </a:rPr>
              <a:t>May need to revisit some thermal design and cost considerations for PIP-II CDS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97AE01-D893-4A2A-B09E-F824C981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 (</a:t>
            </a:r>
            <a:r>
              <a:rPr lang="en-US" b="0" dirty="0">
                <a:solidFill>
                  <a:srgbClr val="00B050"/>
                </a:solidFill>
              </a:rPr>
              <a:t>positives</a:t>
            </a:r>
            <a:r>
              <a:rPr lang="en-US" b="0" dirty="0"/>
              <a:t>, </a:t>
            </a:r>
            <a:r>
              <a:rPr lang="en-US" b="0" dirty="0">
                <a:solidFill>
                  <a:srgbClr val="FF0000"/>
                </a:solidFill>
              </a:rPr>
              <a:t>issues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FA2C0-71E0-40FD-8E10-C51B0D7B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0A8F7-5105-4781-855B-1B8A423726AB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02C6D-768A-47BA-94C0-0FCE125A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77D8225-45FD-49ED-AB70-58FF2978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Ram Dhuley | WG4 Cryogenic Distribution System | PIP-II Technical Meetings Closeout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307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283C65-F8B6-43AE-8F6C-F8037463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2: Redesign of ITL components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4C82-04EA-4D47-B173-ADA6FA30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0A8F7-5105-4781-855B-1B8A423726AB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BDABC-6471-496D-8A17-FD0397E3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115040-1CB3-414F-B749-173BC3F4C690}"/>
              </a:ext>
            </a:extLst>
          </p:cNvPr>
          <p:cNvGrpSpPr/>
          <p:nvPr/>
        </p:nvGrpSpPr>
        <p:grpSpPr>
          <a:xfrm>
            <a:off x="857256" y="792531"/>
            <a:ext cx="10234386" cy="5630627"/>
            <a:chOff x="857256" y="792531"/>
            <a:chExt cx="10234386" cy="5630627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D14CEE25-5372-401D-A5BB-26A8BC34E195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256" y="792531"/>
              <a:ext cx="9896615" cy="563062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A2C792-B4D3-4BA2-B882-B41261591E48}"/>
                </a:ext>
              </a:extLst>
            </p:cNvPr>
            <p:cNvSpPr txBox="1"/>
            <p:nvPr/>
          </p:nvSpPr>
          <p:spPr>
            <a:xfrm>
              <a:off x="9211376" y="2868328"/>
              <a:ext cx="1380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Twist module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72EE00-D57F-4A61-9065-D962BCEACC91}"/>
                </a:ext>
              </a:extLst>
            </p:cNvPr>
            <p:cNvSpPr txBox="1"/>
            <p:nvPr/>
          </p:nvSpPr>
          <p:spPr>
            <a:xfrm>
              <a:off x="9431444" y="4158832"/>
              <a:ext cx="16601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Vacuum bellows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9F9DC03-2B7B-4504-A10A-5F83EFFDAE57}"/>
                </a:ext>
              </a:extLst>
            </p:cNvPr>
            <p:cNvCxnSpPr/>
            <p:nvPr/>
          </p:nvCxnSpPr>
          <p:spPr>
            <a:xfrm>
              <a:off x="8537608" y="4158832"/>
              <a:ext cx="0" cy="197246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66544D-7366-489E-B84E-566DBD873156}"/>
                </a:ext>
              </a:extLst>
            </p:cNvPr>
            <p:cNvSpPr txBox="1"/>
            <p:nvPr/>
          </p:nvSpPr>
          <p:spPr>
            <a:xfrm>
              <a:off x="7889674" y="5583931"/>
              <a:ext cx="6479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~8 m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5D1D595-6950-4DC4-AA6F-5333EB4A3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1496" y="3072458"/>
              <a:ext cx="251204" cy="35654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668D255-A84E-4C6C-9D07-0432366C9E3B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8973956" y="4158833"/>
              <a:ext cx="457488" cy="1692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14C8D72-0999-4596-AAE7-CA436849DFD0}"/>
              </a:ext>
            </a:extLst>
          </p:cNvPr>
          <p:cNvSpPr txBox="1"/>
          <p:nvPr/>
        </p:nvSpPr>
        <p:spPr>
          <a:xfrm>
            <a:off x="304805" y="4045330"/>
            <a:ext cx="80373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05050"/>
                </a:solidFill>
                <a:latin typeface="Helvetica"/>
              </a:rPr>
              <a:t>Issues to be resolved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5050"/>
                </a:solidFill>
                <a:latin typeface="Helvetica"/>
              </a:rPr>
              <a:t>Twist module and vacuum bellows located in a narrow vertical shaft, several meters above tunnel floor</a:t>
            </a:r>
          </a:p>
          <a:p>
            <a:pPr marL="800100" lvl="1" indent="-342900">
              <a:buFont typeface="Helvetica" panose="020B0604020202020204" pitchFamily="34" charset="0"/>
              <a:buChar char="−"/>
            </a:pPr>
            <a:r>
              <a:rPr lang="en-US" sz="2000" dirty="0">
                <a:solidFill>
                  <a:srgbClr val="505050"/>
                </a:solidFill>
                <a:latin typeface="Helvetica"/>
              </a:rPr>
              <a:t>Welding will be difficult (contract welders may decline taking such a job)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B289EEC-D5C2-48DF-9AD4-EF73EEB8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Ram Dhuley | WG4 Cryogenic Distribution System | PIP-II Technical Meetings Closeout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479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283C65-F8B6-43AE-8F6C-F8037463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2: Redesign of DVB components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4C82-04EA-4D47-B173-ADA6FA30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0A8F7-5105-4781-855B-1B8A423726AB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BDABC-6471-496D-8A17-FD0397E3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9ADF8-1B03-46DF-AC77-2D49C8DB3FB7}"/>
              </a:ext>
            </a:extLst>
          </p:cNvPr>
          <p:cNvSpPr txBox="1"/>
          <p:nvPr/>
        </p:nvSpPr>
        <p:spPr>
          <a:xfrm>
            <a:off x="581030" y="953734"/>
            <a:ext cx="8367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05050"/>
                </a:solidFill>
                <a:latin typeface="Helvetica"/>
              </a:rPr>
              <a:t>Warm valves appear to be cluttered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05050"/>
                </a:solidFill>
                <a:latin typeface="Helvetica"/>
              </a:rPr>
              <a:t>Accessibility needs to be checked for manual operation and servicing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1899037-73C0-4C01-9FE4-692194F7DB38}"/>
              </a:ext>
            </a:extLst>
          </p:cNvPr>
          <p:cNvGrpSpPr/>
          <p:nvPr/>
        </p:nvGrpSpPr>
        <p:grpSpPr>
          <a:xfrm>
            <a:off x="137675" y="2036505"/>
            <a:ext cx="7697290" cy="4193076"/>
            <a:chOff x="137675" y="1961185"/>
            <a:chExt cx="7697290" cy="4193076"/>
          </a:xfrm>
        </p:grpSpPr>
        <p:pic>
          <p:nvPicPr>
            <p:cNvPr id="8" name="Obraz 3">
              <a:extLst>
                <a:ext uri="{FF2B5EF4-FFF2-40B4-BE49-F238E27FC236}">
                  <a16:creationId xmlns:a16="http://schemas.microsoft.com/office/drawing/2014/main" id="{A82E1740-5F2E-460A-8518-E079BFE32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75" y="1961185"/>
              <a:ext cx="7697290" cy="419307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C320E7-54ED-41E5-98C5-2461A496970A}"/>
                </a:ext>
              </a:extLst>
            </p:cNvPr>
            <p:cNvSpPr txBox="1"/>
            <p:nvPr/>
          </p:nvSpPr>
          <p:spPr>
            <a:xfrm>
              <a:off x="388529" y="5689030"/>
              <a:ext cx="3593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CDS Distribution Valve Box (DVB)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1B81646-A264-4441-A6D4-6C59D81E7AD7}"/>
              </a:ext>
            </a:extLst>
          </p:cNvPr>
          <p:cNvSpPr txBox="1"/>
          <p:nvPr/>
        </p:nvSpPr>
        <p:spPr>
          <a:xfrm>
            <a:off x="8046990" y="2166116"/>
            <a:ext cx="40522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05050"/>
                </a:solidFill>
                <a:latin typeface="Helvetica"/>
              </a:rPr>
              <a:t>Excessive load at the DVB-CP vacuum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05050"/>
                </a:solidFill>
                <a:latin typeface="Helvetica"/>
              </a:rPr>
              <a:t>The connecting branch needs an expansion joint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D1DC45-70D1-41E1-B5DA-482059FDF4CB}"/>
              </a:ext>
            </a:extLst>
          </p:cNvPr>
          <p:cNvSpPr/>
          <p:nvPr/>
        </p:nvSpPr>
        <p:spPr>
          <a:xfrm>
            <a:off x="2165684" y="2691508"/>
            <a:ext cx="2396691" cy="1870867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47CDAE-8844-4F4B-8D38-B77BDE486BC6}"/>
              </a:ext>
            </a:extLst>
          </p:cNvPr>
          <p:cNvCxnSpPr/>
          <p:nvPr/>
        </p:nvCxnSpPr>
        <p:spPr>
          <a:xfrm>
            <a:off x="2329314" y="1717589"/>
            <a:ext cx="798897" cy="8523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3597D6F-B8B8-4BB6-8D32-54AFF8F48A11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852160" y="2889391"/>
            <a:ext cx="2194830" cy="6272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7FBFCD2-BEAF-4ACB-8B37-78B95153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Ram Dhuley | WG4 Cryogenic Distribution System | PIP-II Technical Meetings Closeout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29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283C65-F8B6-43AE-8F6C-F8037463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2: Redesign for installation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4C82-04EA-4D47-B173-ADA6FA30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0A8F7-5105-4781-855B-1B8A423726AB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BDABC-6471-496D-8A17-FD0397E3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C88D10-93DA-4739-AA84-9D5B71FDC615}"/>
              </a:ext>
            </a:extLst>
          </p:cNvPr>
          <p:cNvSpPr txBox="1"/>
          <p:nvPr/>
        </p:nvSpPr>
        <p:spPr>
          <a:xfrm>
            <a:off x="578882" y="730674"/>
            <a:ext cx="987962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05050"/>
                </a:solidFill>
                <a:latin typeface="Helvetica"/>
              </a:rPr>
              <a:t>Elbows connections on the Intermediate Transfer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5050"/>
                </a:solidFill>
                <a:latin typeface="Helvetica"/>
              </a:rPr>
              <a:t>The current design</a:t>
            </a:r>
          </a:p>
          <a:p>
            <a:pPr marL="800100" lvl="1" indent="-342900">
              <a:buFont typeface="Helvetica" panose="020B0604020202020204" pitchFamily="34" charset="0"/>
              <a:buChar char="−"/>
            </a:pPr>
            <a:r>
              <a:rPr lang="en-US" sz="2000" dirty="0">
                <a:solidFill>
                  <a:srgbClr val="505050"/>
                </a:solidFill>
                <a:latin typeface="Helvetica"/>
              </a:rPr>
              <a:t>Straight modules and elbow components to be made in production (at vendor)</a:t>
            </a:r>
          </a:p>
          <a:p>
            <a:pPr marL="800100" lvl="1" indent="-342900">
              <a:buFont typeface="Helvetica" panose="020B0604020202020204" pitchFamily="34" charset="0"/>
              <a:buChar char="−"/>
            </a:pPr>
            <a:r>
              <a:rPr lang="en-US" sz="2000" dirty="0">
                <a:solidFill>
                  <a:srgbClr val="505050"/>
                </a:solidFill>
                <a:latin typeface="Helvetica"/>
              </a:rPr>
              <a:t>The components are then shipped to Fermilab</a:t>
            </a:r>
          </a:p>
          <a:p>
            <a:pPr marL="800100" lvl="1" indent="-342900">
              <a:buFont typeface="Helvetica" panose="020B0604020202020204" pitchFamily="34" charset="0"/>
              <a:buChar char="−"/>
            </a:pPr>
            <a:r>
              <a:rPr lang="en-US" sz="2000" dirty="0">
                <a:solidFill>
                  <a:srgbClr val="505050"/>
                </a:solidFill>
                <a:latin typeface="Helvetica"/>
              </a:rPr>
              <a:t>Final machining done at the installation site</a:t>
            </a:r>
          </a:p>
          <a:p>
            <a:pPr marL="800100" lvl="1" indent="-342900">
              <a:buFont typeface="Helvetica" panose="020B0604020202020204" pitchFamily="34" charset="0"/>
              <a:buChar char="−"/>
            </a:pPr>
            <a:r>
              <a:rPr lang="en-US" sz="2000" dirty="0">
                <a:solidFill>
                  <a:srgbClr val="505050"/>
                </a:solidFill>
                <a:latin typeface="Helvetica"/>
              </a:rPr>
              <a:t>Elbow connection is made as depicted below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72DA6E-8E51-4E12-8EE9-8891CE5052D2}"/>
              </a:ext>
            </a:extLst>
          </p:cNvPr>
          <p:cNvGrpSpPr/>
          <p:nvPr/>
        </p:nvGrpSpPr>
        <p:grpSpPr>
          <a:xfrm>
            <a:off x="982436" y="2935654"/>
            <a:ext cx="10541792" cy="2302530"/>
            <a:chOff x="982436" y="2935654"/>
            <a:chExt cx="10541792" cy="2302530"/>
          </a:xfrm>
        </p:grpSpPr>
        <p:pic>
          <p:nvPicPr>
            <p:cNvPr id="7" name="Obraz 14">
              <a:extLst>
                <a:ext uri="{FF2B5EF4-FFF2-40B4-BE49-F238E27FC236}">
                  <a16:creationId xmlns:a16="http://schemas.microsoft.com/office/drawing/2014/main" id="{5EFF122C-5587-4F41-AE10-E0CEC7D4BB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454" t="13299" r="18967" b="16459"/>
            <a:stretch/>
          </p:blipFill>
          <p:spPr bwMode="auto">
            <a:xfrm>
              <a:off x="982436" y="2935654"/>
              <a:ext cx="2171701" cy="22347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Obraz 10">
              <a:extLst>
                <a:ext uri="{FF2B5EF4-FFF2-40B4-BE49-F238E27FC236}">
                  <a16:creationId xmlns:a16="http://schemas.microsoft.com/office/drawing/2014/main" id="{EED37E15-8E64-4D0C-A266-18968A50D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464" t="12312" r="20493" b="11805"/>
            <a:stretch/>
          </p:blipFill>
          <p:spPr bwMode="auto">
            <a:xfrm>
              <a:off x="3574029" y="2935654"/>
              <a:ext cx="2292491" cy="22347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71093DD0-48BE-4E55-8C3E-33BD3ACBCF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983" t="17036" r="10629" b="2333"/>
            <a:stretch/>
          </p:blipFill>
          <p:spPr bwMode="auto">
            <a:xfrm>
              <a:off x="6281360" y="3002329"/>
              <a:ext cx="2535537" cy="22358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7BA3D70-BEAB-4042-B1D5-522658F0D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31737" y="2935655"/>
              <a:ext cx="2292491" cy="2281398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20EB8F5-C6B5-451E-9A7D-576D84CD10C3}"/>
              </a:ext>
            </a:extLst>
          </p:cNvPr>
          <p:cNvSpPr txBox="1"/>
          <p:nvPr/>
        </p:nvSpPr>
        <p:spPr>
          <a:xfrm>
            <a:off x="578881" y="5086275"/>
            <a:ext cx="100703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05050"/>
                </a:solidFill>
                <a:latin typeface="Helvetica"/>
              </a:rPr>
              <a:t>Issues to be discussed/resolved</a:t>
            </a:r>
          </a:p>
          <a:p>
            <a:pPr marL="800100" lvl="1" indent="-342900">
              <a:buFont typeface="Helvetica" panose="020B0604020202020204" pitchFamily="34" charset="0"/>
              <a:buChar char="−"/>
            </a:pPr>
            <a:r>
              <a:rPr lang="en-US" sz="2000" dirty="0">
                <a:solidFill>
                  <a:srgbClr val="505050"/>
                </a:solidFill>
                <a:latin typeface="Helvetica"/>
              </a:rPr>
              <a:t>Field installation looks complicated, especially for the elbow in the vertical plain</a:t>
            </a:r>
          </a:p>
          <a:p>
            <a:pPr marL="800100" lvl="1" indent="-342900">
              <a:buFont typeface="Helvetica" panose="020B0604020202020204" pitchFamily="34" charset="0"/>
              <a:buChar char="−"/>
            </a:pPr>
            <a:r>
              <a:rPr lang="en-US" sz="2000" dirty="0">
                <a:solidFill>
                  <a:srgbClr val="505050"/>
                </a:solidFill>
                <a:latin typeface="Helvetica"/>
              </a:rPr>
              <a:t>Is expansion joint pre-stressing necessary to align the interconnecting pipes?</a:t>
            </a:r>
          </a:p>
          <a:p>
            <a:pPr marL="800100" lvl="1" indent="-342900">
              <a:buFont typeface="Helvetica" panose="020B0604020202020204" pitchFamily="34" charset="0"/>
              <a:buChar char="−"/>
            </a:pPr>
            <a:r>
              <a:rPr lang="en-US" sz="2000" dirty="0">
                <a:solidFill>
                  <a:srgbClr val="505050"/>
                </a:solidFill>
                <a:latin typeface="Helvetica"/>
              </a:rPr>
              <a:t>Can elbows be also made in production (at vendor) to minimize in-field welding?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F74678B-0E0B-4DD3-9ACD-67A9A2AD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Ram Dhuley | WG4 Cryogenic Distribution System | PIP-II Technical Meetings Closeout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014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92FBFD-9BAD-4C50-8FED-04C13A590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5676895" cy="5059363"/>
          </a:xfrm>
        </p:spPr>
        <p:txBody>
          <a:bodyPr/>
          <a:lstStyle/>
          <a:p>
            <a:r>
              <a:rPr lang="en-US" dirty="0"/>
              <a:t>WUST engineers have ‘cracked the ASME code’ mechanical design aspects</a:t>
            </a:r>
          </a:p>
          <a:p>
            <a:pPr lvl="1"/>
            <a:r>
              <a:rPr lang="en-US" dirty="0"/>
              <a:t>Good understanding of the similarities and differences between design calculations, allowable stresses, load case and combinations, available FEA methods</a:t>
            </a:r>
          </a:p>
          <a:p>
            <a:r>
              <a:rPr lang="en-US" dirty="0"/>
              <a:t>WUST needs to work with Fermilab to further understand</a:t>
            </a:r>
          </a:p>
          <a:p>
            <a:pPr lvl="1"/>
            <a:r>
              <a:rPr lang="en-US" dirty="0"/>
              <a:t>Fabrication, in-field testing, QA/QC clauses of ASME</a:t>
            </a:r>
          </a:p>
          <a:p>
            <a:pPr lvl="1"/>
            <a:r>
              <a:rPr lang="en-US" dirty="0"/>
              <a:t>ASME pressure relief calculation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283C65-F8B6-43AE-8F6C-F8037463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3: Further work on EN vs ASME comparison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4C82-04EA-4D47-B173-ADA6FA30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0A8F7-5105-4781-855B-1B8A423726AB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BDABC-6471-496D-8A17-FD0397E3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9C1756-1AF3-4BD5-BBAE-473D02F14AC4}"/>
              </a:ext>
            </a:extLst>
          </p:cNvPr>
          <p:cNvGrpSpPr/>
          <p:nvPr/>
        </p:nvGrpSpPr>
        <p:grpSpPr>
          <a:xfrm>
            <a:off x="6606472" y="1766839"/>
            <a:ext cx="5379611" cy="3324322"/>
            <a:chOff x="3406194" y="2828828"/>
            <a:chExt cx="5379611" cy="33243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F5D08E-4495-4782-9D6B-4E5C70ECCE6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06194" y="2828828"/>
              <a:ext cx="5379611" cy="332432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A1C67F-5BF6-4668-95B7-33D47CB7CF46}"/>
                </a:ext>
              </a:extLst>
            </p:cNvPr>
            <p:cNvSpPr txBox="1"/>
            <p:nvPr/>
          </p:nvSpPr>
          <p:spPr>
            <a:xfrm>
              <a:off x="3406194" y="3152397"/>
              <a:ext cx="1241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Example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4867E2-9571-4F31-ADDB-17568651B35E}"/>
              </a:ext>
            </a:extLst>
          </p:cNvPr>
          <p:cNvCxnSpPr/>
          <p:nvPr/>
        </p:nvCxnSpPr>
        <p:spPr>
          <a:xfrm flipV="1">
            <a:off x="5257800" y="3810000"/>
            <a:ext cx="1543050" cy="990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1DE41A2-27CA-43BA-A007-67128842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Ram Dhuley | WG4 Cryogenic Distribution System | PIP-II Technical Meetings Closeout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100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92FBFD-9BAD-4C50-8FED-04C13A590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WUST confident on conduction-cooled CDS thermal shield design</a:t>
            </a:r>
          </a:p>
          <a:p>
            <a:pPr lvl="1"/>
            <a:r>
              <a:rPr lang="en-US" dirty="0"/>
              <a:t>First-hand data on flexible thermal straps used on the thermal shield for FAIR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283C65-F8B6-43AE-8F6C-F8037463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3: WUST proposal for CDS Thermal Shield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4C82-04EA-4D47-B173-ADA6FA30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0A8F7-5105-4781-855B-1B8A423726AB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BDABC-6471-496D-8A17-FD0397E3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93AAB-310B-4FE8-B0AF-A7BE6BF0B6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844" y="2018665"/>
            <a:ext cx="6115050" cy="3780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A97B15-96CF-4EDB-B38F-B4E768F1E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6"/>
          <a:stretch/>
        </p:blipFill>
        <p:spPr>
          <a:xfrm>
            <a:off x="6610863" y="2018665"/>
            <a:ext cx="5181087" cy="3956951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54BEEAA-5C80-490D-8E46-9E70BE04D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Ram Dhuley | WG4 Cryogenic Distribution System | PIP-II Technical Meetings Closeout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48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92FBFD-9BAD-4C50-8FED-04C13A590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issues with thermal straps and conduction-cooling</a:t>
            </a:r>
          </a:p>
          <a:p>
            <a:pPr lvl="1"/>
            <a:r>
              <a:rPr lang="en-US" dirty="0"/>
              <a:t>PIP-II CDS TS will need 100s of straps (perhaps &gt;1000)</a:t>
            </a:r>
          </a:p>
          <a:p>
            <a:pPr lvl="2"/>
            <a:r>
              <a:rPr lang="en-US" dirty="0"/>
              <a:t>Cost can be an issue</a:t>
            </a:r>
          </a:p>
          <a:p>
            <a:pPr lvl="1"/>
            <a:r>
              <a:rPr lang="en-US" dirty="0"/>
              <a:t>Quality control of strap fabrication needs to be properly thought out and expertly vetted</a:t>
            </a:r>
          </a:p>
          <a:p>
            <a:pPr lvl="2"/>
            <a:r>
              <a:rPr lang="en-US" dirty="0"/>
              <a:t>Minimize thermal resistance at pressure contacts</a:t>
            </a:r>
          </a:p>
          <a:p>
            <a:pPr lvl="2"/>
            <a:r>
              <a:rPr lang="en-US" dirty="0"/>
              <a:t>Cleanliness of surfaces to be weld; proper design of Al-Al welds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283C65-F8B6-43AE-8F6C-F8037463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3: Further work CDS Thermal Shield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4C82-04EA-4D47-B173-ADA6FA30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0A8F7-5105-4781-855B-1B8A423726AB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BDABC-6471-496D-8A17-FD0397E3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Obraz 55">
            <a:extLst>
              <a:ext uri="{FF2B5EF4-FFF2-40B4-BE49-F238E27FC236}">
                <a16:creationId xmlns:a16="http://schemas.microsoft.com/office/drawing/2014/main" id="{9FA986F8-AE3B-4BC6-80F2-A4F4880471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487"/>
          <a:stretch/>
        </p:blipFill>
        <p:spPr>
          <a:xfrm rot="5400000">
            <a:off x="2050108" y="2510493"/>
            <a:ext cx="2842066" cy="456247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32E1CE8-55EA-4A72-BE6A-474E76303DF2}"/>
              </a:ext>
            </a:extLst>
          </p:cNvPr>
          <p:cNvGrpSpPr/>
          <p:nvPr/>
        </p:nvGrpSpPr>
        <p:grpSpPr>
          <a:xfrm>
            <a:off x="6638930" y="3370696"/>
            <a:ext cx="4067170" cy="2842381"/>
            <a:chOff x="6086480" y="3370696"/>
            <a:chExt cx="4067170" cy="2842381"/>
          </a:xfrm>
        </p:grpSpPr>
        <p:pic>
          <p:nvPicPr>
            <p:cNvPr id="11" name="Obraz 33">
              <a:extLst>
                <a:ext uri="{FF2B5EF4-FFF2-40B4-BE49-F238E27FC236}">
                  <a16:creationId xmlns:a16="http://schemas.microsoft.com/office/drawing/2014/main" id="{B91F6153-D24B-495C-9DF6-0939005E1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3370696"/>
              <a:ext cx="4057650" cy="284238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FACE66-E39D-4BF7-9339-F21898E6E472}"/>
                </a:ext>
              </a:extLst>
            </p:cNvPr>
            <p:cNvSpPr txBox="1"/>
            <p:nvPr/>
          </p:nvSpPr>
          <p:spPr>
            <a:xfrm>
              <a:off x="6086480" y="3380281"/>
              <a:ext cx="24871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Al-Cu pressed contact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52DA3A-FA11-4369-A113-E21AFCD93794}"/>
                </a:ext>
              </a:extLst>
            </p:cNvPr>
            <p:cNvSpPr txBox="1"/>
            <p:nvPr/>
          </p:nvSpPr>
          <p:spPr>
            <a:xfrm>
              <a:off x="6225513" y="5691110"/>
              <a:ext cx="12759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Al-Al weld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0A14ABC-2681-4B79-95E5-2BE7FF0BA719}"/>
                </a:ext>
              </a:extLst>
            </p:cNvPr>
            <p:cNvCxnSpPr/>
            <p:nvPr/>
          </p:nvCxnSpPr>
          <p:spPr>
            <a:xfrm>
              <a:off x="6486525" y="3780391"/>
              <a:ext cx="752475" cy="658259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D8248F-07AB-47DD-933A-BF46628138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5670" y="4874133"/>
              <a:ext cx="347092" cy="791290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AC7BB2F-8ED8-4DD2-B893-455ED5E6D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Ram Dhuley | WG4 Cryogenic Distribution System | PIP-II Technical Meetings Closeout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5000610"/>
      </p:ext>
    </p:extLst>
  </p:cSld>
  <p:clrMapOvr>
    <a:masterClrMapping/>
  </p:clrMapOvr>
</p:sld>
</file>

<file path=ppt/theme/theme1.xml><?xml version="1.0" encoding="utf-8"?>
<a:theme xmlns:a="http://schemas.openxmlformats.org/drawingml/2006/main" name="2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15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AE48FE3BC64A4EBEF429F9D3F9C76C" ma:contentTypeVersion="2" ma:contentTypeDescription="Create a new document." ma:contentTypeScope="" ma:versionID="e2598185c17d8705bd9b4328fde6e49a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eb39db0f14a15b2719f29e807ba09100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2DC492-B001-4850-9022-C26CA9CE827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C593B4-E5C1-4B33-9AE7-168A237876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bd67544a-4fdc-43d0-a9af-82cf53222c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75247</TotalTime>
  <Words>839</Words>
  <Application>Microsoft Office PowerPoint</Application>
  <PresentationFormat>Widescreen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</vt:lpstr>
      <vt:lpstr>Lucida Grande</vt:lpstr>
      <vt:lpstr>Wingdings</vt:lpstr>
      <vt:lpstr>2_Fermilab_PPT_090915</vt:lpstr>
      <vt:lpstr>15_Fermilab_PPT_090915</vt:lpstr>
      <vt:lpstr>PowerPoint Presentation</vt:lpstr>
      <vt:lpstr>Session Agenda Overview</vt:lpstr>
      <vt:lpstr>Key Takeaways (positives, issues)</vt:lpstr>
      <vt:lpstr>DAY 2: Redesign of ITL components</vt:lpstr>
      <vt:lpstr>DAY 2: Redesign of DVB components</vt:lpstr>
      <vt:lpstr>DAY 2: Redesign for installation</vt:lpstr>
      <vt:lpstr>DAY 3: Further work on EN vs ASME comparison</vt:lpstr>
      <vt:lpstr>DAY 3: WUST proposal for CDS Thermal Shield design</vt:lpstr>
      <vt:lpstr>DAY 3: Further work CDS Thermal Shield design</vt:lpstr>
      <vt:lpstr>Path Forward/Next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Ram Dhuley</cp:lastModifiedBy>
  <cp:revision>1841</cp:revision>
  <cp:lastPrinted>2020-01-24T20:57:46Z</cp:lastPrinted>
  <dcterms:created xsi:type="dcterms:W3CDTF">2019-12-16T19:54:36Z</dcterms:created>
  <dcterms:modified xsi:type="dcterms:W3CDTF">2022-07-25T14:50:48Z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0x010100ACAE48FE3BC64A4EBEF429F9D3F9C76C</vt:lpwstr>
  </property>
</Properties>
</file>