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8" r:id="rId3"/>
    <p:sldId id="269" r:id="rId4"/>
    <p:sldId id="263" r:id="rId5"/>
    <p:sldId id="260" r:id="rId6"/>
    <p:sldId id="275" r:id="rId7"/>
    <p:sldId id="271" r:id="rId8"/>
    <p:sldId id="296" r:id="rId9"/>
    <p:sldId id="272" r:id="rId10"/>
    <p:sldId id="295" r:id="rId11"/>
    <p:sldId id="270" r:id="rId12"/>
    <p:sldId id="274" r:id="rId13"/>
    <p:sldId id="276" r:id="rId14"/>
    <p:sldId id="261" r:id="rId15"/>
    <p:sldId id="277" r:id="rId16"/>
    <p:sldId id="278" r:id="rId17"/>
    <p:sldId id="297" r:id="rId18"/>
    <p:sldId id="298" r:id="rId19"/>
    <p:sldId id="299" r:id="rId20"/>
    <p:sldId id="289" r:id="rId21"/>
    <p:sldId id="279" r:id="rId22"/>
    <p:sldId id="300" r:id="rId23"/>
    <p:sldId id="280" r:id="rId24"/>
    <p:sldId id="29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92" r:id="rId35"/>
    <p:sldId id="293" r:id="rId36"/>
    <p:sldId id="257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960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onnensn:Dropbox:2012:PPD%20Review%20May%208%202012:Sli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26717813438489"/>
          <c:y val="0.0352646671014218"/>
          <c:w val="0.832139336292904"/>
          <c:h val="0.833657655859426"/>
        </c:manualLayout>
      </c:layout>
      <c:scatterChart>
        <c:scatterStyle val="lineMarker"/>
        <c:ser>
          <c:idx val="1"/>
          <c:order val="0"/>
          <c:yVal>
            <c:numRef>
              <c:f>Sheet1!$C$3:$G$3</c:f>
              <c:numCache>
                <c:formatCode>General</c:formatCode>
                <c:ptCount val="5"/>
              </c:numCache>
            </c:numRef>
          </c:yVal>
        </c:ser>
        <c:ser>
          <c:idx val="8"/>
          <c:order val="1"/>
          <c:xVal>
            <c:numRef>
              <c:f>Sheet1!$C$2:$G$2</c:f>
              <c:numCache>
                <c:formatCode>dd\-mmm\-yy</c:formatCode>
                <c:ptCount val="5"/>
                <c:pt idx="0">
                  <c:v>39395.0</c:v>
                </c:pt>
                <c:pt idx="1">
                  <c:v>39416.0</c:v>
                </c:pt>
                <c:pt idx="2">
                  <c:v>39486.0</c:v>
                </c:pt>
                <c:pt idx="3">
                  <c:v>39532.0</c:v>
                </c:pt>
                <c:pt idx="4">
                  <c:v>39574.0</c:v>
                </c:pt>
              </c:numCache>
            </c:numRef>
          </c:xVal>
          <c:yVal>
            <c:numRef>
              <c:f>Sheet1!$C$10:$G$10</c:f>
              <c:numCache>
                <c:formatCode>dd\-mmm\-yy</c:formatCode>
                <c:ptCount val="5"/>
                <c:pt idx="0">
                  <c:v>39484.0</c:v>
                </c:pt>
                <c:pt idx="1">
                  <c:v>39543.0</c:v>
                </c:pt>
                <c:pt idx="2">
                  <c:v>39576.0</c:v>
                </c:pt>
                <c:pt idx="3">
                  <c:v>39576.0</c:v>
                </c:pt>
                <c:pt idx="4">
                  <c:v>39632.0</c:v>
                </c:pt>
              </c:numCache>
            </c:numRef>
          </c:yVal>
        </c:ser>
        <c:ser>
          <c:idx val="10"/>
          <c:order val="2"/>
          <c:xVal>
            <c:numRef>
              <c:f>Sheet1!$C$2:$G$2</c:f>
              <c:numCache>
                <c:formatCode>dd\-mmm\-yy</c:formatCode>
                <c:ptCount val="5"/>
                <c:pt idx="0">
                  <c:v>39395.0</c:v>
                </c:pt>
                <c:pt idx="1">
                  <c:v>39416.0</c:v>
                </c:pt>
                <c:pt idx="2">
                  <c:v>39486.0</c:v>
                </c:pt>
                <c:pt idx="3">
                  <c:v>39532.0</c:v>
                </c:pt>
                <c:pt idx="4">
                  <c:v>39574.0</c:v>
                </c:pt>
              </c:numCache>
            </c:numRef>
          </c:xVal>
          <c:yVal>
            <c:numRef>
              <c:f>Sheet1!$C$12:$G$12</c:f>
              <c:numCache>
                <c:formatCode>dd\-mmm\-yy</c:formatCode>
                <c:ptCount val="5"/>
                <c:pt idx="0">
                  <c:v>39528.0</c:v>
                </c:pt>
                <c:pt idx="1">
                  <c:v>39536.0</c:v>
                </c:pt>
                <c:pt idx="2">
                  <c:v>39569.0</c:v>
                </c:pt>
                <c:pt idx="3">
                  <c:v>39618.0</c:v>
                </c:pt>
                <c:pt idx="4">
                  <c:v>39701.0</c:v>
                </c:pt>
              </c:numCache>
            </c:numRef>
          </c:yVal>
        </c:ser>
        <c:ser>
          <c:idx val="11"/>
          <c:order val="3"/>
          <c:xVal>
            <c:numRef>
              <c:f>Sheet1!$C$2:$G$2</c:f>
              <c:numCache>
                <c:formatCode>dd\-mmm\-yy</c:formatCode>
                <c:ptCount val="5"/>
                <c:pt idx="0">
                  <c:v>39395.0</c:v>
                </c:pt>
                <c:pt idx="1">
                  <c:v>39416.0</c:v>
                </c:pt>
                <c:pt idx="2">
                  <c:v>39486.0</c:v>
                </c:pt>
                <c:pt idx="3">
                  <c:v>39532.0</c:v>
                </c:pt>
                <c:pt idx="4">
                  <c:v>39574.0</c:v>
                </c:pt>
              </c:numCache>
            </c:numRef>
          </c:xVal>
          <c:yVal>
            <c:numRef>
              <c:f>Sheet1!$C$13:$G$13</c:f>
              <c:numCache>
                <c:formatCode>dd\-mmm\-yy</c:formatCode>
                <c:ptCount val="5"/>
                <c:pt idx="0">
                  <c:v>39571.0</c:v>
                </c:pt>
                <c:pt idx="1">
                  <c:v>39571.0</c:v>
                </c:pt>
                <c:pt idx="2">
                  <c:v>39571.0</c:v>
                </c:pt>
                <c:pt idx="3">
                  <c:v>39604.0</c:v>
                </c:pt>
                <c:pt idx="4">
                  <c:v>39623.0</c:v>
                </c:pt>
              </c:numCache>
            </c:numRef>
          </c:yVal>
        </c:ser>
        <c:ser>
          <c:idx val="12"/>
          <c:order val="4"/>
          <c:xVal>
            <c:numRef>
              <c:f>Sheet1!$C$2:$G$2</c:f>
              <c:numCache>
                <c:formatCode>dd\-mmm\-yy</c:formatCode>
                <c:ptCount val="5"/>
                <c:pt idx="0">
                  <c:v>39395.0</c:v>
                </c:pt>
                <c:pt idx="1">
                  <c:v>39416.0</c:v>
                </c:pt>
                <c:pt idx="2">
                  <c:v>39486.0</c:v>
                </c:pt>
                <c:pt idx="3">
                  <c:v>39532.0</c:v>
                </c:pt>
                <c:pt idx="4">
                  <c:v>39574.0</c:v>
                </c:pt>
              </c:numCache>
            </c:numRef>
          </c:xVal>
          <c:yVal>
            <c:numRef>
              <c:f>Sheet1!$C$14:$G$14</c:f>
              <c:numCache>
                <c:formatCode>dd\-mmm\-yy</c:formatCode>
                <c:ptCount val="5"/>
                <c:pt idx="0">
                  <c:v>39575.0</c:v>
                </c:pt>
                <c:pt idx="1">
                  <c:v>39617.0</c:v>
                </c:pt>
                <c:pt idx="2">
                  <c:v>39557.0</c:v>
                </c:pt>
                <c:pt idx="3">
                  <c:v>39610.0</c:v>
                </c:pt>
                <c:pt idx="4">
                  <c:v>39610.0</c:v>
                </c:pt>
              </c:numCache>
            </c:numRef>
          </c:yVal>
        </c:ser>
        <c:ser>
          <c:idx val="14"/>
          <c:order val="5"/>
          <c:xVal>
            <c:numRef>
              <c:f>Sheet1!$C$2:$G$2</c:f>
              <c:numCache>
                <c:formatCode>dd\-mmm\-yy</c:formatCode>
                <c:ptCount val="5"/>
                <c:pt idx="0">
                  <c:v>39395.0</c:v>
                </c:pt>
                <c:pt idx="1">
                  <c:v>39416.0</c:v>
                </c:pt>
                <c:pt idx="2">
                  <c:v>39486.0</c:v>
                </c:pt>
                <c:pt idx="3">
                  <c:v>39532.0</c:v>
                </c:pt>
                <c:pt idx="4">
                  <c:v>39574.0</c:v>
                </c:pt>
              </c:numCache>
            </c:numRef>
          </c:xVal>
          <c:yVal>
            <c:numRef>
              <c:f>Sheet1!$C$16:$G$16</c:f>
              <c:numCache>
                <c:formatCode>dd\-mmm\-yy</c:formatCode>
                <c:ptCount val="5"/>
                <c:pt idx="0">
                  <c:v>39618.0</c:v>
                </c:pt>
                <c:pt idx="1">
                  <c:v>39662.0</c:v>
                </c:pt>
                <c:pt idx="2">
                  <c:v>39648.0</c:v>
                </c:pt>
                <c:pt idx="3">
                  <c:v>39673.0</c:v>
                </c:pt>
                <c:pt idx="4">
                  <c:v>39676.0</c:v>
                </c:pt>
              </c:numCache>
            </c:numRef>
          </c:yVal>
        </c:ser>
        <c:ser>
          <c:idx val="15"/>
          <c:order val="6"/>
          <c:xVal>
            <c:numRef>
              <c:f>Sheet1!$C$2:$G$2</c:f>
              <c:numCache>
                <c:formatCode>dd\-mmm\-yy</c:formatCode>
                <c:ptCount val="5"/>
                <c:pt idx="0">
                  <c:v>39395.0</c:v>
                </c:pt>
                <c:pt idx="1">
                  <c:v>39416.0</c:v>
                </c:pt>
                <c:pt idx="2">
                  <c:v>39486.0</c:v>
                </c:pt>
                <c:pt idx="3">
                  <c:v>39532.0</c:v>
                </c:pt>
                <c:pt idx="4">
                  <c:v>39574.0</c:v>
                </c:pt>
              </c:numCache>
            </c:numRef>
          </c:xVal>
          <c:yVal>
            <c:numRef>
              <c:f>Sheet1!$C$17:$G$17</c:f>
              <c:numCache>
                <c:formatCode>dd\-mmm\-yy</c:formatCode>
                <c:ptCount val="5"/>
                <c:pt idx="0">
                  <c:v>39639.0</c:v>
                </c:pt>
                <c:pt idx="1">
                  <c:v>39697.0</c:v>
                </c:pt>
                <c:pt idx="2">
                  <c:v>39683.0</c:v>
                </c:pt>
                <c:pt idx="3">
                  <c:v>39708.0</c:v>
                </c:pt>
                <c:pt idx="4">
                  <c:v>39722.0</c:v>
                </c:pt>
              </c:numCache>
            </c:numRef>
          </c:yVal>
        </c:ser>
        <c:ser>
          <c:idx val="16"/>
          <c:order val="7"/>
          <c:xVal>
            <c:numRef>
              <c:f>Sheet1!$C$2:$G$2</c:f>
              <c:numCache>
                <c:formatCode>dd\-mmm\-yy</c:formatCode>
                <c:ptCount val="5"/>
                <c:pt idx="0">
                  <c:v>39395.0</c:v>
                </c:pt>
                <c:pt idx="1">
                  <c:v>39416.0</c:v>
                </c:pt>
                <c:pt idx="2">
                  <c:v>39486.0</c:v>
                </c:pt>
                <c:pt idx="3">
                  <c:v>39532.0</c:v>
                </c:pt>
                <c:pt idx="4">
                  <c:v>39574.0</c:v>
                </c:pt>
              </c:numCache>
            </c:numRef>
          </c:xVal>
          <c:yVal>
            <c:numRef>
              <c:f>Sheet1!$C$18:$G$18</c:f>
              <c:numCache>
                <c:formatCode>dd\-mmm\-yy</c:formatCode>
                <c:ptCount val="5"/>
                <c:pt idx="1">
                  <c:v>39753.0</c:v>
                </c:pt>
                <c:pt idx="2">
                  <c:v>39739.0</c:v>
                </c:pt>
                <c:pt idx="3">
                  <c:v>39764.0</c:v>
                </c:pt>
                <c:pt idx="4">
                  <c:v>39778.0</c:v>
                </c:pt>
              </c:numCache>
            </c:numRef>
          </c:yVal>
        </c:ser>
        <c:axId val="501644904"/>
        <c:axId val="501648360"/>
      </c:scatterChart>
      <c:valAx>
        <c:axId val="501644904"/>
        <c:scaling>
          <c:orientation val="minMax"/>
          <c:max val="39575.0"/>
          <c:min val="39450.0"/>
        </c:scaling>
        <c:axPos val="b"/>
        <c:numFmt formatCode="mmm" sourceLinked="0"/>
        <c:majorTickMark val="cross"/>
        <c:minorTickMark val="cross"/>
        <c:tickLblPos val="nextTo"/>
        <c:spPr>
          <a:ln w="28575" cmpd="sng"/>
        </c:spPr>
        <c:txPr>
          <a:bodyPr/>
          <a:lstStyle/>
          <a:p>
            <a:pPr>
              <a:defRPr sz="1800"/>
            </a:pPr>
            <a:endParaRPr lang="en-US"/>
          </a:p>
        </c:txPr>
        <c:crossAx val="501648360"/>
        <c:crosses val="autoZero"/>
        <c:crossBetween val="midCat"/>
        <c:majorUnit val="30.0"/>
        <c:minorUnit val="10.0"/>
      </c:valAx>
      <c:valAx>
        <c:axId val="501648360"/>
        <c:scaling>
          <c:orientation val="minMax"/>
          <c:min val="39550.0"/>
        </c:scaling>
        <c:axPos val="l"/>
        <c:majorGridlines/>
        <c:numFmt formatCode="mmm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01644904"/>
        <c:crossesAt val="0.0"/>
        <c:crossBetween val="midCat"/>
        <c:majorUnit val="30.5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97B96-877A-9B45-9A7E-36929799AD49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D22AE-98E9-BC4D-A5E9-AA4081849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500AE-FFA9-EF48-991C-9FF6D6DAF4C7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6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103EB-697A-9F41-84A7-341403043E07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8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1C6624-57CB-944E-9FF5-D9D46C04B2E0}" type="slidenum">
              <a:rPr lang="en-US">
                <a:latin typeface="Times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9</a:t>
            </a:fld>
            <a:endParaRPr lang="en-US">
              <a:latin typeface="Time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382905-D591-6F40-99CE-50AFBDC0771A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11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AEAEE-4234-9748-948A-344A7D74ADA7}" type="slidenum">
              <a:rPr lang="en-US"/>
              <a:pPr/>
              <a:t>17</a:t>
            </a:fld>
            <a:endParaRPr lang="en-US"/>
          </a:p>
        </p:txBody>
      </p:sp>
      <p:sp>
        <p:nvSpPr>
          <p:cNvPr id="29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1C533-0189-1B46-A3CD-AA15CE2ED84C}" type="slidenum">
              <a:rPr lang="en-US"/>
              <a:pPr/>
              <a:t>18</a:t>
            </a:fld>
            <a:endParaRPr lang="en-US"/>
          </a:p>
        </p:txBody>
      </p:sp>
      <p:sp>
        <p:nvSpPr>
          <p:cNvPr id="307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4122B4-30AD-9547-BA1A-3ECDAC471F45}" type="slidenum">
              <a:rPr lang="en-US"/>
              <a:pPr/>
              <a:t>19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CC134-87B4-7946-B71F-AD9D9149E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2746-7B3F-DD4E-AAF4-961ADDA15564}" type="datetimeFigureOut">
              <a:rPr lang="en-US" smtClean="0"/>
              <a:pPr/>
              <a:t>5/18/12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01F98-FF93-0048-8CCC-C9E94777EE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indico.fnal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larizen.com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.png"/><Relationship Id="rId1" Type="http://schemas.openxmlformats.org/officeDocument/2006/relationships/video" Target="file://localhost/Users/sonnensn/Dropbox/talks/Talks/2009/Caltech/wimp_bubble.mov" TargetMode="Externa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640"/>
            <a:ext cx="7772400" cy="1470025"/>
          </a:xfrm>
        </p:spPr>
        <p:txBody>
          <a:bodyPr/>
          <a:lstStyle/>
          <a:p>
            <a:r>
              <a:rPr lang="en-US" dirty="0" smtClean="0"/>
              <a:t>COUPP-60 Safety Review: Project  Overview.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9123"/>
            <a:ext cx="6400800" cy="1752600"/>
          </a:xfrm>
        </p:spPr>
        <p:txBody>
          <a:bodyPr/>
          <a:lstStyle/>
          <a:p>
            <a:r>
              <a:rPr lang="en-US" dirty="0" smtClean="0"/>
              <a:t>Andrew Sonnenschein</a:t>
            </a:r>
          </a:p>
          <a:p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9238" y="3686219"/>
            <a:ext cx="145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18, 2012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PP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79" y="683816"/>
            <a:ext cx="3751798" cy="575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2971" y="940247"/>
            <a:ext cx="3088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Inner fused silica vessel containing CF3I and H2O. Has a flexible bellows element to equilibrate with external pressure.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Outer conventional steel pressure vessel.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Space between vessels filled with hydraulic working fluid (propylene glycol)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  <a:noFill/>
        </p:spPr>
        <p:txBody>
          <a:bodyPr/>
          <a:lstStyle/>
          <a:p>
            <a:pPr algn="ctr"/>
            <a:fld id="{DB6CBC23-4421-FE4D-8C32-CD7372F0EA7C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 algn="ctr"/>
              <a:t>11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83971" name="Title 1"/>
          <p:cNvSpPr>
            <a:spLocks/>
          </p:cNvSpPr>
          <p:nvPr/>
        </p:nvSpPr>
        <p:spPr bwMode="auto">
          <a:xfrm>
            <a:off x="2724423" y="-146532"/>
            <a:ext cx="626876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solidFill>
                  <a:srgbClr val="0000FF"/>
                </a:solidFill>
              </a:rPr>
              <a:t>COUPP-4 At </a:t>
            </a:r>
            <a:r>
              <a:rPr lang="en-US" sz="3200" dirty="0" smtClean="0">
                <a:solidFill>
                  <a:srgbClr val="0000FF"/>
                </a:solidFill>
              </a:rPr>
              <a:t>SNOLAB!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83972" name="Picture 5" descr="0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2113" y="1103313"/>
            <a:ext cx="3533775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Rectangle 10"/>
          <p:cNvSpPr>
            <a:spLocks noChangeArrowheads="1"/>
          </p:cNvSpPr>
          <p:nvPr/>
        </p:nvSpPr>
        <p:spPr bwMode="auto">
          <a:xfrm>
            <a:off x="166688" y="627679"/>
            <a:ext cx="518636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 sz="2000" dirty="0"/>
              <a:t> 4-kg </a:t>
            </a:r>
            <a:r>
              <a:rPr lang="en-US" sz="1800" dirty="0"/>
              <a:t>Detector transferred to SNOLAB in Summer 2010 after runs at </a:t>
            </a:r>
            <a:r>
              <a:rPr lang="en-US" sz="1800" dirty="0" err="1"/>
              <a:t>Fermilab</a:t>
            </a:r>
            <a:r>
              <a:rPr lang="en-US" sz="1800" dirty="0"/>
              <a:t> indicated that neutrons from cosmic rays had become limiting background.</a:t>
            </a:r>
            <a:endParaRPr lang="en-US" sz="1800" dirty="0" smtClean="0"/>
          </a:p>
          <a:p>
            <a:endParaRPr lang="en-US" sz="1800" dirty="0" smtClean="0"/>
          </a:p>
          <a:p>
            <a:pPr>
              <a:buFont typeface="Arial" pitchFamily="-84" charset="0"/>
              <a:buChar char="•"/>
            </a:pPr>
            <a:r>
              <a:rPr lang="en-US" sz="1800" dirty="0"/>
              <a:t> First physics run ended June </a:t>
            </a:r>
            <a:r>
              <a:rPr lang="en-US" sz="1800" dirty="0" smtClean="0"/>
              <a:t>2011</a:t>
            </a:r>
            <a:r>
              <a:rPr lang="en-US" dirty="0" smtClean="0"/>
              <a:t>. </a:t>
            </a:r>
            <a:r>
              <a:rPr lang="en-US" sz="1800" dirty="0" smtClean="0"/>
              <a:t>Important new physics result for spin-dependent WIMP search.</a:t>
            </a:r>
          </a:p>
          <a:p>
            <a:pPr>
              <a:buFont typeface="Arial" pitchFamily="-84" charset="0"/>
              <a:buChar char="•"/>
            </a:pPr>
            <a:endParaRPr lang="en-US" sz="1800" dirty="0" smtClean="0"/>
          </a:p>
          <a:p>
            <a:pPr>
              <a:buFont typeface="Arial" pitchFamily="-84" charset="0"/>
              <a:buChar char="•"/>
            </a:pPr>
            <a:r>
              <a:rPr lang="en-US" dirty="0" smtClean="0"/>
              <a:t> Discovery of unexpected sources of neutron backgrounds: glass windows, acoustic sensors. These are now being replaced with cleaner materials.</a:t>
            </a:r>
            <a:endParaRPr lang="en-US" sz="1800" dirty="0" smtClean="0"/>
          </a:p>
          <a:p>
            <a:endParaRPr lang="en-US" sz="1800" dirty="0"/>
          </a:p>
        </p:txBody>
      </p:sp>
      <p:pic>
        <p:nvPicPr>
          <p:cNvPr id="83974" name="Picture 6" descr="Text_1632_0_installing the l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6538" y="3871913"/>
            <a:ext cx="367665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Limit_SDp_Aug31_wProj-eps-converted-to.pdf"/>
          <p:cNvPicPr>
            <a:picLocks noChangeAspect="1"/>
          </p:cNvPicPr>
          <p:nvPr/>
        </p:nvPicPr>
        <p:blipFill>
          <a:blip r:embed="rId5"/>
          <a:srcRect l="6364" t="6154" r="4546" b="2461"/>
          <a:stretch>
            <a:fillRect/>
          </a:stretch>
        </p:blipFill>
        <p:spPr bwMode="auto">
          <a:xfrm>
            <a:off x="526649" y="3614613"/>
            <a:ext cx="4046210" cy="306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457200" y="-24959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COUPP-60</a:t>
            </a:r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4063883" y="2397125"/>
          <a:ext cx="4592637" cy="3444875"/>
        </p:xfrm>
        <a:graphic>
          <a:graphicData uri="http://schemas.openxmlformats.org/presentationml/2006/ole">
            <p:oleObj spid="_x0000_s44034" name="Document" r:id="rId3" imgW="3759200" imgH="2819400" progId="Word.Document.12">
              <p:link updateAutomatic="1"/>
            </p:oleObj>
          </a:graphicData>
        </a:graphic>
      </p:graphicFrame>
      <p:pic>
        <p:nvPicPr>
          <p:cNvPr id="96260" name="Picture 5" descr="BobAtD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36479"/>
            <a:ext cx="32893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Box 6"/>
          <p:cNvSpPr txBox="1">
            <a:spLocks noChangeArrowheads="1"/>
          </p:cNvSpPr>
          <p:nvPr/>
        </p:nvSpPr>
        <p:spPr bwMode="auto">
          <a:xfrm>
            <a:off x="266700" y="818634"/>
            <a:ext cx="82677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 dirty="0" smtClean="0"/>
              <a:t>  Scale up of COUPP-2/4kg concept to larger volume (60 kg nominal target mass)</a:t>
            </a:r>
          </a:p>
          <a:p>
            <a:pPr>
              <a:buFont typeface="Arial" pitchFamily="-84" charset="0"/>
              <a:buChar char="•"/>
            </a:pPr>
            <a:endParaRPr lang="en-US" sz="2000" dirty="0"/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1979613" y="1795229"/>
            <a:ext cx="1506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Outer Vessel</a:t>
            </a:r>
          </a:p>
        </p:txBody>
      </p:sp>
      <p:sp>
        <p:nvSpPr>
          <p:cNvPr id="96263" name="TextBox 8"/>
          <p:cNvSpPr txBox="1">
            <a:spLocks noChangeArrowheads="1"/>
          </p:cNvSpPr>
          <p:nvPr/>
        </p:nvSpPr>
        <p:spPr bwMode="auto">
          <a:xfrm>
            <a:off x="5776924" y="1980172"/>
            <a:ext cx="145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Inner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FloorLevelOperat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736" y="922812"/>
            <a:ext cx="8597496" cy="57212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44773" y="36633"/>
            <a:ext cx="4388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COUPP-60 System Test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8587" y="-188271"/>
            <a:ext cx="9702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COUPP-60 Current Status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070" y="893673"/>
            <a:ext cx="84143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2000" dirty="0" smtClean="0"/>
              <a:t>Testing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completed in Fall 2011, including runs above ground and runs at shallow depth (</a:t>
            </a:r>
            <a:r>
              <a:rPr lang="en-US" sz="2000" dirty="0" err="1" smtClean="0"/>
              <a:t>NuMI</a:t>
            </a:r>
            <a:r>
              <a:rPr lang="en-US" sz="2000" dirty="0" smtClean="0"/>
              <a:t> tunnel).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Revealed a number of problems which were described in May 8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(See slides on </a:t>
            </a:r>
            <a:r>
              <a:rPr lang="en-US" sz="2000" dirty="0" err="1" smtClean="0"/>
              <a:t>Indico</a:t>
            </a:r>
            <a:r>
              <a:rPr lang="en-US" sz="2000" dirty="0" smtClean="0"/>
              <a:t>). The problems included: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b="1" dirty="0" smtClean="0"/>
              <a:t>Chemical instability </a:t>
            </a:r>
            <a:r>
              <a:rPr lang="en-US" sz="2000" dirty="0" smtClean="0"/>
              <a:t>of CF3I target liquid under intense illumination.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Impurities in CF3I supply causing </a:t>
            </a:r>
            <a:r>
              <a:rPr lang="en-US" sz="2000" b="1" dirty="0" smtClean="0"/>
              <a:t>excess surface bubbling</a:t>
            </a:r>
            <a:r>
              <a:rPr lang="en-US" sz="2000" dirty="0" smtClean="0"/>
              <a:t>.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Some parts of chamber were poorly illuminated.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Video cameras were too slow and resolution not good enough.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Vulnerabilities in hydraulic system, including hydraulic hose failures, pump control problems.</a:t>
            </a:r>
          </a:p>
          <a:p>
            <a:pPr lvl="1"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A plan was proposed to DOE to fix problems and deploy the detector at SNOLAB. Proposal was funded in FY11-FY12.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I</a:t>
            </a:r>
            <a:r>
              <a:rPr lang="en-US" sz="2000" dirty="0" smtClean="0"/>
              <a:t>mplementation is underway (following slides)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10" y="-85477"/>
            <a:ext cx="8815590" cy="10471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Plan- As Proposed to DOE in FY11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10" y="902673"/>
            <a:ext cx="8815590" cy="559069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Produce a comprehensive safety plan for the SNOLAB installation of COUPP-60. The critical issue for this study is the strategy for avoiding high levels of human exposure to CF3I in case of equipment failures... 	</a:t>
            </a:r>
            <a:r>
              <a:rPr lang="en-US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ea typeface="Zapf Dingbats"/>
                <a:cs typeface="Zapf Dingbats"/>
              </a:rPr>
              <a:t>See Del </a:t>
            </a:r>
            <a:r>
              <a:rPr lang="en-US" sz="2000" dirty="0" err="1" smtClean="0">
                <a:solidFill>
                  <a:srgbClr val="0000FF"/>
                </a:solidFill>
                <a:latin typeface="+mj-lt"/>
                <a:ea typeface="Zapf Dingbats"/>
                <a:cs typeface="Zapf Dingbats"/>
              </a:rPr>
              <a:t>Allspach’s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ea typeface="Zapf Dingbats"/>
                <a:cs typeface="Zapf Dingbats"/>
              </a:rPr>
              <a:t> talk in this review. We propose additional ventilation equipment to mitigate risk of exposure.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</a:t>
            </a:r>
            <a:r>
              <a:rPr lang="en-US" sz="2000" dirty="0" smtClean="0"/>
              <a:t>ork with SNOLAB to complete utility lines and the COUPP water shielding tank to anticipate the arrival of the COUPP-60 detector. These items are primarily the responsibility of SNOLAB, with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providing interface requirements.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ea typeface="Zapf Dingbats"/>
                <a:cs typeface="Times New Roman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a typeface="Zapf Dingbats"/>
                <a:cs typeface="Times New Roman"/>
              </a:rPr>
              <a:t>Work in progress. Drawings finished (</a:t>
            </a:r>
            <a:r>
              <a:rPr lang="en-US" sz="2000" dirty="0" err="1" smtClean="0">
                <a:solidFill>
                  <a:srgbClr val="0000FF"/>
                </a:solidFill>
                <a:ea typeface="Zapf Dingbats"/>
                <a:cs typeface="Times New Roman"/>
              </a:rPr>
              <a:t>Ramberg’s</a:t>
            </a:r>
            <a:r>
              <a:rPr lang="en-US" sz="2000" dirty="0" smtClean="0">
                <a:solidFill>
                  <a:srgbClr val="0000FF"/>
                </a:solidFill>
                <a:ea typeface="Zapf Dingbats"/>
                <a:cs typeface="Times New Roman"/>
              </a:rPr>
              <a:t> Talk). Parts ordered. Assembly started </a:t>
            </a:r>
            <a:r>
              <a:rPr lang="en-US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Materials screening program for </a:t>
            </a:r>
            <a:r>
              <a:rPr lang="en-US" sz="2000" dirty="0" err="1" smtClean="0"/>
              <a:t>radiopurity</a:t>
            </a:r>
            <a:r>
              <a:rPr lang="en-US" sz="2000" dirty="0" smtClean="0"/>
              <a:t>.  Retrofitting and removal of internal neutron sources from both COUPP-4 and COUPP-60.  </a:t>
            </a:r>
            <a:r>
              <a:rPr lang="en-US" sz="2000" dirty="0" smtClean="0">
                <a:solidFill>
                  <a:srgbClr val="0000FF"/>
                </a:solidFill>
                <a:ea typeface="Zapf Dingbats"/>
                <a:cs typeface="Zapf Dingbats"/>
              </a:rPr>
              <a:t>After extensive </a:t>
            </a:r>
            <a:r>
              <a:rPr lang="en-US" sz="2000" dirty="0" err="1" smtClean="0">
                <a:solidFill>
                  <a:srgbClr val="0000FF"/>
                </a:solidFill>
                <a:ea typeface="Zapf Dingbats"/>
                <a:cs typeface="Zapf Dingbats"/>
              </a:rPr>
              <a:t>radiopurity</a:t>
            </a:r>
            <a:r>
              <a:rPr lang="en-US" sz="2000" dirty="0" smtClean="0">
                <a:solidFill>
                  <a:srgbClr val="0000FF"/>
                </a:solidFill>
                <a:ea typeface="Zapf Dingbats"/>
                <a:cs typeface="Zapf Dingbats"/>
              </a:rPr>
              <a:t> studies at U. Chicago, acoustic sensor material was fabricated at Virginia Tech. Sensors manufactured and test at IUSB. Now being installed on COUPP-4, with COUPP-60 sensors expected later in summer. Fused silica pressure vessel windows have been  procured for both detectors, with the COUPP-4 retrofit now complete. COUPP-60 windows arrived at </a:t>
            </a:r>
            <a:r>
              <a:rPr lang="en-US" sz="2000" dirty="0" err="1" smtClean="0">
                <a:solidFill>
                  <a:srgbClr val="0000FF"/>
                </a:solidFill>
                <a:ea typeface="Zapf Dingbats"/>
                <a:cs typeface="Zapf Dingbats"/>
              </a:rPr>
              <a:t>Fermilab</a:t>
            </a:r>
            <a:r>
              <a:rPr lang="en-US" sz="2000" dirty="0" smtClean="0">
                <a:solidFill>
                  <a:srgbClr val="0000FF"/>
                </a:solidFill>
                <a:ea typeface="Zapf Dingbats"/>
                <a:cs typeface="Zapf Dingbats"/>
              </a:rPr>
              <a:t> last week.</a:t>
            </a:r>
            <a:endParaRPr lang="en-US" sz="2000" dirty="0" smtClean="0"/>
          </a:p>
          <a:p>
            <a:pPr>
              <a:buFont typeface="+mj-lt"/>
              <a:buAutoNum type="arabicPeriod"/>
            </a:pPr>
            <a:endParaRPr lang="en-US" sz="2000" dirty="0" smtClean="0">
              <a:solidFill>
                <a:srgbClr val="0000FF"/>
              </a:solidFill>
              <a:latin typeface="Zapf Dingbats"/>
              <a:ea typeface="Zapf Dingbats"/>
              <a:cs typeface="Zapf Dingbats"/>
            </a:endParaRPr>
          </a:p>
          <a:p>
            <a:pPr>
              <a:buFont typeface="+mj-lt"/>
              <a:buAutoNum type="arabicPeriod"/>
            </a:pPr>
            <a:endParaRPr lang="en-US" sz="20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03" y="510515"/>
            <a:ext cx="8408969" cy="6066632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 smtClean="0"/>
              <a:t>Redesign of the COUPP illumination system to improve the quality of photography, while reducing the required amount of illumination power to a level which will avoid chemical changes in the CF3I.  Includes new LED illumination array and reflector panel. </a:t>
            </a:r>
            <a:r>
              <a:rPr lang="en-US" sz="2400" dirty="0" smtClean="0">
                <a:solidFill>
                  <a:srgbClr val="0000FF"/>
                </a:solidFill>
              </a:rPr>
              <a:t>Hardware is now complete, including </a:t>
            </a:r>
            <a:r>
              <a:rPr lang="en-US" sz="2400" dirty="0" err="1" smtClean="0">
                <a:solidFill>
                  <a:srgbClr val="0000FF"/>
                </a:solidFill>
              </a:rPr>
              <a:t>retroreflector</a:t>
            </a:r>
            <a:r>
              <a:rPr lang="en-US" sz="2400" dirty="0" smtClean="0">
                <a:solidFill>
                  <a:srgbClr val="0000FF"/>
                </a:solidFill>
              </a:rPr>
              <a:t> panel and LED illumination ring. Testing is planned in July on a full mockup of final optical system.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400" dirty="0" smtClean="0"/>
              <a:t>The video cameras will be replaced with higher frame rate, higher resolution cameras</a:t>
            </a:r>
            <a:r>
              <a:rPr lang="en-US" sz="2400" dirty="0" smtClean="0">
                <a:solidFill>
                  <a:srgbClr val="0000FF"/>
                </a:solidFill>
                <a:ea typeface="Zapf Dingbats"/>
                <a:cs typeface="Zapf Dingbats"/>
              </a:rPr>
              <a:t>. New camera has been chosen and testing has begun. Mounting hardware prototype is finished.</a:t>
            </a:r>
            <a:endParaRPr lang="en-US" sz="2400" dirty="0" smtClean="0"/>
          </a:p>
          <a:p>
            <a:pPr marL="514350" indent="-514350">
              <a:buFont typeface="+mj-lt"/>
              <a:buAutoNum type="arabicPeriod" startAt="4"/>
            </a:pPr>
            <a:r>
              <a:rPr lang="en-US" sz="2400" dirty="0" smtClean="0"/>
              <a:t>Continue R&amp;D on chemical purity and chemical compatibility issues, with goal of demonstrating stability of CF3I and acceptable levels of surface bubbling. </a:t>
            </a:r>
            <a:r>
              <a:rPr lang="en-US" sz="2400" dirty="0" err="1" smtClean="0">
                <a:solidFill>
                  <a:srgbClr val="0000FF"/>
                </a:solidFill>
              </a:rPr>
              <a:t>Benchtop</a:t>
            </a:r>
            <a:r>
              <a:rPr lang="en-US" sz="2400" dirty="0" smtClean="0">
                <a:solidFill>
                  <a:srgbClr val="0000FF"/>
                </a:solidFill>
              </a:rPr>
              <a:t> R&amp;D in 2011 indicated that addition of Na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SO</a:t>
            </a:r>
            <a:r>
              <a:rPr lang="en-US" sz="2400" baseline="-25000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 to water would prevent darkening of fluid by CF</a:t>
            </a:r>
            <a:r>
              <a:rPr lang="en-US" sz="2400" baseline="-25000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I photolysis. We also tested purification of CF</a:t>
            </a:r>
            <a:r>
              <a:rPr lang="en-US" sz="2400" baseline="-25000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I with molecular sieve, removing CO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 suspected to cause excess surface boiling. Both chemistry improvements were successfully tested in 2011 COUPP-60 run at </a:t>
            </a:r>
            <a:r>
              <a:rPr lang="en-US" sz="2400" dirty="0" err="1" smtClean="0">
                <a:solidFill>
                  <a:srgbClr val="0000FF"/>
                </a:solidFill>
              </a:rPr>
              <a:t>NuMI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400" dirty="0" smtClean="0">
              <a:solidFill>
                <a:srgbClr val="0000FF"/>
              </a:solidFill>
              <a:latin typeface="Zapf Dingbats"/>
              <a:ea typeface="Zapf Dingbats"/>
              <a:cs typeface="Zapf Dingbats"/>
            </a:endParaRPr>
          </a:p>
          <a:p>
            <a:pPr marL="514350" indent="-514350">
              <a:buFont typeface="+mj-lt"/>
              <a:buAutoNum type="arabicPeriod" startAt="4"/>
            </a:pPr>
            <a:endParaRPr lang="en-US" sz="2353" dirty="0" smtClean="0"/>
          </a:p>
          <a:p>
            <a:pPr>
              <a:buFont typeface="+mj-lt"/>
              <a:buAutoNum type="arabicPeriod" startAt="4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68648" y="120609"/>
            <a:ext cx="38385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Work Plan- Continued</a:t>
            </a:r>
            <a:endParaRPr lang="en-U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Dahl; May 8, 2012         COUPP60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73B9-E6E3-624C-9D88-C07C390DFCA0}" type="slidenum">
              <a:rPr lang="en-US"/>
              <a:pPr/>
              <a:t>17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/>
              <a:t>Optics Redesign Simulation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4267200" cy="4343400"/>
          </a:xfrm>
        </p:spPr>
        <p:txBody>
          <a:bodyPr/>
          <a:lstStyle/>
          <a:p>
            <a:r>
              <a:rPr lang="en-US" sz="2800"/>
              <a:t>4.4 pixels/mm</a:t>
            </a:r>
            <a:r>
              <a:rPr lang="en-US" sz="2800" baseline="30000"/>
              <a:t>2</a:t>
            </a:r>
            <a:r>
              <a:rPr lang="en-US" sz="2800"/>
              <a:t/>
            </a:r>
            <a:br>
              <a:rPr lang="en-US" sz="2800"/>
            </a:br>
            <a:r>
              <a:rPr lang="en-US" sz="2800"/>
              <a:t>(w/ 5.5 </a:t>
            </a:r>
            <a:r>
              <a:rPr lang="en-US" sz="2800">
                <a:sym typeface="Symbol" pitchFamily="-84" charset="2"/>
              </a:rPr>
              <a:t></a:t>
            </a:r>
            <a:r>
              <a:rPr lang="en-US" sz="2800"/>
              <a:t>m pixels on 6mm wide sensor)</a:t>
            </a:r>
          </a:p>
          <a:p>
            <a:pPr lvl="3"/>
            <a:endParaRPr lang="en-US" sz="1800"/>
          </a:p>
          <a:p>
            <a:r>
              <a:rPr lang="en-US" sz="2800"/>
              <a:t>38kg CF</a:t>
            </a:r>
            <a:r>
              <a:rPr lang="en-US" sz="2800" baseline="-25000"/>
              <a:t>3</a:t>
            </a:r>
            <a:r>
              <a:rPr lang="en-US" sz="2800"/>
              <a:t>I visible by bottom row (w/ 90</a:t>
            </a:r>
            <a:r>
              <a:rPr lang="en-US" sz="2800" baseline="30000"/>
              <a:t>o</a:t>
            </a:r>
            <a:r>
              <a:rPr lang="en-US" sz="2800"/>
              <a:t> field of view)</a:t>
            </a:r>
          </a:p>
          <a:p>
            <a:pPr lvl="3"/>
            <a:endParaRPr lang="en-US" sz="1800"/>
          </a:p>
          <a:p>
            <a:r>
              <a:rPr lang="en-US" sz="2800"/>
              <a:t>74kg CF</a:t>
            </a:r>
            <a:r>
              <a:rPr lang="en-US" sz="2800" baseline="-25000"/>
              <a:t>3</a:t>
            </a:r>
            <a:r>
              <a:rPr lang="en-US" sz="2800"/>
              <a:t>I visible by two rows</a:t>
            </a:r>
          </a:p>
        </p:txBody>
      </p:sp>
      <p:pic>
        <p:nvPicPr>
          <p:cNvPr id="7174" name="Picture 6" descr="YZvie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654050"/>
            <a:ext cx="4411663" cy="620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Dahl; May 8, 2012         COUPP60 Review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F100-88EC-2548-8F69-BA82BC7373AF}" type="slidenum">
              <a:rPr lang="en-US"/>
              <a:pPr/>
              <a:t>18</a:t>
            </a:fld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/>
              <a:t>Optics Redesign Simulation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42672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Typical angle on retro-reflector &lt; 30</a:t>
            </a:r>
            <a:r>
              <a:rPr lang="en-US" sz="2800" baseline="30000"/>
              <a:t>o</a:t>
            </a:r>
            <a:r>
              <a:rPr lang="en-US" sz="2800"/>
              <a:t/>
            </a:r>
            <a:br>
              <a:rPr lang="en-US" sz="2800"/>
            </a:br>
            <a:r>
              <a:rPr lang="en-US" sz="2800"/>
              <a:t>(&gt; 40% max intensity)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Complimentary views between cameras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Dim spots at edge of one view are near-center in second camera</a:t>
            </a:r>
          </a:p>
        </p:txBody>
      </p:sp>
      <p:pic>
        <p:nvPicPr>
          <p:cNvPr id="22532" name="Picture 4" descr="RetroReflector_botto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50" b="6250"/>
          <a:stretch>
            <a:fillRect/>
          </a:stretch>
        </p:blipFill>
        <p:spPr bwMode="auto">
          <a:xfrm>
            <a:off x="4191000" y="1066800"/>
            <a:ext cx="4953000" cy="5334000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6200" y="5029200"/>
            <a:ext cx="44211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Basler Ace, 1088x2048, 340fps</a:t>
            </a:r>
          </a:p>
          <a:p>
            <a:r>
              <a:rPr lang="en-US"/>
              <a:t>Computar 4-8mm 1/2” lens</a:t>
            </a:r>
            <a:br>
              <a:rPr lang="en-US"/>
            </a:br>
            <a:r>
              <a:rPr lang="en-US"/>
              <a:t>(5mm zoom shown)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Dahl; May 8, 2012         COUPP60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4B99C-A4AF-D04B-B252-9E3EAA6EF1BF}" type="slidenum">
              <a:rPr lang="en-US"/>
              <a:pPr/>
              <a:t>19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Camera Hexapod Mount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38862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6 degrees of freedom</a:t>
            </a:r>
          </a:p>
          <a:p>
            <a:pPr lvl="3"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Allows adapters for multiple camera models, will initially use Basler </a:t>
            </a:r>
            <a:r>
              <a:rPr lang="en-US" i="1"/>
              <a:t>Ace</a:t>
            </a:r>
            <a:r>
              <a:rPr lang="en-US"/>
              <a:t> with Computar 4-8mm lens</a:t>
            </a:r>
          </a:p>
        </p:txBody>
      </p:sp>
      <p:pic>
        <p:nvPicPr>
          <p:cNvPr id="8196" name="Picture 4" descr="Camera-hexapod-photo"/>
          <p:cNvPicPr>
            <a:picLocks noChangeAspect="1" noChangeArrowheads="1"/>
          </p:cNvPicPr>
          <p:nvPr/>
        </p:nvPicPr>
        <p:blipFill>
          <a:blip r:embed="rId3"/>
          <a:srcRect l="21304" t="16119" r="17560" b="7001"/>
          <a:stretch>
            <a:fillRect/>
          </a:stretch>
        </p:blipFill>
        <p:spPr bwMode="auto">
          <a:xfrm>
            <a:off x="4114800" y="1143000"/>
            <a:ext cx="50292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ico [COUPP]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588" t="27273" r="-18235" b="46364"/>
              <a:stretch>
                <a:fillRect/>
              </a:stretch>
            </p:blipFill>
          </mc:Choice>
          <mc:Fallback>
            <p:blipFill>
              <a:blip r:embed="rId3"/>
              <a:srcRect l="588" t="27273" r="-18235" b="46364"/>
              <a:stretch>
                <a:fillRect/>
              </a:stretch>
            </p:blipFill>
          </mc:Fallback>
        </mc:AlternateContent>
        <p:spPr>
          <a:xfrm>
            <a:off x="-275267" y="1685117"/>
            <a:ext cx="6979849" cy="2526801"/>
          </a:xfrm>
        </p:spPr>
      </p:pic>
      <p:sp>
        <p:nvSpPr>
          <p:cNvPr id="6" name="Rectangle 5"/>
          <p:cNvSpPr/>
          <p:nvPr/>
        </p:nvSpPr>
        <p:spPr>
          <a:xfrm>
            <a:off x="405298" y="212255"/>
            <a:ext cx="6299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https://indico.fnal.gov</a:t>
            </a:r>
            <a:r>
              <a:rPr lang="en-US" dirty="0" smtClean="0"/>
              <a:t> Then go to “Experiments” and “COUPP”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06045" y="4211918"/>
            <a:ext cx="4070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week’s review at </a:t>
            </a:r>
            <a:r>
              <a:rPr lang="en-US" dirty="0" err="1" smtClean="0"/>
              <a:t>Fermilab</a:t>
            </a:r>
            <a:r>
              <a:rPr lang="en-US" dirty="0" smtClean="0"/>
              <a:t>, focused on readiness for move to SNOLAB, including physics background issues not discussed today. Were the problems identified in testing phase at </a:t>
            </a:r>
            <a:r>
              <a:rPr lang="en-US" dirty="0" err="1" smtClean="0"/>
              <a:t>Fermilab</a:t>
            </a:r>
            <a:r>
              <a:rPr lang="en-US" dirty="0" smtClean="0"/>
              <a:t> sufficiently resolved to warrant move to SNOLAB now?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98363" y="1605200"/>
            <a:ext cx="39436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review, focused on risk identification and mitigation, especially safety-related risks, but also including risks that would significantly impact resource requirements and schedule.  What demands are made on SNOLAB?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3382822" y="2847517"/>
            <a:ext cx="1227792" cy="498296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3419458" y="3760987"/>
            <a:ext cx="1227792" cy="793715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75" y="-1269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COUPP-60 Tests at </a:t>
            </a:r>
            <a:r>
              <a:rPr lang="en-US" dirty="0" err="1" smtClean="0"/>
              <a:t>Fermilab</a:t>
            </a:r>
            <a:r>
              <a:rPr lang="en-US" dirty="0" smtClean="0"/>
              <a:t> in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745" y="1050640"/>
            <a:ext cx="6366164" cy="53801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Goals: avoid </a:t>
            </a:r>
            <a:r>
              <a:rPr lang="en-US" dirty="0" err="1" smtClean="0"/>
              <a:t>photodissociation</a:t>
            </a:r>
            <a:r>
              <a:rPr lang="en-US" dirty="0" smtClean="0"/>
              <a:t> of CF</a:t>
            </a:r>
            <a:r>
              <a:rPr lang="en-US" baseline="-25000" dirty="0" smtClean="0"/>
              <a:t>3</a:t>
            </a:r>
            <a:r>
              <a:rPr lang="en-US" dirty="0" smtClean="0"/>
              <a:t>I, reduce surface boiling:</a:t>
            </a:r>
          </a:p>
          <a:p>
            <a:pPr lvl="1"/>
            <a:r>
              <a:rPr lang="en-US" dirty="0" smtClean="0"/>
              <a:t>Added Na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3</a:t>
            </a:r>
            <a:r>
              <a:rPr lang="en-US" dirty="0" smtClean="0"/>
              <a:t> to water at 5 </a:t>
            </a:r>
            <a:r>
              <a:rPr lang="en-US" dirty="0" err="1" smtClean="0"/>
              <a:t>mMol</a:t>
            </a:r>
            <a:r>
              <a:rPr lang="en-US" dirty="0" smtClean="0"/>
              <a:t>/L.</a:t>
            </a:r>
          </a:p>
          <a:p>
            <a:pPr lvl="1"/>
            <a:r>
              <a:rPr lang="en-US" dirty="0" smtClean="0"/>
              <a:t>Removed CO</a:t>
            </a:r>
            <a:r>
              <a:rPr lang="en-US" baseline="-25000" dirty="0" smtClean="0"/>
              <a:t>2</a:t>
            </a:r>
            <a:r>
              <a:rPr lang="en-US" dirty="0" smtClean="0"/>
              <a:t> from CF3I with molecular sieve.</a:t>
            </a:r>
          </a:p>
          <a:p>
            <a:r>
              <a:rPr lang="en-US" dirty="0" smtClean="0"/>
              <a:t>Results (Fall, 2011):</a:t>
            </a:r>
          </a:p>
          <a:p>
            <a:pPr lvl="1"/>
            <a:r>
              <a:rPr lang="en-US" dirty="0" smtClean="0"/>
              <a:t>No observed image darkening after 50 day run.</a:t>
            </a:r>
          </a:p>
          <a:p>
            <a:pPr lvl="1"/>
            <a:r>
              <a:rPr lang="en-US" dirty="0" smtClean="0"/>
              <a:t>Surface rate decreased from 150 </a:t>
            </a:r>
            <a:r>
              <a:rPr lang="en-US" dirty="0" err="1" smtClean="0"/>
              <a:t>cts</a:t>
            </a:r>
            <a:r>
              <a:rPr lang="en-US" dirty="0" smtClean="0"/>
              <a:t> per hour to 15 counts per hour at 7 </a:t>
            </a:r>
            <a:r>
              <a:rPr lang="en-US" dirty="0" err="1" smtClean="0"/>
              <a:t>keV</a:t>
            </a:r>
            <a:r>
              <a:rPr lang="en-US" dirty="0" smtClean="0"/>
              <a:t> threshold. Total residual rate (bulk+ surface) dominated by </a:t>
            </a:r>
            <a:r>
              <a:rPr lang="en-US" dirty="0" err="1" smtClean="0"/>
              <a:t>NuMI</a:t>
            </a:r>
            <a:r>
              <a:rPr lang="en-US" dirty="0" smtClean="0"/>
              <a:t> beam coincidences.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6366" y="1050640"/>
            <a:ext cx="2180197" cy="327853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9636" y="4343160"/>
            <a:ext cx="1856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CF</a:t>
            </a:r>
            <a:r>
              <a:rPr lang="en-US" baseline="-25000" dirty="0" smtClean="0"/>
              <a:t>3</a:t>
            </a:r>
            <a:r>
              <a:rPr lang="en-US" dirty="0" smtClean="0"/>
              <a:t>I breakdown under illumination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8572" y="2469298"/>
            <a:ext cx="5457656" cy="5264445"/>
          </a:xfrm>
        </p:spPr>
        <p:txBody>
          <a:bodyPr>
            <a:noAutofit/>
          </a:bodyPr>
          <a:lstStyle/>
          <a:p>
            <a:r>
              <a:rPr lang="en-US" sz="2000" dirty="0" smtClean="0"/>
              <a:t>Meets Canadian codes. Will be TSSA approved and registered in Ontario.</a:t>
            </a:r>
          </a:p>
          <a:p>
            <a:r>
              <a:rPr lang="en-US" sz="2000" dirty="0" smtClean="0"/>
              <a:t>Stainless steel from </a:t>
            </a:r>
            <a:r>
              <a:rPr lang="en-US" sz="2000" dirty="0" err="1" smtClean="0"/>
              <a:t>Outokumpu</a:t>
            </a:r>
            <a:r>
              <a:rPr lang="en-US" sz="2000" dirty="0" smtClean="0"/>
              <a:t> (supplier for </a:t>
            </a:r>
            <a:r>
              <a:rPr lang="en-US" sz="2000" dirty="0" err="1" smtClean="0"/>
              <a:t>Miniclean</a:t>
            </a:r>
            <a:r>
              <a:rPr lang="en-US" sz="2000" dirty="0" smtClean="0"/>
              <a:t>). Samples show &lt; 1 ppb </a:t>
            </a:r>
            <a:r>
              <a:rPr lang="en-US" sz="2000" baseline="30000" dirty="0" smtClean="0"/>
              <a:t>238</a:t>
            </a:r>
            <a:r>
              <a:rPr lang="en-US" sz="2000" dirty="0" smtClean="0"/>
              <a:t>U, corresponding to &lt;1 event per year from neutrons in COUPP-60</a:t>
            </a:r>
          </a:p>
          <a:p>
            <a:r>
              <a:rPr lang="en-US" sz="2000" dirty="0" smtClean="0"/>
              <a:t>Fused silica windows for photography. Four ports allow imaging of 75 kg of CF3I.</a:t>
            </a:r>
          </a:p>
          <a:p>
            <a:r>
              <a:rPr lang="en-US" sz="2000" dirty="0" smtClean="0"/>
              <a:t>Contract awarded to All- Weld (Toronto) in January.</a:t>
            </a:r>
          </a:p>
          <a:p>
            <a:r>
              <a:rPr lang="en-US" sz="2000" dirty="0" smtClean="0"/>
              <a:t> Acceptance testing scheduled at All- Weld on week of June 11.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854" y="1980858"/>
            <a:ext cx="2444029" cy="4984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148" y="645491"/>
            <a:ext cx="8492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dirty="0" smtClean="0"/>
              <a:t>We will study a possible upgrade to the COUPP-60 pressure vessel which would simplify the optical scheme and allow viewing of approximately twice as much target volume by adding additional windows and doubling the number of video cameras.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We  decided to go ahead and build this after initial investigations indicated potential for lower backgrounds, better optics, improved safety aspects.</a:t>
            </a:r>
            <a:r>
              <a:rPr lang="en-US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 ✔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7513" y="183826"/>
            <a:ext cx="2830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 Plan Continued</a:t>
            </a:r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Work Plan Continued: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808655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2400" dirty="0" smtClean="0"/>
              <a:t>Control system upgrades. </a:t>
            </a:r>
            <a:r>
              <a:rPr lang="en-US" sz="2400" dirty="0" smtClean="0">
                <a:solidFill>
                  <a:srgbClr val="0000FF"/>
                </a:solidFill>
              </a:rPr>
              <a:t>New instruments were added for remote monitoring, failure detection (e.g. glycol leak, CF3I leak, blocked pump),  and better software for remote monitoring and alarms was added (</a:t>
            </a:r>
            <a:r>
              <a:rPr lang="en-US" sz="2400" dirty="0" err="1" smtClean="0">
                <a:solidFill>
                  <a:srgbClr val="0000FF"/>
                </a:solidFill>
              </a:rPr>
              <a:t>iFix</a:t>
            </a:r>
            <a:r>
              <a:rPr lang="en-US" sz="2400" dirty="0" smtClean="0">
                <a:solidFill>
                  <a:srgbClr val="0000FF"/>
                </a:solidFill>
              </a:rPr>
              <a:t>). These changes will improve our ability to operate the detector remotely. </a:t>
            </a:r>
          </a:p>
          <a:p>
            <a:pPr marL="514350" indent="-51435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 New capability to automatically isolate glycol leaks from detector before damage occurs.  Changes made to isolate line power from low voltage following SNOLAB standards.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7251" y="61421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PLCinside"/>
          <p:cNvPicPr>
            <a:picLocks noChangeAspect="1" noChangeArrowheads="1"/>
          </p:cNvPicPr>
          <p:nvPr/>
        </p:nvPicPr>
        <p:blipFill>
          <a:blip r:embed="rId2"/>
          <a:srcRect l="12897" r="14412"/>
          <a:stretch>
            <a:fillRect/>
          </a:stretch>
        </p:blipFill>
        <p:spPr bwMode="auto">
          <a:xfrm>
            <a:off x="5033820" y="1514163"/>
            <a:ext cx="3957780" cy="40841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77493" y="7570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99" y="-207587"/>
            <a:ext cx="885395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Next Steps: SNOLAB Assembly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692" y="788881"/>
            <a:ext cx="736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Equipment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is being prepared for shipment over summer. First parts to arrive in June. Last parts in August.</a:t>
            </a:r>
            <a:r>
              <a:rPr lang="en-US" sz="2000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Lippincott </a:t>
            </a:r>
            <a:r>
              <a:rPr lang="en-US" sz="2000" dirty="0" smtClean="0"/>
              <a:t>talk details the assembly sequence.</a:t>
            </a:r>
          </a:p>
        </p:txBody>
      </p:sp>
      <p:pic>
        <p:nvPicPr>
          <p:cNvPr id="11" name="Picture 10" descr="Screen shot 2012-05-02 at 9.53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544"/>
            <a:ext cx="5761748" cy="4444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003" y="3585670"/>
            <a:ext cx="5413997" cy="31767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"/>
            <a:ext cx="8229600" cy="1143000"/>
          </a:xfrm>
        </p:spPr>
        <p:txBody>
          <a:bodyPr/>
          <a:lstStyle/>
          <a:p>
            <a:r>
              <a:rPr lang="en-US" dirty="0" smtClean="0"/>
              <a:t>COUPP-60 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30"/>
            <a:ext cx="8229600" cy="500127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Formal project management plan drafted in Fall, 2011. Defines roles and responsibilities for Project Manager and four Subsystem Managers:</a:t>
            </a:r>
          </a:p>
          <a:p>
            <a:pPr lvl="2"/>
            <a:r>
              <a:rPr lang="en-US" sz="1800" dirty="0" smtClean="0"/>
              <a:t>Project Manager- </a:t>
            </a:r>
            <a:r>
              <a:rPr lang="en-US" sz="1800" dirty="0" err="1" smtClean="0"/>
              <a:t>Sonnenschein</a:t>
            </a:r>
            <a:r>
              <a:rPr lang="en-US" sz="1800" dirty="0" smtClean="0"/>
              <a:t>. Reports to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Particle Physics Division Head.</a:t>
            </a:r>
          </a:p>
          <a:p>
            <a:pPr lvl="3"/>
            <a:r>
              <a:rPr lang="en-US" sz="1800" dirty="0" smtClean="0"/>
              <a:t>Bubble Chamber Components &amp; DAQ - Dahl</a:t>
            </a:r>
          </a:p>
          <a:p>
            <a:pPr lvl="3"/>
            <a:r>
              <a:rPr lang="en-US" sz="1800" dirty="0" smtClean="0"/>
              <a:t>Bubble Chamber Installation- Lippincott</a:t>
            </a:r>
          </a:p>
          <a:p>
            <a:pPr lvl="3"/>
            <a:r>
              <a:rPr lang="en-US" sz="1800" dirty="0" smtClean="0"/>
              <a:t>Site Preparation- </a:t>
            </a:r>
            <a:r>
              <a:rPr lang="en-US" sz="1800" dirty="0" err="1" smtClean="0"/>
              <a:t>Ramberg</a:t>
            </a:r>
            <a:endParaRPr lang="en-US" sz="1800" dirty="0" smtClean="0"/>
          </a:p>
          <a:p>
            <a:pPr lvl="3"/>
            <a:r>
              <a:rPr lang="en-US" sz="1800" dirty="0" smtClean="0"/>
              <a:t>COUPP4 &amp; Calibration- Brice</a:t>
            </a:r>
          </a:p>
          <a:p>
            <a:r>
              <a:rPr lang="en-US" sz="2400" dirty="0" smtClean="0"/>
              <a:t>Most important project management tool is a detailed WBS linked to budget and schedule information. This is maintained using web-based software (</a:t>
            </a:r>
            <a:r>
              <a:rPr lang="en-US" sz="2400" dirty="0" smtClean="0">
                <a:hlinkClick r:id="rId2"/>
              </a:rPr>
              <a:t>www.clarizen.com</a:t>
            </a:r>
            <a:r>
              <a:rPr lang="en-US" sz="2400" dirty="0" smtClean="0"/>
              <a:t>) that allows project team to independently update plan as new information comes in. </a:t>
            </a:r>
          </a:p>
          <a:p>
            <a:r>
              <a:rPr lang="en-US" sz="2400" dirty="0" smtClean="0"/>
              <a:t>We review schedule information each week and budget each month.</a:t>
            </a:r>
          </a:p>
          <a:p>
            <a:r>
              <a:rPr lang="en-US" sz="2400" dirty="0" smtClean="0"/>
              <a:t>Project status is reported to </a:t>
            </a:r>
            <a:r>
              <a:rPr lang="en-US" sz="2400" dirty="0" err="1" smtClean="0"/>
              <a:t>Fermilab</a:t>
            </a:r>
            <a:r>
              <a:rPr lang="en-US" sz="2400" dirty="0" smtClean="0"/>
              <a:t> management and DOE on monthly basis.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3000" dirty="0" smtClean="0"/>
          </a:p>
          <a:p>
            <a:endParaRPr lang="en-US" sz="30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892"/>
            <a:ext cx="8229600" cy="1143000"/>
          </a:xfrm>
        </p:spPr>
        <p:txBody>
          <a:bodyPr/>
          <a:lstStyle/>
          <a:p>
            <a:r>
              <a:rPr lang="en-US" dirty="0" smtClean="0"/>
              <a:t>Schedule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108"/>
            <a:ext cx="8229600" cy="519529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Schedule was developed from the bottom up using a detailed, resource loaded WBS.</a:t>
            </a:r>
          </a:p>
          <a:p>
            <a:r>
              <a:rPr lang="en-US" sz="2400" dirty="0" smtClean="0"/>
              <a:t>Project Manager and Subsystem Managers can independently see and update the schedule at any time using Web-based Project Management software (</a:t>
            </a:r>
            <a:r>
              <a:rPr lang="en-US" sz="2400" dirty="0" err="1" smtClean="0"/>
              <a:t>Clarizen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Software sends automatic reminders on what tasks are open to the responsible manager.</a:t>
            </a:r>
          </a:p>
          <a:p>
            <a:r>
              <a:rPr lang="en-US" sz="2400" dirty="0" smtClean="0"/>
              <a:t>Progress is discussed in weekly collaboration meetings/ phone conferences.</a:t>
            </a:r>
          </a:p>
          <a:p>
            <a:r>
              <a:rPr lang="en-US" sz="2400" dirty="0" smtClean="0"/>
              <a:t>Milestone reports are generated each month, allowing schedule drift to be tracked over time.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view of “Clarizen.com - COUPP”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545" t="14118" r="45455" b="52941"/>
              <a:stretch>
                <a:fillRect/>
              </a:stretch>
            </p:blipFill>
          </mc:Choice>
          <mc:Fallback>
            <p:blipFill>
              <a:blip r:embed="rId3"/>
              <a:srcRect l="4545" t="14118" r="45455" b="52941"/>
              <a:stretch>
                <a:fillRect/>
              </a:stretch>
            </p:blipFill>
          </mc:Fallback>
        </mc:AlternateContent>
        <p:spPr>
          <a:xfrm>
            <a:off x="114410" y="1573059"/>
            <a:ext cx="8889218" cy="4525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9054" y="0"/>
            <a:ext cx="274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WBS Example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14410" y="646331"/>
            <a:ext cx="8889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T</a:t>
            </a:r>
            <a:r>
              <a:rPr lang="en-US" sz="2000" dirty="0" smtClean="0"/>
              <a:t>asks have assigned resources (people + money), schedule information and brief descriptions of the scope of the work. Level of detail and quality of information vary, with more attention paid to critical path items.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74565" y="1413835"/>
          <a:ext cx="6816818" cy="4624912"/>
        </p:xfrm>
        <a:graphic>
          <a:graphicData uri="http://schemas.openxmlformats.org/drawingml/2006/table">
            <a:tbl>
              <a:tblPr/>
              <a:tblGrid>
                <a:gridCol w="4904065"/>
                <a:gridCol w="1912753"/>
              </a:tblGrid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latin typeface="Arial"/>
                        </a:rPr>
                        <a:t>Name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latin typeface="Arial"/>
                        </a:rPr>
                        <a:t>Due Date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0" i="0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Pass </a:t>
                      </a:r>
                      <a:r>
                        <a:rPr lang="en-US" sz="1800" b="0" i="0" u="none" strike="noStrike" dirty="0" err="1">
                          <a:solidFill>
                            <a:srgbClr val="008000"/>
                          </a:solidFill>
                          <a:latin typeface="Arial"/>
                        </a:rPr>
                        <a:t>NuMI</a:t>
                      </a:r>
                      <a:r>
                        <a:rPr lang="en-US" sz="1800" b="0" i="0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 Chemical Test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1" algn="r" fontAlgn="ctr"/>
                      <a:r>
                        <a:rPr lang="en-US" sz="1800" b="0" i="0" u="none" strike="noStrike">
                          <a:solidFill>
                            <a:srgbClr val="008000"/>
                          </a:solidFill>
                          <a:latin typeface="Arial"/>
                        </a:rPr>
                        <a:t>11/15/11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0" i="0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New Outer Vessel Vendor Selection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1" algn="r" fontAlgn="ctr"/>
                      <a:r>
                        <a:rPr lang="en-US" sz="1800" b="0" i="0" u="none" strike="noStrike">
                          <a:solidFill>
                            <a:srgbClr val="008000"/>
                          </a:solidFill>
                          <a:latin typeface="Arial"/>
                        </a:rPr>
                        <a:t>12/06/11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0" i="0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CIRTE Chamber Ready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1" algn="r" fontAlgn="ctr"/>
                      <a:r>
                        <a:rPr lang="en-US" sz="1800" b="0" i="0" u="none" strike="noStrike">
                          <a:solidFill>
                            <a:srgbClr val="008000"/>
                          </a:solidFill>
                          <a:latin typeface="Arial"/>
                        </a:rPr>
                        <a:t>02/01/12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0" i="0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New Camera Decision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1" algn="r" fontAlgn="ctr"/>
                      <a:r>
                        <a:rPr lang="en-US" sz="1800" b="0" i="0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04/11/12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latin typeface="Arial"/>
                        </a:rPr>
                        <a:t>2nd Generation Acoustic sensors ready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05/15/12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latin typeface="Arial"/>
                        </a:rPr>
                        <a:t>Pass SNOLAB Safety Review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05/23/12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latin typeface="Arial"/>
                        </a:rPr>
                        <a:t>Start COUPP-4 Run 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05/25/12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latin typeface="Arial"/>
                        </a:rPr>
                        <a:t>Outer Vessel Ready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06/12/12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latin typeface="Arial"/>
                        </a:rPr>
                        <a:t>Water Tank Ready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06/25/12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latin typeface="Arial"/>
                        </a:rPr>
                        <a:t>Pass Optics and Illumination Test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07/04/12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latin typeface="Arial"/>
                        </a:rPr>
                        <a:t>Pass Video Acquisition Test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08/15/12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latin typeface="Arial"/>
                        </a:rPr>
                        <a:t>System Test-- No IV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08/17/12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latin typeface="Arial"/>
                        </a:rPr>
                        <a:t>Inner Vessel Ready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09/11/12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latin typeface="Arial"/>
                        </a:rPr>
                        <a:t>Start Commissioning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latin typeface="Arial"/>
                        </a:rPr>
                        <a:t>10/02/12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0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latin typeface="Arial"/>
                        </a:rPr>
                        <a:t>Ready for Physics Runs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latin typeface="Arial"/>
                        </a:rPr>
                        <a:t>11/27/12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64776" y="342640"/>
            <a:ext cx="5337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Milestone Report- May 7, 2012</a:t>
            </a:r>
            <a:endParaRPr lang="en-US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718555" y="1234887"/>
          <a:ext cx="6483824" cy="496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63813" y="131795"/>
            <a:ext cx="6594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Milestone Tracking- Last 4 Months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153014" y="6084914"/>
            <a:ext cx="25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Date of Milestone Report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64390" y="3175138"/>
            <a:ext cx="2046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Milestone Due Date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05537" y="1443029"/>
            <a:ext cx="180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Ready for physics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04661" y="2361417"/>
            <a:ext cx="161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18101" y="2722872"/>
            <a:ext cx="131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Vessel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94911" y="3230464"/>
            <a:ext cx="190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Test- No IV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16897" y="4161196"/>
            <a:ext cx="1244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Tank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04567" y="3877629"/>
            <a:ext cx="119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Optics Test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946"/>
            <a:ext cx="8229600" cy="1143000"/>
          </a:xfrm>
        </p:spPr>
        <p:txBody>
          <a:bodyPr/>
          <a:lstStyle/>
          <a:p>
            <a:r>
              <a:rPr lang="en-US" dirty="0" smtClean="0"/>
              <a:t>Schedule– The Big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53" y="1964991"/>
            <a:ext cx="6761618" cy="3899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9053" y="1157279"/>
            <a:ext cx="389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Schedule table from FY11 DOE Proposal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PP-60 Safety Review  Indico captur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76" t="10000" r="17647" b="27273"/>
              <a:stretch>
                <a:fillRect/>
              </a:stretch>
            </p:blipFill>
          </mc:Choice>
          <mc:Fallback>
            <p:blipFill>
              <a:blip r:embed="rId3"/>
              <a:srcRect l="1176" t="10000" r="17647" b="27273"/>
              <a:stretch>
                <a:fillRect/>
              </a:stretch>
            </p:blipFill>
          </mc:Fallback>
        </mc:AlternateContent>
        <p:spPr>
          <a:xfrm>
            <a:off x="257407" y="256431"/>
            <a:ext cx="6508238" cy="650813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85" y="-152012"/>
            <a:ext cx="8229600" cy="1143000"/>
          </a:xfrm>
        </p:spPr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17" y="971835"/>
            <a:ext cx="8375073" cy="52462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DOE</a:t>
            </a:r>
          </a:p>
          <a:p>
            <a:pPr lvl="1"/>
            <a:r>
              <a:rPr lang="en-US" dirty="0" smtClean="0"/>
              <a:t>Base KA-13 funding covers  4 scientist FTEs at </a:t>
            </a:r>
            <a:r>
              <a:rPr lang="en-US" dirty="0" err="1" smtClean="0"/>
              <a:t>Fermilab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1095 </a:t>
            </a:r>
            <a:r>
              <a:rPr lang="en-US" dirty="0" err="1" smtClean="0"/>
              <a:t>k</a:t>
            </a:r>
            <a:r>
              <a:rPr lang="en-US" dirty="0" smtClean="0"/>
              <a:t>$ received in FY11-FY12 for COUPP-60 installation.  This fully funds the installation of the detector at SNOLAB according to current budget, with modest contingency for dealing with unexpected problems.</a:t>
            </a:r>
          </a:p>
          <a:p>
            <a:pPr lvl="1"/>
            <a:r>
              <a:rPr lang="en-US" dirty="0" smtClean="0"/>
              <a:t>Additional KA-15 R&amp;D funds (~ 100 </a:t>
            </a:r>
            <a:r>
              <a:rPr lang="en-US" dirty="0" err="1" smtClean="0"/>
              <a:t>k</a:t>
            </a:r>
            <a:r>
              <a:rPr lang="en-US" dirty="0" smtClean="0"/>
              <a:t>$ in FY12) help with COUPP-4 and calibration work.</a:t>
            </a:r>
          </a:p>
          <a:p>
            <a:r>
              <a:rPr lang="en-US" dirty="0" smtClean="0"/>
              <a:t>NSF</a:t>
            </a:r>
          </a:p>
          <a:p>
            <a:pPr lvl="1"/>
            <a:r>
              <a:rPr lang="en-US" dirty="0" smtClean="0"/>
              <a:t> Continuing base funding for students at U. Chicago and IUSB, </a:t>
            </a:r>
            <a:r>
              <a:rPr lang="en-US" dirty="0" err="1" smtClean="0"/>
              <a:t>postdocs</a:t>
            </a:r>
            <a:r>
              <a:rPr lang="en-US" dirty="0" smtClean="0"/>
              <a:t> at Chicago and Engineering at IUSB.</a:t>
            </a:r>
          </a:p>
          <a:p>
            <a:pPr lvl="1"/>
            <a:r>
              <a:rPr lang="en-US" dirty="0" smtClean="0"/>
              <a:t>600 </a:t>
            </a:r>
            <a:r>
              <a:rPr lang="en-US" dirty="0" err="1" smtClean="0"/>
              <a:t>k</a:t>
            </a:r>
            <a:r>
              <a:rPr lang="en-US" dirty="0" smtClean="0"/>
              <a:t>$/year from DUSEL S4, last three years</a:t>
            </a:r>
          </a:p>
          <a:p>
            <a:pPr lvl="1"/>
            <a:r>
              <a:rPr lang="en-US" dirty="0" smtClean="0"/>
              <a:t>NSF renewal of KICP– more student, </a:t>
            </a:r>
            <a:r>
              <a:rPr lang="en-US" dirty="0" err="1" smtClean="0"/>
              <a:t>postdoc</a:t>
            </a:r>
            <a:r>
              <a:rPr lang="en-US" dirty="0" smtClean="0"/>
              <a:t> support, some equipment.</a:t>
            </a:r>
          </a:p>
          <a:p>
            <a:pPr lvl="1"/>
            <a:r>
              <a:rPr lang="en-US" dirty="0" smtClean="0"/>
              <a:t>NSF contribution pays for much of COUPP-4 operations, all of acoustic sensor development work.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0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COUPP60 Budget Status As of May 1st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12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Funding received (FY11 + FY12): 1095 </a:t>
            </a:r>
            <a:r>
              <a:rPr lang="en-US" dirty="0" err="1" smtClean="0"/>
              <a:t>k</a:t>
            </a:r>
            <a:r>
              <a:rPr lang="en-US" dirty="0" smtClean="0"/>
              <a:t>$</a:t>
            </a:r>
          </a:p>
          <a:p>
            <a:r>
              <a:rPr lang="en-US" dirty="0" smtClean="0"/>
              <a:t>Obligated $ as of 5/1/12: 563 </a:t>
            </a:r>
            <a:r>
              <a:rPr lang="en-US" dirty="0" err="1" smtClean="0"/>
              <a:t>k</a:t>
            </a:r>
            <a:r>
              <a:rPr lang="en-US" dirty="0" smtClean="0"/>
              <a:t>$</a:t>
            </a:r>
          </a:p>
          <a:p>
            <a:r>
              <a:rPr lang="en-US" dirty="0" smtClean="0"/>
              <a:t>Remaining funds: 532 </a:t>
            </a:r>
            <a:r>
              <a:rPr lang="en-US" dirty="0" err="1" smtClean="0"/>
              <a:t>k</a:t>
            </a:r>
            <a:r>
              <a:rPr lang="en-US" dirty="0" smtClean="0"/>
              <a:t>$</a:t>
            </a:r>
          </a:p>
          <a:p>
            <a:r>
              <a:rPr lang="en-US" dirty="0" smtClean="0"/>
              <a:t>Estimated future costs: 442 </a:t>
            </a:r>
            <a:r>
              <a:rPr lang="en-US" dirty="0" err="1" smtClean="0"/>
              <a:t>k</a:t>
            </a:r>
            <a:r>
              <a:rPr lang="en-US" dirty="0" smtClean="0"/>
              <a:t>$</a:t>
            </a:r>
          </a:p>
          <a:p>
            <a:r>
              <a:rPr lang="en-US" dirty="0" smtClean="0"/>
              <a:t>Contingency: 90 </a:t>
            </a:r>
            <a:r>
              <a:rPr lang="en-US" dirty="0" err="1" smtClean="0"/>
              <a:t>k</a:t>
            </a:r>
            <a:r>
              <a:rPr lang="en-US" dirty="0" smtClean="0"/>
              <a:t>$ (20.3% of estimated costs)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** However– estimated cost has risen over time. Contingency on remaining work has eroded from 30% at start of project to 20% now ***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60" y="-72840"/>
            <a:ext cx="8229600" cy="1143000"/>
          </a:xfrm>
        </p:spPr>
        <p:txBody>
          <a:bodyPr/>
          <a:lstStyle/>
          <a:p>
            <a:r>
              <a:rPr lang="en-US" dirty="0" smtClean="0"/>
              <a:t>Expected Future Non-Labor Costs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8631" y="1070160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Includes all individual items costing more than 5 </a:t>
            </a:r>
            <a:r>
              <a:rPr lang="en-US" sz="2400" dirty="0" err="1" smtClean="0"/>
              <a:t>k</a:t>
            </a:r>
            <a:r>
              <a:rPr lang="en-US" sz="2400" dirty="0" smtClean="0"/>
              <a:t>$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07954" y="1713376"/>
          <a:ext cx="4868765" cy="3943987"/>
        </p:xfrm>
        <a:graphic>
          <a:graphicData uri="http://schemas.openxmlformats.org/drawingml/2006/table">
            <a:tbl>
              <a:tblPr/>
              <a:tblGrid>
                <a:gridCol w="3716849"/>
                <a:gridCol w="1151916"/>
              </a:tblGrid>
              <a:tr h="30522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K$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Travel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CF3I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Safety vent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Crating and shipping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65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Engineering for TSSA certification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Labview licenses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Access platforms, stairs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Protective equipment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Tubes &amp; fittings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2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Total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latin typeface="Verdana"/>
                        </a:rPr>
                        <a:t>200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1160" y="5997865"/>
            <a:ext cx="6057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=&gt; About ½ of remaining 442 </a:t>
            </a:r>
            <a:r>
              <a:rPr lang="en-US" sz="2400" dirty="0" err="1" smtClean="0"/>
              <a:t>k</a:t>
            </a:r>
            <a:r>
              <a:rPr lang="en-US" sz="2400" dirty="0" smtClean="0"/>
              <a:t>$ budget is M&amp;S</a:t>
            </a:r>
            <a:endParaRPr 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2009"/>
            <a:ext cx="889440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 Matrix Sorted by Probability* Impact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9221" y="1050146"/>
          <a:ext cx="8749387" cy="5488237"/>
        </p:xfrm>
        <a:graphic>
          <a:graphicData uri="http://schemas.openxmlformats.org/drawingml/2006/table">
            <a:tbl>
              <a:tblPr/>
              <a:tblGrid>
                <a:gridCol w="5698171"/>
                <a:gridCol w="635270"/>
                <a:gridCol w="577517"/>
                <a:gridCol w="673771"/>
                <a:gridCol w="365762"/>
                <a:gridCol w="327259"/>
                <a:gridCol w="471637"/>
              </a:tblGrid>
              <a:tr h="4283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latin typeface="Verdana"/>
                        </a:rPr>
                        <a:t>Risk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Cost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Schedule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Probability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P 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I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P*I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latin typeface="Verdana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[K$]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[Wks]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latin typeface="Verdana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latin typeface="Verdana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latin typeface="Verdana"/>
                      </a:endParaRP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FY13 Funding delay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0.25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Glycol leak &gt;1 liter per hour, IV damage, silica intact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Verdana"/>
                        </a:rPr>
                        <a:t>Over budget for installation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Verdana"/>
                        </a:rPr>
                        <a:t>Break Inner Vessel During Operations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250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0.05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Break Inner Vessel During Shipping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250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0.05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Water tank construction delay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Delay in utilities installation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Verdana"/>
                        </a:rPr>
                        <a:t>Delay in inner vessel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Verdana"/>
                        </a:rPr>
                        <a:t>Illumination system test fails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0.25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Verdana"/>
                        </a:rPr>
                        <a:t>DAQ system test fails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0.25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Delay shipping  glycol &amp; water modules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0.25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Additional safety systems required by stakeholders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0.25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Outer Vessel vendor delivery delay or quality issues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0.25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DD0806"/>
                          </a:solidFill>
                          <a:latin typeface="Verdana"/>
                        </a:rPr>
                        <a:t>Seismic event with significant damage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1000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0.01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TSSA approval delay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Significiant lost time injury- no CF3I exposure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50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0.01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CF3I significant release, safety vent turns on, no injury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200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DD0806"/>
                          </a:solidFill>
                          <a:latin typeface="Verdana"/>
                        </a:rPr>
                        <a:t>26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0.01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Verdana"/>
                        </a:rPr>
                        <a:t>Glycol leak &lt;1 liter per hour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6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0.2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Minor injury- hands, feet, etc.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0.1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8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CF3I release, small quantity, no signficiant operator exposure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20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DD0806"/>
                          </a:solidFill>
                          <a:latin typeface="Verdana"/>
                        </a:rPr>
                        <a:t>0.05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2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8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3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CF3I large release, safety vent system fails, operators exposed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1000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100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1.00E-04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DD0806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DD0806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DD0806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6706" marR="6706" marT="67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202" y="743370"/>
            <a:ext cx="553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Red= safety related</a:t>
            </a:r>
            <a:r>
              <a:rPr lang="en-US" dirty="0" smtClean="0"/>
              <a:t>. P= probability score. I= impact score.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599640"/>
            <a:ext cx="9144000" cy="1208889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9091"/>
          </a:xfrm>
        </p:spPr>
        <p:txBody>
          <a:bodyPr/>
          <a:lstStyle/>
          <a:p>
            <a:r>
              <a:rPr lang="en-US" dirty="0" smtClean="0"/>
              <a:t>Top Ranked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44" y="989091"/>
            <a:ext cx="8506668" cy="536062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Budget overruns/ Funding delays</a:t>
            </a:r>
          </a:p>
          <a:p>
            <a:pPr lvl="1"/>
            <a:r>
              <a:rPr lang="en-US" sz="2000" dirty="0" smtClean="0"/>
              <a:t>Contingency margins are tight– currently 90 </a:t>
            </a:r>
            <a:r>
              <a:rPr lang="en-US" sz="2000" dirty="0" err="1" smtClean="0"/>
              <a:t>k</a:t>
            </a:r>
            <a:r>
              <a:rPr lang="en-US" sz="2000" dirty="0" smtClean="0"/>
              <a:t>$ in reserve (20%). With unexpected </a:t>
            </a:r>
            <a:r>
              <a:rPr lang="en-US" sz="2000" dirty="0" err="1" smtClean="0"/>
              <a:t>probled</a:t>
            </a:r>
            <a:r>
              <a:rPr lang="en-US" sz="2000" dirty="0" smtClean="0"/>
              <a:t>, funding may not carry us much past the fiscal year boundary, may not be sufficient to operate the detector for long once installed.</a:t>
            </a:r>
          </a:p>
          <a:p>
            <a:pPr lvl="1"/>
            <a:r>
              <a:rPr lang="en-US" sz="2000" dirty="0" smtClean="0"/>
              <a:t> Need better understanding of operations budget– what $$ may be needed to mitigate against the other risks in the table in FY13?</a:t>
            </a:r>
          </a:p>
          <a:p>
            <a:pPr lvl="1"/>
            <a:r>
              <a:rPr lang="en-US" sz="2000" dirty="0" smtClean="0"/>
              <a:t> Keep up communication with NSF, DOE.</a:t>
            </a:r>
          </a:p>
          <a:p>
            <a:pPr lvl="1"/>
            <a:r>
              <a:rPr lang="en-US" sz="2000" dirty="0" smtClean="0"/>
              <a:t> Successful outcome of this meeting will reduce one of major cost risks– are we building the right safety infrastructure?</a:t>
            </a:r>
          </a:p>
          <a:p>
            <a:r>
              <a:rPr lang="en-US" sz="2400" dirty="0" smtClean="0"/>
              <a:t>Glycol leaks.</a:t>
            </a:r>
          </a:p>
          <a:p>
            <a:pPr lvl="1"/>
            <a:r>
              <a:rPr lang="en-US" sz="2000" dirty="0" smtClean="0"/>
              <a:t>Have been a persistent problem in COUPP, including most recent run at </a:t>
            </a:r>
            <a:r>
              <a:rPr lang="en-US" sz="2000" dirty="0" err="1" smtClean="0"/>
              <a:t>NuMI</a:t>
            </a:r>
            <a:r>
              <a:rPr lang="en-US" sz="2000" dirty="0" smtClean="0"/>
              <a:t> of COUPP60.</a:t>
            </a:r>
          </a:p>
          <a:p>
            <a:pPr lvl="1"/>
            <a:r>
              <a:rPr lang="en-US" sz="2000" dirty="0" smtClean="0"/>
              <a:t>Installing more control system features and alarm capabilities to guard against leaks when system unattended. Automatic isolation of pressure vessel from external plumbing if external leak is detected.</a:t>
            </a:r>
          </a:p>
          <a:p>
            <a:pPr lvl="1"/>
            <a:r>
              <a:rPr lang="en-US" sz="2000" dirty="0" smtClean="0"/>
              <a:t>Need physical presence at SNOLAB by experts who can respond quickly, especially in first six months.</a:t>
            </a:r>
          </a:p>
          <a:p>
            <a:pPr lvl="1"/>
            <a:r>
              <a:rPr lang="en-US" sz="2000" dirty="0" smtClean="0"/>
              <a:t> Planning month-long run without inner vessel to test leak integrity of system.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endParaRPr lang="en-US" sz="2400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36" y="-134321"/>
            <a:ext cx="8229600" cy="1143000"/>
          </a:xfrm>
        </p:spPr>
        <p:txBody>
          <a:bodyPr/>
          <a:lstStyle/>
          <a:p>
            <a:r>
              <a:rPr lang="en-US" dirty="0" smtClean="0"/>
              <a:t>Top Risks-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679"/>
            <a:ext cx="8457818" cy="52677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Beak inner vessel in shipping.</a:t>
            </a:r>
          </a:p>
          <a:p>
            <a:pPr lvl="1"/>
            <a:r>
              <a:rPr lang="en-US" dirty="0" smtClean="0"/>
              <a:t>Inner vessel quartz would take 1 year to replace.</a:t>
            </a:r>
          </a:p>
          <a:p>
            <a:pPr lvl="1"/>
            <a:r>
              <a:rPr lang="en-US" dirty="0" smtClean="0"/>
              <a:t> With labor, cost would be &gt;200 </a:t>
            </a:r>
            <a:r>
              <a:rPr lang="en-US" dirty="0" err="1" smtClean="0"/>
              <a:t>k</a:t>
            </a:r>
            <a:r>
              <a:rPr lang="en-US" dirty="0" smtClean="0"/>
              <a:t>$.</a:t>
            </a:r>
          </a:p>
          <a:p>
            <a:pPr lvl="1"/>
            <a:r>
              <a:rPr lang="en-US" dirty="0" smtClean="0"/>
              <a:t> Mitigation: Engineering note on shipping plan by Russ </a:t>
            </a:r>
            <a:r>
              <a:rPr lang="en-US" dirty="0" err="1" smtClean="0"/>
              <a:t>Rucinski</a:t>
            </a:r>
            <a:r>
              <a:rPr lang="en-US" dirty="0" smtClean="0"/>
              <a:t> (inner vessel designer). Peer review.</a:t>
            </a:r>
          </a:p>
          <a:p>
            <a:pPr lvl="1"/>
            <a:r>
              <a:rPr lang="en-US" dirty="0" smtClean="0"/>
              <a:t> Will “hand carry” vessel to SNOLAB.</a:t>
            </a:r>
          </a:p>
          <a:p>
            <a:r>
              <a:rPr lang="en-US" dirty="0" smtClean="0"/>
              <a:t>Break inner vessel in operations.</a:t>
            </a:r>
          </a:p>
          <a:p>
            <a:pPr lvl="1"/>
            <a:r>
              <a:rPr lang="en-US" dirty="0" smtClean="0"/>
              <a:t>Can be caused by glycol leaks or CF3I leaks or operator mistake.</a:t>
            </a:r>
          </a:p>
          <a:p>
            <a:pPr lvl="1"/>
            <a:r>
              <a:rPr lang="en-US" dirty="0" smtClean="0"/>
              <a:t>Control system interlocks have been programmed. To be tested without inner vessel in place.</a:t>
            </a:r>
          </a:p>
          <a:p>
            <a:pPr lvl="1"/>
            <a:r>
              <a:rPr lang="en-US" dirty="0" smtClean="0"/>
              <a:t> Operator procedures need careful study, review. Considerable experience now from </a:t>
            </a:r>
            <a:r>
              <a:rPr lang="en-US" dirty="0" err="1" smtClean="0"/>
              <a:t>Fermilab</a:t>
            </a:r>
            <a:r>
              <a:rPr lang="en-US" dirty="0" smtClean="0"/>
              <a:t> running. No broken vessels!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95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People Working on COUPP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6" y="801092"/>
            <a:ext cx="9107363" cy="5731790"/>
          </a:xfrm>
        </p:spPr>
        <p:txBody>
          <a:bodyPr>
            <a:noAutofit/>
          </a:bodyPr>
          <a:lstStyle/>
          <a:p>
            <a:r>
              <a:rPr lang="en-US" sz="1800" b="1" dirty="0" err="1" smtClean="0"/>
              <a:t>Fermilab</a:t>
            </a:r>
            <a:r>
              <a:rPr lang="en-US" sz="1800" b="1" dirty="0" smtClean="0"/>
              <a:t>: Engineering, construction, operations, project management,  calibrations, physics data  analysis.</a:t>
            </a:r>
          </a:p>
          <a:p>
            <a:pPr lvl="1"/>
            <a:r>
              <a:rPr lang="en-US" sz="1800" b="1" dirty="0" smtClean="0"/>
              <a:t>Scientists &amp; </a:t>
            </a:r>
            <a:r>
              <a:rPr lang="en-US" sz="1800" b="1" dirty="0" err="1" smtClean="0"/>
              <a:t>postdocs</a:t>
            </a:r>
            <a:r>
              <a:rPr lang="en-US" sz="1800" b="1" dirty="0" smtClean="0"/>
              <a:t>: </a:t>
            </a:r>
            <a:r>
              <a:rPr lang="en-US" sz="1800" dirty="0" smtClean="0"/>
              <a:t>Steve Brice, Dan </a:t>
            </a:r>
            <a:r>
              <a:rPr lang="en-US" sz="1800" dirty="0" err="1" smtClean="0"/>
              <a:t>Broemmelsiek</a:t>
            </a:r>
            <a:r>
              <a:rPr lang="en-US" sz="1800" dirty="0" smtClean="0"/>
              <a:t>, Mike </a:t>
            </a:r>
            <a:r>
              <a:rPr lang="en-US" sz="1800" dirty="0" err="1" smtClean="0"/>
              <a:t>Crisler</a:t>
            </a:r>
            <a:r>
              <a:rPr lang="en-US" sz="1800" dirty="0" smtClean="0"/>
              <a:t>, Erik </a:t>
            </a:r>
            <a:r>
              <a:rPr lang="en-US" sz="1800" dirty="0" err="1" smtClean="0"/>
              <a:t>Ramberg</a:t>
            </a:r>
            <a:r>
              <a:rPr lang="en-US" sz="1800" dirty="0" smtClean="0"/>
              <a:t>, Peter Cooper, Hugh Lippincott, Andrew Sonnenschein (Project Manager), Jeter Hall.</a:t>
            </a:r>
          </a:p>
          <a:p>
            <a:pPr lvl="1"/>
            <a:r>
              <a:rPr lang="en-US" sz="1800" b="1" dirty="0" smtClean="0"/>
              <a:t>Engineering: </a:t>
            </a:r>
            <a:r>
              <a:rPr lang="en-US" sz="1800" dirty="0" smtClean="0"/>
              <a:t>Del </a:t>
            </a:r>
            <a:r>
              <a:rPr lang="en-US" sz="1800" dirty="0" err="1" smtClean="0"/>
              <a:t>Allspach</a:t>
            </a:r>
            <a:r>
              <a:rPr lang="en-US" sz="1800" dirty="0" smtClean="0"/>
              <a:t>, Herman Cease, Russ </a:t>
            </a:r>
            <a:r>
              <a:rPr lang="en-US" sz="1800" dirty="0" err="1" smtClean="0"/>
              <a:t>Rucinski</a:t>
            </a:r>
            <a:r>
              <a:rPr lang="en-US" sz="1800" dirty="0" smtClean="0"/>
              <a:t>, Rich Schmitt, Dan Markley.</a:t>
            </a:r>
          </a:p>
          <a:p>
            <a:pPr lvl="1"/>
            <a:r>
              <a:rPr lang="en-US" sz="1800" b="1" dirty="0" smtClean="0"/>
              <a:t>Technicians: </a:t>
            </a:r>
            <a:r>
              <a:rPr lang="en-US" sz="1800" dirty="0" smtClean="0"/>
              <a:t>Mark </a:t>
            </a:r>
            <a:r>
              <a:rPr lang="en-US" sz="1800" dirty="0" err="1" smtClean="0"/>
              <a:t>Ruschman</a:t>
            </a:r>
            <a:r>
              <a:rPr lang="en-US" sz="1800" dirty="0" smtClean="0"/>
              <a:t>, Pete Simon + others</a:t>
            </a:r>
          </a:p>
          <a:p>
            <a:r>
              <a:rPr lang="en-US" sz="1800" b="1" dirty="0" smtClean="0"/>
              <a:t>U. Chicago: Calibrations, R&amp;D, operations, simulations, physics data analysis, </a:t>
            </a:r>
            <a:r>
              <a:rPr lang="en-US" sz="1800" b="1" dirty="0" err="1" smtClean="0"/>
              <a:t>radiopurity</a:t>
            </a:r>
            <a:r>
              <a:rPr lang="en-US" sz="1800" b="1" dirty="0" smtClean="0"/>
              <a:t> measurements</a:t>
            </a:r>
          </a:p>
          <a:p>
            <a:pPr lvl="1"/>
            <a:r>
              <a:rPr lang="en-US" sz="1800" b="1" dirty="0" smtClean="0"/>
              <a:t>Faculty &amp; </a:t>
            </a:r>
            <a:r>
              <a:rPr lang="en-US" sz="1800" b="1" dirty="0" err="1" smtClean="0"/>
              <a:t>postdoc</a:t>
            </a:r>
            <a:r>
              <a:rPr lang="en-US" sz="1800" b="1" dirty="0" err="1"/>
              <a:t>s</a:t>
            </a:r>
            <a:r>
              <a:rPr lang="en-US" sz="1800" b="1" dirty="0" smtClean="0"/>
              <a:t>: </a:t>
            </a:r>
            <a:r>
              <a:rPr lang="en-US" sz="1800" dirty="0" smtClean="0"/>
              <a:t>Juan Collar (Spokesman), Eric Dahl, Russell Neilson</a:t>
            </a:r>
          </a:p>
          <a:p>
            <a:pPr lvl="1"/>
            <a:r>
              <a:rPr lang="en-US" sz="1800" b="1" dirty="0" smtClean="0"/>
              <a:t>Grad student: </a:t>
            </a:r>
            <a:r>
              <a:rPr lang="en-US" sz="1800" dirty="0" smtClean="0"/>
              <a:t>Alan Robinson.</a:t>
            </a:r>
          </a:p>
          <a:p>
            <a:r>
              <a:rPr lang="en-US" sz="1800" b="1" dirty="0" smtClean="0"/>
              <a:t>IUSB: Acoustic sensors development, construction, testing. </a:t>
            </a:r>
          </a:p>
          <a:p>
            <a:pPr lvl="1"/>
            <a:r>
              <a:rPr lang="en-US" sz="1800" b="1" dirty="0" smtClean="0"/>
              <a:t>Faculty: </a:t>
            </a:r>
            <a:r>
              <a:rPr lang="en-US" sz="1800" dirty="0" err="1" smtClean="0"/>
              <a:t>Ilan</a:t>
            </a:r>
            <a:r>
              <a:rPr lang="en-US" sz="1800" dirty="0" smtClean="0"/>
              <a:t> Levine. </a:t>
            </a:r>
            <a:r>
              <a:rPr lang="en-US" sz="1800" b="1" dirty="0" smtClean="0"/>
              <a:t>Engineering:  </a:t>
            </a:r>
            <a:r>
              <a:rPr lang="en-US" sz="1800" dirty="0" smtClean="0"/>
              <a:t>E. </a:t>
            </a:r>
            <a:r>
              <a:rPr lang="en-US" sz="1800" dirty="0" err="1" smtClean="0"/>
              <a:t>Behnke</a:t>
            </a:r>
            <a:r>
              <a:rPr lang="en-US" sz="1800" dirty="0" smtClean="0"/>
              <a:t>. </a:t>
            </a:r>
            <a:r>
              <a:rPr lang="en-US" sz="1800" b="1" dirty="0" smtClean="0"/>
              <a:t>Students: </a:t>
            </a:r>
            <a:r>
              <a:rPr lang="en-US" sz="1800" dirty="0" smtClean="0"/>
              <a:t>Joshua </a:t>
            </a:r>
            <a:r>
              <a:rPr lang="en-US" sz="1800" dirty="0" err="1" smtClean="0"/>
              <a:t>Behnke</a:t>
            </a:r>
            <a:r>
              <a:rPr lang="en-US" sz="1800" dirty="0" smtClean="0"/>
              <a:t>, Tonya Benjamin, Austin Connor, </a:t>
            </a:r>
            <a:r>
              <a:rPr lang="en-US" sz="1800" dirty="0" err="1" smtClean="0"/>
              <a:t>Cale</a:t>
            </a:r>
            <a:r>
              <a:rPr lang="en-US" sz="1800" dirty="0" smtClean="0"/>
              <a:t> </a:t>
            </a:r>
            <a:r>
              <a:rPr lang="en-US" sz="1800" dirty="0" err="1" smtClean="0"/>
              <a:t>Harnish</a:t>
            </a:r>
            <a:r>
              <a:rPr lang="en-US" sz="1800" dirty="0" smtClean="0"/>
              <a:t>, Emily </a:t>
            </a:r>
            <a:r>
              <a:rPr lang="en-US" sz="1800" dirty="0" err="1" smtClean="0"/>
              <a:t>Kuehnemund</a:t>
            </a:r>
            <a:r>
              <a:rPr lang="en-US" sz="1800" dirty="0" smtClean="0"/>
              <a:t>,</a:t>
            </a:r>
            <a:r>
              <a:rPr lang="en-US" sz="1800" b="1" dirty="0" smtClean="0"/>
              <a:t> </a:t>
            </a:r>
            <a:r>
              <a:rPr lang="en-US" sz="1800" dirty="0" smtClean="0"/>
              <a:t>Timothy Moan, Thomas </a:t>
            </a:r>
            <a:r>
              <a:rPr lang="en-US" sz="1800" dirty="0" err="1" smtClean="0"/>
              <a:t>Nania</a:t>
            </a:r>
            <a:endParaRPr lang="en-US" sz="1800" b="1" dirty="0" smtClean="0"/>
          </a:p>
          <a:p>
            <a:r>
              <a:rPr lang="en-US" sz="1800" b="1" dirty="0" smtClean="0"/>
              <a:t>Virginia Tech: Piezoelectric materials.</a:t>
            </a:r>
          </a:p>
          <a:p>
            <a:pPr lvl="1"/>
            <a:r>
              <a:rPr lang="en-US" sz="1800" b="1" dirty="0" smtClean="0"/>
              <a:t>Faculty</a:t>
            </a:r>
            <a:r>
              <a:rPr lang="en-US" sz="1800" dirty="0" smtClean="0"/>
              <a:t> </a:t>
            </a:r>
            <a:r>
              <a:rPr lang="en-US" sz="1800" dirty="0" err="1" smtClean="0"/>
              <a:t>Shashank</a:t>
            </a:r>
            <a:r>
              <a:rPr lang="en-US" sz="1800" dirty="0" smtClean="0"/>
              <a:t> </a:t>
            </a:r>
            <a:r>
              <a:rPr lang="en-US" sz="1800" dirty="0" err="1" smtClean="0"/>
              <a:t>Priya</a:t>
            </a:r>
            <a:r>
              <a:rPr lang="en-US" sz="1800" dirty="0" smtClean="0"/>
              <a:t> . </a:t>
            </a:r>
            <a:r>
              <a:rPr lang="en-US" sz="1800" b="1" dirty="0" err="1" smtClean="0"/>
              <a:t>Postdoc</a:t>
            </a:r>
            <a:r>
              <a:rPr lang="en-US" sz="1800" dirty="0" smtClean="0"/>
              <a:t>: Students</a:t>
            </a:r>
          </a:p>
          <a:p>
            <a:r>
              <a:rPr lang="en-US" sz="1800" b="1" dirty="0" smtClean="0"/>
              <a:t>SNOLAB: Simulations, operations, water tank design and construction, utilities</a:t>
            </a:r>
          </a:p>
          <a:p>
            <a:pPr lvl="1"/>
            <a:r>
              <a:rPr lang="en-US" sz="1800" b="1" dirty="0" err="1" smtClean="0"/>
              <a:t>Postdoc</a:t>
            </a:r>
            <a:r>
              <a:rPr lang="en-US" sz="1800" b="1" dirty="0" smtClean="0"/>
              <a:t>: </a:t>
            </a:r>
            <a:r>
              <a:rPr lang="en-US" sz="1800" dirty="0" smtClean="0"/>
              <a:t>Eric Vazquez </a:t>
            </a:r>
            <a:r>
              <a:rPr lang="en-US" sz="1800" dirty="0" err="1" smtClean="0"/>
              <a:t>Jauregui</a:t>
            </a:r>
            <a:r>
              <a:rPr lang="en-US" sz="1800" b="1" dirty="0" smtClean="0"/>
              <a:t>. Engineering: </a:t>
            </a:r>
            <a:r>
              <a:rPr lang="en-US" sz="1800" dirty="0" smtClean="0"/>
              <a:t>Ken McFarlane, </a:t>
            </a:r>
            <a:r>
              <a:rPr lang="en-US" sz="1800" dirty="0"/>
              <a:t>Peter </a:t>
            </a:r>
            <a:r>
              <a:rPr lang="en-US" sz="1800" dirty="0" err="1" smtClean="0"/>
              <a:t>Liimatainen</a:t>
            </a:r>
            <a:endParaRPr lang="en-US" sz="1800" dirty="0" smtClean="0"/>
          </a:p>
          <a:p>
            <a:pPr lvl="1"/>
            <a:r>
              <a:rPr lang="en-US" sz="1800" b="1" dirty="0" smtClean="0"/>
              <a:t>Underground construction: </a:t>
            </a:r>
            <a:r>
              <a:rPr lang="en-US" sz="1800" dirty="0" smtClean="0"/>
              <a:t>Brian </a:t>
            </a:r>
            <a:r>
              <a:rPr lang="en-US" sz="1800" dirty="0" err="1" smtClean="0"/>
              <a:t>Morissette</a:t>
            </a:r>
            <a:r>
              <a:rPr lang="en-US" sz="1800" dirty="0" smtClean="0"/>
              <a:t> + others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587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8" y="744871"/>
            <a:ext cx="8616579" cy="568294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COUPP program has been remarkably successful, especially the COUPP4 SNOLAB phase.</a:t>
            </a:r>
          </a:p>
          <a:p>
            <a:r>
              <a:rPr lang="en-US" sz="2800" dirty="0" smtClean="0"/>
              <a:t>Several significant problems discovered in </a:t>
            </a:r>
            <a:r>
              <a:rPr lang="en-US" sz="2800" dirty="0" err="1" smtClean="0"/>
              <a:t>Fermilab</a:t>
            </a:r>
            <a:r>
              <a:rPr lang="en-US" sz="2800" dirty="0" smtClean="0"/>
              <a:t> testing of COUPP-60. Solutions seem now to be in hand, having passed critical tests in the fall.</a:t>
            </a:r>
          </a:p>
          <a:p>
            <a:r>
              <a:rPr lang="en-US" sz="2800" dirty="0" smtClean="0"/>
              <a:t>Pending the outcome of this review, I believe we are in good shape to start assembling COUPP-60 at SNOLAB (critical safety issues and suggested mitigation to be addressed in other talks)</a:t>
            </a:r>
          </a:p>
          <a:p>
            <a:r>
              <a:rPr lang="en-US" sz="2800" dirty="0" smtClean="0"/>
              <a:t>Schedule calls for assembly over the summer. We seem to have manpower available to do this (Lippincott talk). </a:t>
            </a:r>
            <a:r>
              <a:rPr lang="en-US" sz="2800" u="sng" dirty="0" smtClean="0"/>
              <a:t>Contribution of SNOLAB staff is critical for water tank, utilities.</a:t>
            </a:r>
          </a:p>
          <a:p>
            <a:r>
              <a:rPr lang="en-US" sz="2800" dirty="0" smtClean="0"/>
              <a:t> Budget shows signs of stress but is believed to be sufficient.</a:t>
            </a:r>
          </a:p>
          <a:p>
            <a:r>
              <a:rPr lang="en-US" sz="2800" dirty="0" smtClean="0"/>
              <a:t> Most important technical risks involve fluid leaks, which can lead to mechanical damage to inner vessel.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014" y="-19054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Contents: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890"/>
            <a:ext cx="8229600" cy="513345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COUPP </a:t>
            </a:r>
            <a:r>
              <a:rPr lang="en-US" dirty="0"/>
              <a:t>d</a:t>
            </a:r>
            <a:r>
              <a:rPr lang="en-US" dirty="0" smtClean="0"/>
              <a:t>etector operating principle, history</a:t>
            </a:r>
          </a:p>
          <a:p>
            <a:r>
              <a:rPr lang="en-US" dirty="0" smtClean="0"/>
              <a:t>Description of the COUPP-60 system.</a:t>
            </a:r>
          </a:p>
          <a:p>
            <a:r>
              <a:rPr lang="en-US" dirty="0" smtClean="0"/>
              <a:t>Testing at </a:t>
            </a:r>
            <a:r>
              <a:rPr lang="en-US" dirty="0" err="1" smtClean="0"/>
              <a:t>Fermilab</a:t>
            </a:r>
            <a:r>
              <a:rPr lang="en-US" dirty="0" smtClean="0"/>
              <a:t>– problems found, responses.</a:t>
            </a:r>
          </a:p>
          <a:p>
            <a:r>
              <a:rPr lang="en-US" dirty="0" smtClean="0"/>
              <a:t>Current work status.</a:t>
            </a:r>
          </a:p>
          <a:p>
            <a:r>
              <a:rPr lang="en-US" dirty="0" smtClean="0"/>
              <a:t>Overview of planned installation at SNOLAB. </a:t>
            </a:r>
          </a:p>
          <a:p>
            <a:r>
              <a:rPr lang="en-US" dirty="0" smtClean="0"/>
              <a:t>The COUPP collaboration– who does what;  COUPP-60 project organization.</a:t>
            </a:r>
          </a:p>
          <a:p>
            <a:r>
              <a:rPr lang="en-US" dirty="0" smtClean="0"/>
              <a:t>Schedule.</a:t>
            </a:r>
          </a:p>
          <a:p>
            <a:r>
              <a:rPr lang="en-US" dirty="0" smtClean="0"/>
              <a:t>Funding.</a:t>
            </a:r>
          </a:p>
          <a:p>
            <a:r>
              <a:rPr lang="en-US" dirty="0" smtClean="0"/>
              <a:t>Risk Register– includes safety, cost, schedule, quality</a:t>
            </a:r>
          </a:p>
          <a:p>
            <a:r>
              <a:rPr lang="en-US" dirty="0" smtClean="0"/>
              <a:t>Discussion of highest risk items</a:t>
            </a:r>
          </a:p>
          <a:p>
            <a:r>
              <a:rPr lang="en-US" dirty="0" smtClean="0"/>
              <a:t>Conclusion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kgnd3_E2xcam.png                                              000CC78CMacintosh HD                   B746699A:"/>
          <p:cNvPicPr>
            <a:picLocks noChangeAspect="1" noChangeArrowheads="1"/>
          </p:cNvPicPr>
          <p:nvPr/>
        </p:nvPicPr>
        <p:blipFill>
          <a:blip r:embed="rId2"/>
          <a:srcRect l="22500" r="7500"/>
          <a:stretch>
            <a:fillRect/>
          </a:stretch>
        </p:blipFill>
        <p:spPr bwMode="auto">
          <a:xfrm>
            <a:off x="5954696" y="1219200"/>
            <a:ext cx="2624904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52400" y="769441"/>
            <a:ext cx="541643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Prepare volume of target liquid in a very clean, smooth glass container. Eliminate surface bubble nucleation sites!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Reduce the pressure of the liquid until it becomes superheated.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Record video images and sound while waiting for a bubble to appear.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When a bubble does appear, immediately pressurize the liquid to stop the bubble from growing.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Repeat cycle.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11219" y="0"/>
            <a:ext cx="64769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 smtClean="0">
                <a:solidFill>
                  <a:srgbClr val="0000FF"/>
                </a:solidFill>
              </a:rPr>
              <a:t>COUPP: Operating Principle</a:t>
            </a:r>
            <a:endParaRPr lang="en-US" sz="4400" dirty="0">
              <a:solidFill>
                <a:srgbClr val="0000FF"/>
              </a:solidFill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033991" y="3957606"/>
            <a:ext cx="4131847" cy="2735262"/>
            <a:chOff x="0" y="1104"/>
            <a:chExt cx="3072" cy="2203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104"/>
              <a:ext cx="3072" cy="2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2208" y="1584"/>
              <a:ext cx="0" cy="816"/>
            </a:xfrm>
            <a:prstGeom prst="line">
              <a:avLst/>
            </a:prstGeom>
            <a:noFill/>
            <a:ln w="57150">
              <a:solidFill>
                <a:srgbClr val="CC1228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066800" y="0"/>
            <a:ext cx="7048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High Speed Bubble Chamber Movie</a:t>
            </a:r>
            <a:endParaRPr lang="en-US">
              <a:latin typeface="Times" pitchFamily="-8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140075" y="457200"/>
            <a:ext cx="249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" pitchFamily="-84" charset="0"/>
              </a:rPr>
              <a:t>1000 frames/ second</a:t>
            </a:r>
          </a:p>
          <a:p>
            <a:r>
              <a:rPr lang="en-US" sz="1800" baseline="30000">
                <a:latin typeface="Times" pitchFamily="-84" charset="0"/>
              </a:rPr>
              <a:t>241</a:t>
            </a:r>
            <a:r>
              <a:rPr lang="en-US" sz="1800">
                <a:latin typeface="Times" pitchFamily="-84" charset="0"/>
              </a:rPr>
              <a:t>Am-Be neutron source</a:t>
            </a:r>
          </a:p>
        </p:txBody>
      </p:sp>
      <p:pic>
        <p:nvPicPr>
          <p:cNvPr id="45060" name="Picture 4" descr="Mac:Users:sonnensn:Desktop:Caltech:wimp_bubbl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2192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0" fill="hold"/>
                                        <p:tgtEl>
                                          <p:spTgt spid="45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ChangeArrowheads="1"/>
          </p:cNvSpPr>
          <p:nvPr>
            <p:ph type="title"/>
          </p:nvPr>
        </p:nvSpPr>
        <p:spPr>
          <a:xfrm>
            <a:off x="431800" y="-41275"/>
            <a:ext cx="8229600" cy="114141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COUPP Timeline</a:t>
            </a:r>
          </a:p>
        </p:txBody>
      </p:sp>
      <p:sp>
        <p:nvSpPr>
          <p:cNvPr id="100355" name="Rectangle 3"/>
          <p:cNvSpPr>
            <a:spLocks/>
          </p:cNvSpPr>
          <p:nvPr/>
        </p:nvSpPr>
        <p:spPr bwMode="auto">
          <a:xfrm>
            <a:off x="152400" y="5194300"/>
            <a:ext cx="90297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25000"/>
              <a:buFont typeface="Calibri" pitchFamily="-84" charset="0"/>
              <a:buChar char="•"/>
            </a:pPr>
            <a:r>
              <a:rPr lang="en-US" sz="1800">
                <a:latin typeface="Calibri" pitchFamily="-84" charset="0"/>
                <a:ea typeface="Calibri" pitchFamily="-84" charset="0"/>
                <a:cs typeface="Calibri" pitchFamily="-84" charset="0"/>
                <a:sym typeface="Calibri" pitchFamily="-84" charset="0"/>
              </a:rPr>
              <a:t> Active mass increased by 4 orders of magnitude 2003-2011</a:t>
            </a:r>
          </a:p>
          <a:p>
            <a:pPr>
              <a:buClr>
                <a:srgbClr val="000000"/>
              </a:buClr>
              <a:buSzPct val="125000"/>
              <a:buFont typeface="Calibri" pitchFamily="-84" charset="0"/>
              <a:buChar char="•"/>
            </a:pPr>
            <a:r>
              <a:rPr lang="en-US" sz="1800">
                <a:latin typeface="Calibri" pitchFamily="-84" charset="0"/>
                <a:ea typeface="Calibri" pitchFamily="-84" charset="0"/>
                <a:cs typeface="Calibri" pitchFamily="-84" charset="0"/>
                <a:sym typeface="Calibri" pitchFamily="-84" charset="0"/>
              </a:rPr>
              <a:t> Backgrounds decreased by 5 orders of magnitude</a:t>
            </a:r>
          </a:p>
          <a:p>
            <a:endParaRPr lang="en-US" sz="1800">
              <a:latin typeface="Calibri" pitchFamily="-84" charset="0"/>
              <a:ea typeface="Calibri" pitchFamily="-84" charset="0"/>
              <a:cs typeface="Calibri" pitchFamily="-84" charset="0"/>
              <a:sym typeface="Calibri" pitchFamily="-8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1066800"/>
          <a:ext cx="8747482" cy="4127495"/>
        </p:xfrm>
        <a:graphic>
          <a:graphicData uri="http://schemas.openxmlformats.org/drawingml/2006/table">
            <a:tbl>
              <a:tblPr/>
              <a:tblGrid>
                <a:gridCol w="1323853"/>
                <a:gridCol w="628411"/>
                <a:gridCol w="1139519"/>
                <a:gridCol w="628411"/>
                <a:gridCol w="628411"/>
                <a:gridCol w="628411"/>
                <a:gridCol w="628411"/>
                <a:gridCol w="628411"/>
                <a:gridCol w="628411"/>
                <a:gridCol w="628411"/>
                <a:gridCol w="628411"/>
                <a:gridCol w="628411"/>
              </a:tblGrid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latin typeface="Verdana"/>
                        </a:rPr>
                        <a:t>2003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latin typeface="Verdana"/>
                        </a:rPr>
                        <a:t>2005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latin typeface="Verdana"/>
                        </a:rPr>
                        <a:t>2007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latin typeface="Verdana"/>
                        </a:rPr>
                        <a:t>2009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latin typeface="Verdana"/>
                        </a:rPr>
                        <a:t>2011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smtClean="0">
                          <a:latin typeface="Verdana"/>
                        </a:rPr>
                        <a:t> </a:t>
                      </a:r>
                      <a:r>
                        <a:rPr lang="en-US" sz="1400" b="1" i="0" u="none" strike="noStrike" dirty="0" smtClean="0">
                          <a:latin typeface="Verdana"/>
                        </a:rPr>
                        <a:t>2013</a:t>
                      </a:r>
                      <a:endParaRPr lang="en-US" sz="1400" b="1" i="0" u="none" strike="noStrike" dirty="0">
                        <a:latin typeface="Verdana"/>
                      </a:endParaRP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66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latin typeface="Verdana"/>
                        </a:rPr>
                        <a:t>Mass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18 g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2-Kg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4-Kg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60-kg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latin typeface="Verdana"/>
                        </a:rPr>
                        <a:t>Site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U. Chicago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Fermilab/ NuMI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SNOLAB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latin typeface="Verdana"/>
                        </a:rPr>
                        <a:t>Depth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10 m.w.e.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300 m.w.e.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6000 m.w.e.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latin typeface="Verdana"/>
                        </a:rPr>
                        <a:t>Backgrounds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7000 events/kg-day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77 events/kg-day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0.7 events/kg-day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0.04 events/kg-day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Physics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Best spin-dependent (W-p)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Best spin-independent?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8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10</a:t>
                      </a:r>
                      <a:r>
                        <a:rPr lang="en-US" sz="1200" b="0" i="0" u="none" strike="noStrike" baseline="30000" dirty="0">
                          <a:latin typeface="Verdana"/>
                        </a:rPr>
                        <a:t>-10 </a:t>
                      </a:r>
                      <a:r>
                        <a:rPr lang="en-US" sz="1200" b="0" i="0" u="none" strike="noStrike" dirty="0">
                          <a:latin typeface="Verdana"/>
                        </a:rPr>
                        <a:t>gamma rejection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Technical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latin typeface="Verdana"/>
                        </a:rPr>
                        <a:t>Developments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Continuously sensitive 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latin typeface="Verdana"/>
                        </a:rPr>
                        <a:t>  Pressure </a:t>
                      </a:r>
                      <a:r>
                        <a:rPr lang="en-US" sz="1200" b="0" i="0" u="none" strike="noStrike" dirty="0">
                          <a:latin typeface="Verdana"/>
                        </a:rPr>
                        <a:t>balancing of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&gt;99% accoustic 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bubble chamber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latin typeface="Verdana"/>
                        </a:rPr>
                        <a:t>   inner</a:t>
                      </a:r>
                      <a:r>
                        <a:rPr lang="en-US" sz="1200" b="0" i="0" u="none" strike="noStrike" dirty="0">
                          <a:latin typeface="Verdana"/>
                        </a:rPr>
                        <a:t>/outer vessel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alpha rejection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3818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Radon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Fused silica inner vessel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reduced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 wall events eliminated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  <a:tr h="247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Retroreflective illumination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5839" marR="5839" marT="58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0-32-1D_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458200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267450" y="5207000"/>
            <a:ext cx="1343025" cy="66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" pitchFamily="-84" charset="0"/>
              </a:rPr>
              <a:t>test site</a:t>
            </a:r>
          </a:p>
          <a:p>
            <a:r>
              <a:rPr lang="en-US" sz="1800">
                <a:latin typeface="Times" pitchFamily="-84" charset="0"/>
              </a:rPr>
              <a:t>~300 m.w.e.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6934200" y="4343400"/>
            <a:ext cx="8382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447800" y="1447800"/>
            <a:ext cx="1820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Geneva" pitchFamily="-84" charset="0"/>
              </a:rPr>
              <a:t>at Fermilab</a:t>
            </a:r>
            <a:endParaRPr lang="en-US" b="1"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95400"/>
            <a:ext cx="3429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1029"/>
          <p:cNvSpPr txBox="1">
            <a:spLocks noChangeArrowheads="1"/>
          </p:cNvSpPr>
          <p:nvPr/>
        </p:nvSpPr>
        <p:spPr bwMode="auto">
          <a:xfrm>
            <a:off x="594460" y="192945"/>
            <a:ext cx="8328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Small Chamber Runs at </a:t>
            </a:r>
            <a:r>
              <a:rPr lang="en-US" sz="3200" dirty="0" err="1">
                <a:solidFill>
                  <a:srgbClr val="0000FF"/>
                </a:solidFill>
              </a:rPr>
              <a:t>Fermilab</a:t>
            </a:r>
            <a:r>
              <a:rPr lang="en-US" sz="3200" dirty="0">
                <a:solidFill>
                  <a:srgbClr val="0000FF"/>
                </a:solidFill>
              </a:rPr>
              <a:t> 2005-2010</a:t>
            </a:r>
            <a:endParaRPr lang="en-US" dirty="0"/>
          </a:p>
        </p:txBody>
      </p:sp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4426685" y="1171575"/>
            <a:ext cx="4495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 dirty="0"/>
              <a:t> </a:t>
            </a:r>
            <a:r>
              <a:rPr lang="en-US" sz="2000" dirty="0"/>
              <a:t>Small chamber initially installed at </a:t>
            </a:r>
            <a:r>
              <a:rPr lang="en-US" sz="2000" dirty="0" err="1"/>
              <a:t>Fermilab</a:t>
            </a:r>
            <a:r>
              <a:rPr lang="en-US" sz="2000" dirty="0"/>
              <a:t> </a:t>
            </a:r>
            <a:r>
              <a:rPr lang="en-US" sz="2000" dirty="0" err="1"/>
              <a:t>NuMI</a:t>
            </a:r>
            <a:r>
              <a:rPr lang="en-US" sz="2000" dirty="0"/>
              <a:t> tunnel in 2005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2000" dirty="0" smtClean="0"/>
              <a:t>Served </a:t>
            </a:r>
            <a:r>
              <a:rPr lang="en-US" sz="2000" dirty="0"/>
              <a:t>as R&amp;D platform and proof-of-principle.</a:t>
            </a:r>
          </a:p>
          <a:p>
            <a:pPr>
              <a:buFont typeface="Arial" pitchFamily="-84" charset="0"/>
              <a:buChar char="•"/>
            </a:pPr>
            <a:endParaRPr lang="en-US" sz="2000" dirty="0"/>
          </a:p>
          <a:p>
            <a:pPr>
              <a:buFont typeface="Arial" pitchFamily="-84" charset="0"/>
              <a:buChar char="•"/>
            </a:pPr>
            <a:r>
              <a:rPr lang="en-US" sz="2000" dirty="0"/>
              <a:t> Rebuilt several times to incorporate new features-</a:t>
            </a:r>
          </a:p>
          <a:p>
            <a:pPr lvl="1">
              <a:buFont typeface="Arial" pitchFamily="-84" charset="0"/>
              <a:buChar char="•"/>
            </a:pPr>
            <a:r>
              <a:rPr lang="en-US" sz="2000" dirty="0"/>
              <a:t> Higher purity materials</a:t>
            </a:r>
          </a:p>
          <a:p>
            <a:pPr lvl="1">
              <a:buFont typeface="Arial" pitchFamily="-84" charset="0"/>
              <a:buChar char="•"/>
            </a:pPr>
            <a:r>
              <a:rPr lang="en-US" sz="2000" dirty="0"/>
              <a:t> External </a:t>
            </a:r>
            <a:r>
              <a:rPr lang="en-US" sz="2000" dirty="0" err="1"/>
              <a:t>muon</a:t>
            </a:r>
            <a:r>
              <a:rPr lang="en-US" sz="2000" dirty="0"/>
              <a:t> tagger</a:t>
            </a:r>
          </a:p>
          <a:p>
            <a:pPr lvl="1">
              <a:buFont typeface="Arial" pitchFamily="-84" charset="0"/>
              <a:buChar char="•"/>
            </a:pPr>
            <a:r>
              <a:rPr lang="en-US" sz="2000" dirty="0"/>
              <a:t> Acoustic sensors</a:t>
            </a:r>
          </a:p>
          <a:p>
            <a:pPr lvl="1">
              <a:buFont typeface="Arial" pitchFamily="-84" charset="0"/>
              <a:buChar char="•"/>
            </a:pPr>
            <a:r>
              <a:rPr lang="en-US" sz="2000" dirty="0"/>
              <a:t> Pressure and temperature control upgrades</a:t>
            </a:r>
          </a:p>
          <a:p>
            <a:pPr lvl="1">
              <a:buFont typeface="Arial" pitchFamily="-84" charset="0"/>
              <a:buChar char="•"/>
            </a:pPr>
            <a:endParaRPr lang="en-US" sz="2000" dirty="0"/>
          </a:p>
          <a:p>
            <a:pPr>
              <a:buFont typeface="Arial" pitchFamily="-84" charset="0"/>
              <a:buChar char="•"/>
            </a:pPr>
            <a:r>
              <a:rPr lang="en-US" sz="2000" dirty="0" smtClean="0"/>
              <a:t> Required early consideration of safety and operational issues related to running underground at a “remote” site.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3514</Words>
  <Application>Microsoft Macintosh PowerPoint</Application>
  <PresentationFormat>On-screen Show (4:3)</PresentationFormat>
  <Paragraphs>600</Paragraphs>
  <Slides>37</Slides>
  <Notes>7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???</vt:lpstr>
      <vt:lpstr>COUPP-60 Safety Review: Project  Overview.</vt:lpstr>
      <vt:lpstr>Slide 2</vt:lpstr>
      <vt:lpstr>Slide 3</vt:lpstr>
      <vt:lpstr>Contents:</vt:lpstr>
      <vt:lpstr>Slide 5</vt:lpstr>
      <vt:lpstr>Slide 6</vt:lpstr>
      <vt:lpstr>COUPP Timeline</vt:lpstr>
      <vt:lpstr>Slide 8</vt:lpstr>
      <vt:lpstr>Slide 9</vt:lpstr>
      <vt:lpstr>Slide 10</vt:lpstr>
      <vt:lpstr>Slide 11</vt:lpstr>
      <vt:lpstr>COUPP-60</vt:lpstr>
      <vt:lpstr>Slide 13</vt:lpstr>
      <vt:lpstr>COUPP-60 Current Status</vt:lpstr>
      <vt:lpstr>Work Plan- As Proposed to DOE in FY11</vt:lpstr>
      <vt:lpstr>Slide 16</vt:lpstr>
      <vt:lpstr>Optics Redesign Simulation</vt:lpstr>
      <vt:lpstr>Optics Redesign Simulation</vt:lpstr>
      <vt:lpstr>Camera Hexapod Mount</vt:lpstr>
      <vt:lpstr>COUPP-60 Tests at Fermilab in 2011</vt:lpstr>
      <vt:lpstr>Slide 21</vt:lpstr>
      <vt:lpstr>Work Plan Continued:</vt:lpstr>
      <vt:lpstr>Next Steps: SNOLAB Assembly</vt:lpstr>
      <vt:lpstr>COUPP-60 Project Management</vt:lpstr>
      <vt:lpstr>Schedule </vt:lpstr>
      <vt:lpstr>Slide 26</vt:lpstr>
      <vt:lpstr>Slide 27</vt:lpstr>
      <vt:lpstr>Slide 28</vt:lpstr>
      <vt:lpstr>Schedule– The Big Picture</vt:lpstr>
      <vt:lpstr>Funding</vt:lpstr>
      <vt:lpstr>COUPP60 Budget Status As of May 1st</vt:lpstr>
      <vt:lpstr>Expected Future Non-Labor Costs</vt:lpstr>
      <vt:lpstr>Risk Matrix Sorted by Probability* Impact</vt:lpstr>
      <vt:lpstr>Top Ranked Risks</vt:lpstr>
      <vt:lpstr>Top Risks- Continued</vt:lpstr>
      <vt:lpstr>People Working on COUPP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COUPP-60 Installation Safety Review. Project  Overview.</dc:title>
  <dc:creator>Andrew H. Sonnenschein</dc:creator>
  <cp:lastModifiedBy>Andrew H. Sonnenschein</cp:lastModifiedBy>
  <cp:revision>17</cp:revision>
  <cp:lastPrinted>2012-05-18T05:54:45Z</cp:lastPrinted>
  <dcterms:created xsi:type="dcterms:W3CDTF">2012-05-18T12:43:17Z</dcterms:created>
  <dcterms:modified xsi:type="dcterms:W3CDTF">2012-05-18T12:51:26Z</dcterms:modified>
</cp:coreProperties>
</file>