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00" y="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47008175e5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147008175e5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2e5f380647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2e5f38064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2e5f380647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2e5f380647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47008175e5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47008175e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47008175e5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47008175e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47008175e5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47008175e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47008175e5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147008175e5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47008175e5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47008175e5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47008175e5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147008175e5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FI Status Report</a:t>
            </a:r>
            <a:endParaRPr/>
          </a:p>
        </p:txBody>
      </p:sp>
      <p:sp>
        <p:nvSpPr>
          <p:cNvPr id="55" name="Google Shape;55;p13"/>
          <p:cNvSpPr txBox="1">
            <a:spLocks noGrp="1"/>
          </p:cNvSpPr>
          <p:nvPr>
            <p:ph type="subTitle" idx="1"/>
          </p:nvPr>
        </p:nvSpPr>
        <p:spPr>
          <a:xfrm>
            <a:off x="311700" y="2834125"/>
            <a:ext cx="8520600" cy="1370400"/>
          </a:xfrm>
          <a:prstGeom prst="rect">
            <a:avLst/>
          </a:prstGeom>
        </p:spPr>
        <p:txBody>
          <a:bodyPr spcFirstLastPara="1" wrap="square" lIns="91425" tIns="91425" rIns="91425" bIns="91425" anchor="t" anchorCtr="0">
            <a:normAutofit lnSpcReduction="10000"/>
          </a:bodyPr>
          <a:lstStyle/>
          <a:p>
            <a:pPr marL="0" lvl="0" indent="0" algn="ctr" rtl="0">
              <a:spcBef>
                <a:spcPts val="0"/>
              </a:spcBef>
              <a:spcAft>
                <a:spcPts val="0"/>
              </a:spcAft>
              <a:buNone/>
            </a:pPr>
            <a:r>
              <a:rPr lang="en"/>
              <a:t>Mine Altunay</a:t>
            </a:r>
            <a:endParaRPr/>
          </a:p>
          <a:p>
            <a:pPr marL="0" lvl="0" indent="0" algn="ctr" rtl="0">
              <a:spcBef>
                <a:spcPts val="0"/>
              </a:spcBef>
              <a:spcAft>
                <a:spcPts val="0"/>
              </a:spcAft>
              <a:buNone/>
            </a:pPr>
            <a:r>
              <a:rPr lang="en"/>
              <a:t>FI Technical Lead</a:t>
            </a:r>
            <a:endParaRPr/>
          </a:p>
          <a:p>
            <a:pPr marL="0" lvl="0" indent="0" algn="ctr" rtl="0">
              <a:spcBef>
                <a:spcPts val="0"/>
              </a:spcBef>
              <a:spcAft>
                <a:spcPts val="0"/>
              </a:spcAft>
              <a:buNone/>
            </a:pPr>
            <a:r>
              <a:rPr lang="en"/>
              <a:t>August 25, 2022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Phase 2– Policy work</a:t>
            </a:r>
            <a:endParaRPr/>
          </a:p>
        </p:txBody>
      </p:sp>
      <p:sp>
        <p:nvSpPr>
          <p:cNvPr id="109" name="Google Shape;109;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We will start seeking guidance from the chief security officer and the security team on creating and enforcing policies for our Phase 2. </a:t>
            </a:r>
            <a:endParaRPr/>
          </a:p>
          <a:p>
            <a:pPr marL="457200" lvl="0" indent="-342900" algn="l" rtl="0">
              <a:spcBef>
                <a:spcPts val="0"/>
              </a:spcBef>
              <a:spcAft>
                <a:spcPts val="0"/>
              </a:spcAft>
              <a:buSzPts val="1800"/>
              <a:buChar char="●"/>
            </a:pPr>
            <a:r>
              <a:rPr lang="en"/>
              <a:t>Topics such as:</a:t>
            </a:r>
            <a:endParaRPr/>
          </a:p>
          <a:p>
            <a:pPr marL="914400" lvl="1" indent="-317500" algn="l" rtl="0">
              <a:spcBef>
                <a:spcPts val="0"/>
              </a:spcBef>
              <a:spcAft>
                <a:spcPts val="0"/>
              </a:spcAft>
              <a:buSzPts val="1400"/>
              <a:buChar char="○"/>
            </a:pPr>
            <a:r>
              <a:rPr lang="en"/>
              <a:t>Should we continue to treat our international grid users in the same manner as we are currently doing with certificates? </a:t>
            </a:r>
            <a:endParaRPr/>
          </a:p>
          <a:p>
            <a:pPr marL="914400" lvl="1" indent="-317500" algn="l" rtl="0">
              <a:spcBef>
                <a:spcPts val="0"/>
              </a:spcBef>
              <a:spcAft>
                <a:spcPts val="0"/>
              </a:spcAft>
              <a:buSzPts val="1400"/>
              <a:buChar char="○"/>
            </a:pPr>
            <a:r>
              <a:rPr lang="en"/>
              <a:t>Switching to tokens from certificate is just a technical change, but will it also bring any changes in policy? </a:t>
            </a:r>
            <a:endParaRPr/>
          </a:p>
          <a:p>
            <a:pPr marL="914400" lvl="1" indent="-317500" algn="l" rtl="0">
              <a:spcBef>
                <a:spcPts val="0"/>
              </a:spcBef>
              <a:spcAft>
                <a:spcPts val="0"/>
              </a:spcAft>
              <a:buSzPts val="1400"/>
              <a:buChar char="○"/>
            </a:pPr>
            <a:r>
              <a:rPr lang="en"/>
              <a:t>Do we have any new lab policies or requirements?</a:t>
            </a:r>
            <a:endParaRPr/>
          </a:p>
          <a:p>
            <a:pPr marL="914400" lvl="0" indent="0" algn="l" rtl="0">
              <a:spcBef>
                <a:spcPts val="1200"/>
              </a:spcBef>
              <a:spcAft>
                <a:spcPts val="12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Current Status</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Will report on the following items in detail:  </a:t>
            </a:r>
            <a:endParaRPr/>
          </a:p>
          <a:p>
            <a:pPr marL="457200" lvl="0" indent="-342900" algn="l" rtl="0">
              <a:spcBef>
                <a:spcPts val="0"/>
              </a:spcBef>
              <a:spcAft>
                <a:spcPts val="0"/>
              </a:spcAft>
              <a:buSzPts val="1800"/>
              <a:buChar char="●"/>
            </a:pPr>
            <a:r>
              <a:rPr lang="en"/>
              <a:t>Vault in production.</a:t>
            </a:r>
            <a:endParaRPr/>
          </a:p>
          <a:p>
            <a:pPr marL="457200" lvl="0" indent="-342900" algn="l" rtl="0">
              <a:spcBef>
                <a:spcPts val="0"/>
              </a:spcBef>
              <a:spcAft>
                <a:spcPts val="0"/>
              </a:spcAft>
              <a:buSzPts val="1800"/>
              <a:buChar char="●"/>
            </a:pPr>
            <a:r>
              <a:rPr lang="en"/>
              <a:t>WLCG Timeline and its impact on us.</a:t>
            </a:r>
            <a:endParaRPr/>
          </a:p>
          <a:p>
            <a:pPr marL="914400" lvl="1" indent="-317500" algn="l" rtl="0">
              <a:spcBef>
                <a:spcPts val="0"/>
              </a:spcBef>
              <a:spcAft>
                <a:spcPts val="0"/>
              </a:spcAft>
              <a:buSzPts val="1400"/>
              <a:buChar char="○"/>
            </a:pPr>
            <a:r>
              <a:rPr lang="en"/>
              <a:t>VOMS Support</a:t>
            </a:r>
            <a:endParaRPr/>
          </a:p>
          <a:p>
            <a:pPr marL="457200" lvl="0" indent="-342900" algn="l" rtl="0">
              <a:spcBef>
                <a:spcPts val="0"/>
              </a:spcBef>
              <a:spcAft>
                <a:spcPts val="0"/>
              </a:spcAft>
              <a:buSzPts val="1800"/>
              <a:buChar char="●"/>
            </a:pPr>
            <a:r>
              <a:rPr lang="en"/>
              <a:t>Jobsub-lite status and testing.</a:t>
            </a:r>
            <a:endParaRPr/>
          </a:p>
          <a:p>
            <a:pPr marL="457200" lvl="0" indent="-342900" algn="l" rtl="0">
              <a:spcBef>
                <a:spcPts val="0"/>
              </a:spcBef>
              <a:spcAft>
                <a:spcPts val="0"/>
              </a:spcAft>
              <a:buSzPts val="1800"/>
              <a:buChar char="●"/>
            </a:pPr>
            <a:r>
              <a:rPr lang="en"/>
              <a:t>Managed tokens</a:t>
            </a:r>
            <a:endParaRPr/>
          </a:p>
          <a:p>
            <a:pPr marL="457200" lvl="0" indent="-342900" algn="l" rtl="0">
              <a:spcBef>
                <a:spcPts val="0"/>
              </a:spcBef>
              <a:spcAft>
                <a:spcPts val="0"/>
              </a:spcAft>
              <a:buSzPts val="1800"/>
              <a:buChar char="●"/>
            </a:pPr>
            <a:r>
              <a:rPr lang="en"/>
              <a:t>Phase 2 issues</a:t>
            </a:r>
            <a:endParaRPr/>
          </a:p>
          <a:p>
            <a:pPr marL="914400" lvl="1" indent="-317500" algn="l" rtl="0">
              <a:spcBef>
                <a:spcPts val="0"/>
              </a:spcBef>
              <a:spcAft>
                <a:spcPts val="0"/>
              </a:spcAft>
              <a:buSzPts val="1400"/>
              <a:buChar char="○"/>
            </a:pPr>
            <a:r>
              <a:rPr lang="en"/>
              <a:t>Ferry</a:t>
            </a:r>
            <a:endParaRPr/>
          </a:p>
          <a:p>
            <a:pPr marL="914400" lvl="1" indent="-317500" algn="l" rtl="0">
              <a:spcBef>
                <a:spcPts val="0"/>
              </a:spcBef>
              <a:spcAft>
                <a:spcPts val="0"/>
              </a:spcAft>
              <a:buSzPts val="1400"/>
              <a:buChar char="○"/>
            </a:pPr>
            <a:r>
              <a:rPr lang="en"/>
              <a:t>DUNE VOMS</a:t>
            </a:r>
            <a:endParaRPr/>
          </a:p>
          <a:p>
            <a:pPr marL="914400" lvl="1" indent="-317500" algn="l" rtl="0">
              <a:spcBef>
                <a:spcPts val="0"/>
              </a:spcBef>
              <a:spcAft>
                <a:spcPts val="0"/>
              </a:spcAft>
              <a:buSzPts val="1400"/>
              <a:buChar char="○"/>
            </a:pPr>
            <a:r>
              <a:rPr lang="en"/>
              <a:t>FTS and Rucio Timeline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Moving Vault to Production</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Have been working with the Authentication Team. </a:t>
            </a:r>
            <a:endParaRPr/>
          </a:p>
          <a:p>
            <a:pPr marL="457200" lvl="0" indent="-342900" algn="l" rtl="0">
              <a:spcBef>
                <a:spcPts val="0"/>
              </a:spcBef>
              <a:spcAft>
                <a:spcPts val="0"/>
              </a:spcAft>
              <a:buSzPts val="1800"/>
              <a:buChar char="●"/>
            </a:pPr>
            <a:r>
              <a:rPr lang="en"/>
              <a:t>3 Vault instances, Dev, Test and Prod have already been installed and running by the Authentication group</a:t>
            </a:r>
            <a:endParaRPr/>
          </a:p>
          <a:p>
            <a:pPr marL="457200" lvl="0" indent="-342900" algn="l" rtl="0">
              <a:spcBef>
                <a:spcPts val="0"/>
              </a:spcBef>
              <a:spcAft>
                <a:spcPts val="0"/>
              </a:spcAft>
              <a:buSzPts val="1800"/>
              <a:buChar char="●"/>
            </a:pPr>
            <a:r>
              <a:rPr lang="en"/>
              <a:t>The Dev and Test Vault instances can obtain tokens without a problem and  are available for our users.  </a:t>
            </a:r>
            <a:endParaRPr/>
          </a:p>
          <a:p>
            <a:pPr marL="457200" lvl="0" indent="-342900" algn="l" rtl="0">
              <a:spcBef>
                <a:spcPts val="0"/>
              </a:spcBef>
              <a:spcAft>
                <a:spcPts val="0"/>
              </a:spcAft>
              <a:buSzPts val="1800"/>
              <a:buChar char="●"/>
            </a:pPr>
            <a:r>
              <a:rPr lang="en"/>
              <a:t>Prod Vault instance will be completed very soon, too.  </a:t>
            </a:r>
            <a:endParaRPr/>
          </a:p>
          <a:p>
            <a:pPr marL="457200" lvl="0" indent="-342900" algn="l" rtl="0">
              <a:spcBef>
                <a:spcPts val="0"/>
              </a:spcBef>
              <a:spcAft>
                <a:spcPts val="0"/>
              </a:spcAft>
              <a:buSzPts val="1800"/>
              <a:buChar char="●"/>
            </a:pPr>
            <a:r>
              <a:rPr lang="en"/>
              <a:t>Working on putting the Vault in ServiceNow and creating an SLA document. </a:t>
            </a:r>
            <a:endParaRPr/>
          </a:p>
          <a:p>
            <a:pPr marL="457200" lvl="0" indent="0" algn="l" rtl="0">
              <a:spcBef>
                <a:spcPts val="1200"/>
              </a:spcBef>
              <a:spcAft>
                <a:spcPts val="1200"/>
              </a:spcAft>
              <a:buNone/>
            </a:pPr>
            <a:r>
              <a:rPr lang="en"/>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WLCG Timeline</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457200" lvl="0" indent="-342900" algn="l" rtl="0">
              <a:spcBef>
                <a:spcPts val="0"/>
              </a:spcBef>
              <a:spcAft>
                <a:spcPts val="0"/>
              </a:spcAft>
              <a:buSzPts val="1800"/>
              <a:buChar char="●"/>
            </a:pPr>
            <a:r>
              <a:rPr lang="en"/>
              <a:t>Some changes made to the timeline.</a:t>
            </a:r>
            <a:endParaRPr/>
          </a:p>
          <a:p>
            <a:pPr marL="457200" lvl="0" indent="-342900" algn="l" rtl="0">
              <a:spcBef>
                <a:spcPts val="0"/>
              </a:spcBef>
              <a:spcAft>
                <a:spcPts val="0"/>
              </a:spcAft>
              <a:buSzPts val="1800"/>
              <a:buChar char="●"/>
            </a:pPr>
            <a:r>
              <a:rPr lang="en"/>
              <a:t>Schedule is pushed back to 2026. </a:t>
            </a:r>
            <a:endParaRPr/>
          </a:p>
          <a:p>
            <a:pPr marL="914400" lvl="1" indent="-317500" algn="l" rtl="0">
              <a:spcBef>
                <a:spcPts val="0"/>
              </a:spcBef>
              <a:spcAft>
                <a:spcPts val="0"/>
              </a:spcAft>
              <a:buSzPts val="1400"/>
              <a:buChar char="○"/>
            </a:pPr>
            <a:r>
              <a:rPr lang="en"/>
              <a:t>Expect to finish all work by 2025 </a:t>
            </a:r>
            <a:endParaRPr/>
          </a:p>
          <a:p>
            <a:pPr marL="914400" lvl="1" indent="-317500" algn="l" rtl="0">
              <a:spcBef>
                <a:spcPts val="0"/>
              </a:spcBef>
              <a:spcAft>
                <a:spcPts val="0"/>
              </a:spcAft>
              <a:buSzPts val="1400"/>
              <a:buChar char="○"/>
            </a:pPr>
            <a:r>
              <a:rPr lang="en"/>
              <a:t>Become certificate optional by 2026</a:t>
            </a:r>
            <a:endParaRPr/>
          </a:p>
          <a:p>
            <a:pPr marL="914400" lvl="1" indent="-317500" algn="l" rtl="0">
              <a:spcBef>
                <a:spcPts val="0"/>
              </a:spcBef>
              <a:spcAft>
                <a:spcPts val="0"/>
              </a:spcAft>
              <a:buSzPts val="1400"/>
              <a:buChar char="○"/>
            </a:pPr>
            <a:r>
              <a:rPr lang="en"/>
              <a:t>Some WLCG members think even this is an ambitious timeline</a:t>
            </a:r>
            <a:endParaRPr/>
          </a:p>
          <a:p>
            <a:pPr marL="914400" lvl="1" indent="-317500" algn="l" rtl="0">
              <a:spcBef>
                <a:spcPts val="0"/>
              </a:spcBef>
              <a:spcAft>
                <a:spcPts val="0"/>
              </a:spcAft>
              <a:buSzPts val="1400"/>
              <a:buChar char="○"/>
            </a:pPr>
            <a:r>
              <a:rPr lang="en"/>
              <a:t>FTS and Rucio developments are planned to be done by 2024. Will discuss this more </a:t>
            </a:r>
            <a:endParaRPr/>
          </a:p>
          <a:p>
            <a:pPr marL="457200" lvl="0" indent="-342900" algn="l" rtl="0">
              <a:spcBef>
                <a:spcPts val="0"/>
              </a:spcBef>
              <a:spcAft>
                <a:spcPts val="0"/>
              </a:spcAft>
              <a:buSzPts val="1800"/>
              <a:buChar char="●"/>
            </a:pPr>
            <a:r>
              <a:rPr lang="en"/>
              <a:t>WLCG current focus is on retiring VOMS-Admin and transitioning to IAM.</a:t>
            </a:r>
            <a:endParaRPr/>
          </a:p>
          <a:p>
            <a:pPr marL="914400" lvl="1" indent="-317500" algn="l" rtl="0">
              <a:spcBef>
                <a:spcPts val="0"/>
              </a:spcBef>
              <a:spcAft>
                <a:spcPts val="0"/>
              </a:spcAft>
              <a:buSzPts val="1400"/>
              <a:buChar char="○"/>
            </a:pPr>
            <a:r>
              <a:rPr lang="en"/>
              <a:t>This has no impact on us since we do not use VOMS-Admin and replaced it with Ferry.</a:t>
            </a:r>
            <a:endParaRPr/>
          </a:p>
          <a:p>
            <a:pPr marL="457200" lvl="0" indent="-342900" algn="l" rtl="0">
              <a:spcBef>
                <a:spcPts val="0"/>
              </a:spcBef>
              <a:spcAft>
                <a:spcPts val="0"/>
              </a:spcAft>
              <a:buSzPts val="1800"/>
              <a:buChar char="●"/>
            </a:pPr>
            <a:r>
              <a:rPr lang="en"/>
              <a:t>However, we are concerned about continuing support for VOMS</a:t>
            </a:r>
            <a:endParaRPr/>
          </a:p>
          <a:p>
            <a:pPr marL="914400" lvl="1" indent="-317500" algn="l" rtl="0">
              <a:spcBef>
                <a:spcPts val="0"/>
              </a:spcBef>
              <a:spcAft>
                <a:spcPts val="0"/>
              </a:spcAft>
              <a:buSzPts val="1400"/>
              <a:buChar char="○"/>
            </a:pPr>
            <a:r>
              <a:rPr lang="en"/>
              <a:t>After CERN’s switch to IAM, we are concerned that support for VOMS may be neglected. </a:t>
            </a:r>
            <a:endParaRPr/>
          </a:p>
          <a:p>
            <a:pPr marL="914400" lvl="1" indent="-317500" algn="l" rtl="0">
              <a:spcBef>
                <a:spcPts val="0"/>
              </a:spcBef>
              <a:spcAft>
                <a:spcPts val="0"/>
              </a:spcAft>
              <a:buSzPts val="1400"/>
              <a:buChar char="○"/>
            </a:pPr>
            <a:r>
              <a:rPr lang="en"/>
              <a:t>I brought up our concern at last WLCG meeting. </a:t>
            </a:r>
            <a:endParaRPr/>
          </a:p>
          <a:p>
            <a:pPr marL="914400" lvl="1" indent="-317500" algn="l" rtl="0">
              <a:spcBef>
                <a:spcPts val="0"/>
              </a:spcBef>
              <a:spcAft>
                <a:spcPts val="0"/>
              </a:spcAft>
              <a:buSzPts val="1400"/>
              <a:buChar char="○"/>
            </a:pPr>
            <a:r>
              <a:rPr lang="en"/>
              <a:t>WLCG and VOMS developers agree that support of VOMS should go beyond 2024 until certificates become truly optional. </a:t>
            </a:r>
            <a:endParaRPr/>
          </a:p>
          <a:p>
            <a:pPr marL="914400" lvl="1" indent="-317500" algn="l" rtl="0">
              <a:spcBef>
                <a:spcPts val="0"/>
              </a:spcBef>
              <a:spcAft>
                <a:spcPts val="0"/>
              </a:spcAft>
              <a:buSzPts val="1400"/>
              <a:buChar char="○"/>
            </a:pPr>
            <a:r>
              <a:rPr lang="en"/>
              <a:t>Will continue to bring this up at WLCG meetings.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Jobsub-lite Status</a:t>
            </a:r>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Development work continues along with figuring out deployment issues. </a:t>
            </a:r>
            <a:endParaRPr/>
          </a:p>
          <a:p>
            <a:pPr marL="457200" lvl="0" indent="-342900" algn="l" rtl="0">
              <a:spcBef>
                <a:spcPts val="0"/>
              </a:spcBef>
              <a:spcAft>
                <a:spcPts val="0"/>
              </a:spcAft>
              <a:buSzPts val="1800"/>
              <a:buChar char="●"/>
            </a:pPr>
            <a:r>
              <a:rPr lang="en"/>
              <a:t>One standing issue is to be able to renew the tokens that are sent with the jobs. </a:t>
            </a:r>
            <a:endParaRPr/>
          </a:p>
          <a:p>
            <a:pPr marL="457200" lvl="0" indent="-342900" algn="l" rtl="0">
              <a:spcBef>
                <a:spcPts val="0"/>
              </a:spcBef>
              <a:spcAft>
                <a:spcPts val="0"/>
              </a:spcAft>
              <a:buSzPts val="1800"/>
              <a:buChar char="●"/>
            </a:pPr>
            <a:r>
              <a:rPr lang="en"/>
              <a:t>Jobsub-lite is integrated with the Vault servers for obtaining tokens. </a:t>
            </a:r>
            <a:endParaRPr/>
          </a:p>
          <a:p>
            <a:pPr marL="457200" lvl="0" indent="-342900" algn="l" rtl="0">
              <a:spcBef>
                <a:spcPts val="0"/>
              </a:spcBef>
              <a:spcAft>
                <a:spcPts val="0"/>
              </a:spcAft>
              <a:buSzPts val="1800"/>
              <a:buChar char="●"/>
            </a:pPr>
            <a:r>
              <a:rPr lang="en"/>
              <a:t>Testing with experiments is well underway: </a:t>
            </a:r>
            <a:endParaRPr/>
          </a:p>
          <a:p>
            <a:pPr marL="914400" lvl="1" indent="-317500" algn="l" rtl="0">
              <a:spcBef>
                <a:spcPts val="0"/>
              </a:spcBef>
              <a:spcAft>
                <a:spcPts val="0"/>
              </a:spcAft>
              <a:buSzPts val="1400"/>
              <a:buChar char="○"/>
            </a:pPr>
            <a:r>
              <a:rPr lang="en"/>
              <a:t>Mu2e: Waiting for the storage token scope issue to be addressed. </a:t>
            </a:r>
            <a:endParaRPr/>
          </a:p>
          <a:p>
            <a:pPr marL="914400" lvl="1" indent="-317500" algn="l" rtl="0">
              <a:spcBef>
                <a:spcPts val="0"/>
              </a:spcBef>
              <a:spcAft>
                <a:spcPts val="0"/>
              </a:spcAft>
              <a:buSzPts val="1400"/>
              <a:buChar char="○"/>
            </a:pPr>
            <a:r>
              <a:rPr lang="en"/>
              <a:t>Dune: Testing production workflows with POMS.</a:t>
            </a:r>
            <a:endParaRPr/>
          </a:p>
          <a:p>
            <a:pPr marL="914400" lvl="1" indent="-317500" algn="l" rtl="0">
              <a:spcBef>
                <a:spcPts val="0"/>
              </a:spcBef>
              <a:spcAft>
                <a:spcPts val="0"/>
              </a:spcAft>
              <a:buSzPts val="1400"/>
              <a:buChar char="○"/>
            </a:pPr>
            <a:r>
              <a:rPr lang="en"/>
              <a:t>Sbnd: Basic test jobs being run. No complete workflows. </a:t>
            </a:r>
            <a:endParaRPr/>
          </a:p>
          <a:p>
            <a:pPr marL="914400" lvl="1" indent="-317500" algn="l" rtl="0">
              <a:spcBef>
                <a:spcPts val="0"/>
              </a:spcBef>
              <a:spcAft>
                <a:spcPts val="0"/>
              </a:spcAft>
              <a:buSzPts val="1400"/>
              <a:buChar char="○"/>
            </a:pPr>
            <a:r>
              <a:rPr lang="en"/>
              <a:t>Uboone: Starting to test basic jobs.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Managed tokens</a:t>
            </a:r>
            <a:endParaRPr/>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Proof of concept is working well. </a:t>
            </a:r>
            <a:endParaRPr/>
          </a:p>
          <a:p>
            <a:pPr marL="457200" lvl="0" indent="-342900" algn="l" rtl="0">
              <a:spcBef>
                <a:spcPts val="0"/>
              </a:spcBef>
              <a:spcAft>
                <a:spcPts val="0"/>
              </a:spcAft>
              <a:buSzPts val="1800"/>
              <a:buChar char="●"/>
            </a:pPr>
            <a:r>
              <a:rPr lang="en"/>
              <a:t>Pushing Vault tokens to all Mu2e and Dune interactive nodes that are currently receiving managed proxies. </a:t>
            </a:r>
            <a:endParaRPr/>
          </a:p>
          <a:p>
            <a:pPr marL="457200" lvl="0" indent="0" algn="l" rtl="0">
              <a:spcBef>
                <a:spcPts val="1200"/>
              </a:spcBef>
              <a:spcAft>
                <a:spcPts val="12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FTS and Rucio Timeline</a:t>
            </a:r>
            <a:endParaRPr/>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457200" lvl="0" indent="-342900" algn="l" rtl="0">
              <a:spcBef>
                <a:spcPts val="0"/>
              </a:spcBef>
              <a:spcAft>
                <a:spcPts val="0"/>
              </a:spcAft>
              <a:buSzPts val="1800"/>
              <a:buChar char="●"/>
            </a:pPr>
            <a:r>
              <a:rPr lang="en"/>
              <a:t>If we transition to tokens before 2024, which is our current plan, this means FTS and Rucio will still have to work with certificates because WLCG plans FTS and Rucio to complete their development work by 2024. </a:t>
            </a:r>
            <a:endParaRPr/>
          </a:p>
          <a:p>
            <a:pPr marL="457200" lvl="0" indent="-342900" algn="l" rtl="0">
              <a:spcBef>
                <a:spcPts val="0"/>
              </a:spcBef>
              <a:spcAft>
                <a:spcPts val="0"/>
              </a:spcAft>
              <a:buSzPts val="1800"/>
              <a:buChar char="●"/>
            </a:pPr>
            <a:r>
              <a:rPr lang="en"/>
              <a:t>This will have an impact on Dune. </a:t>
            </a:r>
            <a:endParaRPr/>
          </a:p>
          <a:p>
            <a:pPr marL="457200" lvl="0" indent="-342900" algn="l" rtl="0">
              <a:spcBef>
                <a:spcPts val="0"/>
              </a:spcBef>
              <a:spcAft>
                <a:spcPts val="0"/>
              </a:spcAft>
              <a:buSzPts val="1800"/>
              <a:buChar char="●"/>
            </a:pPr>
            <a:r>
              <a:rPr lang="en"/>
              <a:t>Our current plan is to use certificates and tokens side by side for each job and data access such that FTS and Rucio continues to work. </a:t>
            </a:r>
            <a:endParaRPr/>
          </a:p>
          <a:p>
            <a:pPr marL="914400" lvl="1" indent="-317500" algn="l" rtl="0">
              <a:spcBef>
                <a:spcPts val="0"/>
              </a:spcBef>
              <a:spcAft>
                <a:spcPts val="0"/>
              </a:spcAft>
              <a:buSzPts val="1400"/>
              <a:buChar char="○"/>
            </a:pPr>
            <a:r>
              <a:rPr lang="en"/>
              <a:t>This is a major test for us. </a:t>
            </a:r>
            <a:endParaRPr/>
          </a:p>
          <a:p>
            <a:pPr marL="914400" lvl="1" indent="-317500" algn="l" rtl="0">
              <a:spcBef>
                <a:spcPts val="0"/>
              </a:spcBef>
              <a:spcAft>
                <a:spcPts val="0"/>
              </a:spcAft>
              <a:buSzPts val="1400"/>
              <a:buChar char="○"/>
            </a:pPr>
            <a:r>
              <a:rPr lang="en"/>
              <a:t>We will schedule this for after our Jobsub-lite and Vault testing ends. </a:t>
            </a:r>
            <a:endParaRPr/>
          </a:p>
          <a:p>
            <a:pPr marL="914400" lvl="1" indent="-317500" algn="l" rtl="0">
              <a:spcBef>
                <a:spcPts val="0"/>
              </a:spcBef>
              <a:spcAft>
                <a:spcPts val="0"/>
              </a:spcAft>
              <a:buSzPts val="1400"/>
              <a:buChar char="○"/>
            </a:pPr>
            <a:r>
              <a:rPr lang="en"/>
              <a:t>Without success in this area, we will not transition to tokens. </a:t>
            </a:r>
            <a:endParaRPr/>
          </a:p>
          <a:p>
            <a:pPr marL="914400" lvl="1" indent="-317500" algn="l" rtl="0">
              <a:spcBef>
                <a:spcPts val="0"/>
              </a:spcBef>
              <a:spcAft>
                <a:spcPts val="0"/>
              </a:spcAft>
              <a:buSzPts val="1400"/>
              <a:buChar char="○"/>
            </a:pPr>
            <a:r>
              <a:rPr lang="en"/>
              <a:t>Even with successful results, we are cautious if this will bring more complexity to Dune workflows. </a:t>
            </a:r>
            <a:endParaRPr/>
          </a:p>
          <a:p>
            <a:pPr marL="914400" lvl="1" indent="-317500" algn="l" rtl="0">
              <a:spcBef>
                <a:spcPts val="0"/>
              </a:spcBef>
              <a:spcAft>
                <a:spcPts val="0"/>
              </a:spcAft>
              <a:buSzPts val="1400"/>
              <a:buChar char="○"/>
            </a:pPr>
            <a:r>
              <a:rPr lang="en"/>
              <a:t>I will meet with Dune computing to explain our current plans. </a:t>
            </a:r>
            <a:endParaRPr/>
          </a:p>
          <a:p>
            <a:pPr marL="914400" lvl="0" indent="0" algn="l" rtl="0">
              <a:spcBef>
                <a:spcPts val="120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Phase 2 Issues</a:t>
            </a:r>
            <a:endParaRPr/>
          </a:p>
        </p:txBody>
      </p:sp>
      <p:sp>
        <p:nvSpPr>
          <p:cNvPr id="97" name="Google Shape;97;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As we get closer to finishing our testing and start transitioning to tokens, we also start planning for our project Phase 2. </a:t>
            </a:r>
            <a:endParaRPr dirty="0"/>
          </a:p>
          <a:p>
            <a:pPr marL="457200" lvl="0" indent="-342900" algn="l" rtl="0">
              <a:spcBef>
                <a:spcPts val="0"/>
              </a:spcBef>
              <a:spcAft>
                <a:spcPts val="0"/>
              </a:spcAft>
              <a:buSzPts val="1800"/>
              <a:buChar char="●"/>
            </a:pPr>
            <a:r>
              <a:rPr lang="en" dirty="0"/>
              <a:t>Phase 2: We start including international users in our federated access mode. </a:t>
            </a:r>
            <a:endParaRPr dirty="0"/>
          </a:p>
          <a:p>
            <a:pPr marL="914400" lvl="1" indent="-317500" algn="l" rtl="0">
              <a:spcBef>
                <a:spcPts val="0"/>
              </a:spcBef>
              <a:spcAft>
                <a:spcPts val="0"/>
              </a:spcAft>
              <a:buSzPts val="1400"/>
              <a:buChar char="○"/>
            </a:pPr>
            <a:r>
              <a:rPr lang="en" dirty="0"/>
              <a:t>As a reminder Phase 1 includes only users with Fermilab accounts.  </a:t>
            </a:r>
            <a:endParaRPr dirty="0"/>
          </a:p>
          <a:p>
            <a:pPr marL="914400" lvl="1" indent="-317500" algn="l" rtl="0">
              <a:spcBef>
                <a:spcPts val="0"/>
              </a:spcBef>
              <a:spcAft>
                <a:spcPts val="0"/>
              </a:spcAft>
              <a:buSzPts val="1400"/>
              <a:buChar char="○"/>
            </a:pPr>
            <a:r>
              <a:rPr lang="en" dirty="0"/>
              <a:t>In Phase 2, we will have international users who will not be required to have Fermilab accounts.</a:t>
            </a:r>
            <a:endParaRPr dirty="0"/>
          </a:p>
          <a:p>
            <a:pPr marL="457200" lvl="0" indent="-342900" algn="l" rtl="0">
              <a:spcBef>
                <a:spcPts val="0"/>
              </a:spcBef>
              <a:spcAft>
                <a:spcPts val="0"/>
              </a:spcAft>
              <a:buSzPts val="1800"/>
              <a:buChar char="●"/>
            </a:pPr>
            <a:r>
              <a:rPr lang="en" dirty="0"/>
              <a:t>Ferry: </a:t>
            </a:r>
            <a:endParaRPr dirty="0"/>
          </a:p>
          <a:p>
            <a:pPr marL="914400" lvl="1" indent="-317500" algn="l" rtl="0">
              <a:spcBef>
                <a:spcPts val="0"/>
              </a:spcBef>
              <a:spcAft>
                <a:spcPts val="0"/>
              </a:spcAft>
              <a:buSzPts val="1400"/>
              <a:buChar char="○"/>
            </a:pPr>
            <a:r>
              <a:rPr lang="en" dirty="0"/>
              <a:t>Ferry has been designed for internal Fermilab users who have computing accounts. </a:t>
            </a:r>
            <a:endParaRPr dirty="0"/>
          </a:p>
          <a:p>
            <a:pPr marL="914400" lvl="1" indent="-317500" algn="l" rtl="0">
              <a:spcBef>
                <a:spcPts val="0"/>
              </a:spcBef>
              <a:spcAft>
                <a:spcPts val="0"/>
              </a:spcAft>
              <a:buSzPts val="1400"/>
              <a:buChar char="○"/>
            </a:pPr>
            <a:r>
              <a:rPr lang="en" dirty="0"/>
              <a:t>Earlier when we designed Ferry, we discussed this with senior management in detail. The decision was that Ferry was for Fermilab account holders only. </a:t>
            </a:r>
            <a:endParaRPr dirty="0"/>
          </a:p>
          <a:p>
            <a:pPr marL="914400" lvl="1" indent="-317500" algn="l" rtl="0">
              <a:spcBef>
                <a:spcPts val="0"/>
              </a:spcBef>
              <a:spcAft>
                <a:spcPts val="0"/>
              </a:spcAft>
              <a:buSzPts val="1400"/>
              <a:buChar char="○"/>
            </a:pPr>
            <a:r>
              <a:rPr lang="en" dirty="0"/>
              <a:t>At the time, the thinking was that all Dune users would have to obtain Fermilab accounts. </a:t>
            </a:r>
            <a:endParaRPr dirty="0"/>
          </a:p>
          <a:p>
            <a:pPr marL="914400" lvl="1" indent="-317500" algn="l" rtl="0">
              <a:spcBef>
                <a:spcPts val="0"/>
              </a:spcBef>
              <a:spcAft>
                <a:spcPts val="0"/>
              </a:spcAft>
              <a:buSzPts val="1400"/>
              <a:buChar char="○"/>
            </a:pPr>
            <a:r>
              <a:rPr lang="en" dirty="0"/>
              <a:t>Now that we are going the federated access route, we want to revisit some of these points. </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Phase 2 – Ferry and DUNE VOMS</a:t>
            </a:r>
            <a:endParaRPr/>
          </a:p>
        </p:txBody>
      </p:sp>
      <p:sp>
        <p:nvSpPr>
          <p:cNvPr id="103" name="Google Shape;103;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SzPts val="1800"/>
              <a:buChar char="●"/>
            </a:pPr>
            <a:r>
              <a:rPr lang="en"/>
              <a:t>Should Ferry continue to be designed for only Fermilab users? </a:t>
            </a:r>
            <a:endParaRPr/>
          </a:p>
          <a:p>
            <a:pPr marL="457200" lvl="0" indent="-342900" algn="l" rtl="0">
              <a:spcBef>
                <a:spcPts val="0"/>
              </a:spcBef>
              <a:spcAft>
                <a:spcPts val="0"/>
              </a:spcAft>
              <a:buSzPts val="1800"/>
              <a:buChar char="●"/>
            </a:pPr>
            <a:r>
              <a:rPr lang="en"/>
              <a:t>If this is the case, how should we treat Dune users? </a:t>
            </a:r>
            <a:endParaRPr/>
          </a:p>
          <a:p>
            <a:pPr marL="914400" lvl="1" indent="-317500" algn="l" rtl="0">
              <a:spcBef>
                <a:spcPts val="0"/>
              </a:spcBef>
              <a:spcAft>
                <a:spcPts val="0"/>
              </a:spcAft>
              <a:buSzPts val="1400"/>
              <a:buChar char="○"/>
            </a:pPr>
            <a:r>
              <a:rPr lang="en"/>
              <a:t>VOMS servers are populated from Ferry. We got rid of VOMS-Admin and replaced it with Ferry. </a:t>
            </a:r>
            <a:endParaRPr/>
          </a:p>
          <a:p>
            <a:pPr marL="914400" lvl="1" indent="-317500" algn="l" rtl="0">
              <a:spcBef>
                <a:spcPts val="0"/>
              </a:spcBef>
              <a:spcAft>
                <a:spcPts val="0"/>
              </a:spcAft>
              <a:buSzPts val="1400"/>
              <a:buChar char="○"/>
            </a:pPr>
            <a:r>
              <a:rPr lang="en"/>
              <a:t>This is not an issue for internal Fermilab VOs, but this is a problem for international VOs. </a:t>
            </a:r>
            <a:endParaRPr/>
          </a:p>
          <a:p>
            <a:pPr marL="914400" lvl="1" indent="-317500" algn="l" rtl="0">
              <a:spcBef>
                <a:spcPts val="0"/>
              </a:spcBef>
              <a:spcAft>
                <a:spcPts val="0"/>
              </a:spcAft>
              <a:buSzPts val="1400"/>
              <a:buChar char="○"/>
            </a:pPr>
            <a:r>
              <a:rPr lang="en"/>
              <a:t>Do we still expect Dune users to get Fermilab accounts? </a:t>
            </a:r>
            <a:endParaRPr/>
          </a:p>
          <a:p>
            <a:pPr marL="457200" lvl="0" indent="-342900" algn="l" rtl="0">
              <a:spcBef>
                <a:spcPts val="0"/>
              </a:spcBef>
              <a:spcAft>
                <a:spcPts val="0"/>
              </a:spcAft>
              <a:buSzPts val="1800"/>
              <a:buChar char="●"/>
            </a:pPr>
            <a:r>
              <a:rPr lang="en"/>
              <a:t>If we need to change Ferry, this is significant design and implementation work</a:t>
            </a:r>
            <a:endParaRPr/>
          </a:p>
          <a:p>
            <a:pPr marL="914400" lvl="1" indent="-317500" algn="l" rtl="0">
              <a:spcBef>
                <a:spcPts val="0"/>
              </a:spcBef>
              <a:spcAft>
                <a:spcPts val="0"/>
              </a:spcAft>
              <a:buSzPts val="1400"/>
              <a:buChar char="○"/>
            </a:pPr>
            <a:r>
              <a:rPr lang="en"/>
              <a:t>Ferry gets information from userdb. We will need to find other sources to get international users data, process it and insert into Ferry. </a:t>
            </a:r>
            <a:endParaRPr/>
          </a:p>
          <a:p>
            <a:pPr marL="457200" lvl="0" indent="-342900" algn="l" rtl="0">
              <a:spcBef>
                <a:spcPts val="0"/>
              </a:spcBef>
              <a:spcAft>
                <a:spcPts val="0"/>
              </a:spcAft>
              <a:buSzPts val="1800"/>
              <a:buChar char="●"/>
            </a:pPr>
            <a:r>
              <a:rPr lang="en"/>
              <a:t>Ferry is also designed based on certificates. Each user is identified by their certificate DN. We will have to change this as certificates go away and replace with token subject names. </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926</Words>
  <Application>Microsoft Office PowerPoint</Application>
  <PresentationFormat>On-screen Show (16:9)</PresentationFormat>
  <Paragraphs>82</Paragraphs>
  <Slides>10</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Simple Light</vt:lpstr>
      <vt:lpstr>FI Status Report</vt:lpstr>
      <vt:lpstr>Current Status</vt:lpstr>
      <vt:lpstr>Moving Vault to Production</vt:lpstr>
      <vt:lpstr>WLCG Timeline</vt:lpstr>
      <vt:lpstr>Jobsub-lite Status</vt:lpstr>
      <vt:lpstr>Managed tokens</vt:lpstr>
      <vt:lpstr>FTS and Rucio Timeline</vt:lpstr>
      <vt:lpstr>Phase 2 Issues</vt:lpstr>
      <vt:lpstr>Phase 2 – Ferry and DUNE VOMS</vt:lpstr>
      <vt:lpstr>Phase 2– Policy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 Status Report</dc:title>
  <dc:creator>Julie Marsh x4344 16296N</dc:creator>
  <cp:lastModifiedBy>Julie Marsh</cp:lastModifiedBy>
  <cp:revision>2</cp:revision>
  <dcterms:modified xsi:type="dcterms:W3CDTF">2022-08-25T14:47:16Z</dcterms:modified>
</cp:coreProperties>
</file>