
<file path=[Content_Types].xml><?xml version="1.0" encoding="utf-8"?>
<Types xmlns="http://schemas.openxmlformats.org/package/2006/content-types">
  <Default Extension="bin" ContentType="application/vnd.openxmlformats-officedocument.oleObject"/>
  <Default Extension="png" ContentType="image/png"/>
  <Default Extension="xlsm" ContentType="application/vnd.ms-excel.sheet.macroEnabled.12"/>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7"/>
  </p:notesMasterIdLst>
  <p:sldIdLst>
    <p:sldId id="256" r:id="rId2"/>
    <p:sldId id="257" r:id="rId3"/>
    <p:sldId id="259" r:id="rId4"/>
    <p:sldId id="258"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626" autoAdjust="0"/>
  </p:normalViewPr>
  <p:slideViewPr>
    <p:cSldViewPr snapToGrid="0">
      <p:cViewPr varScale="1">
        <p:scale>
          <a:sx n="68" d="100"/>
          <a:sy n="68" d="100"/>
        </p:scale>
        <p:origin x="-1862" y="-77"/>
      </p:cViewPr>
      <p:guideLst>
        <p:guide orient="horz" pos="2160"/>
        <p:guide pos="2880"/>
      </p:guideLst>
    </p:cSldViewPr>
  </p:slideViewPr>
  <p:notesTextViewPr>
    <p:cViewPr>
      <p:scale>
        <a:sx n="1" d="1"/>
        <a:sy n="1" d="1"/>
      </p:scale>
      <p:origin x="0" y="0"/>
    </p:cViewPr>
  </p:notesTextViewPr>
  <p:notesViewPr>
    <p:cSldViewPr snapToGrid="0">
      <p:cViewPr varScale="1">
        <p:scale>
          <a:sx n="83" d="100"/>
          <a:sy n="83" d="100"/>
        </p:scale>
        <p:origin x="-319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07922-2B18-4144-806A-25B9A3EDA61A}" type="datetimeFigureOut">
              <a:rPr lang="en-US" smtClean="0"/>
              <a:t>5/16/2012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E2B7AF-BD73-44B4-B116-54F479DC76DC}" type="slidenum">
              <a:rPr lang="en-US" smtClean="0"/>
              <a:t>‹#›</a:t>
            </a:fld>
            <a:endParaRPr lang="en-US"/>
          </a:p>
        </p:txBody>
      </p:sp>
    </p:spTree>
    <p:extLst>
      <p:ext uri="{BB962C8B-B14F-4D97-AF65-F5344CB8AC3E}">
        <p14:creationId xmlns:p14="http://schemas.microsoft.com/office/powerpoint/2010/main" val="13669727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5E2B7AF-BD73-44B4-B116-54F479DC76DC}" type="slidenum">
              <a:rPr lang="en-US" smtClean="0"/>
              <a:t>1</a:t>
            </a:fld>
            <a:endParaRPr lang="en-US"/>
          </a:p>
        </p:txBody>
      </p:sp>
    </p:spTree>
    <p:extLst>
      <p:ext uri="{BB962C8B-B14F-4D97-AF65-F5344CB8AC3E}">
        <p14:creationId xmlns:p14="http://schemas.microsoft.com/office/powerpoint/2010/main" val="3287421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Jim Volk has a list in EXCEL of all the jobs that are known about</a:t>
            </a:r>
          </a:p>
          <a:p>
            <a:r>
              <a:rPr lang="en-US" dirty="0" smtClean="0"/>
              <a:t>Some are simple such as build another permanent magnet. First red ellipse This is a copy of the existing one and can be built in ½ day testing and tuning would take 1 to 2 days based on past experience. </a:t>
            </a:r>
          </a:p>
          <a:p>
            <a:endParaRPr lang="en-US" dirty="0"/>
          </a:p>
          <a:p>
            <a:r>
              <a:rPr lang="en-US" dirty="0" smtClean="0"/>
              <a:t>Other items such as the MICE cavity the 2</a:t>
            </a:r>
            <a:r>
              <a:rPr lang="en-US" baseline="30000" dirty="0" smtClean="0"/>
              <a:t>nd</a:t>
            </a:r>
            <a:r>
              <a:rPr lang="en-US" dirty="0" smtClean="0"/>
              <a:t> ellipse this work involve many steps and people. There will be extensive reviews required along the way. With out careful attention this part of the project can slip badly behind schedule.</a:t>
            </a:r>
            <a:endParaRPr lang="en-US" dirty="0"/>
          </a:p>
        </p:txBody>
      </p:sp>
      <p:sp>
        <p:nvSpPr>
          <p:cNvPr id="4" name="Slide Number Placeholder 3"/>
          <p:cNvSpPr>
            <a:spLocks noGrp="1"/>
          </p:cNvSpPr>
          <p:nvPr>
            <p:ph type="sldNum" sz="quarter" idx="10"/>
          </p:nvPr>
        </p:nvSpPr>
        <p:spPr/>
        <p:txBody>
          <a:bodyPr/>
          <a:lstStyle/>
          <a:p>
            <a:fld id="{35E2B7AF-BD73-44B4-B116-54F479DC76DC}" type="slidenum">
              <a:rPr lang="en-US" smtClean="0"/>
              <a:t>2</a:t>
            </a:fld>
            <a:endParaRPr lang="en-US"/>
          </a:p>
        </p:txBody>
      </p:sp>
    </p:spTree>
    <p:extLst>
      <p:ext uri="{BB962C8B-B14F-4D97-AF65-F5344CB8AC3E}">
        <p14:creationId xmlns:p14="http://schemas.microsoft.com/office/powerpoint/2010/main" val="34138543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It is the unknown unknowns that have me worried.  There </a:t>
            </a:r>
          </a:p>
          <a:p>
            <a:r>
              <a:rPr lang="en-US" dirty="0" smtClean="0"/>
              <a:t>is the constant need to keep asking people what is required to mount the experiments</a:t>
            </a:r>
            <a:endParaRPr lang="en-US" dirty="0"/>
          </a:p>
        </p:txBody>
      </p:sp>
      <p:sp>
        <p:nvSpPr>
          <p:cNvPr id="4" name="Slide Number Placeholder 3"/>
          <p:cNvSpPr>
            <a:spLocks noGrp="1"/>
          </p:cNvSpPr>
          <p:nvPr>
            <p:ph type="sldNum" sz="quarter" idx="10"/>
          </p:nvPr>
        </p:nvSpPr>
        <p:spPr/>
        <p:txBody>
          <a:bodyPr/>
          <a:lstStyle/>
          <a:p>
            <a:fld id="{35E2B7AF-BD73-44B4-B116-54F479DC76DC}" type="slidenum">
              <a:rPr lang="en-US" smtClean="0"/>
              <a:t>3</a:t>
            </a:fld>
            <a:endParaRPr lang="en-US"/>
          </a:p>
        </p:txBody>
      </p:sp>
    </p:spTree>
    <p:extLst>
      <p:ext uri="{BB962C8B-B14F-4D97-AF65-F5344CB8AC3E}">
        <p14:creationId xmlns:p14="http://schemas.microsoft.com/office/powerpoint/2010/main" val="8461866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comes from Mary </a:t>
            </a:r>
            <a:r>
              <a:rPr lang="en-US" dirty="0" err="1" smtClean="0"/>
              <a:t>Convery’s</a:t>
            </a:r>
            <a:r>
              <a:rPr lang="en-US" dirty="0" smtClean="0"/>
              <a:t> schedule that is always changing. The RFQ is the great “known unknown” in that it is not putting out the proper energy and the solution at this time is not clear. </a:t>
            </a:r>
          </a:p>
          <a:p>
            <a:endParaRPr lang="en-US" dirty="0" smtClean="0"/>
          </a:p>
          <a:p>
            <a:r>
              <a:rPr lang="en-US" dirty="0" smtClean="0"/>
              <a:t>The LINAC will not have regular accesses until the RFQ is ready to install. There will be some NTF running during the summer that will prevent access. There will be some days where there can be access. In short Fernanda does not want to turn the LINAC on and off any more than absolutely necessary. We have to coordinate with her for</a:t>
            </a:r>
            <a:r>
              <a:rPr lang="en-US" baseline="0" dirty="0" smtClean="0"/>
              <a:t> times to work on the beam line.</a:t>
            </a:r>
            <a:endParaRPr lang="en-US" dirty="0" smtClean="0"/>
          </a:p>
          <a:p>
            <a:endParaRPr lang="en-US" dirty="0"/>
          </a:p>
          <a:p>
            <a:r>
              <a:rPr lang="en-US" dirty="0" smtClean="0"/>
              <a:t>The current plan is to have the 2</a:t>
            </a:r>
            <a:r>
              <a:rPr lang="en-US" baseline="30000" dirty="0" smtClean="0"/>
              <a:t>nd</a:t>
            </a:r>
            <a:r>
              <a:rPr lang="en-US" dirty="0" smtClean="0"/>
              <a:t> permanent magnet ready by June 17</a:t>
            </a:r>
            <a:r>
              <a:rPr lang="en-US" baseline="30000" dirty="0" smtClean="0"/>
              <a:t>th</a:t>
            </a:r>
            <a:r>
              <a:rPr lang="en-US" dirty="0" smtClean="0"/>
              <a:t> and get that installed in the beam line that week. Some magnet stands also need to be changed. If there are techs available this can be done. </a:t>
            </a:r>
          </a:p>
          <a:p>
            <a:endParaRPr lang="en-US" dirty="0"/>
          </a:p>
          <a:p>
            <a:r>
              <a:rPr lang="en-US" dirty="0" smtClean="0"/>
              <a:t>The major effort will occur when the RFQ installation of course tech time will be at a premium. </a:t>
            </a:r>
          </a:p>
          <a:p>
            <a:endParaRPr lang="en-US" dirty="0"/>
          </a:p>
          <a:p>
            <a:r>
              <a:rPr lang="en-US" dirty="0" smtClean="0"/>
              <a:t>There will also be some time needed for beam tuning, best guess it will be in January or February when the LINAC beam to Booster is stable .</a:t>
            </a:r>
            <a:endParaRPr lang="en-US" dirty="0"/>
          </a:p>
        </p:txBody>
      </p:sp>
      <p:sp>
        <p:nvSpPr>
          <p:cNvPr id="4" name="Slide Number Placeholder 3"/>
          <p:cNvSpPr>
            <a:spLocks noGrp="1"/>
          </p:cNvSpPr>
          <p:nvPr>
            <p:ph type="sldNum" sz="quarter" idx="10"/>
          </p:nvPr>
        </p:nvSpPr>
        <p:spPr/>
        <p:txBody>
          <a:bodyPr/>
          <a:lstStyle/>
          <a:p>
            <a:fld id="{35E2B7AF-BD73-44B4-B116-54F479DC76DC}" type="slidenum">
              <a:rPr lang="en-US" smtClean="0"/>
              <a:t>4</a:t>
            </a:fld>
            <a:endParaRPr lang="en-US"/>
          </a:p>
        </p:txBody>
      </p:sp>
    </p:spTree>
    <p:extLst>
      <p:ext uri="{BB962C8B-B14F-4D97-AF65-F5344CB8AC3E}">
        <p14:creationId xmlns:p14="http://schemas.microsoft.com/office/powerpoint/2010/main" val="28022363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need to understand what the experiment wants and needs in the way of beam intensity. We then have to establish beam line tunes and document them so that Operators can set the beam up with out needed experts there. </a:t>
            </a:r>
          </a:p>
          <a:p>
            <a:endParaRPr lang="en-US" dirty="0"/>
          </a:p>
          <a:p>
            <a:r>
              <a:rPr lang="en-US" dirty="0" smtClean="0"/>
              <a:t>There is still the issue of timing of all the events this is being worked on but it will be January or February before we are able to demonstrate that MTA is not coupled to Booster beam. </a:t>
            </a:r>
            <a:endParaRPr lang="en-US" dirty="0"/>
          </a:p>
        </p:txBody>
      </p:sp>
      <p:sp>
        <p:nvSpPr>
          <p:cNvPr id="4" name="Slide Number Placeholder 3"/>
          <p:cNvSpPr>
            <a:spLocks noGrp="1"/>
          </p:cNvSpPr>
          <p:nvPr>
            <p:ph type="sldNum" sz="quarter" idx="10"/>
          </p:nvPr>
        </p:nvSpPr>
        <p:spPr/>
        <p:txBody>
          <a:bodyPr/>
          <a:lstStyle/>
          <a:p>
            <a:fld id="{35E2B7AF-BD73-44B4-B116-54F479DC76DC}" type="slidenum">
              <a:rPr lang="en-US" smtClean="0"/>
              <a:t>5</a:t>
            </a:fld>
            <a:endParaRPr lang="en-US"/>
          </a:p>
        </p:txBody>
      </p:sp>
    </p:spTree>
    <p:extLst>
      <p:ext uri="{BB962C8B-B14F-4D97-AF65-F5344CB8AC3E}">
        <p14:creationId xmlns:p14="http://schemas.microsoft.com/office/powerpoint/2010/main" val="26057740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DE9D5-28EE-4E05-A219-7EC24002A0A4}" type="datetime1">
              <a:rPr lang="en-US" smtClean="0"/>
              <a:t>5/16/2012</a:t>
            </a:fld>
            <a:endParaRPr lang="en-US"/>
          </a:p>
        </p:txBody>
      </p:sp>
      <p:sp>
        <p:nvSpPr>
          <p:cNvPr id="5" name="Footer Placeholder 4"/>
          <p:cNvSpPr>
            <a:spLocks noGrp="1"/>
          </p:cNvSpPr>
          <p:nvPr>
            <p:ph type="ftr" sz="quarter" idx="11"/>
          </p:nvPr>
        </p:nvSpPr>
        <p:spPr/>
        <p:txBody>
          <a:bodyPr/>
          <a:lstStyle/>
          <a:p>
            <a:r>
              <a:rPr lang="en-US" smtClean="0"/>
              <a:t>Jim Volk May 5th 2012</a:t>
            </a:r>
            <a:endParaRPr lang="en-US"/>
          </a:p>
        </p:txBody>
      </p:sp>
      <p:sp>
        <p:nvSpPr>
          <p:cNvPr id="6" name="Slide Number Placeholder 5"/>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3147464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4119EA-77BD-45FF-AE90-A9D67E2AA150}" type="datetime1">
              <a:rPr lang="en-US" smtClean="0"/>
              <a:t>5/16/2012</a:t>
            </a:fld>
            <a:endParaRPr lang="en-US"/>
          </a:p>
        </p:txBody>
      </p:sp>
      <p:sp>
        <p:nvSpPr>
          <p:cNvPr id="5" name="Footer Placeholder 4"/>
          <p:cNvSpPr>
            <a:spLocks noGrp="1"/>
          </p:cNvSpPr>
          <p:nvPr>
            <p:ph type="ftr" sz="quarter" idx="11"/>
          </p:nvPr>
        </p:nvSpPr>
        <p:spPr/>
        <p:txBody>
          <a:bodyPr/>
          <a:lstStyle/>
          <a:p>
            <a:r>
              <a:rPr lang="en-US" smtClean="0"/>
              <a:t>Jim Volk May 5th 2012</a:t>
            </a:r>
            <a:endParaRPr lang="en-US"/>
          </a:p>
        </p:txBody>
      </p:sp>
      <p:sp>
        <p:nvSpPr>
          <p:cNvPr id="6" name="Slide Number Placeholder 5"/>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41677781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DF067CB-8B22-4ADA-9ED2-21FDCB0D0F9C}" type="datetime1">
              <a:rPr lang="en-US" smtClean="0"/>
              <a:t>5/16/2012</a:t>
            </a:fld>
            <a:endParaRPr lang="en-US"/>
          </a:p>
        </p:txBody>
      </p:sp>
      <p:sp>
        <p:nvSpPr>
          <p:cNvPr id="5" name="Footer Placeholder 4"/>
          <p:cNvSpPr>
            <a:spLocks noGrp="1"/>
          </p:cNvSpPr>
          <p:nvPr>
            <p:ph type="ftr" sz="quarter" idx="11"/>
          </p:nvPr>
        </p:nvSpPr>
        <p:spPr/>
        <p:txBody>
          <a:bodyPr/>
          <a:lstStyle/>
          <a:p>
            <a:r>
              <a:rPr lang="en-US" smtClean="0"/>
              <a:t>Jim Volk May 5th 2012</a:t>
            </a:r>
            <a:endParaRPr lang="en-US"/>
          </a:p>
        </p:txBody>
      </p:sp>
      <p:sp>
        <p:nvSpPr>
          <p:cNvPr id="6" name="Slide Number Placeholder 5"/>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3834700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0D6AA2A-9454-4DD7-804A-F2122EB7E015}" type="datetime1">
              <a:rPr lang="en-US" smtClean="0"/>
              <a:t>5/16/2012</a:t>
            </a:fld>
            <a:endParaRPr lang="en-US"/>
          </a:p>
        </p:txBody>
      </p:sp>
      <p:sp>
        <p:nvSpPr>
          <p:cNvPr id="5" name="Footer Placeholder 4"/>
          <p:cNvSpPr>
            <a:spLocks noGrp="1"/>
          </p:cNvSpPr>
          <p:nvPr>
            <p:ph type="ftr" sz="quarter" idx="11"/>
          </p:nvPr>
        </p:nvSpPr>
        <p:spPr/>
        <p:txBody>
          <a:bodyPr/>
          <a:lstStyle/>
          <a:p>
            <a:r>
              <a:rPr lang="en-US" smtClean="0"/>
              <a:t>Jim Volk May 5th 2012</a:t>
            </a:r>
            <a:endParaRPr lang="en-US"/>
          </a:p>
        </p:txBody>
      </p:sp>
      <p:sp>
        <p:nvSpPr>
          <p:cNvPr id="6" name="Slide Number Placeholder 5"/>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3323165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347EC0D-7B4E-45A2-BCFC-40310ACD0436}" type="datetime1">
              <a:rPr lang="en-US" smtClean="0"/>
              <a:t>5/16/2012</a:t>
            </a:fld>
            <a:endParaRPr lang="en-US"/>
          </a:p>
        </p:txBody>
      </p:sp>
      <p:sp>
        <p:nvSpPr>
          <p:cNvPr id="5" name="Footer Placeholder 4"/>
          <p:cNvSpPr>
            <a:spLocks noGrp="1"/>
          </p:cNvSpPr>
          <p:nvPr>
            <p:ph type="ftr" sz="quarter" idx="11"/>
          </p:nvPr>
        </p:nvSpPr>
        <p:spPr/>
        <p:txBody>
          <a:bodyPr/>
          <a:lstStyle/>
          <a:p>
            <a:r>
              <a:rPr lang="en-US" smtClean="0"/>
              <a:t>Jim Volk May 5th 2012</a:t>
            </a:r>
            <a:endParaRPr lang="en-US"/>
          </a:p>
        </p:txBody>
      </p:sp>
      <p:sp>
        <p:nvSpPr>
          <p:cNvPr id="6" name="Slide Number Placeholder 5"/>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1933072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00B30B-D225-4A85-AA28-2A10B62595FB}" type="datetime1">
              <a:rPr lang="en-US" smtClean="0"/>
              <a:t>5/16/2012</a:t>
            </a:fld>
            <a:endParaRPr lang="en-US"/>
          </a:p>
        </p:txBody>
      </p:sp>
      <p:sp>
        <p:nvSpPr>
          <p:cNvPr id="6" name="Footer Placeholder 5"/>
          <p:cNvSpPr>
            <a:spLocks noGrp="1"/>
          </p:cNvSpPr>
          <p:nvPr>
            <p:ph type="ftr" sz="quarter" idx="11"/>
          </p:nvPr>
        </p:nvSpPr>
        <p:spPr/>
        <p:txBody>
          <a:bodyPr/>
          <a:lstStyle/>
          <a:p>
            <a:r>
              <a:rPr lang="en-US" smtClean="0"/>
              <a:t>Jim Volk May 5th 2012</a:t>
            </a:r>
            <a:endParaRPr lang="en-US"/>
          </a:p>
        </p:txBody>
      </p:sp>
      <p:sp>
        <p:nvSpPr>
          <p:cNvPr id="7" name="Slide Number Placeholder 6"/>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6888896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90BAD7-8883-4623-8287-C6C4D5CDCF10}" type="datetime1">
              <a:rPr lang="en-US" smtClean="0"/>
              <a:t>5/16/2012</a:t>
            </a:fld>
            <a:endParaRPr lang="en-US"/>
          </a:p>
        </p:txBody>
      </p:sp>
      <p:sp>
        <p:nvSpPr>
          <p:cNvPr id="8" name="Footer Placeholder 7"/>
          <p:cNvSpPr>
            <a:spLocks noGrp="1"/>
          </p:cNvSpPr>
          <p:nvPr>
            <p:ph type="ftr" sz="quarter" idx="11"/>
          </p:nvPr>
        </p:nvSpPr>
        <p:spPr/>
        <p:txBody>
          <a:bodyPr/>
          <a:lstStyle/>
          <a:p>
            <a:r>
              <a:rPr lang="en-US" smtClean="0"/>
              <a:t>Jim Volk May 5th 2012</a:t>
            </a:r>
            <a:endParaRPr lang="en-US"/>
          </a:p>
        </p:txBody>
      </p:sp>
      <p:sp>
        <p:nvSpPr>
          <p:cNvPr id="9" name="Slide Number Placeholder 8"/>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2643256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5FEC836-4FB2-4EA0-A4D5-BF92DA3C48ED}" type="datetime1">
              <a:rPr lang="en-US" smtClean="0"/>
              <a:t>5/16/2012</a:t>
            </a:fld>
            <a:endParaRPr lang="en-US"/>
          </a:p>
        </p:txBody>
      </p:sp>
      <p:sp>
        <p:nvSpPr>
          <p:cNvPr id="4" name="Footer Placeholder 3"/>
          <p:cNvSpPr>
            <a:spLocks noGrp="1"/>
          </p:cNvSpPr>
          <p:nvPr>
            <p:ph type="ftr" sz="quarter" idx="11"/>
          </p:nvPr>
        </p:nvSpPr>
        <p:spPr/>
        <p:txBody>
          <a:bodyPr/>
          <a:lstStyle/>
          <a:p>
            <a:r>
              <a:rPr lang="en-US" smtClean="0"/>
              <a:t>Jim Volk May 5th 2012</a:t>
            </a:r>
            <a:endParaRPr lang="en-US"/>
          </a:p>
        </p:txBody>
      </p:sp>
      <p:sp>
        <p:nvSpPr>
          <p:cNvPr id="5" name="Slide Number Placeholder 4"/>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2491678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C1D60-8DCC-4ED8-9050-717AE98E6071}" type="datetime1">
              <a:rPr lang="en-US" smtClean="0"/>
              <a:t>5/16/2012</a:t>
            </a:fld>
            <a:endParaRPr lang="en-US"/>
          </a:p>
        </p:txBody>
      </p:sp>
      <p:sp>
        <p:nvSpPr>
          <p:cNvPr id="3" name="Footer Placeholder 2"/>
          <p:cNvSpPr>
            <a:spLocks noGrp="1"/>
          </p:cNvSpPr>
          <p:nvPr>
            <p:ph type="ftr" sz="quarter" idx="11"/>
          </p:nvPr>
        </p:nvSpPr>
        <p:spPr/>
        <p:txBody>
          <a:bodyPr/>
          <a:lstStyle/>
          <a:p>
            <a:r>
              <a:rPr lang="en-US" smtClean="0"/>
              <a:t>Jim Volk May 5th 2012</a:t>
            </a:r>
            <a:endParaRPr lang="en-US"/>
          </a:p>
        </p:txBody>
      </p:sp>
      <p:sp>
        <p:nvSpPr>
          <p:cNvPr id="4" name="Slide Number Placeholder 3"/>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29644948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7105F5E-278F-4946-AB3A-FAFBD56A0ACD}" type="datetime1">
              <a:rPr lang="en-US" smtClean="0"/>
              <a:t>5/16/2012</a:t>
            </a:fld>
            <a:endParaRPr lang="en-US"/>
          </a:p>
        </p:txBody>
      </p:sp>
      <p:sp>
        <p:nvSpPr>
          <p:cNvPr id="6" name="Footer Placeholder 5"/>
          <p:cNvSpPr>
            <a:spLocks noGrp="1"/>
          </p:cNvSpPr>
          <p:nvPr>
            <p:ph type="ftr" sz="quarter" idx="11"/>
          </p:nvPr>
        </p:nvSpPr>
        <p:spPr/>
        <p:txBody>
          <a:bodyPr/>
          <a:lstStyle/>
          <a:p>
            <a:r>
              <a:rPr lang="en-US" smtClean="0"/>
              <a:t>Jim Volk May 5th 2012</a:t>
            </a:r>
            <a:endParaRPr lang="en-US"/>
          </a:p>
        </p:txBody>
      </p:sp>
      <p:sp>
        <p:nvSpPr>
          <p:cNvPr id="7" name="Slide Number Placeholder 6"/>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1947552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809F62-7CF4-470B-9EF3-1C32367116EC}" type="datetime1">
              <a:rPr lang="en-US" smtClean="0"/>
              <a:t>5/16/2012</a:t>
            </a:fld>
            <a:endParaRPr lang="en-US"/>
          </a:p>
        </p:txBody>
      </p:sp>
      <p:sp>
        <p:nvSpPr>
          <p:cNvPr id="6" name="Footer Placeholder 5"/>
          <p:cNvSpPr>
            <a:spLocks noGrp="1"/>
          </p:cNvSpPr>
          <p:nvPr>
            <p:ph type="ftr" sz="quarter" idx="11"/>
          </p:nvPr>
        </p:nvSpPr>
        <p:spPr/>
        <p:txBody>
          <a:bodyPr/>
          <a:lstStyle/>
          <a:p>
            <a:r>
              <a:rPr lang="en-US" smtClean="0"/>
              <a:t>Jim Volk May 5th 2012</a:t>
            </a:r>
            <a:endParaRPr lang="en-US"/>
          </a:p>
        </p:txBody>
      </p:sp>
      <p:sp>
        <p:nvSpPr>
          <p:cNvPr id="7" name="Slide Number Placeholder 6"/>
          <p:cNvSpPr>
            <a:spLocks noGrp="1"/>
          </p:cNvSpPr>
          <p:nvPr>
            <p:ph type="sldNum" sz="quarter" idx="12"/>
          </p:nvPr>
        </p:nvSpPr>
        <p:spPr/>
        <p:txBody>
          <a:bodyPr/>
          <a:lstStyle/>
          <a:p>
            <a:fld id="{2FB0F7BF-6F12-403F-ADA2-3FC86221A4D2}" type="slidenum">
              <a:rPr lang="en-US" smtClean="0"/>
              <a:t>‹#›</a:t>
            </a:fld>
            <a:endParaRPr lang="en-US"/>
          </a:p>
        </p:txBody>
      </p:sp>
    </p:spTree>
    <p:extLst>
      <p:ext uri="{BB962C8B-B14F-4D97-AF65-F5344CB8AC3E}">
        <p14:creationId xmlns:p14="http://schemas.microsoft.com/office/powerpoint/2010/main" val="1069131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43B879-7A53-432A-A016-566D0D8B6DDD}" type="datetime1">
              <a:rPr lang="en-US" smtClean="0"/>
              <a:t>5/16/2012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Jim Volk May 5th 2012</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B0F7BF-6F12-403F-ADA2-3FC86221A4D2}" type="slidenum">
              <a:rPr lang="en-US" smtClean="0"/>
              <a:t>‹#›</a:t>
            </a:fld>
            <a:endParaRPr lang="en-US"/>
          </a:p>
        </p:txBody>
      </p:sp>
    </p:spTree>
    <p:extLst>
      <p:ext uri="{BB962C8B-B14F-4D97-AF65-F5344CB8AC3E}">
        <p14:creationId xmlns:p14="http://schemas.microsoft.com/office/powerpoint/2010/main" val="1800336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package" Target="../embeddings/Microsoft_Excel_Macro-Enabled_Worksheet1.xlsm"/><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3" Type="http://schemas.openxmlformats.org/officeDocument/2006/relationships/hyperlink" Target="http://www.brainyquote.com/quotes/authors/d/donald_rumsfeld.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0070C0"/>
                </a:solidFill>
                <a:latin typeface="Times New Roman" pitchFamily="18" charset="0"/>
                <a:cs typeface="Times New Roman" pitchFamily="18" charset="0"/>
              </a:rPr>
              <a:t>MTA Technical Review</a:t>
            </a:r>
            <a:br>
              <a:rPr lang="en-US" dirty="0" smtClean="0">
                <a:solidFill>
                  <a:srgbClr val="0070C0"/>
                </a:solidFill>
                <a:latin typeface="Times New Roman" pitchFamily="18" charset="0"/>
                <a:cs typeface="Times New Roman" pitchFamily="18" charset="0"/>
              </a:rPr>
            </a:br>
            <a:r>
              <a:rPr lang="en-US" dirty="0" smtClean="0">
                <a:solidFill>
                  <a:srgbClr val="0070C0"/>
                </a:solidFill>
                <a:latin typeface="Times New Roman" pitchFamily="18" charset="0"/>
                <a:cs typeface="Times New Roman" pitchFamily="18" charset="0"/>
              </a:rPr>
              <a:t>June 1, 2012</a:t>
            </a:r>
            <a:endParaRPr lang="en-US" dirty="0">
              <a:solidFill>
                <a:srgbClr val="0070C0"/>
              </a:solidFill>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r>
              <a:rPr lang="en-US" dirty="0" smtClean="0">
                <a:solidFill>
                  <a:srgbClr val="FF0000"/>
                </a:solidFill>
                <a:latin typeface="Times New Roman" pitchFamily="18" charset="0"/>
                <a:cs typeface="Times New Roman" pitchFamily="18" charset="0"/>
              </a:rPr>
              <a:t>Jim Volk</a:t>
            </a:r>
          </a:p>
          <a:p>
            <a:r>
              <a:rPr lang="en-US" dirty="0" smtClean="0">
                <a:solidFill>
                  <a:srgbClr val="FF0000"/>
                </a:solidFill>
                <a:latin typeface="Times New Roman" pitchFamily="18" charset="0"/>
                <a:cs typeface="Times New Roman" pitchFamily="18" charset="0"/>
              </a:rPr>
              <a:t>Beam Line Upgrade</a:t>
            </a:r>
          </a:p>
          <a:p>
            <a:r>
              <a:rPr lang="en-US" dirty="0" smtClean="0">
                <a:solidFill>
                  <a:srgbClr val="FF0000"/>
                </a:solidFill>
                <a:latin typeface="Times New Roman" pitchFamily="18" charset="0"/>
                <a:cs typeface="Times New Roman" pitchFamily="18" charset="0"/>
              </a:rPr>
              <a:t>Experiment Integration</a:t>
            </a:r>
            <a:endParaRPr lang="en-US"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5844215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solidFill>
                  <a:srgbClr val="0070C0"/>
                </a:solidFill>
                <a:latin typeface="Times New Roman" pitchFamily="18" charset="0"/>
                <a:cs typeface="Times New Roman" pitchFamily="18" charset="0"/>
              </a:rPr>
              <a:t>The List</a:t>
            </a:r>
            <a:endParaRPr lang="en-US" dirty="0">
              <a:solidFill>
                <a:srgbClr val="0070C0"/>
              </a:solidFill>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smtClean="0"/>
              <a:t>Jim Volk May 5th 2012</a:t>
            </a:r>
            <a:endParaRPr lang="en-US"/>
          </a:p>
        </p:txBody>
      </p:sp>
      <p:graphicFrame>
        <p:nvGraphicFramePr>
          <p:cNvPr id="2" name="Object 1"/>
          <p:cNvGraphicFramePr>
            <a:graphicFrameLocks noChangeAspect="1"/>
          </p:cNvGraphicFramePr>
          <p:nvPr>
            <p:extLst>
              <p:ext uri="{D42A27DB-BD31-4B8C-83A1-F6EECF244321}">
                <p14:modId xmlns:p14="http://schemas.microsoft.com/office/powerpoint/2010/main" val="4028886475"/>
              </p:ext>
            </p:extLst>
          </p:nvPr>
        </p:nvGraphicFramePr>
        <p:xfrm>
          <a:off x="369454" y="1217467"/>
          <a:ext cx="8442037" cy="4619915"/>
        </p:xfrm>
        <a:graphic>
          <a:graphicData uri="http://schemas.openxmlformats.org/presentationml/2006/ole">
            <mc:AlternateContent xmlns:mc="http://schemas.openxmlformats.org/markup-compatibility/2006">
              <mc:Choice xmlns:v="urn:schemas-microsoft-com:vml" Requires="v">
                <p:oleObj spid="_x0000_s2064" name="Macro-Enabled Worksheet" r:id="rId5" imgW="14211287" imgH="4410011" progId="Excel.SheetMacroEnabled.12">
                  <p:embed/>
                </p:oleObj>
              </mc:Choice>
              <mc:Fallback>
                <p:oleObj name="Macro-Enabled Worksheet" r:id="rId5" imgW="14211287" imgH="4410011" progId="Excel.SheetMacroEnabled.12">
                  <p:embed/>
                  <p:pic>
                    <p:nvPicPr>
                      <p:cNvPr id="0" name=""/>
                      <p:cNvPicPr/>
                      <p:nvPr/>
                    </p:nvPicPr>
                    <p:blipFill>
                      <a:blip r:embed="rId6"/>
                      <a:stretch>
                        <a:fillRect/>
                      </a:stretch>
                    </p:blipFill>
                    <p:spPr>
                      <a:xfrm>
                        <a:off x="369454" y="1217467"/>
                        <a:ext cx="8442037" cy="4619915"/>
                      </a:xfrm>
                      <a:prstGeom prst="rect">
                        <a:avLst/>
                      </a:prstGeom>
                    </p:spPr>
                  </p:pic>
                </p:oleObj>
              </mc:Fallback>
            </mc:AlternateContent>
          </a:graphicData>
        </a:graphic>
      </p:graphicFrame>
      <p:sp>
        <p:nvSpPr>
          <p:cNvPr id="3" name="Oval 2"/>
          <p:cNvSpPr/>
          <p:nvPr/>
        </p:nvSpPr>
        <p:spPr>
          <a:xfrm>
            <a:off x="166255" y="1560945"/>
            <a:ext cx="8488218" cy="3140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66255" y="4308763"/>
            <a:ext cx="8488218" cy="31403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56042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subTnLst>
                                    <p:animClr clrSpc="rgb" dir="cw">
                                      <p:cBhvr override="childStyle">
                                        <p:cTn dur="1" fill="hold" display="0" masterRel="nextClick" afterEffect="1"/>
                                        <p:tgtEl>
                                          <p:spTgt spid="3"/>
                                        </p:tgtEl>
                                        <p:attrNameLst>
                                          <p:attrName>ppt_c</p:attrName>
                                        </p:attrNameLst>
                                      </p:cBhvr>
                                      <p:to>
                                        <a:schemeClr val="bg1"/>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Have all the tasks been identified?</a:t>
            </a:r>
            <a:endParaRPr lang="en-US" dirty="0">
              <a:solidFill>
                <a:srgbClr val="00B0F0"/>
              </a:solidFill>
            </a:endParaRPr>
          </a:p>
        </p:txBody>
      </p:sp>
      <p:sp>
        <p:nvSpPr>
          <p:cNvPr id="3" name="Content Placeholder 2"/>
          <p:cNvSpPr>
            <a:spLocks noGrp="1"/>
          </p:cNvSpPr>
          <p:nvPr>
            <p:ph idx="1"/>
          </p:nvPr>
        </p:nvSpPr>
        <p:spPr>
          <a:xfrm>
            <a:off x="457200" y="1600201"/>
            <a:ext cx="8229600" cy="3433618"/>
          </a:xfrm>
        </p:spPr>
        <p:txBody>
          <a:bodyPr>
            <a:normAutofit fontScale="92500" lnSpcReduction="10000"/>
          </a:bodyPr>
          <a:lstStyle/>
          <a:p>
            <a:r>
              <a:rPr lang="en-US" dirty="0"/>
              <a:t>There are known </a:t>
            </a:r>
            <a:r>
              <a:rPr lang="en-US" dirty="0" err="1"/>
              <a:t>knowns</a:t>
            </a:r>
            <a:r>
              <a:rPr lang="en-US" dirty="0"/>
              <a:t>. These are things we know that we know. There are known unknowns. That is to say, there are things that we know we don't know. But there are also </a:t>
            </a:r>
            <a:r>
              <a:rPr lang="en-US" dirty="0">
                <a:solidFill>
                  <a:srgbClr val="FF0000"/>
                </a:solidFill>
              </a:rPr>
              <a:t>unknown unknowns</a:t>
            </a:r>
            <a:r>
              <a:rPr lang="en-US" dirty="0"/>
              <a:t>. There are things we don't know we don't know.</a:t>
            </a:r>
            <a:br>
              <a:rPr lang="en-US" dirty="0"/>
            </a:br>
            <a:r>
              <a:rPr lang="en-US" dirty="0">
                <a:hlinkClick r:id="rId3"/>
              </a:rPr>
              <a:t>Donald </a:t>
            </a:r>
            <a:r>
              <a:rPr lang="en-US" dirty="0" smtClean="0">
                <a:hlinkClick r:id="rId3"/>
              </a:rPr>
              <a:t>Rumsfeld</a:t>
            </a:r>
            <a:r>
              <a:rPr lang="en-US" dirty="0">
                <a:solidFill>
                  <a:srgbClr val="000000"/>
                </a:solidFill>
              </a:rPr>
              <a:t/>
            </a:r>
            <a:br>
              <a:rPr lang="en-US" dirty="0">
                <a:solidFill>
                  <a:srgbClr val="000000"/>
                </a:solidFill>
              </a:rPr>
            </a:br>
            <a:endParaRPr lang="en-US" dirty="0">
              <a:solidFill>
                <a:srgbClr val="000000"/>
              </a:solidFill>
            </a:endParaRPr>
          </a:p>
          <a:p>
            <a:endParaRPr lang="en-US" dirty="0"/>
          </a:p>
        </p:txBody>
      </p:sp>
      <p:sp>
        <p:nvSpPr>
          <p:cNvPr id="4" name="Footer Placeholder 3"/>
          <p:cNvSpPr>
            <a:spLocks noGrp="1"/>
          </p:cNvSpPr>
          <p:nvPr>
            <p:ph type="ftr" sz="quarter" idx="11"/>
          </p:nvPr>
        </p:nvSpPr>
        <p:spPr/>
        <p:txBody>
          <a:bodyPr/>
          <a:lstStyle/>
          <a:p>
            <a:r>
              <a:rPr lang="en-US" smtClean="0"/>
              <a:t>Jim Volk May 5th 2012</a:t>
            </a:r>
            <a:endParaRPr lang="en-US"/>
          </a:p>
        </p:txBody>
      </p:sp>
      <p:pic>
        <p:nvPicPr>
          <p:cNvPr id="307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72364" y="4028950"/>
            <a:ext cx="3696999" cy="2371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2775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0070C0"/>
                </a:solidFill>
                <a:latin typeface="Times New Roman" pitchFamily="18" charset="0"/>
                <a:cs typeface="Times New Roman" pitchFamily="18" charset="0"/>
              </a:rPr>
              <a:t>Critical Dates</a:t>
            </a:r>
            <a:br>
              <a:rPr lang="en-US" dirty="0" smtClean="0">
                <a:solidFill>
                  <a:srgbClr val="0070C0"/>
                </a:solidFill>
                <a:latin typeface="Times New Roman" pitchFamily="18" charset="0"/>
                <a:cs typeface="Times New Roman" pitchFamily="18" charset="0"/>
              </a:rPr>
            </a:br>
            <a:r>
              <a:rPr lang="en-US" sz="3100" dirty="0" smtClean="0">
                <a:solidFill>
                  <a:srgbClr val="00B050"/>
                </a:solidFill>
                <a:latin typeface="Times New Roman" pitchFamily="18" charset="0"/>
                <a:cs typeface="Times New Roman" pitchFamily="18" charset="0"/>
              </a:rPr>
              <a:t>From Mary </a:t>
            </a:r>
            <a:r>
              <a:rPr lang="en-US" sz="3100" dirty="0" err="1" smtClean="0">
                <a:solidFill>
                  <a:srgbClr val="00B050"/>
                </a:solidFill>
                <a:latin typeface="Times New Roman" pitchFamily="18" charset="0"/>
                <a:cs typeface="Times New Roman" pitchFamily="18" charset="0"/>
              </a:rPr>
              <a:t>Convery’s</a:t>
            </a:r>
            <a:r>
              <a:rPr lang="en-US" sz="3100" dirty="0" smtClean="0">
                <a:solidFill>
                  <a:srgbClr val="00B050"/>
                </a:solidFill>
                <a:latin typeface="Times New Roman" pitchFamily="18" charset="0"/>
                <a:cs typeface="Times New Roman" pitchFamily="18" charset="0"/>
              </a:rPr>
              <a:t> Schedule</a:t>
            </a:r>
            <a:endParaRPr lang="en-US" sz="3100" dirty="0">
              <a:solidFill>
                <a:srgbClr val="00B050"/>
              </a:solidFill>
              <a:latin typeface="Times New Roman" pitchFamily="18" charset="0"/>
              <a:cs typeface="Times New Roman" pitchFamily="18" charset="0"/>
            </a:endParaRPr>
          </a:p>
        </p:txBody>
      </p:sp>
      <p:sp>
        <p:nvSpPr>
          <p:cNvPr id="4" name="Content Placeholder 3"/>
          <p:cNvSpPr>
            <a:spLocks noGrp="1"/>
          </p:cNvSpPr>
          <p:nvPr>
            <p:ph idx="1"/>
          </p:nvPr>
        </p:nvSpPr>
        <p:spPr/>
        <p:txBody>
          <a:bodyPr/>
          <a:lstStyle/>
          <a:p>
            <a:r>
              <a:rPr lang="en-US" dirty="0" smtClean="0"/>
              <a:t>May 14 gallery access on some dates mostly Mondays and Wednesdays depends on NTF</a:t>
            </a:r>
          </a:p>
          <a:p>
            <a:r>
              <a:rPr lang="en-US" dirty="0" smtClean="0">
                <a:solidFill>
                  <a:srgbClr val="FF0000"/>
                </a:solidFill>
              </a:rPr>
              <a:t>June 17</a:t>
            </a:r>
            <a:r>
              <a:rPr lang="en-US" baseline="30000" dirty="0" smtClean="0">
                <a:solidFill>
                  <a:srgbClr val="FF0000"/>
                </a:solidFill>
              </a:rPr>
              <a:t>th</a:t>
            </a:r>
            <a:r>
              <a:rPr lang="en-US" dirty="0" smtClean="0">
                <a:solidFill>
                  <a:srgbClr val="FF0000"/>
                </a:solidFill>
              </a:rPr>
              <a:t> to 22</a:t>
            </a:r>
            <a:r>
              <a:rPr lang="en-US" baseline="30000" dirty="0" smtClean="0">
                <a:solidFill>
                  <a:srgbClr val="FF0000"/>
                </a:solidFill>
              </a:rPr>
              <a:t>nd</a:t>
            </a:r>
            <a:r>
              <a:rPr lang="en-US" dirty="0" smtClean="0"/>
              <a:t> access all week</a:t>
            </a:r>
          </a:p>
          <a:p>
            <a:r>
              <a:rPr lang="en-US" dirty="0" smtClean="0">
                <a:solidFill>
                  <a:srgbClr val="FF0000"/>
                </a:solidFill>
              </a:rPr>
              <a:t>September 4</a:t>
            </a:r>
            <a:r>
              <a:rPr lang="en-US" baseline="30000" dirty="0" smtClean="0">
                <a:solidFill>
                  <a:srgbClr val="FF0000"/>
                </a:solidFill>
              </a:rPr>
              <a:t>th</a:t>
            </a:r>
            <a:r>
              <a:rPr lang="en-US" dirty="0" smtClean="0"/>
              <a:t> Start Installation of RFQ (??)</a:t>
            </a:r>
          </a:p>
          <a:p>
            <a:r>
              <a:rPr lang="en-US" dirty="0" smtClean="0">
                <a:solidFill>
                  <a:srgbClr val="FF0000"/>
                </a:solidFill>
              </a:rPr>
              <a:t>October 29</a:t>
            </a:r>
            <a:r>
              <a:rPr lang="en-US" baseline="30000" dirty="0" smtClean="0">
                <a:solidFill>
                  <a:srgbClr val="FF0000"/>
                </a:solidFill>
              </a:rPr>
              <a:t>th</a:t>
            </a:r>
            <a:r>
              <a:rPr lang="en-US" dirty="0" smtClean="0">
                <a:solidFill>
                  <a:srgbClr val="FF0000"/>
                </a:solidFill>
              </a:rPr>
              <a:t> </a:t>
            </a:r>
            <a:r>
              <a:rPr lang="en-US" dirty="0" smtClean="0"/>
              <a:t>Start of RFQ commissioning</a:t>
            </a:r>
          </a:p>
          <a:p>
            <a:r>
              <a:rPr lang="en-US" dirty="0" smtClean="0"/>
              <a:t>January 6</a:t>
            </a:r>
            <a:r>
              <a:rPr lang="en-US" baseline="30000" dirty="0" smtClean="0"/>
              <a:t>th</a:t>
            </a:r>
            <a:r>
              <a:rPr lang="en-US" dirty="0" smtClean="0"/>
              <a:t> commissioning beam to Booster</a:t>
            </a:r>
          </a:p>
          <a:p>
            <a:r>
              <a:rPr lang="en-US" dirty="0" smtClean="0"/>
              <a:t>January 20</a:t>
            </a:r>
            <a:r>
              <a:rPr lang="en-US" baseline="30000" dirty="0" smtClean="0"/>
              <a:t>th</a:t>
            </a:r>
            <a:r>
              <a:rPr lang="en-US" dirty="0" smtClean="0"/>
              <a:t> beam to Booster</a:t>
            </a:r>
            <a:endParaRPr lang="en-US" dirty="0"/>
          </a:p>
        </p:txBody>
      </p:sp>
      <p:sp>
        <p:nvSpPr>
          <p:cNvPr id="3" name="Footer Placeholder 2"/>
          <p:cNvSpPr>
            <a:spLocks noGrp="1"/>
          </p:cNvSpPr>
          <p:nvPr>
            <p:ph type="ftr" sz="quarter" idx="11"/>
          </p:nvPr>
        </p:nvSpPr>
        <p:spPr/>
        <p:txBody>
          <a:bodyPr/>
          <a:lstStyle/>
          <a:p>
            <a:r>
              <a:rPr lang="en-US" smtClean="0"/>
              <a:t>Jim Volk May 5th 2012</a:t>
            </a:r>
            <a:endParaRPr lang="en-US"/>
          </a:p>
        </p:txBody>
      </p:sp>
    </p:spTree>
    <p:extLst>
      <p:ext uri="{BB962C8B-B14F-4D97-AF65-F5344CB8AC3E}">
        <p14:creationId xmlns:p14="http://schemas.microsoft.com/office/powerpoint/2010/main" val="119400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0" end="0"/>
                                            </p:txEl>
                                          </p:spTgt>
                                        </p:tgtEl>
                                        <p:attrNameLst>
                                          <p:attrName>ppt_c</p:attrName>
                                        </p:attrNameLst>
                                      </p:cBhvr>
                                      <p:to>
                                        <a:schemeClr val="bg2"/>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1" end="1"/>
                                            </p:txEl>
                                          </p:spTgt>
                                        </p:tgtEl>
                                        <p:attrNameLst>
                                          <p:attrName>ppt_c</p:attrName>
                                        </p:attrNameLst>
                                      </p:cBhvr>
                                      <p:to>
                                        <a:schemeClr val="bg2"/>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2" end="2"/>
                                            </p:txEl>
                                          </p:spTgt>
                                        </p:tgtEl>
                                        <p:attrNameLst>
                                          <p:attrName>ppt_c</p:attrName>
                                        </p:attrNameLst>
                                      </p:cBhvr>
                                      <p:to>
                                        <a:schemeClr val="bg2"/>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3" end="3"/>
                                            </p:txEl>
                                          </p:spTgt>
                                        </p:tgtEl>
                                        <p:attrNameLst>
                                          <p:attrName>ppt_c</p:attrName>
                                        </p:attrNameLst>
                                      </p:cBhvr>
                                      <p:to>
                                        <a:schemeClr val="bg2"/>
                                      </p:to>
                                    </p:animClr>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4" end="4"/>
                                            </p:txEl>
                                          </p:spTgt>
                                        </p:tgtEl>
                                        <p:attrNameLst>
                                          <p:attrName>ppt_c</p:attrName>
                                        </p:attrNameLst>
                                      </p:cBhvr>
                                      <p:to>
                                        <a:schemeClr val="bg2"/>
                                      </p:to>
                                    </p:animClr>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subTnLst>
                                    <p:animClr clrSpc="rgb" dir="cw">
                                      <p:cBhvr override="childStyle">
                                        <p:cTn dur="1" fill="hold" display="0" masterRel="nextClick" afterEffect="1"/>
                                        <p:tgtEl>
                                          <p:spTgt spid="4">
                                            <p:txEl>
                                              <p:pRg st="5" end="5"/>
                                            </p:txEl>
                                          </p:spTgt>
                                        </p:tgtEl>
                                        <p:attrNameLst>
                                          <p:attrName>ppt_c</p:attrName>
                                        </p:attrNameLst>
                                      </p:cBhvr>
                                      <p:to>
                                        <a:schemeClr val="bg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F0"/>
                </a:solidFill>
              </a:rPr>
              <a:t>Integration</a:t>
            </a:r>
            <a:endParaRPr lang="en-US" dirty="0">
              <a:solidFill>
                <a:srgbClr val="00B0F0"/>
              </a:solidFill>
            </a:endParaRPr>
          </a:p>
        </p:txBody>
      </p:sp>
      <p:sp>
        <p:nvSpPr>
          <p:cNvPr id="3" name="Content Placeholder 2"/>
          <p:cNvSpPr>
            <a:spLocks noGrp="1"/>
          </p:cNvSpPr>
          <p:nvPr>
            <p:ph idx="1"/>
          </p:nvPr>
        </p:nvSpPr>
        <p:spPr/>
        <p:txBody>
          <a:bodyPr/>
          <a:lstStyle/>
          <a:p>
            <a:r>
              <a:rPr lang="en-US" dirty="0" smtClean="0"/>
              <a:t>What does Operations need?</a:t>
            </a:r>
          </a:p>
          <a:p>
            <a:pPr marL="0" indent="0">
              <a:buNone/>
            </a:pPr>
            <a:r>
              <a:rPr lang="en-US" dirty="0" smtClean="0"/>
              <a:t>	Clearly defined run conditions</a:t>
            </a:r>
          </a:p>
          <a:p>
            <a:pPr marL="0" indent="0">
              <a:buNone/>
            </a:pPr>
            <a:r>
              <a:rPr lang="en-US" dirty="0"/>
              <a:t>	</a:t>
            </a:r>
            <a:r>
              <a:rPr lang="en-US" dirty="0" smtClean="0"/>
              <a:t>Restore files for each run mode</a:t>
            </a:r>
          </a:p>
          <a:p>
            <a:pPr marL="0" indent="0">
              <a:buNone/>
            </a:pPr>
            <a:r>
              <a:rPr lang="en-US" dirty="0"/>
              <a:t>	</a:t>
            </a:r>
            <a:r>
              <a:rPr lang="en-US" dirty="0" smtClean="0"/>
              <a:t>Call in list of experts to deal with issues</a:t>
            </a:r>
          </a:p>
          <a:p>
            <a:r>
              <a:rPr lang="en-US" dirty="0" smtClean="0"/>
              <a:t>Impact on other machines?</a:t>
            </a:r>
          </a:p>
          <a:p>
            <a:pPr marL="457200" lvl="1" indent="0">
              <a:buNone/>
            </a:pPr>
            <a:r>
              <a:rPr lang="en-US" dirty="0" smtClean="0"/>
              <a:t>Coupled to LINAC, NTF and Booster</a:t>
            </a:r>
          </a:p>
          <a:p>
            <a:pPr marL="457200" lvl="1" indent="0">
              <a:buNone/>
            </a:pPr>
            <a:r>
              <a:rPr lang="en-US" dirty="0" smtClean="0"/>
              <a:t>Understand time line and pulsing of magnets</a:t>
            </a:r>
          </a:p>
          <a:p>
            <a:endParaRPr lang="en-US" dirty="0"/>
          </a:p>
        </p:txBody>
      </p:sp>
      <p:sp>
        <p:nvSpPr>
          <p:cNvPr id="4" name="Footer Placeholder 3"/>
          <p:cNvSpPr>
            <a:spLocks noGrp="1"/>
          </p:cNvSpPr>
          <p:nvPr>
            <p:ph type="ftr" sz="quarter" idx="11"/>
          </p:nvPr>
        </p:nvSpPr>
        <p:spPr/>
        <p:txBody>
          <a:bodyPr/>
          <a:lstStyle/>
          <a:p>
            <a:r>
              <a:rPr lang="en-US" smtClean="0"/>
              <a:t>Jim Volk May 5th 2012</a:t>
            </a:r>
            <a:endParaRPr lang="en-US"/>
          </a:p>
        </p:txBody>
      </p:sp>
    </p:spTree>
    <p:extLst>
      <p:ext uri="{BB962C8B-B14F-4D97-AF65-F5344CB8AC3E}">
        <p14:creationId xmlns:p14="http://schemas.microsoft.com/office/powerpoint/2010/main" val="97152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chemeClr val="bg2"/>
                                      </p:to>
                                    </p:animClr>
                                  </p:sub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chemeClr val="bg2"/>
                                      </p:to>
                                    </p:animClr>
                                  </p:sub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chemeClr val="bg2"/>
                                      </p:to>
                                    </p:animClr>
                                  </p:sub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3" end="3"/>
                                            </p:txEl>
                                          </p:spTgt>
                                        </p:tgtEl>
                                        <p:attrNameLst>
                                          <p:attrName>ppt_c</p:attrName>
                                        </p:attrNameLst>
                                      </p:cBhvr>
                                      <p:to>
                                        <a:schemeClr val="bg2"/>
                                      </p:to>
                                    </p:animClr>
                                  </p:sub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TotalTime>
  <Words>560</Words>
  <Application>Microsoft Office PowerPoint</Application>
  <PresentationFormat>On-screen Show (4:3)</PresentationFormat>
  <Paragraphs>49</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Macro-Enabled Worksheet</vt:lpstr>
      <vt:lpstr>MTA Technical Review June 1, 2012</vt:lpstr>
      <vt:lpstr>The List</vt:lpstr>
      <vt:lpstr>Have all the tasks been identified?</vt:lpstr>
      <vt:lpstr>Critical Dates From Mary Convery’s Schedule</vt:lpstr>
      <vt:lpstr>Integration</vt:lpstr>
    </vt:vector>
  </TitlesOfParts>
  <Company>Fermilab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MTA Technical Review May 11, 2012</dc:title>
  <dc:creator>James T. Volk x2412,2444 07633N</dc:creator>
  <cp:lastModifiedBy>Crae S. Tate</cp:lastModifiedBy>
  <cp:revision>13</cp:revision>
  <dcterms:created xsi:type="dcterms:W3CDTF">2012-05-04T19:05:03Z</dcterms:created>
  <dcterms:modified xsi:type="dcterms:W3CDTF">2012-05-16T15:11:34Z</dcterms:modified>
</cp:coreProperties>
</file>