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11"/>
  </p:notesMasterIdLst>
  <p:sldIdLst>
    <p:sldId id="265" r:id="rId2"/>
    <p:sldId id="266" r:id="rId3"/>
    <p:sldId id="270" r:id="rId4"/>
    <p:sldId id="269" r:id="rId5"/>
    <p:sldId id="267" r:id="rId6"/>
    <p:sldId id="268" r:id="rId7"/>
    <p:sldId id="257" r:id="rId8"/>
    <p:sldId id="258" r:id="rId9"/>
    <p:sldId id="264" r:id="rId10"/>
  </p:sldIdLst>
  <p:sldSz cx="9144000" cy="6858000" type="screen4x3"/>
  <p:notesSz cx="6858000" cy="9080500"/>
  <p:defaultTextStyle>
    <a:defPPr>
      <a:defRPr lang="en-US"/>
    </a:defPPr>
    <a:lvl1pPr algn="l" rtl="0" eaLnBrk="0" fontAlgn="base" hangingPunct="0">
      <a:spcBef>
        <a:spcPct val="0"/>
      </a:spcBef>
      <a:spcAft>
        <a:spcPct val="0"/>
      </a:spcAft>
      <a:defRPr sz="1600" kern="1200">
        <a:solidFill>
          <a:srgbClr val="000000"/>
        </a:solidFill>
        <a:latin typeface="Comic Sans MS" pitchFamily="66" charset="0"/>
        <a:ea typeface="+mn-ea"/>
        <a:cs typeface="+mn-cs"/>
      </a:defRPr>
    </a:lvl1pPr>
    <a:lvl2pPr marL="457200" algn="l" rtl="0" eaLnBrk="0" fontAlgn="base" hangingPunct="0">
      <a:spcBef>
        <a:spcPct val="0"/>
      </a:spcBef>
      <a:spcAft>
        <a:spcPct val="0"/>
      </a:spcAft>
      <a:defRPr sz="1600" kern="1200">
        <a:solidFill>
          <a:srgbClr val="000000"/>
        </a:solidFill>
        <a:latin typeface="Comic Sans MS" pitchFamily="66" charset="0"/>
        <a:ea typeface="+mn-ea"/>
        <a:cs typeface="+mn-cs"/>
      </a:defRPr>
    </a:lvl2pPr>
    <a:lvl3pPr marL="914400" algn="l" rtl="0" eaLnBrk="0" fontAlgn="base" hangingPunct="0">
      <a:spcBef>
        <a:spcPct val="0"/>
      </a:spcBef>
      <a:spcAft>
        <a:spcPct val="0"/>
      </a:spcAft>
      <a:defRPr sz="1600" kern="1200">
        <a:solidFill>
          <a:srgbClr val="000000"/>
        </a:solidFill>
        <a:latin typeface="Comic Sans MS" pitchFamily="66" charset="0"/>
        <a:ea typeface="+mn-ea"/>
        <a:cs typeface="+mn-cs"/>
      </a:defRPr>
    </a:lvl3pPr>
    <a:lvl4pPr marL="1371600" algn="l" rtl="0" eaLnBrk="0" fontAlgn="base" hangingPunct="0">
      <a:spcBef>
        <a:spcPct val="0"/>
      </a:spcBef>
      <a:spcAft>
        <a:spcPct val="0"/>
      </a:spcAft>
      <a:defRPr sz="1600" kern="1200">
        <a:solidFill>
          <a:srgbClr val="000000"/>
        </a:solidFill>
        <a:latin typeface="Comic Sans MS" pitchFamily="66" charset="0"/>
        <a:ea typeface="+mn-ea"/>
        <a:cs typeface="+mn-cs"/>
      </a:defRPr>
    </a:lvl4pPr>
    <a:lvl5pPr marL="1828800" algn="l" rtl="0" eaLnBrk="0" fontAlgn="base" hangingPunct="0">
      <a:spcBef>
        <a:spcPct val="0"/>
      </a:spcBef>
      <a:spcAft>
        <a:spcPct val="0"/>
      </a:spcAft>
      <a:defRPr sz="1600" kern="1200">
        <a:solidFill>
          <a:srgbClr val="000000"/>
        </a:solidFill>
        <a:latin typeface="Comic Sans MS" pitchFamily="66" charset="0"/>
        <a:ea typeface="+mn-ea"/>
        <a:cs typeface="+mn-cs"/>
      </a:defRPr>
    </a:lvl5pPr>
    <a:lvl6pPr marL="2286000" algn="l" defTabSz="914400" rtl="0" eaLnBrk="1" latinLnBrk="0" hangingPunct="1">
      <a:defRPr sz="1600" kern="1200">
        <a:solidFill>
          <a:srgbClr val="000000"/>
        </a:solidFill>
        <a:latin typeface="Comic Sans MS" pitchFamily="66" charset="0"/>
        <a:ea typeface="+mn-ea"/>
        <a:cs typeface="+mn-cs"/>
      </a:defRPr>
    </a:lvl6pPr>
    <a:lvl7pPr marL="2743200" algn="l" defTabSz="914400" rtl="0" eaLnBrk="1" latinLnBrk="0" hangingPunct="1">
      <a:defRPr sz="1600" kern="1200">
        <a:solidFill>
          <a:srgbClr val="000000"/>
        </a:solidFill>
        <a:latin typeface="Comic Sans MS" pitchFamily="66" charset="0"/>
        <a:ea typeface="+mn-ea"/>
        <a:cs typeface="+mn-cs"/>
      </a:defRPr>
    </a:lvl7pPr>
    <a:lvl8pPr marL="3200400" algn="l" defTabSz="914400" rtl="0" eaLnBrk="1" latinLnBrk="0" hangingPunct="1">
      <a:defRPr sz="1600" kern="1200">
        <a:solidFill>
          <a:srgbClr val="000000"/>
        </a:solidFill>
        <a:latin typeface="Comic Sans MS" pitchFamily="66" charset="0"/>
        <a:ea typeface="+mn-ea"/>
        <a:cs typeface="+mn-cs"/>
      </a:defRPr>
    </a:lvl8pPr>
    <a:lvl9pPr marL="3657600" algn="l" defTabSz="914400" rtl="0" eaLnBrk="1" latinLnBrk="0" hangingPunct="1">
      <a:defRPr sz="1600" kern="1200">
        <a:solidFill>
          <a:srgbClr val="000000"/>
        </a:solidFill>
        <a:latin typeface="Comic Sans MS" pitchFamily="66"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66"/>
    <a:srgbClr val="009900"/>
    <a:srgbClr val="33CC33"/>
    <a:srgbClr val="FF00FF"/>
    <a:srgbClr val="FF66CC"/>
    <a:srgbClr val="FF0000"/>
    <a:srgbClr val="00FF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42" autoAdjust="0"/>
    <p:restoredTop sz="94684" autoAdjust="0"/>
  </p:normalViewPr>
  <p:slideViewPr>
    <p:cSldViewPr>
      <p:cViewPr varScale="1">
        <p:scale>
          <a:sx n="101" d="100"/>
          <a:sy n="101" d="100"/>
        </p:scale>
        <p:origin x="-104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178" name="Rectangle 2"/>
          <p:cNvSpPr>
            <a:spLocks noGrp="1" noChangeArrowheads="1"/>
          </p:cNvSpPr>
          <p:nvPr>
            <p:ph type="hdr" sz="quarter"/>
          </p:nvPr>
        </p:nvSpPr>
        <p:spPr bwMode="auto">
          <a:xfrm>
            <a:off x="0"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solidFill>
                  <a:schemeClr val="tx1"/>
                </a:solidFill>
                <a:latin typeface="Times New Roman" pitchFamily="18" charset="0"/>
              </a:defRPr>
            </a:lvl1pPr>
          </a:lstStyle>
          <a:p>
            <a:pPr>
              <a:defRPr/>
            </a:pPr>
            <a:endParaRPr lang="en-US"/>
          </a:p>
        </p:txBody>
      </p:sp>
      <p:sp>
        <p:nvSpPr>
          <p:cNvPr id="50179" name="Rectangle 3"/>
          <p:cNvSpPr>
            <a:spLocks noGrp="1" noChangeArrowheads="1"/>
          </p:cNvSpPr>
          <p:nvPr>
            <p:ph type="dt" idx="1"/>
          </p:nvPr>
        </p:nvSpPr>
        <p:spPr bwMode="auto">
          <a:xfrm>
            <a:off x="3884613" y="0"/>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endParaRPr lang="en-US"/>
          </a:p>
        </p:txBody>
      </p:sp>
      <p:sp>
        <p:nvSpPr>
          <p:cNvPr id="11268" name="Rectangle 4"/>
          <p:cNvSpPr>
            <a:spLocks noGrp="1" noRot="1" noChangeAspect="1" noChangeArrowheads="1" noTextEdit="1"/>
          </p:cNvSpPr>
          <p:nvPr>
            <p:ph type="sldImg" idx="2"/>
          </p:nvPr>
        </p:nvSpPr>
        <p:spPr bwMode="auto">
          <a:xfrm>
            <a:off x="1158875" y="681038"/>
            <a:ext cx="4540250" cy="34051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0181" name="Rectangle 5"/>
          <p:cNvSpPr>
            <a:spLocks noGrp="1" noChangeArrowheads="1"/>
          </p:cNvSpPr>
          <p:nvPr>
            <p:ph type="body" sz="quarter" idx="3"/>
          </p:nvPr>
        </p:nvSpPr>
        <p:spPr bwMode="auto">
          <a:xfrm>
            <a:off x="685800" y="4313238"/>
            <a:ext cx="5486400" cy="408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0182" name="Rectangle 6"/>
          <p:cNvSpPr>
            <a:spLocks noGrp="1" noChangeArrowheads="1"/>
          </p:cNvSpPr>
          <p:nvPr>
            <p:ph type="ftr" sz="quarter" idx="4"/>
          </p:nvPr>
        </p:nvSpPr>
        <p:spPr bwMode="auto">
          <a:xfrm>
            <a:off x="0" y="8624888"/>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solidFill>
                  <a:schemeClr val="tx1"/>
                </a:solidFill>
                <a:latin typeface="Times New Roman" pitchFamily="18" charset="0"/>
              </a:defRPr>
            </a:lvl1pPr>
          </a:lstStyle>
          <a:p>
            <a:pPr>
              <a:defRPr/>
            </a:pPr>
            <a:endParaRPr lang="en-US"/>
          </a:p>
        </p:txBody>
      </p:sp>
      <p:sp>
        <p:nvSpPr>
          <p:cNvPr id="50183" name="Rectangle 7"/>
          <p:cNvSpPr>
            <a:spLocks noGrp="1" noChangeArrowheads="1"/>
          </p:cNvSpPr>
          <p:nvPr>
            <p:ph type="sldNum" sz="quarter" idx="5"/>
          </p:nvPr>
        </p:nvSpPr>
        <p:spPr bwMode="auto">
          <a:xfrm>
            <a:off x="3884613" y="8624888"/>
            <a:ext cx="2971800" cy="454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solidFill>
                  <a:schemeClr val="tx1"/>
                </a:solidFill>
                <a:latin typeface="Times New Roman" pitchFamily="18" charset="0"/>
              </a:defRPr>
            </a:lvl1pPr>
          </a:lstStyle>
          <a:p>
            <a:pPr>
              <a:defRPr/>
            </a:pPr>
            <a:fld id="{8464BB40-4753-401E-8FC5-05B8C37BBAFE}" type="slidenum">
              <a:rPr lang="en-US"/>
              <a:pPr>
                <a:defRPr/>
              </a:pPr>
              <a:t>‹#›</a:t>
            </a:fld>
            <a:endParaRPr lang="en-US"/>
          </a:p>
        </p:txBody>
      </p:sp>
    </p:spTree>
    <p:extLst>
      <p:ext uri="{BB962C8B-B14F-4D97-AF65-F5344CB8AC3E}">
        <p14:creationId xmlns:p14="http://schemas.microsoft.com/office/powerpoint/2010/main" val="1659194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Alan Bross        PMG May 17, 2012  </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2690C8A5-F594-4557-9760-1A48B571D683}" type="slidenum">
              <a:rPr lang="en-US"/>
              <a:pPr>
                <a:defRPr/>
              </a:pPr>
              <a:t>‹#›</a:t>
            </a:fld>
            <a:endParaRPr lang="en-US"/>
          </a:p>
        </p:txBody>
      </p:sp>
    </p:spTree>
    <p:extLst>
      <p:ext uri="{BB962C8B-B14F-4D97-AF65-F5344CB8AC3E}">
        <p14:creationId xmlns:p14="http://schemas.microsoft.com/office/powerpoint/2010/main" val="356153736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12"/>
          <p:cNvSpPr>
            <a:spLocks noGrp="1" noChangeArrowheads="1"/>
          </p:cNvSpPr>
          <p:nvPr>
            <p:ph type="ftr" sz="quarter" idx="10"/>
          </p:nvPr>
        </p:nvSpPr>
        <p:spPr>
          <a:ln/>
        </p:spPr>
        <p:txBody>
          <a:bodyPr/>
          <a:lstStyle>
            <a:lvl1pPr>
              <a:defRPr/>
            </a:lvl1pPr>
          </a:lstStyle>
          <a:p>
            <a:pPr>
              <a:defRPr/>
            </a:pPr>
            <a:r>
              <a:rPr lang="en-US" dirty="0" smtClean="0"/>
              <a:t>Alan Bross        PMG May 17, 2012  </a:t>
            </a:r>
            <a:endParaRPr lang="en-US" dirty="0"/>
          </a:p>
        </p:txBody>
      </p:sp>
      <p:sp>
        <p:nvSpPr>
          <p:cNvPr id="5" name="Rectangle 13"/>
          <p:cNvSpPr>
            <a:spLocks noGrp="1" noChangeArrowheads="1"/>
          </p:cNvSpPr>
          <p:nvPr>
            <p:ph type="sldNum" sz="quarter" idx="11"/>
          </p:nvPr>
        </p:nvSpPr>
        <p:spPr>
          <a:ln/>
        </p:spPr>
        <p:txBody>
          <a:bodyPr/>
          <a:lstStyle>
            <a:lvl1pPr>
              <a:defRPr/>
            </a:lvl1pPr>
          </a:lstStyle>
          <a:p>
            <a:pPr>
              <a:defRPr/>
            </a:pPr>
            <a:fld id="{DEEFC13C-2BA4-417D-835B-81AAD2951BAC}" type="slidenum">
              <a:rPr lang="en-US"/>
              <a:pPr>
                <a:defRPr/>
              </a:pPr>
              <a:t>‹#›</a:t>
            </a:fld>
            <a:endParaRPr lang="en-US"/>
          </a:p>
        </p:txBody>
      </p:sp>
    </p:spTree>
    <p:extLst>
      <p:ext uri="{BB962C8B-B14F-4D97-AF65-F5344CB8AC3E}">
        <p14:creationId xmlns:p14="http://schemas.microsoft.com/office/powerpoint/2010/main" val="754787416"/>
      </p:ext>
    </p:extLst>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295400" y="228600"/>
            <a:ext cx="6242050" cy="757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title</a:t>
            </a:r>
          </a:p>
        </p:txBody>
      </p:sp>
      <p:sp>
        <p:nvSpPr>
          <p:cNvPr id="1027" name="Rectangle 3"/>
          <p:cNvSpPr>
            <a:spLocks noGrp="1" noChangeArrowheads="1"/>
          </p:cNvSpPr>
          <p:nvPr>
            <p:ph type="body" idx="1"/>
          </p:nvPr>
        </p:nvSpPr>
        <p:spPr bwMode="auto">
          <a:xfrm>
            <a:off x="401638" y="1303338"/>
            <a:ext cx="8372475" cy="4991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 Fourth Level</a:t>
            </a:r>
          </a:p>
          <a:p>
            <a:pPr lvl="4"/>
            <a:r>
              <a:rPr lang="en-US" smtClean="0"/>
              <a:t>Fifth Level</a:t>
            </a:r>
          </a:p>
        </p:txBody>
      </p:sp>
      <p:sp>
        <p:nvSpPr>
          <p:cNvPr id="1028" name="Rectangle 4"/>
          <p:cNvSpPr>
            <a:spLocks noChangeArrowheads="1"/>
          </p:cNvSpPr>
          <p:nvPr/>
        </p:nvSpPr>
        <p:spPr bwMode="auto">
          <a:xfrm>
            <a:off x="404813" y="1079500"/>
            <a:ext cx="8321675" cy="107950"/>
          </a:xfrm>
          <a:prstGeom prst="rect">
            <a:avLst/>
          </a:prstGeom>
          <a:gradFill rotWithShape="0">
            <a:gsLst>
              <a:gs pos="0">
                <a:srgbClr val="00FFFE"/>
              </a:gs>
              <a:gs pos="100000">
                <a:srgbClr val="FA00FA"/>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9" name="Rectangle 5"/>
          <p:cNvSpPr>
            <a:spLocks noChangeArrowheads="1"/>
          </p:cNvSpPr>
          <p:nvPr/>
        </p:nvSpPr>
        <p:spPr bwMode="auto">
          <a:xfrm>
            <a:off x="7781925" y="6400800"/>
            <a:ext cx="184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2075" tIns="46038" rIns="92075" bIns="46038">
            <a:spAutoFit/>
          </a:bodyPr>
          <a:lstStyle/>
          <a:p>
            <a:endParaRPr lang="en-US" sz="1200">
              <a:solidFill>
                <a:schemeClr val="tx1"/>
              </a:solidFill>
            </a:endParaRPr>
          </a:p>
        </p:txBody>
      </p:sp>
      <p:sp>
        <p:nvSpPr>
          <p:cNvPr id="1030" name="Line 10"/>
          <p:cNvSpPr>
            <a:spLocks noChangeShapeType="1"/>
          </p:cNvSpPr>
          <p:nvPr userDrawn="1"/>
        </p:nvSpPr>
        <p:spPr bwMode="auto">
          <a:xfrm>
            <a:off x="152400" y="6324600"/>
            <a:ext cx="8839200" cy="0"/>
          </a:xfrm>
          <a:prstGeom prst="line">
            <a:avLst/>
          </a:prstGeom>
          <a:noFill/>
          <a:ln w="57150" cmpd="thinThick">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en-US"/>
          </a:p>
        </p:txBody>
      </p:sp>
      <p:pic>
        <p:nvPicPr>
          <p:cNvPr id="1031" name="Picture 11" descr="FermilLogo_blue"/>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2400" y="6443663"/>
            <a:ext cx="1219200" cy="220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8" name="Rectangle 12"/>
          <p:cNvSpPr>
            <a:spLocks noGrp="1" noChangeArrowheads="1"/>
          </p:cNvSpPr>
          <p:nvPr>
            <p:ph type="ftr" sz="quarter" idx="3"/>
          </p:nvPr>
        </p:nvSpPr>
        <p:spPr bwMode="auto">
          <a:xfrm>
            <a:off x="1524000" y="6400800"/>
            <a:ext cx="6324600" cy="304800"/>
          </a:xfrm>
          <a:prstGeom prst="rect">
            <a:avLst/>
          </a:prstGeom>
          <a:solidFill>
            <a:srgbClr val="FFFF99"/>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200" dirty="0" smtClean="0">
                <a:latin typeface="Times New Roman" pitchFamily="18" charset="0"/>
              </a:defRPr>
            </a:lvl1pPr>
          </a:lstStyle>
          <a:p>
            <a:pPr>
              <a:defRPr/>
            </a:pPr>
            <a:r>
              <a:rPr lang="en-US" dirty="0" smtClean="0"/>
              <a:t>Alan Bross        PMG May 17, 2012  </a:t>
            </a:r>
            <a:endParaRPr lang="en-US" dirty="0"/>
          </a:p>
        </p:txBody>
      </p:sp>
      <p:sp>
        <p:nvSpPr>
          <p:cNvPr id="4109" name="Rectangle 13"/>
          <p:cNvSpPr>
            <a:spLocks noGrp="1" noChangeArrowheads="1"/>
          </p:cNvSpPr>
          <p:nvPr>
            <p:ph type="sldNum" sz="quarter" idx="4"/>
          </p:nvPr>
        </p:nvSpPr>
        <p:spPr bwMode="auto">
          <a:xfrm>
            <a:off x="8229600" y="6400800"/>
            <a:ext cx="685800" cy="304800"/>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solidFill>
                  <a:schemeClr val="bg2"/>
                </a:solidFill>
                <a:latin typeface="Times New Roman" pitchFamily="18" charset="0"/>
              </a:defRPr>
            </a:lvl1pPr>
          </a:lstStyle>
          <a:p>
            <a:pPr>
              <a:defRPr/>
            </a:pPr>
            <a:fld id="{1B14C99A-4EF9-46EE-92FD-2A3649F5AF19}" type="slidenum">
              <a:rPr lang="en-US"/>
              <a:pPr>
                <a:defRPr/>
              </a:pPr>
              <a:t>‹#›</a:t>
            </a:fld>
            <a:endParaRPr lang="en-US"/>
          </a:p>
        </p:txBody>
      </p:sp>
      <p:pic>
        <p:nvPicPr>
          <p:cNvPr id="1034" name="Picture 1"/>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2400" y="82550"/>
            <a:ext cx="841375" cy="957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5" name="Picture 17" descr="MICE_Logo_small"/>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8077200" y="122238"/>
            <a:ext cx="871538"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Lst>
  <p:transition>
    <p:fade thruBlk="1"/>
  </p:transition>
  <p:timing>
    <p:tnLst>
      <p:par>
        <p:cTn id="1" dur="indefinite" restart="never" nodeType="tmRoot"/>
      </p:par>
    </p:tnLst>
  </p:timing>
  <p:hf hdr="0" dt="0"/>
  <p:txStyles>
    <p:titleStyle>
      <a:lvl1pPr algn="ctr" rtl="0" eaLnBrk="0" fontAlgn="base" hangingPunct="0">
        <a:spcBef>
          <a:spcPct val="0"/>
        </a:spcBef>
        <a:spcAft>
          <a:spcPct val="0"/>
        </a:spcAft>
        <a:defRPr sz="2800" b="1">
          <a:solidFill>
            <a:srgbClr val="FF0000"/>
          </a:solidFill>
          <a:latin typeface="+mj-lt"/>
          <a:ea typeface="+mj-ea"/>
          <a:cs typeface="+mj-cs"/>
        </a:defRPr>
      </a:lvl1pPr>
      <a:lvl2pPr algn="ctr" rtl="0" eaLnBrk="0" fontAlgn="base" hangingPunct="0">
        <a:spcBef>
          <a:spcPct val="0"/>
        </a:spcBef>
        <a:spcAft>
          <a:spcPct val="0"/>
        </a:spcAft>
        <a:defRPr sz="2800" b="1">
          <a:solidFill>
            <a:srgbClr val="FF0000"/>
          </a:solidFill>
          <a:latin typeface="Comic Sans MS" pitchFamily="66" charset="0"/>
        </a:defRPr>
      </a:lvl2pPr>
      <a:lvl3pPr algn="ctr" rtl="0" eaLnBrk="0" fontAlgn="base" hangingPunct="0">
        <a:spcBef>
          <a:spcPct val="0"/>
        </a:spcBef>
        <a:spcAft>
          <a:spcPct val="0"/>
        </a:spcAft>
        <a:defRPr sz="2800" b="1">
          <a:solidFill>
            <a:srgbClr val="FF0000"/>
          </a:solidFill>
          <a:latin typeface="Comic Sans MS" pitchFamily="66" charset="0"/>
        </a:defRPr>
      </a:lvl3pPr>
      <a:lvl4pPr algn="ctr" rtl="0" eaLnBrk="0" fontAlgn="base" hangingPunct="0">
        <a:spcBef>
          <a:spcPct val="0"/>
        </a:spcBef>
        <a:spcAft>
          <a:spcPct val="0"/>
        </a:spcAft>
        <a:defRPr sz="2800" b="1">
          <a:solidFill>
            <a:srgbClr val="FF0000"/>
          </a:solidFill>
          <a:latin typeface="Comic Sans MS" pitchFamily="66" charset="0"/>
        </a:defRPr>
      </a:lvl4pPr>
      <a:lvl5pPr algn="ctr" rtl="0" eaLnBrk="0" fontAlgn="base" hangingPunct="0">
        <a:spcBef>
          <a:spcPct val="0"/>
        </a:spcBef>
        <a:spcAft>
          <a:spcPct val="0"/>
        </a:spcAft>
        <a:defRPr sz="2800" b="1">
          <a:solidFill>
            <a:srgbClr val="FF0000"/>
          </a:solidFill>
          <a:latin typeface="Comic Sans MS" pitchFamily="66" charset="0"/>
        </a:defRPr>
      </a:lvl5pPr>
      <a:lvl6pPr marL="457200" algn="ctr" rtl="0" eaLnBrk="0" fontAlgn="base" hangingPunct="0">
        <a:spcBef>
          <a:spcPct val="0"/>
        </a:spcBef>
        <a:spcAft>
          <a:spcPct val="0"/>
        </a:spcAft>
        <a:defRPr sz="2800" b="1">
          <a:solidFill>
            <a:srgbClr val="FF0000"/>
          </a:solidFill>
          <a:latin typeface="Comic Sans MS" pitchFamily="66" charset="0"/>
        </a:defRPr>
      </a:lvl6pPr>
      <a:lvl7pPr marL="914400" algn="ctr" rtl="0" eaLnBrk="0" fontAlgn="base" hangingPunct="0">
        <a:spcBef>
          <a:spcPct val="0"/>
        </a:spcBef>
        <a:spcAft>
          <a:spcPct val="0"/>
        </a:spcAft>
        <a:defRPr sz="2800" b="1">
          <a:solidFill>
            <a:srgbClr val="FF0000"/>
          </a:solidFill>
          <a:latin typeface="Comic Sans MS" pitchFamily="66" charset="0"/>
        </a:defRPr>
      </a:lvl7pPr>
      <a:lvl8pPr marL="1371600" algn="ctr" rtl="0" eaLnBrk="0" fontAlgn="base" hangingPunct="0">
        <a:spcBef>
          <a:spcPct val="0"/>
        </a:spcBef>
        <a:spcAft>
          <a:spcPct val="0"/>
        </a:spcAft>
        <a:defRPr sz="2800" b="1">
          <a:solidFill>
            <a:srgbClr val="FF0000"/>
          </a:solidFill>
          <a:latin typeface="Comic Sans MS" pitchFamily="66" charset="0"/>
        </a:defRPr>
      </a:lvl8pPr>
      <a:lvl9pPr marL="1828800" algn="ctr" rtl="0" eaLnBrk="0" fontAlgn="base" hangingPunct="0">
        <a:spcBef>
          <a:spcPct val="0"/>
        </a:spcBef>
        <a:spcAft>
          <a:spcPct val="0"/>
        </a:spcAft>
        <a:defRPr sz="2800" b="1">
          <a:solidFill>
            <a:srgbClr val="FF0000"/>
          </a:solidFill>
          <a:latin typeface="Comic Sans MS" pitchFamily="66" charset="0"/>
        </a:defRPr>
      </a:lvl9pPr>
    </p:titleStyle>
    <p:bodyStyle>
      <a:lvl1pPr marL="342900" indent="-342900" algn="l" rtl="0" eaLnBrk="0" fontAlgn="base" hangingPunct="0">
        <a:spcBef>
          <a:spcPct val="20000"/>
        </a:spcBef>
        <a:spcAft>
          <a:spcPct val="0"/>
        </a:spcAft>
        <a:buFont typeface="Symbol" pitchFamily="18" charset="2"/>
        <a:buChar char="·"/>
        <a:defRPr sz="2000" b="1">
          <a:solidFill>
            <a:srgbClr val="0033CC"/>
          </a:solidFill>
          <a:latin typeface="+mn-lt"/>
          <a:ea typeface="+mn-ea"/>
          <a:cs typeface="+mn-cs"/>
        </a:defRPr>
      </a:lvl1pPr>
      <a:lvl2pPr marL="742950" indent="-285750" algn="l" rtl="0" eaLnBrk="0" fontAlgn="base" hangingPunct="0">
        <a:spcBef>
          <a:spcPct val="20000"/>
        </a:spcBef>
        <a:spcAft>
          <a:spcPct val="0"/>
        </a:spcAft>
        <a:buSzPct val="60000"/>
        <a:buFont typeface="ZapfDingbats" pitchFamily="82" charset="2"/>
        <a:buChar char="u"/>
        <a:defRPr b="1">
          <a:solidFill>
            <a:srgbClr val="FA00FA"/>
          </a:solidFill>
          <a:latin typeface="+mn-lt"/>
        </a:defRPr>
      </a:lvl2pPr>
      <a:lvl3pPr marL="1143000" indent="-228600" algn="l" rtl="0" eaLnBrk="0" fontAlgn="base" hangingPunct="0">
        <a:spcBef>
          <a:spcPct val="20000"/>
        </a:spcBef>
        <a:spcAft>
          <a:spcPct val="0"/>
        </a:spcAft>
        <a:buSzPct val="60000"/>
        <a:buFont typeface="ZapfDingbats" pitchFamily="82" charset="2"/>
        <a:buChar char="s"/>
        <a:defRPr sz="1600" b="1">
          <a:solidFill>
            <a:srgbClr val="339933"/>
          </a:solidFill>
          <a:latin typeface="+mn-lt"/>
        </a:defRPr>
      </a:lvl3pPr>
      <a:lvl4pPr marL="1600200" indent="-228600" algn="l" rtl="0" eaLnBrk="0" fontAlgn="base" hangingPunct="0">
        <a:spcBef>
          <a:spcPct val="20000"/>
        </a:spcBef>
        <a:spcAft>
          <a:spcPct val="0"/>
        </a:spcAft>
        <a:buChar char="–"/>
        <a:defRPr sz="1400" b="1">
          <a:solidFill>
            <a:schemeClr val="tx1"/>
          </a:solidFill>
          <a:latin typeface="+mn-lt"/>
        </a:defRPr>
      </a:lvl4pPr>
      <a:lvl5pPr marL="2057400" indent="-228600" algn="l" rtl="0" eaLnBrk="0" fontAlgn="base" hangingPunct="0">
        <a:spcBef>
          <a:spcPct val="20000"/>
        </a:spcBef>
        <a:spcAft>
          <a:spcPct val="0"/>
        </a:spcAft>
        <a:buChar char="•"/>
        <a:defRPr sz="1400" b="1">
          <a:solidFill>
            <a:schemeClr val="tx1"/>
          </a:solidFill>
          <a:latin typeface="+mn-lt"/>
        </a:defRPr>
      </a:lvl5pPr>
      <a:lvl6pPr marL="2514600" indent="-228600" algn="l" rtl="0" eaLnBrk="0" fontAlgn="base" hangingPunct="0">
        <a:spcBef>
          <a:spcPct val="20000"/>
        </a:spcBef>
        <a:spcAft>
          <a:spcPct val="0"/>
        </a:spcAft>
        <a:buChar char="•"/>
        <a:defRPr sz="1400" b="1">
          <a:solidFill>
            <a:schemeClr val="tx1"/>
          </a:solidFill>
          <a:latin typeface="+mn-lt"/>
        </a:defRPr>
      </a:lvl6pPr>
      <a:lvl7pPr marL="2971800" indent="-228600" algn="l" rtl="0" eaLnBrk="0" fontAlgn="base" hangingPunct="0">
        <a:spcBef>
          <a:spcPct val="20000"/>
        </a:spcBef>
        <a:spcAft>
          <a:spcPct val="0"/>
        </a:spcAft>
        <a:buChar char="•"/>
        <a:defRPr sz="1400" b="1">
          <a:solidFill>
            <a:schemeClr val="tx1"/>
          </a:solidFill>
          <a:latin typeface="+mn-lt"/>
        </a:defRPr>
      </a:lvl7pPr>
      <a:lvl8pPr marL="3429000" indent="-228600" algn="l" rtl="0" eaLnBrk="0" fontAlgn="base" hangingPunct="0">
        <a:spcBef>
          <a:spcPct val="20000"/>
        </a:spcBef>
        <a:spcAft>
          <a:spcPct val="0"/>
        </a:spcAft>
        <a:buChar char="•"/>
        <a:defRPr sz="1400" b="1">
          <a:solidFill>
            <a:schemeClr val="tx1"/>
          </a:solidFill>
          <a:latin typeface="+mn-lt"/>
        </a:defRPr>
      </a:lvl8pPr>
      <a:lvl9pPr marL="3886200" indent="-228600" algn="l" rtl="0" eaLnBrk="0" fontAlgn="base" hangingPunct="0">
        <a:spcBef>
          <a:spcPct val="20000"/>
        </a:spcBef>
        <a:spcAft>
          <a:spcPct val="0"/>
        </a:spcAft>
        <a:buChar char="•"/>
        <a:defRPr sz="1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MTA Operations</a:t>
            </a:r>
            <a:endParaRPr lang="en-US" dirty="0"/>
          </a:p>
        </p:txBody>
      </p:sp>
      <p:sp>
        <p:nvSpPr>
          <p:cNvPr id="3" name="Subtitle 2"/>
          <p:cNvSpPr>
            <a:spLocks noGrp="1"/>
          </p:cNvSpPr>
          <p:nvPr>
            <p:ph type="subTitle" idx="1"/>
          </p:nvPr>
        </p:nvSpPr>
        <p:spPr/>
        <p:txBody>
          <a:bodyPr/>
          <a:lstStyle/>
          <a:p>
            <a:r>
              <a:rPr lang="en-US" dirty="0" smtClean="0"/>
              <a:t>Status Report</a:t>
            </a:r>
            <a:endParaRPr lang="en-US" dirty="0"/>
          </a:p>
        </p:txBody>
      </p:sp>
    </p:spTree>
    <p:extLst>
      <p:ext uri="{BB962C8B-B14F-4D97-AF65-F5344CB8AC3E}">
        <p14:creationId xmlns:p14="http://schemas.microsoft.com/office/powerpoint/2010/main" val="3565219055"/>
      </p:ext>
    </p:extLst>
  </p:cSld>
  <p:clrMapOvr>
    <a:masterClrMapping/>
  </p:clrMapOvr>
  <p:transition>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Beam Running</a:t>
            </a:r>
            <a:endParaRPr lang="en-US" dirty="0"/>
          </a:p>
        </p:txBody>
      </p:sp>
      <p:sp>
        <p:nvSpPr>
          <p:cNvPr id="3" name="Content Placeholder 2"/>
          <p:cNvSpPr>
            <a:spLocks noGrp="1"/>
          </p:cNvSpPr>
          <p:nvPr>
            <p:ph idx="1"/>
          </p:nvPr>
        </p:nvSpPr>
        <p:spPr>
          <a:xfrm>
            <a:off x="304800" y="1371600"/>
            <a:ext cx="8372475" cy="4724400"/>
          </a:xfrm>
        </p:spPr>
        <p:txBody>
          <a:bodyPr>
            <a:normAutofit lnSpcReduction="10000"/>
          </a:bodyPr>
          <a:lstStyle/>
          <a:p>
            <a:r>
              <a:rPr lang="en-US" sz="2800" dirty="0" smtClean="0"/>
              <a:t>Successfully completed HPRF Test plan on 5/8 (&amp; then some</a:t>
            </a:r>
            <a:r>
              <a:rPr lang="en-US" sz="2800" dirty="0" smtClean="0"/>
              <a:t>)</a:t>
            </a:r>
          </a:p>
          <a:p>
            <a:pPr lvl="1"/>
            <a:r>
              <a:rPr lang="en-US" sz="2600" dirty="0" smtClean="0"/>
              <a:t>Thanks to External Beams Group with help during the rough spots</a:t>
            </a:r>
            <a:endParaRPr lang="en-US" sz="2600" dirty="0" smtClean="0"/>
          </a:p>
          <a:p>
            <a:r>
              <a:rPr lang="en-US" sz="2800" dirty="0" smtClean="0"/>
              <a:t>Now</a:t>
            </a:r>
          </a:p>
          <a:p>
            <a:pPr lvl="1"/>
            <a:r>
              <a:rPr lang="en-US" sz="2400" dirty="0"/>
              <a:t>W</a:t>
            </a:r>
            <a:r>
              <a:rPr lang="en-US" sz="2400" dirty="0" smtClean="0"/>
              <a:t>aiting </a:t>
            </a:r>
            <a:r>
              <a:rPr lang="en-US" sz="2400" dirty="0"/>
              <a:t>for components in/around solenoid to cool down before survey and removal (to be done soon pending alignment crew availability</a:t>
            </a:r>
            <a:r>
              <a:rPr lang="en-US" sz="2400" dirty="0" smtClean="0"/>
              <a:t>)</a:t>
            </a:r>
          </a:p>
          <a:p>
            <a:pPr lvl="1"/>
            <a:r>
              <a:rPr lang="en-US" sz="2400" dirty="0" smtClean="0"/>
              <a:t>Data analysis underway</a:t>
            </a:r>
          </a:p>
          <a:p>
            <a:pPr lvl="1"/>
            <a:r>
              <a:rPr lang="en-US" sz="2400" dirty="0" smtClean="0"/>
              <a:t>Beam operations were not as smooth as we would like &amp; issues with the beam line will now be addressed during the shut down</a:t>
            </a:r>
            <a:r>
              <a:rPr lang="en-US" dirty="0" smtClean="0"/>
              <a:t>.</a:t>
            </a:r>
          </a:p>
          <a:p>
            <a:pPr marL="0" indent="0">
              <a:buNone/>
            </a:pPr>
            <a:endParaRPr lang="en-US" dirty="0">
              <a:solidFill>
                <a:srgbClr val="FF0000"/>
              </a:solidFill>
            </a:endParaRPr>
          </a:p>
        </p:txBody>
      </p:sp>
      <p:sp>
        <p:nvSpPr>
          <p:cNvPr id="4" name="Footer Placeholder 3"/>
          <p:cNvSpPr>
            <a:spLocks noGrp="1"/>
          </p:cNvSpPr>
          <p:nvPr>
            <p:ph type="ftr" sz="quarter" idx="10"/>
          </p:nvPr>
        </p:nvSpPr>
        <p:spPr/>
        <p:txBody>
          <a:bodyPr/>
          <a:lstStyle/>
          <a:p>
            <a:pPr>
              <a:defRPr/>
            </a:pPr>
            <a:r>
              <a:rPr lang="en-US" smtClean="0"/>
              <a:t>Alan Bross        PMG May 17, 2012  </a:t>
            </a:r>
            <a:endParaRPr lang="en-US"/>
          </a:p>
        </p:txBody>
      </p:sp>
      <p:sp>
        <p:nvSpPr>
          <p:cNvPr id="5" name="Slide Number Placeholder 4"/>
          <p:cNvSpPr>
            <a:spLocks noGrp="1"/>
          </p:cNvSpPr>
          <p:nvPr>
            <p:ph type="sldNum" sz="quarter" idx="11"/>
          </p:nvPr>
        </p:nvSpPr>
        <p:spPr/>
        <p:txBody>
          <a:bodyPr/>
          <a:lstStyle/>
          <a:p>
            <a:pPr>
              <a:defRPr/>
            </a:pPr>
            <a:fld id="{DEEFC13C-2BA4-417D-835B-81AAD2951BAC}" type="slidenum">
              <a:rPr lang="en-US" smtClean="0"/>
              <a:pPr>
                <a:defRPr/>
              </a:pPr>
              <a:t>2</a:t>
            </a:fld>
            <a:endParaRPr lang="en-US"/>
          </a:p>
        </p:txBody>
      </p:sp>
    </p:spTree>
    <p:extLst>
      <p:ext uri="{BB962C8B-B14F-4D97-AF65-F5344CB8AC3E}">
        <p14:creationId xmlns:p14="http://schemas.microsoft.com/office/powerpoint/2010/main" val="1873028982"/>
      </p:ext>
    </p:extLst>
  </p:cSld>
  <p:clrMapOvr>
    <a:masterClrMapping/>
  </p:clrMapOvr>
  <p:transition>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RF Tests/Operations</a:t>
            </a:r>
            <a:endParaRPr lang="en-US" dirty="0"/>
          </a:p>
        </p:txBody>
      </p:sp>
      <p:sp>
        <p:nvSpPr>
          <p:cNvPr id="3" name="Content Placeholder 2"/>
          <p:cNvSpPr>
            <a:spLocks noGrp="1"/>
          </p:cNvSpPr>
          <p:nvPr>
            <p:ph idx="1"/>
          </p:nvPr>
        </p:nvSpPr>
        <p:spPr>
          <a:xfrm>
            <a:off x="401638" y="1303338"/>
            <a:ext cx="8372475" cy="4716462"/>
          </a:xfrm>
        </p:spPr>
        <p:txBody>
          <a:bodyPr/>
          <a:lstStyle/>
          <a:p>
            <a:r>
              <a:rPr lang="en-US" sz="2400" dirty="0"/>
              <a:t>Will spend most of June and July running no beam RF tests (need some tech labor to configure/move things)</a:t>
            </a:r>
          </a:p>
          <a:p>
            <a:pPr lvl="1"/>
            <a:r>
              <a:rPr lang="en-US" sz="2000" dirty="0"/>
              <a:t>HPRF cavity without beam</a:t>
            </a:r>
          </a:p>
          <a:p>
            <a:pPr lvl="1"/>
            <a:r>
              <a:rPr lang="en-US" sz="2000" dirty="0"/>
              <a:t>All-season cavity with RF pickup</a:t>
            </a:r>
          </a:p>
          <a:p>
            <a:pPr lvl="1"/>
            <a:r>
              <a:rPr lang="en-US" sz="2000" dirty="0"/>
              <a:t>Test new diagnostics (acoustic sensors)</a:t>
            </a:r>
          </a:p>
          <a:p>
            <a:pPr lvl="1"/>
            <a:r>
              <a:rPr lang="en-US" sz="2000" dirty="0"/>
              <a:t>Improve automated conditioning/DAQ system</a:t>
            </a:r>
          </a:p>
          <a:p>
            <a:pPr lvl="1"/>
            <a:r>
              <a:rPr lang="en-US" sz="2000" dirty="0"/>
              <a:t>Gridded window on pillbox button cavity</a:t>
            </a:r>
          </a:p>
          <a:p>
            <a:r>
              <a:rPr lang="en-US" sz="2400" dirty="0" smtClean="0"/>
              <a:t>Some RF-related issues:</a:t>
            </a:r>
          </a:p>
          <a:p>
            <a:pPr lvl="1"/>
            <a:r>
              <a:rPr lang="en-US" sz="2000" dirty="0" smtClean="0"/>
              <a:t>Need to fix circulator/switch </a:t>
            </a:r>
            <a:r>
              <a:rPr lang="en-US" sz="2000" dirty="0"/>
              <a:t>in </a:t>
            </a:r>
            <a:r>
              <a:rPr lang="en-US" sz="2000" dirty="0" err="1"/>
              <a:t>Linac</a:t>
            </a:r>
            <a:r>
              <a:rPr lang="en-US" sz="2000" dirty="0"/>
              <a:t> Gallery</a:t>
            </a:r>
          </a:p>
          <a:p>
            <a:pPr lvl="1"/>
            <a:r>
              <a:rPr lang="en-US" sz="2000" dirty="0"/>
              <a:t>S</a:t>
            </a:r>
            <a:r>
              <a:rPr lang="en-US" sz="2000" dirty="0" smtClean="0"/>
              <a:t>olenoid </a:t>
            </a:r>
            <a:r>
              <a:rPr lang="en-US" sz="2000" dirty="0"/>
              <a:t>rail system update as </a:t>
            </a:r>
            <a:r>
              <a:rPr lang="en-US" sz="2000" dirty="0" smtClean="0"/>
              <a:t>needed</a:t>
            </a:r>
          </a:p>
          <a:p>
            <a:pPr lvl="2"/>
            <a:r>
              <a:rPr lang="en-US" sz="1800" dirty="0" smtClean="0"/>
              <a:t>For new 805 MHz RF cavity(</a:t>
            </a:r>
            <a:r>
              <a:rPr lang="en-US" sz="1800" dirty="0" err="1" smtClean="0"/>
              <a:t>ies</a:t>
            </a:r>
            <a:r>
              <a:rPr lang="en-US" sz="1800" dirty="0" smtClean="0"/>
              <a:t>) – next year’s running</a:t>
            </a:r>
            <a:endParaRPr lang="en-US" sz="1800" dirty="0"/>
          </a:p>
          <a:p>
            <a:endParaRPr lang="en-US" dirty="0"/>
          </a:p>
        </p:txBody>
      </p:sp>
      <p:sp>
        <p:nvSpPr>
          <p:cNvPr id="4" name="Footer Placeholder 3"/>
          <p:cNvSpPr>
            <a:spLocks noGrp="1"/>
          </p:cNvSpPr>
          <p:nvPr>
            <p:ph type="ftr" sz="quarter" idx="10"/>
          </p:nvPr>
        </p:nvSpPr>
        <p:spPr/>
        <p:txBody>
          <a:bodyPr/>
          <a:lstStyle/>
          <a:p>
            <a:pPr>
              <a:defRPr/>
            </a:pPr>
            <a:r>
              <a:rPr lang="en-US" smtClean="0"/>
              <a:t>Alan Bross        PMG May 17, 2012  </a:t>
            </a:r>
            <a:endParaRPr lang="en-US" dirty="0"/>
          </a:p>
        </p:txBody>
      </p:sp>
      <p:sp>
        <p:nvSpPr>
          <p:cNvPr id="5" name="Slide Number Placeholder 4"/>
          <p:cNvSpPr>
            <a:spLocks noGrp="1"/>
          </p:cNvSpPr>
          <p:nvPr>
            <p:ph type="sldNum" sz="quarter" idx="11"/>
          </p:nvPr>
        </p:nvSpPr>
        <p:spPr/>
        <p:txBody>
          <a:bodyPr/>
          <a:lstStyle/>
          <a:p>
            <a:pPr>
              <a:defRPr/>
            </a:pPr>
            <a:fld id="{DEEFC13C-2BA4-417D-835B-81AAD2951BAC}" type="slidenum">
              <a:rPr lang="en-US" smtClean="0"/>
              <a:pPr>
                <a:defRPr/>
              </a:pPr>
              <a:t>3</a:t>
            </a:fld>
            <a:endParaRPr lang="en-US" dirty="0"/>
          </a:p>
        </p:txBody>
      </p:sp>
    </p:spTree>
    <p:extLst>
      <p:ext uri="{BB962C8B-B14F-4D97-AF65-F5344CB8AC3E}">
        <p14:creationId xmlns:p14="http://schemas.microsoft.com/office/powerpoint/2010/main" val="1105194140"/>
      </p:ext>
    </p:extLst>
  </p:cSld>
  <p:clrMapOvr>
    <a:masterClrMapping/>
  </p:clrMapOvr>
  <p:transition>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Beam Line Retrofit &amp; MTA Infrastructure upgrades</a:t>
            </a:r>
            <a:endParaRPr lang="en-US" dirty="0"/>
          </a:p>
        </p:txBody>
      </p:sp>
      <p:sp>
        <p:nvSpPr>
          <p:cNvPr id="3" name="Content Placeholder 2"/>
          <p:cNvSpPr>
            <a:spLocks noGrp="1"/>
          </p:cNvSpPr>
          <p:nvPr>
            <p:ph idx="1"/>
          </p:nvPr>
        </p:nvSpPr>
        <p:spPr/>
        <p:txBody>
          <a:bodyPr>
            <a:normAutofit lnSpcReduction="10000"/>
          </a:bodyPr>
          <a:lstStyle/>
          <a:p>
            <a:r>
              <a:rPr lang="en-US" sz="2800" dirty="0"/>
              <a:t>Shut down activities</a:t>
            </a:r>
          </a:p>
          <a:p>
            <a:pPr lvl="1"/>
            <a:r>
              <a:rPr lang="en-US" sz="2400" dirty="0"/>
              <a:t>Jim Volk (External Beam lines) has taken responsibility to see that the beam line fixes are accomplished during the shutdown and that afterwards, operation of the line will not require expert participation</a:t>
            </a:r>
            <a:r>
              <a:rPr lang="en-US" sz="2400" dirty="0" smtClean="0"/>
              <a:t>.</a:t>
            </a:r>
          </a:p>
          <a:p>
            <a:pPr lvl="2"/>
            <a:r>
              <a:rPr lang="en-US" sz="2200" dirty="0" smtClean="0"/>
              <a:t>At the moment there a quite a few issues that need to be addressed</a:t>
            </a:r>
            <a:endParaRPr lang="en-US" sz="2200" dirty="0"/>
          </a:p>
          <a:p>
            <a:pPr lvl="1"/>
            <a:r>
              <a:rPr lang="en-US" sz="2400" dirty="0"/>
              <a:t>Ryan Schultz (AD-Mechanical) is now working on the mechanical engineering issues needed for MTA infrastructure upgrades.</a:t>
            </a:r>
          </a:p>
          <a:p>
            <a:pPr lvl="1"/>
            <a:r>
              <a:rPr lang="en-US" sz="2400" dirty="0">
                <a:solidFill>
                  <a:srgbClr val="FF0000"/>
                </a:solidFill>
              </a:rPr>
              <a:t>These two additions are already having </a:t>
            </a:r>
            <a:r>
              <a:rPr lang="en-US" sz="2400" dirty="0" smtClean="0">
                <a:solidFill>
                  <a:srgbClr val="FF0000"/>
                </a:solidFill>
              </a:rPr>
              <a:t>a </a:t>
            </a:r>
            <a:r>
              <a:rPr lang="en-US" sz="2400" dirty="0">
                <a:solidFill>
                  <a:srgbClr val="FF0000"/>
                </a:solidFill>
              </a:rPr>
              <a:t>positive </a:t>
            </a:r>
            <a:r>
              <a:rPr lang="en-US" sz="2400" dirty="0" smtClean="0">
                <a:solidFill>
                  <a:srgbClr val="FF0000"/>
                </a:solidFill>
              </a:rPr>
              <a:t>impact! </a:t>
            </a:r>
            <a:endParaRPr lang="en-US" sz="2400" dirty="0">
              <a:solidFill>
                <a:srgbClr val="FF0000"/>
              </a:solidFill>
            </a:endParaRPr>
          </a:p>
          <a:p>
            <a:endParaRPr lang="en-US" dirty="0"/>
          </a:p>
        </p:txBody>
      </p:sp>
      <p:sp>
        <p:nvSpPr>
          <p:cNvPr id="4" name="Footer Placeholder 3"/>
          <p:cNvSpPr>
            <a:spLocks noGrp="1"/>
          </p:cNvSpPr>
          <p:nvPr>
            <p:ph type="ftr" sz="quarter" idx="10"/>
          </p:nvPr>
        </p:nvSpPr>
        <p:spPr/>
        <p:txBody>
          <a:bodyPr/>
          <a:lstStyle/>
          <a:p>
            <a:pPr>
              <a:defRPr/>
            </a:pPr>
            <a:r>
              <a:rPr lang="en-US" smtClean="0"/>
              <a:t>Alan Bross        PMG May 17, 2012  </a:t>
            </a:r>
            <a:endParaRPr lang="en-US" dirty="0"/>
          </a:p>
        </p:txBody>
      </p:sp>
      <p:sp>
        <p:nvSpPr>
          <p:cNvPr id="5" name="Slide Number Placeholder 4"/>
          <p:cNvSpPr>
            <a:spLocks noGrp="1"/>
          </p:cNvSpPr>
          <p:nvPr>
            <p:ph type="sldNum" sz="quarter" idx="11"/>
          </p:nvPr>
        </p:nvSpPr>
        <p:spPr/>
        <p:txBody>
          <a:bodyPr/>
          <a:lstStyle/>
          <a:p>
            <a:pPr>
              <a:defRPr/>
            </a:pPr>
            <a:fld id="{DEEFC13C-2BA4-417D-835B-81AAD2951BAC}" type="slidenum">
              <a:rPr lang="en-US" smtClean="0"/>
              <a:pPr>
                <a:defRPr/>
              </a:pPr>
              <a:t>4</a:t>
            </a:fld>
            <a:endParaRPr lang="en-US"/>
          </a:p>
        </p:txBody>
      </p:sp>
    </p:spTree>
    <p:extLst>
      <p:ext uri="{BB962C8B-B14F-4D97-AF65-F5344CB8AC3E}">
        <p14:creationId xmlns:p14="http://schemas.microsoft.com/office/powerpoint/2010/main" val="975038502"/>
      </p:ext>
    </p:extLst>
  </p:cSld>
  <p:clrMapOvr>
    <a:masterClrMapping/>
  </p:clrMapOvr>
  <p:transition>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Shutdown Work List</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519511365"/>
              </p:ext>
            </p:extLst>
          </p:nvPr>
        </p:nvGraphicFramePr>
        <p:xfrm>
          <a:off x="152399" y="1371600"/>
          <a:ext cx="8991601" cy="3810000"/>
        </p:xfrm>
        <a:graphic>
          <a:graphicData uri="http://schemas.openxmlformats.org/drawingml/2006/table">
            <a:tbl>
              <a:tblPr/>
              <a:tblGrid>
                <a:gridCol w="541663"/>
                <a:gridCol w="2112484"/>
                <a:gridCol w="1315466"/>
                <a:gridCol w="1338681"/>
                <a:gridCol w="750590"/>
                <a:gridCol w="750590"/>
                <a:gridCol w="2182127"/>
              </a:tblGrid>
              <a:tr h="143025">
                <a:tc>
                  <a:txBody>
                    <a:bodyPr/>
                    <a:lstStyle/>
                    <a:p>
                      <a:pPr algn="l" fontAlgn="b"/>
                      <a:r>
                        <a:rPr lang="en-US" sz="700" b="0" i="0" u="none" strike="noStrike">
                          <a:solidFill>
                            <a:srgbClr val="000000"/>
                          </a:solidFill>
                          <a:effectLst/>
                          <a:latin typeface="Times New Roman"/>
                        </a:rPr>
                        <a:t>Task</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project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resources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responsible person</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depends on item(s)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Must be done by</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Comments</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As Found MTA beam line</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AMG crew</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&amp; Osheg </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Jun-12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Build Permanent magnet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Tech Division</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&amp; TD</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4</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Jul-12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Need field strenght value</a:t>
                      </a:r>
                    </a:p>
                  </a:txBody>
                  <a:tcPr marL="5404" marR="5404" marT="5404" marB="0" anchor="b">
                    <a:lnL>
                      <a:noFill/>
                    </a:lnL>
                    <a:lnR>
                      <a:noFill/>
                    </a:lnR>
                    <a:lnT>
                      <a:noFill/>
                    </a:lnT>
                    <a:lnB>
                      <a:noFill/>
                    </a:lnB>
                  </a:tcPr>
                </a:tc>
              </a:tr>
              <a:tr h="275715">
                <a:tc>
                  <a:txBody>
                    <a:bodyPr/>
                    <a:lstStyle/>
                    <a:p>
                      <a:pPr algn="r" fontAlgn="b"/>
                      <a:r>
                        <a:rPr lang="en-US" sz="700" b="0" i="0" u="none" strike="noStrike">
                          <a:solidFill>
                            <a:srgbClr val="000000"/>
                          </a:solidFill>
                          <a:effectLst/>
                          <a:latin typeface="Times New Roman"/>
                        </a:rPr>
                        <a:t>3</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Shield UB01 from Booster Lambertsons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Mech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Gordon Koizumi</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1</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Need magnet model and design may not need timing issues</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4</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Re align beam line based on Carol J new Beam sheet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AMG crew</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and Carol Johnston</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Jul-12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5</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Install sufficient trim magnets in beam line</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Mech support &amp; EE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Gordon Koizumi</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1 and 4</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6</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Change or add power supplies for BV01 and BV04</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EE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4</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7</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Get time line decoupled from LINAC and Booster</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Operations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Stan Johnson, Duane Newhart</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May-12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on going need more understanding of time lines</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8</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Add cables to readout all SWICs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Instrumentation</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Dan Schoo</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9</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Check all BPMs and SWICs for proper function</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Instrumentation</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Nathan Eddy and Tom Meyer</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275715">
                <a:tc>
                  <a:txBody>
                    <a:bodyPr/>
                    <a:lstStyle/>
                    <a:p>
                      <a:pPr algn="r" fontAlgn="b"/>
                      <a:r>
                        <a:rPr lang="en-US" sz="700" b="0" i="0" u="none" strike="noStrike">
                          <a:solidFill>
                            <a:srgbClr val="000000"/>
                          </a:solidFill>
                          <a:effectLst/>
                          <a:latin typeface="Times New Roman"/>
                        </a:rPr>
                        <a:t>10</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Rename all beam line elements according to Beam sheet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Operations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Beau Harrison</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4</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11</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Obtain new beam line drawings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Operations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Beau Harrison and Jim Volk</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2,4</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Fix beam stop UBS02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mechanical </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Ryan Schultz</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Jul-12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on going have Coop student to work on this</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13</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Set up new beam line with restore files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Ext Beams &amp; Operations</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Gordon Koizumi and Jim Volk</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Dec-12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275715">
                <a:tc>
                  <a:txBody>
                    <a:bodyPr/>
                    <a:lstStyle/>
                    <a:p>
                      <a:pPr algn="r" fontAlgn="b"/>
                      <a:r>
                        <a:rPr lang="en-US" sz="700" b="0" i="0" u="none" strike="noStrike">
                          <a:solidFill>
                            <a:srgbClr val="000000"/>
                          </a:solidFill>
                          <a:effectLst/>
                          <a:latin typeface="Times New Roman"/>
                        </a:rPr>
                        <a:t>14</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Install fixtures and supports as needed in MTA hall</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Mech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Yagmur Torun, Al Moretti</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May need some AD Mech engineering</a:t>
                      </a:r>
                    </a:p>
                  </a:txBody>
                  <a:tcPr marL="5404" marR="5404" marT="5404" marB="0" anchor="b">
                    <a:lnL>
                      <a:noFill/>
                    </a:lnL>
                    <a:lnR>
                      <a:noFill/>
                    </a:lnR>
                    <a:lnT>
                      <a:noFill/>
                    </a:lnT>
                    <a:lnB>
                      <a:noFill/>
                    </a:lnB>
                  </a:tcPr>
                </a:tc>
              </a:tr>
              <a:tr h="275715">
                <a:tc>
                  <a:txBody>
                    <a:bodyPr/>
                    <a:lstStyle/>
                    <a:p>
                      <a:pPr algn="r" fontAlgn="b"/>
                      <a:r>
                        <a:rPr lang="en-US" sz="700" b="0" i="0" u="none" strike="noStrike">
                          <a:solidFill>
                            <a:srgbClr val="000000"/>
                          </a:solidFill>
                          <a:effectLst/>
                          <a:latin typeface="Times New Roman"/>
                        </a:rPr>
                        <a:t>15</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Assemble MICE cavity Lab 6 and then in MTA hall</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Experiment and AD Mech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Al Bross</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Dec-12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Would like more information</a:t>
                      </a:r>
                    </a:p>
                  </a:txBody>
                  <a:tcPr marL="5404" marR="5404" marT="5404" marB="0" anchor="b">
                    <a:lnL>
                      <a:noFill/>
                    </a:lnL>
                    <a:lnR>
                      <a:noFill/>
                    </a:lnR>
                    <a:lnT>
                      <a:noFill/>
                    </a:lnT>
                    <a:lnB>
                      <a:noFill/>
                    </a:lnB>
                  </a:tcPr>
                </a:tc>
              </a:tr>
              <a:tr h="275715">
                <a:tc>
                  <a:txBody>
                    <a:bodyPr/>
                    <a:lstStyle/>
                    <a:p>
                      <a:pPr algn="r" fontAlgn="b"/>
                      <a:r>
                        <a:rPr lang="en-US" sz="700" b="0" i="0" u="none" strike="noStrike">
                          <a:solidFill>
                            <a:srgbClr val="000000"/>
                          </a:solidFill>
                          <a:effectLst/>
                          <a:latin typeface="Times New Roman"/>
                        </a:rPr>
                        <a:t>16</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Install rigging fixtures in hall for MICE cavity and Solenoid</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much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Ryan Schultz</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19</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Would like more information</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17</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Assemble new solenoid at CHL</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Cryo</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Mike Geynisman</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19</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Dec-12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Would like more information</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18</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Install new super conducting solenoid summer 2013</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AD cry Mech support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Al Bross, Jim Volk</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19</a:t>
                      </a: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Jul-13</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19</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Do 3D mapping of all equipment in MTA hall</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AMG crew</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 Horst Friedsam</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Jul-12</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This could cost 1 to 2 k$</a:t>
                      </a: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20</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Have timely safety reviews of all new equipment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ES&amp;H</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r>
              <a:tr h="143025">
                <a:tc>
                  <a:txBody>
                    <a:bodyPr/>
                    <a:lstStyle/>
                    <a:p>
                      <a:pPr algn="r" fontAlgn="b"/>
                      <a:r>
                        <a:rPr lang="en-US" sz="700" b="0" i="0" u="none" strike="noStrike">
                          <a:solidFill>
                            <a:srgbClr val="000000"/>
                          </a:solidFill>
                          <a:effectLst/>
                          <a:latin typeface="Times New Roman"/>
                        </a:rPr>
                        <a:t>21</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Get ORC for running experiment</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Operations </a:t>
                      </a:r>
                    </a:p>
                  </a:txBody>
                  <a:tcPr marL="5404" marR="5404" marT="5404" marB="0" anchor="b">
                    <a:lnL>
                      <a:noFill/>
                    </a:lnL>
                    <a:lnR>
                      <a:noFill/>
                    </a:lnR>
                    <a:lnT>
                      <a:noFill/>
                    </a:lnT>
                    <a:lnB>
                      <a:noFill/>
                    </a:lnB>
                  </a:tcPr>
                </a:tc>
                <a:tc>
                  <a:txBody>
                    <a:bodyPr/>
                    <a:lstStyle/>
                    <a:p>
                      <a:pPr algn="l" fontAlgn="b"/>
                      <a:r>
                        <a:rPr lang="en-US" sz="700" b="0" i="0" u="none" strike="noStrike">
                          <a:solidFill>
                            <a:srgbClr val="000000"/>
                          </a:solidFill>
                          <a:effectLst/>
                          <a:latin typeface="Times New Roman"/>
                        </a:rPr>
                        <a:t>Jim Volk</a:t>
                      </a:r>
                    </a:p>
                  </a:txBody>
                  <a:tcPr marL="5404" marR="5404" marT="5404" marB="0" anchor="b">
                    <a:lnL>
                      <a:noFill/>
                    </a:lnL>
                    <a:lnR>
                      <a:noFill/>
                    </a:lnR>
                    <a:lnT>
                      <a:noFill/>
                    </a:lnT>
                    <a:lnB>
                      <a:noFill/>
                    </a:lnB>
                  </a:tcPr>
                </a:tc>
                <a:tc>
                  <a:txBody>
                    <a:bodyPr/>
                    <a:lstStyle/>
                    <a:p>
                      <a:pPr algn="ctr" fontAlgn="b"/>
                      <a:endParaRPr lang="en-US" sz="700" b="0" i="0" u="none" strike="noStrike">
                        <a:solidFill>
                          <a:srgbClr val="000000"/>
                        </a:solidFill>
                        <a:effectLst/>
                        <a:latin typeface="Times New Roman"/>
                      </a:endParaRPr>
                    </a:p>
                  </a:txBody>
                  <a:tcPr marL="5404" marR="5404" marT="5404" marB="0" anchor="b">
                    <a:lnL>
                      <a:noFill/>
                    </a:lnL>
                    <a:lnR>
                      <a:noFill/>
                    </a:lnR>
                    <a:lnT>
                      <a:noFill/>
                    </a:lnT>
                    <a:lnB>
                      <a:noFill/>
                    </a:lnB>
                  </a:tcPr>
                </a:tc>
                <a:tc>
                  <a:txBody>
                    <a:bodyPr/>
                    <a:lstStyle/>
                    <a:p>
                      <a:pPr algn="ctr" fontAlgn="b"/>
                      <a:r>
                        <a:rPr lang="en-US" sz="700" b="0" i="0" u="none" strike="noStrike">
                          <a:solidFill>
                            <a:srgbClr val="000000"/>
                          </a:solidFill>
                          <a:effectLst/>
                          <a:latin typeface="Times New Roman"/>
                        </a:rPr>
                        <a:t>Nov-12</a:t>
                      </a:r>
                    </a:p>
                  </a:txBody>
                  <a:tcPr marL="5404" marR="5404" marT="5404" marB="0" anchor="b">
                    <a:lnL>
                      <a:noFill/>
                    </a:lnL>
                    <a:lnR>
                      <a:noFill/>
                    </a:lnR>
                    <a:lnT>
                      <a:noFill/>
                    </a:lnT>
                    <a:lnB>
                      <a:noFill/>
                    </a:lnB>
                  </a:tcPr>
                </a:tc>
                <a:tc>
                  <a:txBody>
                    <a:bodyPr/>
                    <a:lstStyle/>
                    <a:p>
                      <a:pPr algn="l" fontAlgn="b"/>
                      <a:endParaRPr lang="en-US" sz="700" b="0" i="0" u="none" strike="noStrike" dirty="0">
                        <a:solidFill>
                          <a:srgbClr val="000000"/>
                        </a:solidFill>
                        <a:effectLst/>
                        <a:latin typeface="Times New Roman"/>
                      </a:endParaRPr>
                    </a:p>
                  </a:txBody>
                  <a:tcPr marL="5404" marR="5404" marT="5404" marB="0" anchor="b">
                    <a:lnL>
                      <a:noFill/>
                    </a:lnL>
                    <a:lnR>
                      <a:noFill/>
                    </a:lnR>
                    <a:lnT>
                      <a:noFill/>
                    </a:lnT>
                    <a:lnB>
                      <a:noFill/>
                    </a:lnB>
                  </a:tcPr>
                </a:tc>
              </a:tr>
            </a:tbl>
          </a:graphicData>
        </a:graphic>
      </p:graphicFrame>
      <p:sp>
        <p:nvSpPr>
          <p:cNvPr id="4" name="Footer Placeholder 3"/>
          <p:cNvSpPr>
            <a:spLocks noGrp="1"/>
          </p:cNvSpPr>
          <p:nvPr>
            <p:ph type="ftr" sz="quarter" idx="10"/>
          </p:nvPr>
        </p:nvSpPr>
        <p:spPr/>
        <p:txBody>
          <a:bodyPr/>
          <a:lstStyle/>
          <a:p>
            <a:pPr>
              <a:defRPr/>
            </a:pPr>
            <a:r>
              <a:rPr lang="en-US" smtClean="0"/>
              <a:t>Alan Bross        PMG May 17, 2012  </a:t>
            </a:r>
            <a:endParaRPr lang="en-US"/>
          </a:p>
        </p:txBody>
      </p:sp>
      <p:sp>
        <p:nvSpPr>
          <p:cNvPr id="5" name="Slide Number Placeholder 4"/>
          <p:cNvSpPr>
            <a:spLocks noGrp="1"/>
          </p:cNvSpPr>
          <p:nvPr>
            <p:ph type="sldNum" sz="quarter" idx="11"/>
          </p:nvPr>
        </p:nvSpPr>
        <p:spPr/>
        <p:txBody>
          <a:bodyPr/>
          <a:lstStyle/>
          <a:p>
            <a:pPr>
              <a:defRPr/>
            </a:pPr>
            <a:fld id="{DEEFC13C-2BA4-417D-835B-81AAD2951BAC}" type="slidenum">
              <a:rPr lang="en-US" smtClean="0"/>
              <a:pPr>
                <a:defRPr/>
              </a:pPr>
              <a:t>5</a:t>
            </a:fld>
            <a:endParaRPr lang="en-US"/>
          </a:p>
        </p:txBody>
      </p:sp>
      <p:sp>
        <p:nvSpPr>
          <p:cNvPr id="3" name="TextBox 2"/>
          <p:cNvSpPr txBox="1"/>
          <p:nvPr/>
        </p:nvSpPr>
        <p:spPr>
          <a:xfrm>
            <a:off x="914400" y="5184808"/>
            <a:ext cx="7880684" cy="1077218"/>
          </a:xfrm>
          <a:prstGeom prst="rect">
            <a:avLst/>
          </a:prstGeom>
          <a:noFill/>
        </p:spPr>
        <p:txBody>
          <a:bodyPr wrap="none" rtlCol="0">
            <a:spAutoFit/>
          </a:bodyPr>
          <a:lstStyle/>
          <a:p>
            <a:pPr algn="ctr"/>
            <a:r>
              <a:rPr lang="en-US" sz="3200" dirty="0" smtClean="0">
                <a:solidFill>
                  <a:srgbClr val="0000FF"/>
                </a:solidFill>
              </a:rPr>
              <a:t>Yagmur Torun in charge of coordination </a:t>
            </a:r>
          </a:p>
          <a:p>
            <a:pPr algn="ctr"/>
            <a:r>
              <a:rPr lang="en-US" sz="3200" dirty="0" smtClean="0">
                <a:solidFill>
                  <a:srgbClr val="0000FF"/>
                </a:solidFill>
              </a:rPr>
              <a:t>of MTA activities</a:t>
            </a:r>
            <a:endParaRPr lang="en-US" sz="3200" dirty="0">
              <a:solidFill>
                <a:srgbClr val="0000FF"/>
              </a:solidFill>
            </a:endParaRPr>
          </a:p>
        </p:txBody>
      </p:sp>
    </p:spTree>
    <p:extLst>
      <p:ext uri="{BB962C8B-B14F-4D97-AF65-F5344CB8AC3E}">
        <p14:creationId xmlns:p14="http://schemas.microsoft.com/office/powerpoint/2010/main" val="993000292"/>
      </p:ext>
    </p:extLst>
  </p:cSld>
  <p:clrMapOvr>
    <a:masterClrMapping/>
  </p:clrMapOvr>
  <p:transition>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MTA – Upcoming RF Work</a:t>
            </a:r>
            <a:endParaRPr lang="en-US" sz="3600" dirty="0"/>
          </a:p>
        </p:txBody>
      </p:sp>
      <p:sp>
        <p:nvSpPr>
          <p:cNvPr id="3" name="Subtitle 2"/>
          <p:cNvSpPr>
            <a:spLocks noGrp="1"/>
          </p:cNvSpPr>
          <p:nvPr>
            <p:ph type="subTitle" idx="1"/>
          </p:nvPr>
        </p:nvSpPr>
        <p:spPr/>
        <p:txBody>
          <a:bodyPr/>
          <a:lstStyle/>
          <a:p>
            <a:r>
              <a:rPr lang="en-US" sz="2800" dirty="0" smtClean="0"/>
              <a:t>201 MHz MICE Production Cavity</a:t>
            </a:r>
          </a:p>
          <a:p>
            <a:r>
              <a:rPr lang="en-US" sz="2800" dirty="0" smtClean="0"/>
              <a:t>Test</a:t>
            </a:r>
            <a:endParaRPr lang="en-US" sz="2800" dirty="0"/>
          </a:p>
        </p:txBody>
      </p:sp>
    </p:spTree>
    <p:extLst>
      <p:ext uri="{BB962C8B-B14F-4D97-AF65-F5344CB8AC3E}">
        <p14:creationId xmlns:p14="http://schemas.microsoft.com/office/powerpoint/2010/main" val="3865071766"/>
      </p:ext>
    </p:extLst>
  </p:cSld>
  <p:clrMapOvr>
    <a:masterClrMapping/>
  </p:clrMapOvr>
  <p:transition>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 y="1219200"/>
            <a:ext cx="6376257" cy="3835400"/>
          </a:xfrm>
          <a:noFill/>
          <a:extLst>
            <a:ext uri="{91240B29-F687-4F45-9708-019B960494DF}">
              <a14:hiddenLine xmlns:a14="http://schemas.microsoft.com/office/drawing/2010/main" w="9525" cap="flat">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8194" name="Title 1"/>
          <p:cNvSpPr>
            <a:spLocks noGrp="1"/>
          </p:cNvSpPr>
          <p:nvPr>
            <p:ph type="title"/>
          </p:nvPr>
        </p:nvSpPr>
        <p:spPr>
          <a:xfrm>
            <a:off x="1524000" y="228600"/>
            <a:ext cx="6242050" cy="757238"/>
          </a:xfrm>
        </p:spPr>
        <p:txBody>
          <a:bodyPr/>
          <a:lstStyle/>
          <a:p>
            <a:r>
              <a:rPr lang="en-US" dirty="0" smtClean="0"/>
              <a:t>201 MHz MICE Production Cavity</a:t>
            </a:r>
          </a:p>
        </p:txBody>
      </p:sp>
      <p:sp>
        <p:nvSpPr>
          <p:cNvPr id="8195" name="Footer Placeholder 3"/>
          <p:cNvSpPr>
            <a:spLocks noGrp="1"/>
          </p:cNvSpPr>
          <p:nvPr>
            <p:ph type="ftr" sz="quarter" idx="10"/>
          </p:nvPr>
        </p:nvSpPr>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r>
              <a:rPr lang="en-US" sz="1200" smtClean="0">
                <a:latin typeface="Times New Roman" pitchFamily="18" charset="0"/>
              </a:rPr>
              <a:t>Alan Bross        PMG May 17, 2012  </a:t>
            </a:r>
            <a:endParaRPr lang="en-US" sz="1200">
              <a:latin typeface="Times New Roman" pitchFamily="18" charset="0"/>
            </a:endParaRPr>
          </a:p>
        </p:txBody>
      </p:sp>
      <p:sp>
        <p:nvSpPr>
          <p:cNvPr id="8196" name="Slide Number Placeholder 4"/>
          <p:cNvSpPr>
            <a:spLocks noGrp="1"/>
          </p:cNvSpPr>
          <p:nvPr>
            <p:ph type="sldNum" sz="quarter" idx="11"/>
          </p:nvPr>
        </p:nvSpPr>
        <p:spPr>
          <a:noFill/>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fld id="{343C5685-F716-4E56-A85C-3F0ADED7ACFC}" type="slidenum">
              <a:rPr lang="en-US" sz="1200" smtClean="0">
                <a:solidFill>
                  <a:schemeClr val="bg2"/>
                </a:solidFill>
                <a:latin typeface="Times New Roman" pitchFamily="18" charset="0"/>
              </a:rPr>
              <a:pPr/>
              <a:t>7</a:t>
            </a:fld>
            <a:endParaRPr lang="en-US" sz="1200" smtClean="0">
              <a:solidFill>
                <a:schemeClr val="bg2"/>
              </a:solidFill>
              <a:latin typeface="Times New Roman" pitchFamily="18" charset="0"/>
            </a:endParaRPr>
          </a:p>
        </p:txBody>
      </p:sp>
      <p:sp>
        <p:nvSpPr>
          <p:cNvPr id="6" name="Content Placeholder 2"/>
          <p:cNvSpPr txBox="1">
            <a:spLocks/>
          </p:cNvSpPr>
          <p:nvPr/>
        </p:nvSpPr>
        <p:spPr bwMode="auto">
          <a:xfrm>
            <a:off x="4568072" y="3962400"/>
            <a:ext cx="4475162" cy="21823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Font typeface="Symbol" pitchFamily="18" charset="2"/>
              <a:buChar char="·"/>
              <a:defRPr sz="2000" b="1">
                <a:solidFill>
                  <a:srgbClr val="0033CC"/>
                </a:solidFill>
                <a:latin typeface="+mn-lt"/>
                <a:ea typeface="+mn-ea"/>
                <a:cs typeface="+mn-cs"/>
              </a:defRPr>
            </a:lvl1pPr>
            <a:lvl2pPr marL="742950" indent="-285750" algn="l" rtl="0" eaLnBrk="0" fontAlgn="base" hangingPunct="0">
              <a:spcBef>
                <a:spcPct val="20000"/>
              </a:spcBef>
              <a:spcAft>
                <a:spcPct val="0"/>
              </a:spcAft>
              <a:buSzPct val="60000"/>
              <a:buFont typeface="ZapfDingbats" pitchFamily="82" charset="2"/>
              <a:buChar char="u"/>
              <a:defRPr b="1">
                <a:solidFill>
                  <a:srgbClr val="FA00FA"/>
                </a:solidFill>
                <a:latin typeface="+mn-lt"/>
              </a:defRPr>
            </a:lvl2pPr>
            <a:lvl3pPr marL="1143000" indent="-228600" algn="l" rtl="0" eaLnBrk="0" fontAlgn="base" hangingPunct="0">
              <a:spcBef>
                <a:spcPct val="20000"/>
              </a:spcBef>
              <a:spcAft>
                <a:spcPct val="0"/>
              </a:spcAft>
              <a:buSzPct val="60000"/>
              <a:buFont typeface="ZapfDingbats" pitchFamily="82" charset="2"/>
              <a:buChar char="s"/>
              <a:defRPr sz="1600" b="1">
                <a:solidFill>
                  <a:srgbClr val="339933"/>
                </a:solidFill>
                <a:latin typeface="+mn-lt"/>
              </a:defRPr>
            </a:lvl3pPr>
            <a:lvl4pPr marL="1600200" indent="-228600" algn="l" rtl="0" eaLnBrk="0" fontAlgn="base" hangingPunct="0">
              <a:spcBef>
                <a:spcPct val="20000"/>
              </a:spcBef>
              <a:spcAft>
                <a:spcPct val="0"/>
              </a:spcAft>
              <a:buChar char="–"/>
              <a:defRPr sz="1400" b="1">
                <a:solidFill>
                  <a:schemeClr val="tx1"/>
                </a:solidFill>
                <a:latin typeface="+mn-lt"/>
              </a:defRPr>
            </a:lvl4pPr>
            <a:lvl5pPr marL="2057400" indent="-228600" algn="l" rtl="0" eaLnBrk="0" fontAlgn="base" hangingPunct="0">
              <a:spcBef>
                <a:spcPct val="20000"/>
              </a:spcBef>
              <a:spcAft>
                <a:spcPct val="0"/>
              </a:spcAft>
              <a:buChar char="•"/>
              <a:defRPr sz="1400" b="1">
                <a:solidFill>
                  <a:schemeClr val="tx1"/>
                </a:solidFill>
                <a:latin typeface="+mn-lt"/>
              </a:defRPr>
            </a:lvl5pPr>
            <a:lvl6pPr marL="2514600" indent="-228600" algn="l" rtl="0" eaLnBrk="0" fontAlgn="base" hangingPunct="0">
              <a:spcBef>
                <a:spcPct val="20000"/>
              </a:spcBef>
              <a:spcAft>
                <a:spcPct val="0"/>
              </a:spcAft>
              <a:buChar char="•"/>
              <a:defRPr sz="1400" b="1">
                <a:solidFill>
                  <a:schemeClr val="tx1"/>
                </a:solidFill>
                <a:latin typeface="+mn-lt"/>
              </a:defRPr>
            </a:lvl6pPr>
            <a:lvl7pPr marL="2971800" indent="-228600" algn="l" rtl="0" eaLnBrk="0" fontAlgn="base" hangingPunct="0">
              <a:spcBef>
                <a:spcPct val="20000"/>
              </a:spcBef>
              <a:spcAft>
                <a:spcPct val="0"/>
              </a:spcAft>
              <a:buChar char="•"/>
              <a:defRPr sz="1400" b="1">
                <a:solidFill>
                  <a:schemeClr val="tx1"/>
                </a:solidFill>
                <a:latin typeface="+mn-lt"/>
              </a:defRPr>
            </a:lvl7pPr>
            <a:lvl8pPr marL="3429000" indent="-228600" algn="l" rtl="0" eaLnBrk="0" fontAlgn="base" hangingPunct="0">
              <a:spcBef>
                <a:spcPct val="20000"/>
              </a:spcBef>
              <a:spcAft>
                <a:spcPct val="0"/>
              </a:spcAft>
              <a:buChar char="•"/>
              <a:defRPr sz="1400" b="1">
                <a:solidFill>
                  <a:schemeClr val="tx1"/>
                </a:solidFill>
                <a:latin typeface="+mn-lt"/>
              </a:defRPr>
            </a:lvl8pPr>
            <a:lvl9pPr marL="3886200" indent="-228600" algn="l" rtl="0" eaLnBrk="0" fontAlgn="base" hangingPunct="0">
              <a:spcBef>
                <a:spcPct val="20000"/>
              </a:spcBef>
              <a:spcAft>
                <a:spcPct val="0"/>
              </a:spcAft>
              <a:buChar char="•"/>
              <a:defRPr sz="1400" b="1">
                <a:solidFill>
                  <a:schemeClr val="tx1"/>
                </a:solidFill>
                <a:latin typeface="+mn-lt"/>
              </a:defRPr>
            </a:lvl9pPr>
          </a:lstStyle>
          <a:p>
            <a:r>
              <a:rPr lang="en-US" dirty="0" smtClean="0"/>
              <a:t>Vacuum vessel at Fermilab</a:t>
            </a:r>
          </a:p>
          <a:p>
            <a:r>
              <a:rPr lang="en-US" dirty="0" smtClean="0"/>
              <a:t>Cavity body has been processed</a:t>
            </a:r>
          </a:p>
          <a:p>
            <a:r>
              <a:rPr lang="en-US" dirty="0" smtClean="0"/>
              <a:t>Tuners complete </a:t>
            </a:r>
          </a:p>
          <a:p>
            <a:r>
              <a:rPr lang="en-US" dirty="0" smtClean="0"/>
              <a:t>Goal: under test by 9/1/12</a:t>
            </a:r>
          </a:p>
          <a:p>
            <a:r>
              <a:rPr lang="en-US" dirty="0" smtClean="0"/>
              <a:t>Ryan &amp; Jim assisting with assembly issues</a:t>
            </a:r>
            <a:endParaRPr lang="en-US" dirty="0"/>
          </a:p>
        </p:txBody>
      </p:sp>
    </p:spTree>
  </p:cSld>
  <p:clrMapOvr>
    <a:masterClrMapping/>
  </p:clrMapOvr>
  <p:transition>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Test of 201 MHz cavity in B</a:t>
            </a:r>
          </a:p>
        </p:txBody>
      </p:sp>
      <p:sp>
        <p:nvSpPr>
          <p:cNvPr id="9219" name="Footer Placeholder 3"/>
          <p:cNvSpPr>
            <a:spLocks noGrp="1"/>
          </p:cNvSpPr>
          <p:nvPr>
            <p:ph type="ftr" sz="quarter" idx="10"/>
          </p:nvPr>
        </p:nvSpPr>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r>
              <a:rPr lang="en-US" sz="1200" smtClean="0">
                <a:latin typeface="Times New Roman" pitchFamily="18" charset="0"/>
              </a:rPr>
              <a:t>Alan Bross        PMG May 17, 2012  </a:t>
            </a:r>
            <a:endParaRPr lang="en-US" sz="1200">
              <a:latin typeface="Times New Roman" pitchFamily="18" charset="0"/>
            </a:endParaRPr>
          </a:p>
        </p:txBody>
      </p:sp>
      <p:sp>
        <p:nvSpPr>
          <p:cNvPr id="9220" name="Slide Number Placeholder 4"/>
          <p:cNvSpPr>
            <a:spLocks noGrp="1"/>
          </p:cNvSpPr>
          <p:nvPr>
            <p:ph type="sldNum" sz="quarter" idx="11"/>
          </p:nvPr>
        </p:nvSpPr>
        <p:spPr>
          <a:noFill/>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fld id="{31CFC4EA-5333-466E-9E4B-034327E3F3B6}" type="slidenum">
              <a:rPr lang="en-US" sz="1200" smtClean="0">
                <a:solidFill>
                  <a:schemeClr val="bg2"/>
                </a:solidFill>
                <a:latin typeface="Times New Roman" pitchFamily="18" charset="0"/>
              </a:rPr>
              <a:pPr/>
              <a:t>8</a:t>
            </a:fld>
            <a:endParaRPr lang="en-US" sz="1200" smtClean="0">
              <a:solidFill>
                <a:schemeClr val="bg2"/>
              </a:solidFill>
              <a:latin typeface="Times New Roman" pitchFamily="18" charset="0"/>
            </a:endParaRPr>
          </a:p>
        </p:txBody>
      </p:sp>
      <p:pic>
        <p:nvPicPr>
          <p:cNvPr id="9221"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2286000" y="1219200"/>
            <a:ext cx="4343400" cy="5060950"/>
          </a:xfrm>
          <a:noFill/>
          <a:extLst>
            <a:ext uri="{91240B29-F687-4F45-9708-019B960494DF}">
              <a14:hiddenLine xmlns:a14="http://schemas.microsoft.com/office/drawing/2010/main" w="9525" cap="flat">
                <a:solidFill>
                  <a:schemeClr val="tx1"/>
                </a:solidFill>
                <a:prstDash val="solid"/>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 name="TextBox 1"/>
          <p:cNvSpPr txBox="1"/>
          <p:nvPr/>
        </p:nvSpPr>
        <p:spPr>
          <a:xfrm>
            <a:off x="7391400" y="3048000"/>
            <a:ext cx="1069524" cy="523220"/>
          </a:xfrm>
          <a:prstGeom prst="rect">
            <a:avLst/>
          </a:prstGeom>
          <a:noFill/>
        </p:spPr>
        <p:txBody>
          <a:bodyPr wrap="none" rtlCol="0">
            <a:spAutoFit/>
          </a:bodyPr>
          <a:lstStyle/>
          <a:p>
            <a:r>
              <a:rPr lang="en-US" sz="2800" b="1" dirty="0" smtClean="0"/>
              <a:t>FY14</a:t>
            </a:r>
            <a:endParaRPr lang="en-US" sz="2800" b="1" dirty="0"/>
          </a:p>
        </p:txBody>
      </p:sp>
    </p:spTree>
  </p:cSld>
  <p:clrMapOvr>
    <a:masterClrMapping/>
  </p:clrMapOvr>
  <p:transition>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dirty="0" smtClean="0"/>
              <a:t>MICE </a:t>
            </a:r>
            <a:r>
              <a:rPr lang="en-US" dirty="0" err="1" smtClean="0"/>
              <a:t>RFCC</a:t>
            </a:r>
            <a:r>
              <a:rPr lang="en-US" baseline="-25000" dirty="0" err="1" smtClean="0"/>
              <a:t>Lite</a:t>
            </a:r>
            <a:r>
              <a:rPr lang="en-US" dirty="0" smtClean="0"/>
              <a:t> System Test</a:t>
            </a:r>
          </a:p>
        </p:txBody>
      </p:sp>
      <p:pic>
        <p:nvPicPr>
          <p:cNvPr id="10243"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1350572" y="1219200"/>
            <a:ext cx="6781800" cy="4477526"/>
          </a:xfrm>
        </p:spPr>
      </p:pic>
      <p:sp>
        <p:nvSpPr>
          <p:cNvPr id="10244" name="Footer Placeholder 3"/>
          <p:cNvSpPr>
            <a:spLocks noGrp="1"/>
          </p:cNvSpPr>
          <p:nvPr>
            <p:ph type="ftr" sz="quarter" idx="10"/>
          </p:nvPr>
        </p:nvSpPr>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r>
              <a:rPr lang="en-US" sz="1200" smtClean="0">
                <a:latin typeface="Times New Roman" pitchFamily="18" charset="0"/>
              </a:rPr>
              <a:t>Alan Bross        PMG May 17, 2012  </a:t>
            </a:r>
            <a:endParaRPr lang="en-US" sz="1200">
              <a:latin typeface="Times New Roman" pitchFamily="18" charset="0"/>
            </a:endParaRPr>
          </a:p>
        </p:txBody>
      </p:sp>
      <p:sp>
        <p:nvSpPr>
          <p:cNvPr id="10245" name="Slide Number Placeholder 4"/>
          <p:cNvSpPr>
            <a:spLocks noGrp="1"/>
          </p:cNvSpPr>
          <p:nvPr>
            <p:ph type="sldNum" sz="quarter" idx="11"/>
          </p:nvPr>
        </p:nvSpPr>
        <p:spPr>
          <a:noFill/>
        </p:spPr>
        <p:txBody>
          <a:bodyPr/>
          <a:lstStyle>
            <a:lvl1pPr>
              <a:defRPr sz="1600">
                <a:solidFill>
                  <a:srgbClr val="000000"/>
                </a:solidFill>
                <a:latin typeface="Comic Sans MS" pitchFamily="66" charset="0"/>
              </a:defRPr>
            </a:lvl1pPr>
            <a:lvl2pPr marL="742950" indent="-285750">
              <a:defRPr sz="1600">
                <a:solidFill>
                  <a:srgbClr val="000000"/>
                </a:solidFill>
                <a:latin typeface="Comic Sans MS" pitchFamily="66" charset="0"/>
              </a:defRPr>
            </a:lvl2pPr>
            <a:lvl3pPr marL="1143000" indent="-228600">
              <a:defRPr sz="1600">
                <a:solidFill>
                  <a:srgbClr val="000000"/>
                </a:solidFill>
                <a:latin typeface="Comic Sans MS" pitchFamily="66" charset="0"/>
              </a:defRPr>
            </a:lvl3pPr>
            <a:lvl4pPr marL="1600200" indent="-228600">
              <a:defRPr sz="1600">
                <a:solidFill>
                  <a:srgbClr val="000000"/>
                </a:solidFill>
                <a:latin typeface="Comic Sans MS" pitchFamily="66" charset="0"/>
              </a:defRPr>
            </a:lvl4pPr>
            <a:lvl5pPr marL="2057400" indent="-228600">
              <a:defRPr sz="1600">
                <a:solidFill>
                  <a:srgbClr val="000000"/>
                </a:solidFill>
                <a:latin typeface="Comic Sans MS" pitchFamily="66" charset="0"/>
              </a:defRPr>
            </a:lvl5pPr>
            <a:lvl6pPr marL="2514600" indent="-228600" eaLnBrk="0" fontAlgn="base" hangingPunct="0">
              <a:spcBef>
                <a:spcPct val="0"/>
              </a:spcBef>
              <a:spcAft>
                <a:spcPct val="0"/>
              </a:spcAft>
              <a:defRPr sz="1600">
                <a:solidFill>
                  <a:srgbClr val="000000"/>
                </a:solidFill>
                <a:latin typeface="Comic Sans MS" pitchFamily="66" charset="0"/>
              </a:defRPr>
            </a:lvl6pPr>
            <a:lvl7pPr marL="2971800" indent="-228600" eaLnBrk="0" fontAlgn="base" hangingPunct="0">
              <a:spcBef>
                <a:spcPct val="0"/>
              </a:spcBef>
              <a:spcAft>
                <a:spcPct val="0"/>
              </a:spcAft>
              <a:defRPr sz="1600">
                <a:solidFill>
                  <a:srgbClr val="000000"/>
                </a:solidFill>
                <a:latin typeface="Comic Sans MS" pitchFamily="66" charset="0"/>
              </a:defRPr>
            </a:lvl7pPr>
            <a:lvl8pPr marL="3429000" indent="-228600" eaLnBrk="0" fontAlgn="base" hangingPunct="0">
              <a:spcBef>
                <a:spcPct val="0"/>
              </a:spcBef>
              <a:spcAft>
                <a:spcPct val="0"/>
              </a:spcAft>
              <a:defRPr sz="1600">
                <a:solidFill>
                  <a:srgbClr val="000000"/>
                </a:solidFill>
                <a:latin typeface="Comic Sans MS" pitchFamily="66" charset="0"/>
              </a:defRPr>
            </a:lvl8pPr>
            <a:lvl9pPr marL="3886200" indent="-228600" eaLnBrk="0" fontAlgn="base" hangingPunct="0">
              <a:spcBef>
                <a:spcPct val="0"/>
              </a:spcBef>
              <a:spcAft>
                <a:spcPct val="0"/>
              </a:spcAft>
              <a:defRPr sz="1600">
                <a:solidFill>
                  <a:srgbClr val="000000"/>
                </a:solidFill>
                <a:latin typeface="Comic Sans MS" pitchFamily="66" charset="0"/>
              </a:defRPr>
            </a:lvl9pPr>
          </a:lstStyle>
          <a:p>
            <a:fld id="{AF476E8F-696F-4FE2-889B-5D992ED60F20}" type="slidenum">
              <a:rPr lang="en-US" sz="1200" smtClean="0">
                <a:solidFill>
                  <a:schemeClr val="bg2"/>
                </a:solidFill>
                <a:latin typeface="Times New Roman" pitchFamily="18" charset="0"/>
              </a:rPr>
              <a:pPr/>
              <a:t>9</a:t>
            </a:fld>
            <a:endParaRPr lang="en-US" sz="1200" smtClean="0">
              <a:solidFill>
                <a:schemeClr val="bg2"/>
              </a:solidFill>
              <a:latin typeface="Times New Roman" pitchFamily="18" charset="0"/>
            </a:endParaRPr>
          </a:p>
        </p:txBody>
      </p:sp>
      <p:sp>
        <p:nvSpPr>
          <p:cNvPr id="2" name="TextBox 1"/>
          <p:cNvSpPr txBox="1"/>
          <p:nvPr/>
        </p:nvSpPr>
        <p:spPr>
          <a:xfrm>
            <a:off x="1104900" y="5715000"/>
            <a:ext cx="7273145" cy="584775"/>
          </a:xfrm>
          <a:prstGeom prst="rect">
            <a:avLst/>
          </a:prstGeom>
          <a:noFill/>
        </p:spPr>
        <p:txBody>
          <a:bodyPr wrap="none" rtlCol="0">
            <a:spAutoFit/>
          </a:bodyPr>
          <a:lstStyle/>
          <a:p>
            <a:pPr algn="ctr"/>
            <a:r>
              <a:rPr lang="en-US" dirty="0" smtClean="0"/>
              <a:t>Ryan has started looking into the engineering issues related to installation</a:t>
            </a:r>
          </a:p>
          <a:p>
            <a:pPr algn="ctr"/>
            <a:r>
              <a:rPr lang="en-US" dirty="0" smtClean="0"/>
              <a:t>and operation in the MTA hall</a:t>
            </a:r>
            <a:endParaRPr lang="en-US" dirty="0"/>
          </a:p>
        </p:txBody>
      </p:sp>
    </p:spTree>
  </p:cSld>
  <p:clrMapOvr>
    <a:masterClrMapping/>
  </p:clrMapOvr>
  <p:transition>
    <p:fade thruBlk="1"/>
  </p:transition>
</p:sld>
</file>

<file path=ppt/theme/theme1.xml><?xml version="1.0" encoding="utf-8"?>
<a:theme xmlns:a="http://schemas.openxmlformats.org/drawingml/2006/main" name="Advanced_Scintillation_Detector _RnD_at_Fermilab">
  <a:themeElements>
    <a:clrScheme name="Advanced_Scintillation_Detector _RnD_at_Fermila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Advanced_Scintillation_Detector _RnD_at_Fermilab">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Comic Sans MS" pitchFamily="66"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600" b="0" i="0" u="none" strike="noStrike" cap="none" normalizeH="0" baseline="0" smtClean="0">
            <a:ln>
              <a:noFill/>
            </a:ln>
            <a:solidFill>
              <a:srgbClr val="000000"/>
            </a:solidFill>
            <a:effectLst/>
            <a:latin typeface="Comic Sans MS" pitchFamily="66" charset="0"/>
          </a:defRPr>
        </a:defPPr>
      </a:lstStyle>
    </a:lnDef>
  </a:objectDefaults>
  <a:extraClrSchemeLst>
    <a:extraClrScheme>
      <a:clrScheme name="Advanced_Scintillation_Detector _RnD_at_Fermilab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dvanced_Scintillation_Detector _RnD_at_Fermilab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dvanced_Scintillation_Detector _RnD_at_Fermilab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dvanced_Scintillation_Detector _RnD_at_Fermilab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dvanced_Scintillation_Detector _RnD_at_Fermilab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dvanced_Scintillation_Detector _RnD_at_Fermilab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dvanced_Scintillation_Detector _RnD_at_Fermilab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8186</TotalTime>
  <Words>786</Words>
  <Application>Microsoft Office PowerPoint</Application>
  <PresentationFormat>On-screen Show (4:3)</PresentationFormat>
  <Paragraphs>187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Advanced_Scintillation_Detector _RnD_at_Fermilab</vt:lpstr>
      <vt:lpstr>MTA Operations</vt:lpstr>
      <vt:lpstr>Beam Running</vt:lpstr>
      <vt:lpstr>RF Tests/Operations</vt:lpstr>
      <vt:lpstr>Beam Line Retrofit &amp; MTA Infrastructure upgrades</vt:lpstr>
      <vt:lpstr>Shutdown Work List</vt:lpstr>
      <vt:lpstr>MTA – Upcoming RF Work</vt:lpstr>
      <vt:lpstr>201 MHz MICE Production Cavity</vt:lpstr>
      <vt:lpstr>Test of 201 MHz cavity in B</vt:lpstr>
      <vt:lpstr>MICE RFCCLite System Test</vt:lpstr>
    </vt:vector>
  </TitlesOfParts>
  <Company>Fermilab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MuCool Status and Plans</dc:title>
  <dc:creator>Alan Bross</dc:creator>
  <cp:lastModifiedBy>Alan D. Bross</cp:lastModifiedBy>
  <cp:revision>155</cp:revision>
  <dcterms:created xsi:type="dcterms:W3CDTF">2003-04-30T03:46:14Z</dcterms:created>
  <dcterms:modified xsi:type="dcterms:W3CDTF">2012-05-17T17:00:37Z</dcterms:modified>
</cp:coreProperties>
</file>