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323" r:id="rId3"/>
    <p:sldId id="320" r:id="rId4"/>
    <p:sldId id="329" r:id="rId5"/>
    <p:sldId id="326" r:id="rId6"/>
    <p:sldId id="32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4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DE7ED-7422-A54A-AFA4-34993901F360}" type="datetimeFigureOut">
              <a:rPr lang="en-US" smtClean="0">
                <a:latin typeface="Arial"/>
              </a:rPr>
              <a:t>5/17/12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FA70E-65FE-F64D-B53C-0E4BE7ADFCC5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21322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25ED446A-913C-684E-A7EE-E0D6D85A9573}" type="datetimeFigureOut">
              <a:rPr lang="en-US" smtClean="0"/>
              <a:pPr/>
              <a:t>5/17/12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7221AF4E-A08A-BE4F-8E27-DF04692668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660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544" y="1051560"/>
            <a:ext cx="7544634" cy="1470025"/>
          </a:xfrm>
        </p:spPr>
        <p:txBody>
          <a:bodyPr anchor="t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378" y="301728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2960" y="6382512"/>
            <a:ext cx="5072811" cy="365125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MAP Program Management Group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5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6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50" y="109538"/>
            <a:ext cx="6978650" cy="9318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206500"/>
            <a:ext cx="8851900" cy="500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82640" y="6402470"/>
            <a:ext cx="171196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May 17,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400800"/>
            <a:ext cx="537464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MAP Program Management Group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800" y="6400800"/>
            <a:ext cx="4572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fld id="{4FA8863F-9730-A244-9B23-8257BEF979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4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23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245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" y="1028700"/>
            <a:ext cx="4483100" cy="536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8700"/>
            <a:ext cx="4495800" cy="536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99100" y="63944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000" y="6394450"/>
            <a:ext cx="53340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700" y="6394450"/>
            <a:ext cx="4572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FA8863F-9730-A244-9B23-8257BEF979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9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9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2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7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10000"/>
              </a:schemeClr>
            </a:gs>
            <a:gs pos="100000">
              <a:schemeClr val="bg2">
                <a:lumMod val="10000"/>
              </a:schemeClr>
            </a:gs>
            <a:gs pos="14000">
              <a:schemeClr val="bg2">
                <a:lumMod val="25000"/>
              </a:schemeClr>
            </a:gs>
            <a:gs pos="71000">
              <a:schemeClr val="bg2">
                <a:lumMod val="2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8100" y="109538"/>
            <a:ext cx="6921500" cy="776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" y="1066800"/>
            <a:ext cx="8896350" cy="514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29600" y="76200"/>
            <a:ext cx="857250" cy="974725"/>
          </a:xfrm>
          <a:prstGeom prst="rect">
            <a:avLst/>
          </a:prstGeom>
          <a:noFill/>
          <a:ln w="50800">
            <a:solidFill>
              <a:srgbClr val="FFFFFF"/>
            </a:solidFill>
          </a:ln>
          <a:effectLst>
            <a:softEdge rad="63500"/>
          </a:effectLst>
        </p:spPr>
      </p:pic>
      <p:pic>
        <p:nvPicPr>
          <p:cNvPr id="12" name="Picture 24" descr="C:\Documents and Settings\kevin.XENOLAND\My Documents\fnalppt\sub-pages\Fermi_Blue_subpage.jpg"/>
          <p:cNvPicPr>
            <a:picLocks noChangeAspect="1" noChangeArrowheads="1"/>
          </p:cNvPicPr>
          <p:nvPr/>
        </p:nvPicPr>
        <p:blipFill rotWithShape="1">
          <a:blip r:embed="rId1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3250" b="99250" l="83000" r="96688">
                        <a14:foregroundMark x1="84938" y1="95750" x2="84938" y2="95750"/>
                        <a14:foregroundMark x1="94125" y1="96333" x2="94125" y2="96333"/>
                        <a14:foregroundMark x1="95875" y1="96667" x2="95875" y2="96667"/>
                        <a14:foregroundMark x1="92313" y1="96667" x2="92313" y2="96667"/>
                        <a14:foregroundMark x1="93188" y1="95500" x2="93188" y2="95500"/>
                        <a14:foregroundMark x1="92438" y1="94750" x2="92438" y2="94750"/>
                        <a14:foregroundMark x1="89438" y1="96083" x2="89438" y2="96083"/>
                        <a14:foregroundMark x1="88313" y1="97000" x2="88313" y2="97000"/>
                        <a14:foregroundMark x1="86625" y1="96250" x2="86625" y2="96250"/>
                      </a14:backgroundRemoval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679" t="92685" r="2666" b="1072"/>
          <a:stretch/>
        </p:blipFill>
        <p:spPr bwMode="auto">
          <a:xfrm>
            <a:off x="7791263" y="6343486"/>
            <a:ext cx="1340037" cy="42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35000" y="6394450"/>
            <a:ext cx="5022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MAP Program Management Group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5657663" y="639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May 17,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500" y="6400636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471AF44-9188-6348-8E78-DE9B08E3A6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5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 Reviews:  </a:t>
            </a:r>
            <a:r>
              <a:rPr lang="en-US" dirty="0" err="1" smtClean="0"/>
              <a:t>MuPAC</a:t>
            </a:r>
            <a:r>
              <a:rPr lang="en-US" dirty="0" smtClean="0"/>
              <a:t> and DOE</a:t>
            </a:r>
            <a:br>
              <a:rPr lang="en-US" dirty="0" smtClean="0"/>
            </a:br>
            <a:r>
              <a:rPr lang="en-US" dirty="0" smtClean="0"/>
              <a:t>MAP PMG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M. A. Palmer</a:t>
            </a:r>
          </a:p>
          <a:p>
            <a:r>
              <a:rPr lang="en-US" dirty="0" smtClean="0"/>
              <a:t>May 17,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1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MuPAC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Dates are now final</a:t>
            </a:r>
          </a:p>
          <a:p>
            <a:pPr lvl="1"/>
            <a:r>
              <a:rPr lang="en-US" b="1" i="1" dirty="0" smtClean="0">
                <a:solidFill>
                  <a:srgbClr val="FF362B"/>
                </a:solidFill>
              </a:rPr>
              <a:t>July 11-13, 2012  </a:t>
            </a:r>
            <a:r>
              <a:rPr lang="en-US" dirty="0" smtClean="0"/>
              <a:t>(Wed-Fri;  2.5 day format)</a:t>
            </a:r>
          </a:p>
          <a:p>
            <a:r>
              <a:rPr lang="en-US" dirty="0" smtClean="0"/>
              <a:t>Committee</a:t>
            </a:r>
          </a:p>
          <a:p>
            <a:pPr lvl="1"/>
            <a:r>
              <a:rPr lang="en-US" i="1" dirty="0" smtClean="0">
                <a:solidFill>
                  <a:srgbClr val="CCFFCC"/>
                </a:solidFill>
              </a:rPr>
              <a:t>Sergey </a:t>
            </a:r>
            <a:r>
              <a:rPr lang="en-US" i="1" dirty="0" err="1" smtClean="0">
                <a:solidFill>
                  <a:srgbClr val="CCFFCC"/>
                </a:solidFill>
              </a:rPr>
              <a:t>Belomestnykh</a:t>
            </a:r>
            <a:r>
              <a:rPr lang="en-US" i="1" dirty="0" smtClean="0">
                <a:solidFill>
                  <a:srgbClr val="CCFFCC"/>
                </a:solidFill>
              </a:rPr>
              <a:t> (BNL)</a:t>
            </a:r>
          </a:p>
          <a:p>
            <a:pPr lvl="1"/>
            <a:r>
              <a:rPr lang="en-US" i="1" dirty="0" err="1">
                <a:solidFill>
                  <a:srgbClr val="CCFFCC"/>
                </a:solidFill>
              </a:rPr>
              <a:t>Katsunobu</a:t>
            </a:r>
            <a:r>
              <a:rPr lang="en-US" i="1" dirty="0">
                <a:solidFill>
                  <a:srgbClr val="CCFFCC"/>
                </a:solidFill>
              </a:rPr>
              <a:t> </a:t>
            </a:r>
            <a:r>
              <a:rPr lang="en-US" i="1" dirty="0" err="1">
                <a:solidFill>
                  <a:srgbClr val="CCFFCC"/>
                </a:solidFill>
              </a:rPr>
              <a:t>Oide</a:t>
            </a:r>
            <a:r>
              <a:rPr lang="en-US" i="1" dirty="0">
                <a:solidFill>
                  <a:srgbClr val="CCFFCC"/>
                </a:solidFill>
              </a:rPr>
              <a:t> (KEK)</a:t>
            </a:r>
          </a:p>
          <a:p>
            <a:pPr lvl="1"/>
            <a:r>
              <a:rPr lang="en-US" i="1" dirty="0">
                <a:solidFill>
                  <a:srgbClr val="CCFFCC"/>
                </a:solidFill>
              </a:rPr>
              <a:t>Ritchie Patterson (Cornell)</a:t>
            </a:r>
          </a:p>
          <a:p>
            <a:pPr lvl="1"/>
            <a:r>
              <a:rPr lang="en-US" dirty="0"/>
              <a:t>Tor </a:t>
            </a:r>
            <a:r>
              <a:rPr lang="en-US" dirty="0" err="1"/>
              <a:t>Raubenheimer</a:t>
            </a:r>
            <a:r>
              <a:rPr lang="en-US" dirty="0"/>
              <a:t> (SLAC) - Chair</a:t>
            </a:r>
          </a:p>
          <a:p>
            <a:pPr lvl="1"/>
            <a:r>
              <a:rPr lang="en-US" dirty="0"/>
              <a:t>Thomas </a:t>
            </a:r>
            <a:r>
              <a:rPr lang="en-US" dirty="0" err="1"/>
              <a:t>Roser</a:t>
            </a:r>
            <a:r>
              <a:rPr lang="en-US" dirty="0"/>
              <a:t> (BNL)</a:t>
            </a:r>
          </a:p>
          <a:p>
            <a:pPr lvl="1"/>
            <a:r>
              <a:rPr lang="en-US" dirty="0"/>
              <a:t>Susan Smith (</a:t>
            </a:r>
            <a:r>
              <a:rPr lang="en-US" dirty="0" err="1"/>
              <a:t>Daresbury</a:t>
            </a:r>
            <a:r>
              <a:rPr lang="en-US" dirty="0" smtClean="0"/>
              <a:t>) </a:t>
            </a:r>
            <a:r>
              <a:rPr lang="en-US" i="1" dirty="0" smtClean="0">
                <a:solidFill>
                  <a:schemeClr val="bg2">
                    <a:lumMod val="90000"/>
                  </a:schemeClr>
                </a:solidFill>
              </a:rPr>
              <a:t>unable to attend this review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r>
              <a:rPr lang="en-US" dirty="0"/>
              <a:t>Mike </a:t>
            </a:r>
            <a:r>
              <a:rPr lang="en-US" dirty="0" err="1"/>
              <a:t>Syphers</a:t>
            </a:r>
            <a:r>
              <a:rPr lang="en-US" dirty="0"/>
              <a:t> (FNAL)</a:t>
            </a:r>
          </a:p>
          <a:p>
            <a:pPr lvl="1"/>
            <a:r>
              <a:rPr lang="en-US" i="1" dirty="0">
                <a:solidFill>
                  <a:srgbClr val="CCFFCC"/>
                </a:solidFill>
              </a:rPr>
              <a:t>Tom Taylor (CERN)</a:t>
            </a:r>
          </a:p>
          <a:p>
            <a:pPr lvl="1"/>
            <a:r>
              <a:rPr lang="en-US" dirty="0"/>
              <a:t>Frank Zimmermann (CERN)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63F-9730-A244-9B23-8257BEF979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3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MuPAC</a:t>
            </a:r>
            <a:r>
              <a:rPr lang="en-US" dirty="0" smtClean="0"/>
              <a:t> Planning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 to have a mix of plenary and parallel sessions</a:t>
            </a:r>
          </a:p>
          <a:p>
            <a:pPr lvl="1"/>
            <a:r>
              <a:rPr lang="en-US" dirty="0" smtClean="0"/>
              <a:t>MAP Management Team should have a proposed agenda together on the 1 week timescale</a:t>
            </a:r>
          </a:p>
          <a:p>
            <a:pPr lvl="1"/>
            <a:r>
              <a:rPr lang="en-US" dirty="0" smtClean="0"/>
              <a:t>Will start confirming talks shortly thereafter</a:t>
            </a:r>
          </a:p>
          <a:p>
            <a:r>
              <a:rPr lang="en-US" dirty="0" smtClean="0"/>
              <a:t>Possible Practice Talk Dates</a:t>
            </a:r>
          </a:p>
          <a:p>
            <a:pPr lvl="1"/>
            <a:r>
              <a:rPr lang="en-US" dirty="0" smtClean="0"/>
              <a:t>1 week earlier:  July 5-6</a:t>
            </a:r>
          </a:p>
          <a:p>
            <a:pPr lvl="1"/>
            <a:r>
              <a:rPr lang="en-US" dirty="0" smtClean="0"/>
              <a:t>2 weeks earlier conflicts with MICE Collaboration Meeting</a:t>
            </a:r>
          </a:p>
          <a:p>
            <a:pPr lvl="1"/>
            <a:r>
              <a:rPr lang="en-US" dirty="0" smtClean="0"/>
              <a:t>Other options:  </a:t>
            </a:r>
          </a:p>
          <a:p>
            <a:pPr lvl="2"/>
            <a:r>
              <a:rPr lang="en-US" dirty="0" smtClean="0"/>
              <a:t>Perhaps July 1-2?</a:t>
            </a:r>
          </a:p>
          <a:p>
            <a:pPr lvl="2"/>
            <a:r>
              <a:rPr lang="en-US" dirty="0" smtClean="0"/>
              <a:t>July 9-10:  For last minute make-ups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63F-9730-A244-9B23-8257BEF97903}" type="slidenum">
              <a:rPr lang="en-US" smtClean="0"/>
              <a:t>3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8000" y="3860800"/>
            <a:ext cx="4254500" cy="546100"/>
          </a:xfrm>
          <a:prstGeom prst="ellipse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2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109538"/>
            <a:ext cx="7912100" cy="9318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Will Focus on Updated Program Plan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Revised 5-year plan</a:t>
            </a:r>
          </a:p>
          <a:p>
            <a:pPr lvl="1"/>
            <a:r>
              <a:rPr lang="en-US" dirty="0"/>
              <a:t>3-year main focus</a:t>
            </a:r>
          </a:p>
          <a:p>
            <a:pPr lvl="1"/>
            <a:r>
              <a:rPr lang="en-US" dirty="0"/>
              <a:t>Major re-evaluation after year 3</a:t>
            </a:r>
          </a:p>
          <a:p>
            <a:pPr lvl="1"/>
            <a:r>
              <a:rPr lang="en-US" dirty="0"/>
              <a:t>Outline for years 4-5</a:t>
            </a:r>
          </a:p>
          <a:p>
            <a:r>
              <a:rPr lang="en-US" dirty="0"/>
              <a:t>How should MAP evolve as a collaboration?</a:t>
            </a:r>
          </a:p>
          <a:p>
            <a:r>
              <a:rPr lang="en-US" dirty="0"/>
              <a:t>Organization Issues</a:t>
            </a:r>
          </a:p>
          <a:p>
            <a:r>
              <a:rPr lang="en-US" dirty="0"/>
              <a:t>Detailed WBS, Schedule and Budget Estimate Information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17,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63F-9730-A244-9B23-8257BEF9790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02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 Review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Dates are now final</a:t>
            </a:r>
          </a:p>
          <a:p>
            <a:pPr lvl="1"/>
            <a:r>
              <a:rPr lang="en-US" b="1" i="1" dirty="0" smtClean="0">
                <a:solidFill>
                  <a:srgbClr val="FF362B"/>
                </a:solidFill>
              </a:rPr>
              <a:t>August 29-31, 2012  </a:t>
            </a:r>
            <a:r>
              <a:rPr lang="en-US" dirty="0" smtClean="0"/>
              <a:t>(Wed-Fri;  2.5 day format)</a:t>
            </a:r>
          </a:p>
          <a:p>
            <a:pPr lvl="1"/>
            <a:r>
              <a:rPr lang="en-US" dirty="0" smtClean="0"/>
              <a:t>Immediately following the HEPAP meeting in Washington</a:t>
            </a:r>
          </a:p>
          <a:p>
            <a:r>
              <a:rPr lang="en-US" dirty="0" smtClean="0"/>
              <a:t>Will incorporate information about the DOE Review charge into the </a:t>
            </a:r>
            <a:r>
              <a:rPr lang="en-US" dirty="0" err="1" smtClean="0"/>
              <a:t>MuPAC</a:t>
            </a:r>
            <a:r>
              <a:rPr lang="en-US" dirty="0" smtClean="0"/>
              <a:t> meeting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17,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Program Management Group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63F-9730-A244-9B23-8257BEF979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54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Excerpt from DOE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/>
              <a:t>MAP, encompassing research and development activities in accelerator and beam systems, beam</a:t>
            </a:r>
          </a:p>
          <a:p>
            <a:pPr marL="0" indent="0">
              <a:buNone/>
            </a:pPr>
            <a:r>
              <a:rPr lang="en-US" sz="1600" dirty="0"/>
              <a:t>instrumentation, and very high field magnets, plays an important role in the nation's high energy</a:t>
            </a:r>
          </a:p>
          <a:p>
            <a:pPr marL="0" indent="0">
              <a:buNone/>
            </a:pPr>
            <a:r>
              <a:rPr lang="en-US" sz="1600" dirty="0"/>
              <a:t>physics program. It is important for OHEP to understand the progress and future plans of the</a:t>
            </a:r>
          </a:p>
          <a:p>
            <a:pPr marL="0" indent="0">
              <a:buNone/>
            </a:pPr>
            <a:r>
              <a:rPr lang="en-US" sz="1600" dirty="0"/>
              <a:t>research program, the effectiveness of its management and whether resources and planning are</a:t>
            </a:r>
          </a:p>
          <a:p>
            <a:pPr marL="0" indent="0">
              <a:buNone/>
            </a:pPr>
            <a:r>
              <a:rPr lang="en-US" sz="1600" dirty="0"/>
              <a:t>being directed optimally to support the scientific goals of the nation's high energy physics</a:t>
            </a:r>
          </a:p>
          <a:p>
            <a:pPr marL="0" indent="0">
              <a:buNone/>
            </a:pPr>
            <a:r>
              <a:rPr lang="en-US" sz="1600" dirty="0"/>
              <a:t>program. At present it is most important to ascertain how this program will evolve into efforts</a:t>
            </a:r>
          </a:p>
          <a:p>
            <a:pPr marL="0" indent="0">
              <a:buNone/>
            </a:pPr>
            <a:r>
              <a:rPr lang="en-US" sz="1600" dirty="0"/>
              <a:t>for a major project.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It is requested that your review evaluate:</a:t>
            </a:r>
          </a:p>
          <a:p>
            <a:pPr marL="0" indent="0">
              <a:buNone/>
            </a:pPr>
            <a:r>
              <a:rPr lang="en-US" sz="1600" dirty="0"/>
              <a:t>• The quality and significance of the MAP scientific and technical accomplishments, and</a:t>
            </a:r>
          </a:p>
          <a:p>
            <a:pPr marL="0" indent="0">
              <a:buNone/>
            </a:pPr>
            <a:r>
              <a:rPr lang="en-US" sz="1600" dirty="0"/>
              <a:t>the merit, feasibility and impact of its planned research program;</a:t>
            </a:r>
          </a:p>
          <a:p>
            <a:pPr marL="0" indent="0">
              <a:buNone/>
            </a:pPr>
            <a:r>
              <a:rPr lang="en-US" sz="1600" dirty="0"/>
              <a:t>• The effectiveness in strategic planning, development of appropriate core competencies,</a:t>
            </a:r>
          </a:p>
          <a:p>
            <a:pPr marL="0" indent="0">
              <a:buNone/>
            </a:pPr>
            <a:r>
              <a:rPr lang="en-US" sz="1600" dirty="0"/>
              <a:t>and implementing a prioritized and optimized program;</a:t>
            </a:r>
          </a:p>
          <a:p>
            <a:pPr marL="0" indent="0">
              <a:buNone/>
            </a:pPr>
            <a:r>
              <a:rPr lang="en-US" sz="1600" dirty="0"/>
              <a:t>• The effectiveness and appropriateness of the laboratory interactions to maximize the</a:t>
            </a:r>
          </a:p>
          <a:p>
            <a:pPr marL="0" indent="0">
              <a:buNone/>
            </a:pPr>
            <a:r>
              <a:rPr lang="en-US" sz="1600" dirty="0"/>
              <a:t>leveraging of existing infrastructure and expertise available at those laboratories;</a:t>
            </a:r>
          </a:p>
          <a:p>
            <a:pPr marL="0" indent="0">
              <a:buNone/>
            </a:pPr>
            <a:r>
              <a:rPr lang="en-US" sz="1600" dirty="0"/>
              <a:t>• The status of the MICE experiment as well as interactions with international</a:t>
            </a:r>
          </a:p>
          <a:p>
            <a:pPr marL="0" indent="0">
              <a:buNone/>
            </a:pPr>
            <a:r>
              <a:rPr lang="en-US" sz="1600" dirty="0"/>
              <a:t>collaborators.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This review should also comment upon what progress has been made towards addressing action</a:t>
            </a:r>
          </a:p>
          <a:p>
            <a:pPr marL="0" indent="0">
              <a:buNone/>
            </a:pPr>
            <a:r>
              <a:rPr lang="en-US" sz="1600" dirty="0"/>
              <a:t>items, if any, from previous reviews of this program.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May 15,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Management Council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63F-9730-A244-9B23-8257BEF9790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86913"/>
      </p:ext>
    </p:extLst>
  </p:cSld>
  <p:clrMapOvr>
    <a:masterClrMapping/>
  </p:clrMapOvr>
</p:sld>
</file>

<file path=ppt/theme/theme1.xml><?xml version="1.0" encoding="utf-8"?>
<a:theme xmlns:a="http://schemas.openxmlformats.org/drawingml/2006/main" name="MAP_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12392</TotalTime>
  <Words>519</Words>
  <Application>Microsoft Macintosh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MAP_Template</vt:lpstr>
      <vt:lpstr>MAP Reviews:  MuPAC and DOE MAP PMG Meeting</vt:lpstr>
      <vt:lpstr>MuPAC Review</vt:lpstr>
      <vt:lpstr>MuPAC Planning</vt:lpstr>
      <vt:lpstr>Review Will Focus on Updated Program Plan</vt:lpstr>
      <vt:lpstr>DOE Review</vt:lpstr>
      <vt:lpstr>Excerpt from DOE Charge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Mark Palmer</cp:lastModifiedBy>
  <cp:revision>106</cp:revision>
  <cp:lastPrinted>2012-03-08T20:01:31Z</cp:lastPrinted>
  <dcterms:created xsi:type="dcterms:W3CDTF">2012-01-28T14:57:36Z</dcterms:created>
  <dcterms:modified xsi:type="dcterms:W3CDTF">2012-05-17T17:30:42Z</dcterms:modified>
</cp:coreProperties>
</file>