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handoutMasterIdLst>
    <p:handoutMasterId r:id="rId9"/>
  </p:handoutMasterIdLst>
  <p:sldIdLst>
    <p:sldId id="328" r:id="rId4"/>
    <p:sldId id="298" r:id="rId5"/>
    <p:sldId id="305" r:id="rId6"/>
    <p:sldId id="3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52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DE7ED-7422-A54A-AFA4-34993901F360}" type="datetimeFigureOut">
              <a:rPr lang="en-US" smtClean="0">
                <a:latin typeface="Arial"/>
              </a:rPr>
              <a:t>5/17/12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FA70E-65FE-F64D-B53C-0E4BE7ADFCC5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132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25ED446A-913C-684E-A7EE-E0D6D85A9573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7221AF4E-A08A-BE4F-8E27-DF04692668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660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44" y="1051560"/>
            <a:ext cx="7544634" cy="1470025"/>
          </a:xfrm>
        </p:spPr>
        <p:txBody>
          <a:bodyPr anchor="t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378" y="301728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2960" y="6382512"/>
            <a:ext cx="5072811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MAP Program Management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61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5589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6997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814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0623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0652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7024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9667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621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109538"/>
            <a:ext cx="6978650" cy="9318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06500"/>
            <a:ext cx="8851900" cy="500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82640" y="6402470"/>
            <a:ext cx="171196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May 17,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400800"/>
            <a:ext cx="537464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MAP Program Management Group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800" y="6400800"/>
            <a:ext cx="4572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fld id="{4FA8863F-9730-A244-9B23-8257BEF979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41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232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364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2665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44" y="1051560"/>
            <a:ext cx="7544634" cy="1470025"/>
          </a:xfrm>
        </p:spPr>
        <p:txBody>
          <a:bodyPr anchor="t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378" y="301728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2960" y="6382512"/>
            <a:ext cx="5072811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smtClean="0">
                <a:latin typeface="Arial"/>
              </a:rPr>
              <a:t>MAP Program Management Group Meeting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7789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109538"/>
            <a:ext cx="6978650" cy="9318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06500"/>
            <a:ext cx="8851900" cy="500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82640" y="6402470"/>
            <a:ext cx="171196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>
                <a:latin typeface="Arial"/>
              </a:rPr>
              <a:t>May 17, 2012</a:t>
            </a:r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400800"/>
            <a:ext cx="537464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>
                <a:latin typeface="Arial"/>
              </a:rPr>
              <a:t>MAP Program Management Group Meeting</a:t>
            </a:r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800" y="6400800"/>
            <a:ext cx="4572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fld id="{4FA8863F-9730-A244-9B23-8257BEF97903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07897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23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245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8273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" y="1028700"/>
            <a:ext cx="4483100" cy="536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4495800" cy="536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99100" y="63944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000" y="6394450"/>
            <a:ext cx="53340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700" y="6394450"/>
            <a:ext cx="4572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FA8863F-9730-A244-9B23-8257BEF97903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5300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58587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24287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065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23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245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23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236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600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2029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909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" y="1028700"/>
            <a:ext cx="4483100" cy="536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4495800" cy="536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99100" y="63944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000" y="6394450"/>
            <a:ext cx="53340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700" y="6394450"/>
            <a:ext cx="4572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FA8863F-9730-A244-9B23-8257BEF979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9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9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2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microsoft.com/office/2007/relationships/hdphoto" Target="../media/hdphoto1.wdp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10000"/>
              </a:schemeClr>
            </a:gs>
            <a:gs pos="100000">
              <a:schemeClr val="bg2">
                <a:lumMod val="10000"/>
              </a:schemeClr>
            </a:gs>
            <a:gs pos="14000">
              <a:schemeClr val="bg2">
                <a:lumMod val="25000"/>
              </a:schemeClr>
            </a:gs>
            <a:gs pos="71000">
              <a:schemeClr val="bg2">
                <a:lumMod val="2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8100" y="109538"/>
            <a:ext cx="6921500" cy="776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1066800"/>
            <a:ext cx="8896350" cy="514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9600" y="76200"/>
            <a:ext cx="857250" cy="974725"/>
          </a:xfrm>
          <a:prstGeom prst="rect">
            <a:avLst/>
          </a:prstGeom>
          <a:noFill/>
          <a:ln w="50800">
            <a:solidFill>
              <a:srgbClr val="FFFFFF"/>
            </a:solidFill>
          </a:ln>
          <a:effectLst>
            <a:softEdge rad="63500"/>
          </a:effectLst>
        </p:spPr>
      </p:pic>
      <p:pic>
        <p:nvPicPr>
          <p:cNvPr id="12" name="Picture 24" descr="C:\Documents and Settings\kevin.XENOLAND\My Documents\fnalppt\sub-pages\Fermi_Blue_subpage.jpg"/>
          <p:cNvPicPr>
            <a:picLocks noChangeAspect="1" noChangeArrowheads="1"/>
          </p:cNvPicPr>
          <p:nvPr/>
        </p:nvPicPr>
        <p:blipFill rotWithShape="1">
          <a:blip r:embed="rId1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3250" b="99250" l="83000" r="96688">
                        <a14:foregroundMark x1="84938" y1="95750" x2="84938" y2="95750"/>
                        <a14:foregroundMark x1="94125" y1="96333" x2="94125" y2="96333"/>
                        <a14:foregroundMark x1="95875" y1="96667" x2="95875" y2="96667"/>
                        <a14:foregroundMark x1="92313" y1="96667" x2="92313" y2="96667"/>
                        <a14:foregroundMark x1="93188" y1="95500" x2="93188" y2="95500"/>
                        <a14:foregroundMark x1="92438" y1="94750" x2="92438" y2="94750"/>
                        <a14:foregroundMark x1="89438" y1="96083" x2="89438" y2="96083"/>
                        <a14:foregroundMark x1="88313" y1="97000" x2="88313" y2="97000"/>
                        <a14:foregroundMark x1="86625" y1="96250" x2="86625" y2="96250"/>
                      </a14:backgroundRemoval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9" t="92685" r="2666" b="1072"/>
          <a:stretch/>
        </p:blipFill>
        <p:spPr bwMode="auto">
          <a:xfrm>
            <a:off x="7791263" y="6343486"/>
            <a:ext cx="1340037" cy="42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35000" y="6394450"/>
            <a:ext cx="5022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MAP Program Management Group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5657663" y="639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May 17,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500" y="6400636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471AF44-9188-6348-8E78-DE9B08E3A6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5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193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10000"/>
              </a:schemeClr>
            </a:gs>
            <a:gs pos="100000">
              <a:schemeClr val="bg2">
                <a:lumMod val="10000"/>
              </a:schemeClr>
            </a:gs>
            <a:gs pos="14000">
              <a:schemeClr val="bg2">
                <a:lumMod val="25000"/>
              </a:schemeClr>
            </a:gs>
            <a:gs pos="71000">
              <a:schemeClr val="bg2">
                <a:lumMod val="2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8100" y="109538"/>
            <a:ext cx="6921500" cy="776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1066800"/>
            <a:ext cx="8896350" cy="514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9600" y="76200"/>
            <a:ext cx="857250" cy="974725"/>
          </a:xfrm>
          <a:prstGeom prst="rect">
            <a:avLst/>
          </a:prstGeom>
          <a:noFill/>
          <a:ln w="50800">
            <a:solidFill>
              <a:srgbClr val="FFFFFF"/>
            </a:solidFill>
          </a:ln>
          <a:effectLst>
            <a:softEdge rad="63500"/>
          </a:effectLst>
        </p:spPr>
      </p:pic>
      <p:pic>
        <p:nvPicPr>
          <p:cNvPr id="12" name="Picture 24" descr="C:\Documents and Settings\kevin.XENOLAND\My Documents\fnalppt\sub-pages\Fermi_Blue_subpage.jpg"/>
          <p:cNvPicPr>
            <a:picLocks noChangeAspect="1" noChangeArrowheads="1"/>
          </p:cNvPicPr>
          <p:nvPr/>
        </p:nvPicPr>
        <p:blipFill rotWithShape="1">
          <a:blip r:embed="rId1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3250" b="99250" l="83000" r="96688">
                        <a14:foregroundMark x1="84938" y1="95750" x2="84938" y2="95750"/>
                        <a14:foregroundMark x1="94125" y1="96333" x2="94125" y2="96333"/>
                        <a14:foregroundMark x1="95875" y1="96667" x2="95875" y2="96667"/>
                        <a14:foregroundMark x1="92313" y1="96667" x2="92313" y2="96667"/>
                        <a14:foregroundMark x1="93188" y1="95500" x2="93188" y2="95500"/>
                        <a14:foregroundMark x1="92438" y1="94750" x2="92438" y2="94750"/>
                        <a14:foregroundMark x1="89438" y1="96083" x2="89438" y2="96083"/>
                        <a14:foregroundMark x1="88313" y1="97000" x2="88313" y2="97000"/>
                        <a14:foregroundMark x1="86625" y1="96250" x2="86625" y2="96250"/>
                      </a14:backgroundRemoval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9" t="92685" r="2666" b="1072"/>
          <a:stretch/>
        </p:blipFill>
        <p:spPr bwMode="auto">
          <a:xfrm>
            <a:off x="7791263" y="6343486"/>
            <a:ext cx="1340037" cy="42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35000" y="6394450"/>
            <a:ext cx="5022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>
                <a:latin typeface="Arial"/>
              </a:rPr>
              <a:t>MAP Program Management Group Meeting</a:t>
            </a:r>
            <a:endParaRPr lang="en-US" dirty="0">
              <a:latin typeface="Arial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5657663" y="639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>
                <a:latin typeface="Arial"/>
              </a:rPr>
              <a:t>May 17, 2012</a:t>
            </a:r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500" y="6400636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471AF44-9188-6348-8E78-DE9B08E3A65D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169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 on MAP Planning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MAP PMG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A. Palmer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17,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1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144516" y="265430"/>
            <a:ext cx="1828800" cy="109728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Technology</a:t>
            </a:r>
            <a:b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Development</a:t>
            </a:r>
            <a:b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Bross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175500" y="276860"/>
            <a:ext cx="1828800" cy="109728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Systems </a:t>
            </a:r>
            <a:b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Tests</a:t>
            </a:r>
            <a:b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D. Kaplan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04672" y="261620"/>
            <a:ext cx="1828800" cy="109728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Physics &amp;</a:t>
            </a:r>
            <a:b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Detectors</a:t>
            </a:r>
            <a:b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R. Lipton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11500" y="261620"/>
            <a:ext cx="1828800" cy="109728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Design &amp;</a:t>
            </a:r>
            <a:b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Simulation</a:t>
            </a:r>
            <a:b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R.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Fernow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Wingdings 3" charset="2"/>
                <a:cs typeface="Wingdings 3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R.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Ryne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16700" y="1546860"/>
            <a:ext cx="13726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MICE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WHO???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" name="Elbow Connector 6"/>
          <p:cNvCxnSpPr>
            <a:stCxn id="6" idx="3"/>
            <a:endCxn id="3" idx="2"/>
          </p:cNvCxnSpPr>
          <p:nvPr/>
        </p:nvCxnSpPr>
        <p:spPr>
          <a:xfrm flipV="1">
            <a:off x="7989316" y="1374140"/>
            <a:ext cx="100584" cy="53848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616700" y="2410460"/>
            <a:ext cx="13726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6D Cooling Experiment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P. </a:t>
            </a:r>
            <a:r>
              <a:rPr lang="en-US" sz="1400" dirty="0" err="1" smtClean="0">
                <a:solidFill>
                  <a:srgbClr val="FF0000"/>
                </a:solidFill>
                <a:latin typeface="Arial"/>
                <a:cs typeface="Arial"/>
              </a:rPr>
              <a:t>Snopok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1" name="Elbow Connector 10"/>
          <p:cNvCxnSpPr>
            <a:stCxn id="10" idx="3"/>
            <a:endCxn id="3" idx="2"/>
          </p:cNvCxnSpPr>
          <p:nvPr/>
        </p:nvCxnSpPr>
        <p:spPr>
          <a:xfrm flipV="1">
            <a:off x="7989316" y="1374140"/>
            <a:ext cx="100584" cy="140208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610100" y="1546860"/>
            <a:ext cx="1350772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NCRF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D. Li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5" name="Elbow Connector 14"/>
          <p:cNvCxnSpPr>
            <a:stCxn id="14" idx="3"/>
            <a:endCxn id="2" idx="2"/>
          </p:cNvCxnSpPr>
          <p:nvPr/>
        </p:nvCxnSpPr>
        <p:spPr>
          <a:xfrm flipV="1">
            <a:off x="5960872" y="1362710"/>
            <a:ext cx="98044" cy="54991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610100" y="2410460"/>
            <a:ext cx="13472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SCRF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D. </a:t>
            </a:r>
            <a:r>
              <a:rPr lang="en-US" sz="1400" dirty="0" err="1" smtClean="0">
                <a:solidFill>
                  <a:srgbClr val="FF0000"/>
                </a:solidFill>
                <a:latin typeface="Arial"/>
                <a:cs typeface="Arial"/>
              </a:rPr>
              <a:t>Hartill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7" name="Elbow Connector 16"/>
          <p:cNvCxnSpPr>
            <a:stCxn id="16" idx="3"/>
            <a:endCxn id="2" idx="2"/>
          </p:cNvCxnSpPr>
          <p:nvPr/>
        </p:nvCxnSpPr>
        <p:spPr>
          <a:xfrm flipV="1">
            <a:off x="5957316" y="1362710"/>
            <a:ext cx="101600" cy="141351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610100" y="3286760"/>
            <a:ext cx="13472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Magnets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J. Tompkins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10100" y="4150360"/>
            <a:ext cx="13472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Targets &amp; Absorbers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K. McDonald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8" name="Elbow Connector 27"/>
          <p:cNvCxnSpPr>
            <a:stCxn id="20" idx="3"/>
            <a:endCxn id="2" idx="2"/>
          </p:cNvCxnSpPr>
          <p:nvPr/>
        </p:nvCxnSpPr>
        <p:spPr>
          <a:xfrm flipV="1">
            <a:off x="5957316" y="1362710"/>
            <a:ext cx="101600" cy="228981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1" idx="3"/>
            <a:endCxn id="2" idx="2"/>
          </p:cNvCxnSpPr>
          <p:nvPr/>
        </p:nvCxnSpPr>
        <p:spPr>
          <a:xfrm flipV="1">
            <a:off x="5957316" y="1362710"/>
            <a:ext cx="101600" cy="315341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4610100" y="5026660"/>
            <a:ext cx="13472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Arial"/>
                <a:cs typeface="Arial"/>
              </a:rPr>
              <a:t>MuCool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 Test Area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Y. Torun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7" name="Elbow Connector 36"/>
          <p:cNvCxnSpPr>
            <a:stCxn id="36" idx="3"/>
            <a:endCxn id="2" idx="2"/>
          </p:cNvCxnSpPr>
          <p:nvPr/>
        </p:nvCxnSpPr>
        <p:spPr>
          <a:xfrm flipV="1">
            <a:off x="5957316" y="1362710"/>
            <a:ext cx="101600" cy="402971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2540000" y="1546860"/>
            <a:ext cx="1388872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Proton Driver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K. </a:t>
            </a:r>
            <a:r>
              <a:rPr lang="en-US" sz="1400" dirty="0" err="1" smtClean="0">
                <a:solidFill>
                  <a:srgbClr val="FF0000"/>
                </a:solidFill>
                <a:latin typeface="Arial"/>
                <a:cs typeface="Arial"/>
              </a:rPr>
              <a:t>Gollwitzer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1" name="Elbow Connector 40"/>
          <p:cNvCxnSpPr>
            <a:stCxn id="40" idx="3"/>
            <a:endCxn id="5" idx="2"/>
          </p:cNvCxnSpPr>
          <p:nvPr/>
        </p:nvCxnSpPr>
        <p:spPr>
          <a:xfrm flipV="1">
            <a:off x="3928872" y="1358900"/>
            <a:ext cx="97028" cy="55372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2540000" y="2410460"/>
            <a:ext cx="13853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Front End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H. Kirk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3" name="Elbow Connector 42"/>
          <p:cNvCxnSpPr>
            <a:stCxn id="42" idx="3"/>
            <a:endCxn id="5" idx="2"/>
          </p:cNvCxnSpPr>
          <p:nvPr/>
        </p:nvCxnSpPr>
        <p:spPr>
          <a:xfrm flipV="1">
            <a:off x="3925316" y="1358900"/>
            <a:ext cx="100584" cy="141732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2540000" y="3286760"/>
            <a:ext cx="13853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Cooling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T. Roberts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540000" y="4150360"/>
            <a:ext cx="13853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Acceleration </a:t>
            </a: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&amp; Storage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J.S. Berg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6" name="Elbow Connector 45"/>
          <p:cNvCxnSpPr>
            <a:stCxn id="44" idx="3"/>
            <a:endCxn id="5" idx="2"/>
          </p:cNvCxnSpPr>
          <p:nvPr/>
        </p:nvCxnSpPr>
        <p:spPr>
          <a:xfrm flipV="1">
            <a:off x="3925316" y="1358900"/>
            <a:ext cx="100584" cy="229362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45" idx="3"/>
            <a:endCxn id="5" idx="2"/>
          </p:cNvCxnSpPr>
          <p:nvPr/>
        </p:nvCxnSpPr>
        <p:spPr>
          <a:xfrm flipV="1">
            <a:off x="3925316" y="1358900"/>
            <a:ext cx="100584" cy="315722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2540000" y="5026660"/>
            <a:ext cx="13853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Collider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Y. </a:t>
            </a:r>
            <a:r>
              <a:rPr lang="en-US" sz="1400" dirty="0" err="1" smtClean="0">
                <a:solidFill>
                  <a:srgbClr val="FF0000"/>
                </a:solidFill>
                <a:latin typeface="Arial"/>
                <a:cs typeface="Arial"/>
              </a:rPr>
              <a:t>Alexahin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9" name="Elbow Connector 48"/>
          <p:cNvCxnSpPr>
            <a:stCxn id="48" idx="3"/>
            <a:endCxn id="5" idx="2"/>
          </p:cNvCxnSpPr>
          <p:nvPr/>
        </p:nvCxnSpPr>
        <p:spPr>
          <a:xfrm flipV="1">
            <a:off x="3925316" y="1358900"/>
            <a:ext cx="100584" cy="403352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228600" y="1546860"/>
            <a:ext cx="1388872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Collider Physics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E. </a:t>
            </a:r>
            <a:r>
              <a:rPr lang="en-US" sz="1400" dirty="0" err="1" smtClean="0">
                <a:solidFill>
                  <a:srgbClr val="FF0000"/>
                </a:solidFill>
                <a:latin typeface="Arial"/>
                <a:cs typeface="Arial"/>
              </a:rPr>
              <a:t>Eichten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9" name="Elbow Connector 68"/>
          <p:cNvCxnSpPr>
            <a:stCxn id="68" idx="3"/>
            <a:endCxn id="4" idx="2"/>
          </p:cNvCxnSpPr>
          <p:nvPr/>
        </p:nvCxnSpPr>
        <p:spPr>
          <a:xfrm flipV="1">
            <a:off x="1617472" y="1358900"/>
            <a:ext cx="101600" cy="55372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228600" y="2994660"/>
            <a:ext cx="1385316" cy="73152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Collider Detector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TBD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3" name="Elbow Connector 72"/>
          <p:cNvCxnSpPr>
            <a:stCxn id="72" idx="3"/>
            <a:endCxn id="4" idx="2"/>
          </p:cNvCxnSpPr>
          <p:nvPr/>
        </p:nvCxnSpPr>
        <p:spPr>
          <a:xfrm flipV="1">
            <a:off x="1613916" y="1358900"/>
            <a:ext cx="105156" cy="200152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228600" y="4505960"/>
            <a:ext cx="1385316" cy="904240"/>
          </a:xfrm>
          <a:prstGeom prst="roundRect">
            <a:avLst/>
          </a:prstGeom>
          <a:noFill/>
          <a:ln w="254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Machine-Detector Interface</a:t>
            </a:r>
            <a:b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N. </a:t>
            </a:r>
            <a:r>
              <a:rPr lang="en-US" sz="1400" dirty="0" err="1" smtClean="0">
                <a:solidFill>
                  <a:srgbClr val="FF0000"/>
                </a:solidFill>
                <a:latin typeface="Arial"/>
                <a:cs typeface="Arial"/>
              </a:rPr>
              <a:t>Mokhov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8" name="Elbow Connector 77"/>
          <p:cNvCxnSpPr>
            <a:stCxn id="77" idx="3"/>
            <a:endCxn id="4" idx="2"/>
          </p:cNvCxnSpPr>
          <p:nvPr/>
        </p:nvCxnSpPr>
        <p:spPr>
          <a:xfrm flipV="1">
            <a:off x="1613916" y="1358900"/>
            <a:ext cx="105156" cy="3599180"/>
          </a:xfrm>
          <a:prstGeom prst="bentConnector2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77" idx="3"/>
            <a:endCxn id="5" idx="2"/>
          </p:cNvCxnSpPr>
          <p:nvPr/>
        </p:nvCxnSpPr>
        <p:spPr>
          <a:xfrm flipV="1">
            <a:off x="1613916" y="1358900"/>
            <a:ext cx="2411984" cy="3599180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6616700" y="4819867"/>
            <a:ext cx="2124023" cy="1001813"/>
            <a:chOff x="316958" y="68915"/>
            <a:chExt cx="2124023" cy="1001813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316958" y="281408"/>
              <a:ext cx="54864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16958" y="582625"/>
              <a:ext cx="5486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16958" y="887425"/>
              <a:ext cx="54864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960275" y="68915"/>
              <a:ext cx="1480706" cy="1001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dirty="0" smtClean="0">
                  <a:latin typeface="Arial"/>
                  <a:cs typeface="Arial"/>
                </a:rPr>
                <a:t>Control</a:t>
              </a:r>
            </a:p>
            <a:p>
              <a:pPr>
                <a:lnSpc>
                  <a:spcPct val="110000"/>
                </a:lnSpc>
              </a:pPr>
              <a:r>
                <a:rPr lang="en-US" dirty="0" smtClean="0">
                  <a:latin typeface="Arial"/>
                  <a:cs typeface="Arial"/>
                </a:rPr>
                <a:t>Advice</a:t>
              </a:r>
            </a:p>
            <a:p>
              <a:pPr>
                <a:lnSpc>
                  <a:spcPct val="110000"/>
                </a:lnSpc>
              </a:pPr>
              <a:r>
                <a:rPr lang="en-US" dirty="0" smtClean="0">
                  <a:latin typeface="Arial"/>
                  <a:cs typeface="Arial"/>
                </a:rPr>
                <a:t>Consultation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35559" y="6151880"/>
            <a:ext cx="38933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 detailed plan on how to coordinate 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with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ymbol" charset="2"/>
                <a:cs typeface="Symbol" charset="2"/>
              </a:rPr>
              <a:t>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Symbol" charset="2"/>
              </a:rPr>
              <a:t> physics/detector effort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508000" y="5638377"/>
            <a:ext cx="495300" cy="51350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May 17, 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MAP Program Management Group Meeting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27B3-4C19-FA43-AC3E-1154C1324CB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579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Management Office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Peter </a:t>
            </a:r>
            <a:r>
              <a:rPr lang="en-US" dirty="0" err="1" smtClean="0"/>
              <a:t>Garbincius</a:t>
            </a:r>
            <a:endParaRPr lang="en-US" dirty="0" smtClean="0"/>
          </a:p>
          <a:p>
            <a:pPr lvl="1"/>
            <a:r>
              <a:rPr lang="en-US" dirty="0" smtClean="0"/>
              <a:t>Helping with top-level organization and planning</a:t>
            </a:r>
          </a:p>
          <a:p>
            <a:pPr lvl="1"/>
            <a:r>
              <a:rPr lang="en-US" dirty="0" smtClean="0"/>
              <a:t>His job description is to help with this for the entire FNAL accelerator sector</a:t>
            </a:r>
          </a:p>
          <a:p>
            <a:r>
              <a:rPr lang="en-US" dirty="0" smtClean="0"/>
              <a:t>Have identified a candidate to help with maintaining the overall program (~0.3 FTE paid from FY12 reserve)</a:t>
            </a:r>
          </a:p>
          <a:p>
            <a:pPr lvl="1"/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Schedules</a:t>
            </a:r>
          </a:p>
          <a:p>
            <a:pPr lvl="1"/>
            <a:r>
              <a:rPr lang="en-US" dirty="0" smtClean="0"/>
              <a:t>Milestones</a:t>
            </a:r>
          </a:p>
          <a:p>
            <a:pPr marL="457200" lvl="1" indent="0">
              <a:buNone/>
            </a:pPr>
            <a:r>
              <a:rPr lang="en-US" dirty="0" smtClean="0">
                <a:latin typeface="Wingdings 3" charset="2"/>
                <a:cs typeface="Wingdings 3" charset="2"/>
              </a:rPr>
              <a:t>a </a:t>
            </a:r>
            <a:r>
              <a:rPr lang="en-US" dirty="0" smtClean="0"/>
              <a:t>Stay tuned</a:t>
            </a:r>
          </a:p>
          <a:p>
            <a:r>
              <a:rPr lang="en-US" dirty="0" smtClean="0"/>
              <a:t>Budget Support</a:t>
            </a:r>
          </a:p>
          <a:p>
            <a:pPr lvl="1"/>
            <a:r>
              <a:rPr lang="en-US" dirty="0" smtClean="0"/>
              <a:t>Through Ann </a:t>
            </a:r>
            <a:r>
              <a:rPr lang="en-US" dirty="0" err="1" smtClean="0"/>
              <a:t>Nestander’s</a:t>
            </a:r>
            <a:r>
              <a:rPr lang="en-US" dirty="0" smtClean="0"/>
              <a:t> office in AD</a:t>
            </a:r>
            <a:endParaRPr lang="en-US" dirty="0"/>
          </a:p>
          <a:p>
            <a:pPr lvl="1"/>
            <a:r>
              <a:rPr lang="en-US" dirty="0" smtClean="0"/>
              <a:t>Working on (somewhat) updated WBS (FNAL and MAP-wide)</a:t>
            </a:r>
          </a:p>
          <a:p>
            <a:pPr lvl="1"/>
            <a:r>
              <a:rPr lang="en-US" dirty="0" smtClean="0"/>
              <a:t>Plan for integrating multi-laboratory information</a:t>
            </a:r>
          </a:p>
          <a:p>
            <a:pPr lvl="1"/>
            <a:r>
              <a:rPr lang="en-US" dirty="0" smtClean="0"/>
              <a:t>NOTE:  DOE plans to require individual FWPs from all labs for MAP-related effort!!!</a:t>
            </a:r>
          </a:p>
          <a:p>
            <a:pPr lvl="1"/>
            <a:r>
              <a:rPr lang="en-US" dirty="0" smtClean="0"/>
              <a:t>Need latest rates sheets for each lab!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3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253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Laboratory Management Team + </a:t>
            </a:r>
            <a:r>
              <a:rPr lang="en-US" dirty="0" err="1" smtClean="0"/>
              <a:t>SoWs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asked Don H. (IB chair) to have board reps designate “laboratory managers” to be the technical and planning liaisons – must be someone leading the laboratory technical effort</a:t>
            </a:r>
          </a:p>
          <a:p>
            <a:pPr lvl="1"/>
            <a:r>
              <a:rPr lang="en-US" dirty="0" smtClean="0"/>
              <a:t>Single point of contact for MAP management for planning, status reports, budget updates,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Will be the route we use to finalize FY13 </a:t>
            </a:r>
            <a:r>
              <a:rPr lang="en-US" dirty="0" err="1" smtClean="0"/>
              <a:t>SoWs</a:t>
            </a:r>
            <a:endParaRPr lang="en-US" dirty="0" smtClean="0"/>
          </a:p>
          <a:p>
            <a:pPr lvl="1"/>
            <a:r>
              <a:rPr lang="en-US" dirty="0" smtClean="0"/>
              <a:t>Expect to have ~ quarterly meetings with this group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May 17, 2012</a:t>
            </a:r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Program Management Group Meeting</a:t>
            </a:r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>
                <a:latin typeface="Arial"/>
              </a:rPr>
              <a:pPr/>
              <a:t>4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8812161"/>
      </p:ext>
    </p:extLst>
  </p:cSld>
  <p:clrMapOvr>
    <a:masterClrMapping/>
  </p:clrMapOvr>
</p:sld>
</file>

<file path=ppt/theme/theme1.xml><?xml version="1.0" encoding="utf-8"?>
<a:theme xmlns:a="http://schemas.openxmlformats.org/drawingml/2006/main" name="MAP_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MAP_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12396</TotalTime>
  <Words>276</Words>
  <Application>Microsoft Macintosh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MAP_Template</vt:lpstr>
      <vt:lpstr>Office Theme</vt:lpstr>
      <vt:lpstr>1_MAP_Template</vt:lpstr>
      <vt:lpstr>Comments on MAP Planning  MAP PMG Meeting</vt:lpstr>
      <vt:lpstr>PowerPoint Presentation</vt:lpstr>
      <vt:lpstr>Program Management Office</vt:lpstr>
      <vt:lpstr>Laboratory Management Team + SoWs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Mark Palmer</cp:lastModifiedBy>
  <cp:revision>106</cp:revision>
  <cp:lastPrinted>2012-03-08T20:01:31Z</cp:lastPrinted>
  <dcterms:created xsi:type="dcterms:W3CDTF">2012-01-28T14:57:36Z</dcterms:created>
  <dcterms:modified xsi:type="dcterms:W3CDTF">2012-05-17T17:29:36Z</dcterms:modified>
</cp:coreProperties>
</file>