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57" r:id="rId5"/>
    <p:sldId id="273" r:id="rId6"/>
    <p:sldId id="269" r:id="rId7"/>
    <p:sldId id="259" r:id="rId8"/>
    <p:sldId id="274" r:id="rId9"/>
    <p:sldId id="263" r:id="rId10"/>
    <p:sldId id="265" r:id="rId11"/>
    <p:sldId id="266" r:id="rId12"/>
    <p:sldId id="268" r:id="rId13"/>
    <p:sldId id="267" r:id="rId14"/>
    <p:sldId id="261" r:id="rId15"/>
    <p:sldId id="262" r:id="rId16"/>
    <p:sldId id="275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60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A67FB-73EC-4784-B795-8BE17D467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CDF9D0-824A-49AA-9767-BC2408ECF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A55BEE-EB32-4608-96B6-65536D0F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4D0F0-DC75-4158-B955-0C95D10A0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92CBC-1470-410E-A75D-6048B40E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54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8E9EC2-2E1F-44F0-8B36-7CBBF24E3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2FF10D-6BF0-449E-993C-9CB03EEB2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8378C3-67A0-4DB0-81A5-3CA2BD93E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EC3308-7CD0-43E2-A2C1-A1A4A5850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3DCAD2-2760-4734-9A63-FFE87A76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32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FB4C79-1A1A-43A6-8C14-FFED0CD6C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BDFDBD-7FC8-4DFD-8B46-8EDBA20CF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594513-BF16-4921-9F2A-0F56ECED6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4BF228-7765-44DE-A1D0-F13FDF08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B7380A-6699-4447-A9C3-730599CAF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78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EC9C-68B8-4BBD-94CD-98A11B8F1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4CEBD0-1BBE-4EFD-974A-56F5E47A1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B54F64-C62F-407C-9167-CB5D64BF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8E82AE-F581-413A-B377-3537EC384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BFFBF-473F-44C0-A933-A2F14DD5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07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D0C0B8-CF4D-4F07-8330-042DFE8B9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BBA26C-7731-43E9-95A2-7F70B86EB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D98DCC-FA9B-4280-9D1A-2C61EB03F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65617D-4CF6-4564-B514-5C5983641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9BE476-3202-4DD4-A73C-BC5923AC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98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A66C4C-2691-42B9-9629-602BEB61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F232FF-D888-4298-B2FF-3692F91B0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74F958-BF11-4322-A7D6-E20C02D23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B8BDA7-68D4-496C-A75A-A59FFFDB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512F56-33E2-411C-B6A1-7781BC35D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1F99F2-EBA9-49DE-9683-6DC441C6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70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8AC8C5-AF9E-4681-ADA2-EA67EA00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F93530-E7DB-4E3A-A158-AA2C92380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E953B-E730-42C0-AA52-02D69BC6C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FFCE8A3-3F82-4828-8D1C-C85805C475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2B6C11E-0EC7-4E2A-9D62-F2900F4ED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AB84D14-D321-4FB0-93E3-A8A3A4ED9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13C4F81-62D1-4642-B1A7-71FD42BD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1DAF51A-184E-4F13-9AF6-56AC451F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25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17F9B-A16F-46C9-AB87-F807DBD3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14B365-5098-40EB-85C0-CBA3F6B1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BC9D1F-122F-4812-935A-97218877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3D64B06-E72D-43D0-848E-8CA7D44D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79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0CC13DD-6B34-4447-9E24-F28E3EA3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5CEF6E-6F4B-42D4-9343-2E7107731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E3AA27-BAB1-43CC-9C07-8B4E24119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53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063E4A-60BA-4A43-97DF-CA665A17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C65BD3-D1D5-4F81-8B52-168A4141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95F1D2-58B9-4452-9DF0-00FFD50EE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E4C11-12C2-4AFB-B942-55300BEC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0F0EF7-12D4-4A22-88F5-97D619BD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6F774C-E2C3-4438-BFE9-102A9B587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58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4B73F-F941-4228-B29C-E2A359EE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482A2C-3AA9-418F-B25D-FB796CDCD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329F02E-54CD-42D6-97F8-AD3B88329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4D9E64-B6AE-4CA1-9239-AC0496C7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CAEB40-8609-4339-8BCB-A9EB4EC0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33A8F3-6028-4426-A685-8E532417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68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F391C0A-E9B9-47D6-B956-C83EAE5B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1A4A91-CD71-47A1-93A3-82FB69BFE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240C6C-4213-416A-92AC-76C7D17E0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6D506-A483-44A0-A646-AFE7FD5FE9AD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E34019-1B49-4779-9A93-B12B73D6C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54FE08-8C47-4875-8016-3052EA6EF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3693-F15F-49FB-80DD-32A1BCCD9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52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17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209DB26-7A26-498C-9717-E726A9A7C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38" y="3002518"/>
            <a:ext cx="1343013" cy="7552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4FA6A0-F409-45E6-A465-8BD3E82A4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8" y="3123766"/>
            <a:ext cx="2857976" cy="19386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0B65857-1F92-4658-93B1-933A9BD6B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45" y="-452493"/>
            <a:ext cx="4516143" cy="3036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2A11CE-E18B-4321-9C45-E800B46EE0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84" y="3246015"/>
            <a:ext cx="1834320" cy="12442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0607164-2571-4A21-8D25-22D7DEFE4F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00" y="3920703"/>
            <a:ext cx="3173445" cy="21526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B5996AF-4C83-40CD-86DF-B7A22A2BE4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10" y="4532312"/>
            <a:ext cx="6737610" cy="3433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798531-FC89-46E1-AF86-384C7014CD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788" y="510010"/>
            <a:ext cx="2771775" cy="18801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97DB2E-28D6-4CAC-826D-628D7F1883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Blur radius="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29" y="-879076"/>
            <a:ext cx="4095655" cy="277817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30B8F53-1935-4024-ACA4-C86A06111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Analysis on Bandpass Calibration</a:t>
            </a:r>
            <a:b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for Tianlai Cylinder</a:t>
            </a:r>
            <a:endParaRPr lang="zh-CN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D58B4D3-B951-4691-A10D-475DB5C944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b="1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Jixia Li</a:t>
            </a:r>
          </a:p>
          <a:p>
            <a:r>
              <a:rPr lang="en-US" altLang="zh-CN" b="1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NAOC</a:t>
            </a:r>
          </a:p>
          <a:p>
            <a:r>
              <a:rPr lang="en-US" altLang="zh-CN" b="1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2022/8/29</a:t>
            </a:r>
            <a:endParaRPr lang="zh-CN" altLang="en-US" b="1" dirty="0">
              <a:ln w="0"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– Amplitude vs Frequency</a:t>
            </a:r>
            <a:endParaRPr lang="zh-CN" altLang="en-US" sz="3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C1758E-79B4-4735-B3D0-9A07951D2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896" y="996112"/>
            <a:ext cx="7743370" cy="529117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A3BD824-0E13-4EFB-A5BF-FDE76F027F6C}"/>
              </a:ext>
            </a:extLst>
          </p:cNvPr>
          <p:cNvSpPr txBox="1"/>
          <p:nvPr/>
        </p:nvSpPr>
        <p:spPr>
          <a:xfrm>
            <a:off x="5681989" y="6287286"/>
            <a:ext cx="521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171209, Cas A, A1Y-B2Y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C7822F51-AA73-413A-8D9A-95917E25B7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7734" y="996112"/>
                <a:ext cx="4014691" cy="407041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/>
                  <a:t>Step:</a:t>
                </a:r>
              </a:p>
              <a:p>
                <a:r>
                  <a:rPr lang="en-US" altLang="zh-CN" sz="2000" dirty="0"/>
                  <a:t>1. Find transit peak time;</a:t>
                </a:r>
              </a:p>
              <a:p>
                <a:r>
                  <a:rPr lang="en-US" altLang="zh-CN" sz="2000" dirty="0"/>
                  <a:t>2. Choose 5 integration time;</a:t>
                </a:r>
              </a:p>
              <a:p>
                <a:pPr lvl="1"/>
                <a:r>
                  <a:rPr lang="en-US" altLang="zh-CN" sz="1600" dirty="0"/>
                  <a:t>~ 20 seconds.</a:t>
                </a:r>
              </a:p>
              <a:p>
                <a:r>
                  <a:rPr lang="en-US" altLang="zh-CN" sz="2000" dirty="0"/>
                  <a:t>3. Calculate amplitude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en-US" altLang="zh-CN" sz="2000" dirty="0"/>
                  <a:t>;</a:t>
                </a:r>
              </a:p>
              <a:p>
                <a:r>
                  <a:rPr lang="en-US" altLang="zh-CN" sz="2000" dirty="0"/>
                  <a:t>4. Average over peak time;</a:t>
                </a:r>
              </a:p>
              <a:p>
                <a:r>
                  <a:rPr lang="en-US" altLang="zh-CN" sz="2000" dirty="0"/>
                  <a:t>5. Normalize to 1;</a:t>
                </a:r>
              </a:p>
              <a:p>
                <a:r>
                  <a:rPr lang="en-US" altLang="zh-CN" sz="2000" dirty="0"/>
                  <a:t>6. Repeat days and baselines.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C7822F51-AA73-413A-8D9A-95917E25B7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734" y="996112"/>
                <a:ext cx="4014691" cy="4070410"/>
              </a:xfrm>
              <a:blipFill>
                <a:blip r:embed="rId3"/>
                <a:stretch>
                  <a:fillRect l="-1366" t="-14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67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369332"/>
          </a:xfrm>
        </p:spPr>
        <p:txBody>
          <a:bodyPr>
            <a:normAutofit fontScale="90000"/>
          </a:bodyPr>
          <a:lstStyle/>
          <a:p>
            <a:r>
              <a:rPr lang="en-US" altLang="zh-CN" sz="2400" dirty="0"/>
              <a:t>Bandpass – Amplitude vs Frequency (more results)</a:t>
            </a:r>
            <a:endParaRPr lang="zh-CN" altLang="en-US" sz="24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571CB21-0E60-4463-8893-522E8FBDE1AA}"/>
              </a:ext>
            </a:extLst>
          </p:cNvPr>
          <p:cNvGrpSpPr>
            <a:grpSpLocks noChangeAspect="1"/>
          </p:cNvGrpSpPr>
          <p:nvPr/>
        </p:nvGrpSpPr>
        <p:grpSpPr>
          <a:xfrm>
            <a:off x="85729" y="473032"/>
            <a:ext cx="4598398" cy="3091396"/>
            <a:chOff x="0" y="369333"/>
            <a:chExt cx="5109328" cy="343488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77907F-BBCC-4463-9878-63E8E728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" y="369333"/>
              <a:ext cx="5109324" cy="343488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A3BD824-0E13-4EFB-A5BF-FDE76F027F6C}"/>
                </a:ext>
              </a:extLst>
            </p:cNvPr>
            <p:cNvSpPr txBox="1"/>
            <p:nvPr/>
          </p:nvSpPr>
          <p:spPr>
            <a:xfrm>
              <a:off x="0" y="369333"/>
              <a:ext cx="5109328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/>
                <a:t>171209_CasA_A10X-B13X</a:t>
              </a:r>
              <a:endParaRPr lang="zh-CN" altLang="en-US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7027A18-AD98-4BEC-8336-79D6D99E4E6B}"/>
              </a:ext>
            </a:extLst>
          </p:cNvPr>
          <p:cNvGrpSpPr>
            <a:grpSpLocks noChangeAspect="1"/>
          </p:cNvGrpSpPr>
          <p:nvPr/>
        </p:nvGrpSpPr>
        <p:grpSpPr>
          <a:xfrm>
            <a:off x="85729" y="3766604"/>
            <a:ext cx="4598398" cy="3091396"/>
            <a:chOff x="0" y="369333"/>
            <a:chExt cx="5109328" cy="343488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B8C4398-F332-4DA2-BB31-059CA57F5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67" y="369333"/>
              <a:ext cx="5063795" cy="3434885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05CCB42-92AF-49BC-B4BF-DD3429D5F33D}"/>
                </a:ext>
              </a:extLst>
            </p:cNvPr>
            <p:cNvSpPr txBox="1"/>
            <p:nvPr/>
          </p:nvSpPr>
          <p:spPr>
            <a:xfrm>
              <a:off x="0" y="369333"/>
              <a:ext cx="5109328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/>
                <a:t>171209_CygA_A10X-B13X</a:t>
              </a:r>
              <a:endParaRPr lang="zh-CN" altLang="en-US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D4605B1-F8EC-4662-9D72-201E4E82AC95}"/>
              </a:ext>
            </a:extLst>
          </p:cNvPr>
          <p:cNvGrpSpPr>
            <a:grpSpLocks noChangeAspect="1"/>
          </p:cNvGrpSpPr>
          <p:nvPr/>
        </p:nvGrpSpPr>
        <p:grpSpPr>
          <a:xfrm>
            <a:off x="4714879" y="473032"/>
            <a:ext cx="4598398" cy="3091396"/>
            <a:chOff x="0" y="369333"/>
            <a:chExt cx="5109328" cy="343488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790CA4B-F827-4933-AF64-5AD1B23FA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" y="369333"/>
              <a:ext cx="5109324" cy="3434885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FF69704-E33F-4538-9DB6-1860406DAD48}"/>
                </a:ext>
              </a:extLst>
            </p:cNvPr>
            <p:cNvSpPr txBox="1"/>
            <p:nvPr/>
          </p:nvSpPr>
          <p:spPr>
            <a:xfrm>
              <a:off x="0" y="369333"/>
              <a:ext cx="5109328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/>
                <a:t>171209_CasA_B21Y-C25Y</a:t>
              </a:r>
              <a:endParaRPr lang="zh-CN" altLang="en-US" dirty="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DADAEFF-B64B-490B-A07C-7D724A6549C8}"/>
              </a:ext>
            </a:extLst>
          </p:cNvPr>
          <p:cNvGrpSpPr>
            <a:grpSpLocks noChangeAspect="1"/>
          </p:cNvGrpSpPr>
          <p:nvPr/>
        </p:nvGrpSpPr>
        <p:grpSpPr>
          <a:xfrm>
            <a:off x="4714879" y="3766604"/>
            <a:ext cx="4598398" cy="3091396"/>
            <a:chOff x="0" y="369333"/>
            <a:chExt cx="5109328" cy="343488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9DAF96D-95DF-4AE7-BE31-65C84CF75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767" y="369333"/>
              <a:ext cx="5063795" cy="3434885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A02FFD6-D377-4BE6-A8E5-BD86011038E6}"/>
                </a:ext>
              </a:extLst>
            </p:cNvPr>
            <p:cNvSpPr txBox="1"/>
            <p:nvPr/>
          </p:nvSpPr>
          <p:spPr>
            <a:xfrm>
              <a:off x="0" y="369333"/>
              <a:ext cx="5109328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dirty="0"/>
                <a:t>171209_CygA_B21Y-C25Y</a:t>
              </a:r>
              <a:endParaRPr lang="zh-CN" altLang="en-US" dirty="0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71B6244-E194-4622-B1D8-A517D74D9CA9}"/>
              </a:ext>
            </a:extLst>
          </p:cNvPr>
          <p:cNvSpPr txBox="1"/>
          <p:nvPr/>
        </p:nvSpPr>
        <p:spPr>
          <a:xfrm>
            <a:off x="9458324" y="3975411"/>
            <a:ext cx="2466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Conclusion 2:</a:t>
            </a:r>
          </a:p>
          <a:p>
            <a:r>
              <a:rPr lang="en-US" altLang="zh-CN" dirty="0"/>
              <a:t>Sun contamination is serious.</a:t>
            </a:r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6A010723-0B18-49F2-90DD-E27D106D72F0}"/>
              </a:ext>
            </a:extLst>
          </p:cNvPr>
          <p:cNvSpPr/>
          <p:nvPr/>
        </p:nvSpPr>
        <p:spPr>
          <a:xfrm>
            <a:off x="9458324" y="4941890"/>
            <a:ext cx="638175" cy="600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27178A2-9D68-4FB2-B581-67A70F63E23D}"/>
              </a:ext>
            </a:extLst>
          </p:cNvPr>
          <p:cNvSpPr txBox="1"/>
          <p:nvPr/>
        </p:nvSpPr>
        <p:spPr>
          <a:xfrm>
            <a:off x="9458324" y="5585113"/>
            <a:ext cx="260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Use data when bright sources transit at night.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24A64F3-37DF-4709-9DE4-CE1DA909E297}"/>
              </a:ext>
            </a:extLst>
          </p:cNvPr>
          <p:cNvSpPr txBox="1"/>
          <p:nvPr/>
        </p:nvSpPr>
        <p:spPr>
          <a:xfrm>
            <a:off x="9458324" y="750359"/>
            <a:ext cx="2466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Conclusion 1:</a:t>
            </a:r>
          </a:p>
          <a:p>
            <a:r>
              <a:rPr lang="en-US" altLang="zh-CN" dirty="0"/>
              <a:t>Bandpass is stable over days.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EB1BAB3-4258-49FA-A7F6-FC50F2C6094A}"/>
              </a:ext>
            </a:extLst>
          </p:cNvPr>
          <p:cNvSpPr txBox="1"/>
          <p:nvPr/>
        </p:nvSpPr>
        <p:spPr>
          <a:xfrm>
            <a:off x="9458324" y="2341034"/>
            <a:ext cx="231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Can average bandpass over days.</a:t>
            </a:r>
            <a:endParaRPr lang="zh-CN" altLang="en-US" dirty="0"/>
          </a:p>
        </p:txBody>
      </p:sp>
      <p:sp>
        <p:nvSpPr>
          <p:cNvPr id="26" name="箭头: 下 25">
            <a:extLst>
              <a:ext uri="{FF2B5EF4-FFF2-40B4-BE49-F238E27FC236}">
                <a16:creationId xmlns:a16="http://schemas.microsoft.com/office/drawing/2014/main" id="{CF6D70C7-2B92-487E-AC18-D3BD77F79202}"/>
              </a:ext>
            </a:extLst>
          </p:cNvPr>
          <p:cNvSpPr/>
          <p:nvPr/>
        </p:nvSpPr>
        <p:spPr>
          <a:xfrm>
            <a:off x="9458324" y="1707324"/>
            <a:ext cx="638175" cy="600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51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Analysis on Sources</a:t>
            </a:r>
            <a:endParaRPr lang="zh-CN" altLang="en-US" sz="36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8181CA0-6035-4063-AB87-395AE515B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6580" y="3753605"/>
            <a:ext cx="4576581" cy="3104394"/>
          </a:xfr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92EA31C1-4185-4293-974E-1D7765FC4A10}"/>
              </a:ext>
            </a:extLst>
          </p:cNvPr>
          <p:cNvGrpSpPr/>
          <p:nvPr/>
        </p:nvGrpSpPr>
        <p:grpSpPr>
          <a:xfrm>
            <a:off x="0" y="3753606"/>
            <a:ext cx="4576581" cy="3104394"/>
            <a:chOff x="0" y="3753606"/>
            <a:chExt cx="4576581" cy="31043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901F9DB-060B-44F1-85F8-319E4DAE3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753606"/>
              <a:ext cx="4576581" cy="310439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FC8C6AA-4F99-4D60-AD09-CEC2F6D733AB}"/>
                </a:ext>
              </a:extLst>
            </p:cNvPr>
            <p:cNvSpPr txBox="1"/>
            <p:nvPr/>
          </p:nvSpPr>
          <p:spPr>
            <a:xfrm>
              <a:off x="1222132" y="6227838"/>
              <a:ext cx="2132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171209_B11X_C33X</a:t>
              </a:r>
              <a:endParaRPr lang="zh-CN" altLang="en-US" dirty="0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F63A860-13E4-47EC-9F91-4E1C174C7E89}"/>
              </a:ext>
            </a:extLst>
          </p:cNvPr>
          <p:cNvSpPr txBox="1"/>
          <p:nvPr/>
        </p:nvSpPr>
        <p:spPr>
          <a:xfrm>
            <a:off x="5805125" y="6227838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171209_B21Y_C25Y</a:t>
            </a:r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4A89DD2-B029-4EC2-A89A-C2465D504468}"/>
              </a:ext>
            </a:extLst>
          </p:cNvPr>
          <p:cNvGrpSpPr/>
          <p:nvPr/>
        </p:nvGrpSpPr>
        <p:grpSpPr>
          <a:xfrm>
            <a:off x="4576581" y="649212"/>
            <a:ext cx="4576581" cy="3104394"/>
            <a:chOff x="4576581" y="649212"/>
            <a:chExt cx="4576581" cy="310439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BE1B7F4-ABBE-4872-8B58-C06B8E21F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581" y="649212"/>
              <a:ext cx="4576581" cy="310439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D625E1F-BBA0-47D9-943E-6B3CBD41D2B7}"/>
                </a:ext>
              </a:extLst>
            </p:cNvPr>
            <p:cNvSpPr txBox="1"/>
            <p:nvPr/>
          </p:nvSpPr>
          <p:spPr>
            <a:xfrm>
              <a:off x="5924547" y="3103638"/>
              <a:ext cx="1880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171209_A1Y_B2Y</a:t>
              </a:r>
              <a:endParaRPr lang="zh-CN" altLang="en-US" dirty="0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79D79C8-CE11-473A-BE49-74004321CA29}"/>
              </a:ext>
            </a:extLst>
          </p:cNvPr>
          <p:cNvGrpSpPr/>
          <p:nvPr/>
        </p:nvGrpSpPr>
        <p:grpSpPr>
          <a:xfrm>
            <a:off x="47625" y="649212"/>
            <a:ext cx="4576581" cy="3104394"/>
            <a:chOff x="47625" y="649212"/>
            <a:chExt cx="4576581" cy="310439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A4A042E-3B09-4929-A316-4C08CC10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625" y="649212"/>
              <a:ext cx="4576581" cy="310439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DB93515-038E-4374-8826-654C6426C81B}"/>
                </a:ext>
              </a:extLst>
            </p:cNvPr>
            <p:cNvSpPr txBox="1"/>
            <p:nvPr/>
          </p:nvSpPr>
          <p:spPr>
            <a:xfrm>
              <a:off x="1267353" y="3103638"/>
              <a:ext cx="2137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171209_A10X_B13X</a:t>
              </a:r>
              <a:endParaRPr lang="zh-CN" altLang="en-US" dirty="0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979BD0B6-C136-4DD2-AA00-C20D20A34F2C}"/>
              </a:ext>
            </a:extLst>
          </p:cNvPr>
          <p:cNvSpPr txBox="1"/>
          <p:nvPr/>
        </p:nvSpPr>
        <p:spPr>
          <a:xfrm>
            <a:off x="9423663" y="2965894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Cas A, Taurus A</a:t>
            </a:r>
          </a:p>
          <a:p>
            <a:r>
              <a:rPr lang="en-US" altLang="zh-CN" dirty="0"/>
              <a:t>Inconsistent bandpass</a:t>
            </a:r>
            <a:endParaRPr lang="zh-CN" altLang="en-US" dirty="0"/>
          </a:p>
        </p:txBody>
      </p:sp>
      <p:graphicFrame>
        <p:nvGraphicFramePr>
          <p:cNvPr id="20" name="表格 20">
            <a:extLst>
              <a:ext uri="{FF2B5EF4-FFF2-40B4-BE49-F238E27FC236}">
                <a16:creationId xmlns:a16="http://schemas.microsoft.com/office/drawing/2014/main" id="{2F5F0B97-4B9D-4406-9258-CD3447C3D1CE}"/>
              </a:ext>
            </a:extLst>
          </p:cNvPr>
          <p:cNvGraphicFramePr>
            <a:graphicFrameLocks noGrp="1"/>
          </p:cNvGraphicFramePr>
          <p:nvPr/>
        </p:nvGraphicFramePr>
        <p:xfrm>
          <a:off x="9210674" y="669017"/>
          <a:ext cx="290512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375">
                  <a:extLst>
                    <a:ext uri="{9D8B030D-6E8A-4147-A177-3AD203B41FA5}">
                      <a16:colId xmlns:a16="http://schemas.microsoft.com/office/drawing/2014/main" val="1837774733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3242688318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3275968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Src</a:t>
                      </a:r>
                      <a:r>
                        <a:rPr lang="en-US" altLang="zh-CN" dirty="0"/>
                        <a:t>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Z.A.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Sun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467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Cas A</a:t>
                      </a:r>
                      <a:endParaRPr lang="zh-CN" altLang="en-US" dirty="0">
                        <a:solidFill>
                          <a:schemeClr val="accent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N14.7</a:t>
                      </a:r>
                      <a:endParaRPr lang="zh-CN" alt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No</a:t>
                      </a:r>
                      <a:endParaRPr lang="zh-CN" alt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937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B05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Tau A</a:t>
                      </a:r>
                      <a:endParaRPr lang="zh-CN" altLang="en-US" dirty="0">
                        <a:solidFill>
                          <a:srgbClr val="00B05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B050"/>
                          </a:solidFill>
                        </a:rPr>
                        <a:t>S22.15</a:t>
                      </a:r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B050"/>
                          </a:solidFill>
                        </a:rPr>
                        <a:t>No</a:t>
                      </a:r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131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860D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Cyg A</a:t>
                      </a:r>
                      <a:endParaRPr lang="zh-CN" altLang="en-US" dirty="0">
                        <a:solidFill>
                          <a:srgbClr val="FF860D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860D"/>
                          </a:solidFill>
                        </a:rPr>
                        <a:t>S3.4</a:t>
                      </a:r>
                      <a:endParaRPr lang="zh-CN" altLang="en-US" dirty="0">
                        <a:solidFill>
                          <a:srgbClr val="FF860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860D"/>
                          </a:solidFill>
                        </a:rPr>
                        <a:t>Yes</a:t>
                      </a:r>
                      <a:endParaRPr lang="zh-CN" altLang="en-US" dirty="0">
                        <a:solidFill>
                          <a:srgbClr val="FF860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14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solidFill>
                            <a:srgbClr val="C0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Vir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A</a:t>
                      </a:r>
                      <a:endParaRPr lang="zh-CN" altLang="en-US" dirty="0">
                        <a:solidFill>
                          <a:srgbClr val="C00000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S31.8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C00000"/>
                          </a:solidFill>
                        </a:rPr>
                        <a:t>Yes</a:t>
                      </a:r>
                      <a:endParaRPr lang="zh-CN" alt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527957"/>
                  </a:ext>
                </a:extLst>
              </a:tr>
            </a:tbl>
          </a:graphicData>
        </a:graphic>
      </p:graphicFrame>
      <p:sp>
        <p:nvSpPr>
          <p:cNvPr id="21" name="箭头: 下 20">
            <a:extLst>
              <a:ext uri="{FF2B5EF4-FFF2-40B4-BE49-F238E27FC236}">
                <a16:creationId xmlns:a16="http://schemas.microsoft.com/office/drawing/2014/main" id="{DF80FF20-0A0D-43B0-AACF-29F23F2FDD34}"/>
              </a:ext>
            </a:extLst>
          </p:cNvPr>
          <p:cNvSpPr/>
          <p:nvPr/>
        </p:nvSpPr>
        <p:spPr>
          <a:xfrm>
            <a:off x="10291760" y="3731736"/>
            <a:ext cx="638175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9802BA7-252C-42CA-AFD1-A392995A9A4B}"/>
              </a:ext>
            </a:extLst>
          </p:cNvPr>
          <p:cNvSpPr txBox="1"/>
          <p:nvPr/>
        </p:nvSpPr>
        <p:spPr>
          <a:xfrm>
            <a:off x="9466524" y="4577456"/>
            <a:ext cx="2288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Sources of different declinations results in different </a:t>
            </a:r>
            <a:r>
              <a:rPr lang="en-US" altLang="zh-CN" dirty="0" err="1"/>
              <a:t>bandpasses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C3D299-57FB-4597-8075-864D7D763873}"/>
              </a:ext>
            </a:extLst>
          </p:cNvPr>
          <p:cNvSpPr txBox="1"/>
          <p:nvPr/>
        </p:nvSpPr>
        <p:spPr>
          <a:xfrm>
            <a:off x="9477363" y="5955244"/>
            <a:ext cx="250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Is Taurus A too faint?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10494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Analysis on Sources</a:t>
            </a:r>
            <a:endParaRPr lang="zh-CN" altLang="en-US" sz="36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8181CA0-6035-4063-AB87-395AE515B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6580" y="3753605"/>
            <a:ext cx="4576581" cy="3104394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92EA31C1-4185-4293-974E-1D7765FC4A10}"/>
              </a:ext>
            </a:extLst>
          </p:cNvPr>
          <p:cNvGrpSpPr/>
          <p:nvPr/>
        </p:nvGrpSpPr>
        <p:grpSpPr>
          <a:xfrm>
            <a:off x="0" y="3753606"/>
            <a:ext cx="4576581" cy="3104394"/>
            <a:chOff x="0" y="3753606"/>
            <a:chExt cx="4576581" cy="31043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901F9DB-060B-44F1-85F8-319E4DAE3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753606"/>
              <a:ext cx="4576581" cy="310439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FC8C6AA-4F99-4D60-AD09-CEC2F6D733AB}"/>
                </a:ext>
              </a:extLst>
            </p:cNvPr>
            <p:cNvSpPr txBox="1"/>
            <p:nvPr/>
          </p:nvSpPr>
          <p:spPr>
            <a:xfrm>
              <a:off x="1222132" y="6227838"/>
              <a:ext cx="2132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160927_B11X_C25X</a:t>
              </a:r>
              <a:endParaRPr lang="zh-CN" altLang="en-US" dirty="0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F63A860-13E4-47EC-9F91-4E1C174C7E89}"/>
              </a:ext>
            </a:extLst>
          </p:cNvPr>
          <p:cNvSpPr txBox="1"/>
          <p:nvPr/>
        </p:nvSpPr>
        <p:spPr>
          <a:xfrm>
            <a:off x="5795504" y="6227838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altLang="zh-CN" dirty="0"/>
              <a:t>160927_A15Y_C17Y</a:t>
            </a:r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4A89DD2-B029-4EC2-A89A-C2465D504468}"/>
              </a:ext>
            </a:extLst>
          </p:cNvPr>
          <p:cNvGrpSpPr/>
          <p:nvPr/>
        </p:nvGrpSpPr>
        <p:grpSpPr>
          <a:xfrm>
            <a:off x="4576581" y="649212"/>
            <a:ext cx="4576581" cy="3104394"/>
            <a:chOff x="4576581" y="649212"/>
            <a:chExt cx="4576581" cy="310439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BE1B7F4-ABBE-4872-8B58-C06B8E21F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581" y="649212"/>
              <a:ext cx="4576581" cy="310439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D625E1F-BBA0-47D9-943E-6B3CBD41D2B7}"/>
                </a:ext>
              </a:extLst>
            </p:cNvPr>
            <p:cNvSpPr txBox="1"/>
            <p:nvPr/>
          </p:nvSpPr>
          <p:spPr>
            <a:xfrm>
              <a:off x="5924547" y="3123444"/>
              <a:ext cx="1880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160927_A1Y_B2Y</a:t>
              </a:r>
              <a:endParaRPr lang="zh-CN" altLang="en-US" dirty="0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79D79C8-CE11-473A-BE49-74004321CA29}"/>
              </a:ext>
            </a:extLst>
          </p:cNvPr>
          <p:cNvGrpSpPr/>
          <p:nvPr/>
        </p:nvGrpSpPr>
        <p:grpSpPr>
          <a:xfrm>
            <a:off x="47625" y="649212"/>
            <a:ext cx="4576581" cy="3104394"/>
            <a:chOff x="47625" y="649212"/>
            <a:chExt cx="4576581" cy="310439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A4A042E-3B09-4929-A316-4C08CC10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625" y="649212"/>
              <a:ext cx="4576581" cy="310439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DB93515-038E-4374-8826-654C6426C81B}"/>
                </a:ext>
              </a:extLst>
            </p:cNvPr>
            <p:cNvSpPr txBox="1"/>
            <p:nvPr/>
          </p:nvSpPr>
          <p:spPr>
            <a:xfrm>
              <a:off x="1267353" y="3123444"/>
              <a:ext cx="2137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160927_A10X_B13X</a:t>
              </a:r>
              <a:endParaRPr lang="zh-CN" altLang="en-US" dirty="0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979BD0B6-C136-4DD2-AA00-C20D20A34F2C}"/>
              </a:ext>
            </a:extLst>
          </p:cNvPr>
          <p:cNvSpPr txBox="1"/>
          <p:nvPr/>
        </p:nvSpPr>
        <p:spPr>
          <a:xfrm>
            <a:off x="9423663" y="2965894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Cas A, Cyg A</a:t>
            </a:r>
          </a:p>
          <a:p>
            <a:r>
              <a:rPr lang="en-US" altLang="zh-CN" dirty="0"/>
              <a:t>Inconsistent bandpass</a:t>
            </a:r>
            <a:endParaRPr lang="zh-CN" altLang="en-US" dirty="0"/>
          </a:p>
        </p:txBody>
      </p:sp>
      <p:graphicFrame>
        <p:nvGraphicFramePr>
          <p:cNvPr id="20" name="表格 20">
            <a:extLst>
              <a:ext uri="{FF2B5EF4-FFF2-40B4-BE49-F238E27FC236}">
                <a16:creationId xmlns:a16="http://schemas.microsoft.com/office/drawing/2014/main" id="{2F5F0B97-4B9D-4406-9258-CD3447C3D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828861"/>
              </p:ext>
            </p:extLst>
          </p:nvPr>
        </p:nvGraphicFramePr>
        <p:xfrm>
          <a:off x="9210674" y="669017"/>
          <a:ext cx="290512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375">
                  <a:extLst>
                    <a:ext uri="{9D8B030D-6E8A-4147-A177-3AD203B41FA5}">
                      <a16:colId xmlns:a16="http://schemas.microsoft.com/office/drawing/2014/main" val="1837774733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3242688318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3275968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Src</a:t>
                      </a:r>
                      <a:r>
                        <a:rPr lang="en-US" altLang="zh-CN" dirty="0"/>
                        <a:t>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Z.A.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Sun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467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Cas A</a:t>
                      </a:r>
                      <a:endParaRPr lang="zh-CN" altLang="en-US" dirty="0">
                        <a:solidFill>
                          <a:schemeClr val="accent1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N14.7</a:t>
                      </a:r>
                      <a:endParaRPr lang="zh-CN" alt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No</a:t>
                      </a:r>
                      <a:endParaRPr lang="zh-CN" alt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937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860D"/>
                          </a:solidFill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Cyg A</a:t>
                      </a:r>
                      <a:endParaRPr lang="zh-CN" altLang="en-US" dirty="0">
                        <a:solidFill>
                          <a:srgbClr val="FF860D"/>
                        </a:solidFill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860D"/>
                          </a:solidFill>
                        </a:rPr>
                        <a:t>S3.4</a:t>
                      </a:r>
                      <a:endParaRPr lang="zh-CN" altLang="en-US" dirty="0">
                        <a:solidFill>
                          <a:srgbClr val="FF860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860D"/>
                          </a:solidFill>
                        </a:rPr>
                        <a:t>No</a:t>
                      </a:r>
                      <a:endParaRPr lang="zh-CN" altLang="en-US" dirty="0">
                        <a:solidFill>
                          <a:srgbClr val="FF860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131346"/>
                  </a:ext>
                </a:extLst>
              </a:tr>
            </a:tbl>
          </a:graphicData>
        </a:graphic>
      </p:graphicFrame>
      <p:sp>
        <p:nvSpPr>
          <p:cNvPr id="21" name="箭头: 下 20">
            <a:extLst>
              <a:ext uri="{FF2B5EF4-FFF2-40B4-BE49-F238E27FC236}">
                <a16:creationId xmlns:a16="http://schemas.microsoft.com/office/drawing/2014/main" id="{DF80FF20-0A0D-43B0-AACF-29F23F2FDD34}"/>
              </a:ext>
            </a:extLst>
          </p:cNvPr>
          <p:cNvSpPr/>
          <p:nvPr/>
        </p:nvSpPr>
        <p:spPr>
          <a:xfrm>
            <a:off x="10291760" y="3731736"/>
            <a:ext cx="638175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9802BA7-252C-42CA-AFD1-A392995A9A4B}"/>
              </a:ext>
            </a:extLst>
          </p:cNvPr>
          <p:cNvSpPr txBox="1"/>
          <p:nvPr/>
        </p:nvSpPr>
        <p:spPr>
          <a:xfrm>
            <a:off x="9466524" y="4577456"/>
            <a:ext cx="2288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Conclusion 3:</a:t>
            </a:r>
          </a:p>
          <a:p>
            <a:r>
              <a:rPr lang="en-US" altLang="zh-CN" dirty="0"/>
              <a:t>Sources of different declinations results in different </a:t>
            </a:r>
            <a:r>
              <a:rPr lang="en-US" altLang="zh-CN" dirty="0" err="1"/>
              <a:t>bandpasses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5706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Analysis on Time</a:t>
            </a:r>
            <a:endParaRPr lang="zh-CN" altLang="en-US" sz="3600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5FDCA136-34D9-4837-856D-925C3C403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6581" y="679403"/>
            <a:ext cx="4576581" cy="3104394"/>
          </a:xfr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A0769ED-54CF-4CF3-A7B6-8260C510F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606"/>
            <a:ext cx="4576581" cy="31043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AACA1F-3F28-4E1F-9287-142B00F3A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79403"/>
            <a:ext cx="4576581" cy="31043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869E04-FD8D-4EC1-A9F0-B8866A52E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6581" y="3753606"/>
            <a:ext cx="4576581" cy="310439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5EC0C04-C856-4C28-8E1F-7CE95905D433}"/>
              </a:ext>
            </a:extLst>
          </p:cNvPr>
          <p:cNvSpPr txBox="1"/>
          <p:nvPr/>
        </p:nvSpPr>
        <p:spPr>
          <a:xfrm>
            <a:off x="9460522" y="755781"/>
            <a:ext cx="2567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Each curve is an averaged bandpass in its days’ observation.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CC4562E-E201-4DC7-9B1A-6C06001B3A3D}"/>
              </a:ext>
            </a:extLst>
          </p:cNvPr>
          <p:cNvSpPr txBox="1"/>
          <p:nvPr/>
        </p:nvSpPr>
        <p:spPr>
          <a:xfrm>
            <a:off x="9388903" y="2967335"/>
            <a:ext cx="2567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Conclusion 4:</a:t>
            </a:r>
          </a:p>
          <a:p>
            <a:r>
              <a:rPr lang="en-US" altLang="zh-CN" dirty="0"/>
              <a:t>Bandpass is not stable over 3 weeks.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2563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Conclusions/problems for Bandpass Calibration</a:t>
            </a:r>
            <a:endParaRPr lang="zh-CN" altLang="en-US" sz="3600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047F6237-6B27-4A00-AB7C-12025B8A1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34" y="929886"/>
            <a:ext cx="11954069" cy="238087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Bright sources </a:t>
            </a:r>
            <a:r>
              <a:rPr lang="en-US" altLang="zh-CN" sz="2400" dirty="0">
                <a:sym typeface="Wingdings" panose="05000000000000000000" pitchFamily="2" charset="2"/>
              </a:rPr>
              <a:t> Not enough, but BP is stable over days  Average over days’ observation, but not weeks.</a:t>
            </a:r>
            <a:endParaRPr lang="en-US" altLang="zh-CN" sz="2400" dirty="0"/>
          </a:p>
          <a:p>
            <a:r>
              <a:rPr lang="en-US" altLang="zh-CN" sz="2400" dirty="0"/>
              <a:t>Sun contamination is serious </a:t>
            </a:r>
            <a:r>
              <a:rPr lang="en-US" altLang="zh-CN" sz="2400" dirty="0">
                <a:sym typeface="Wingdings" panose="05000000000000000000" pitchFamily="2" charset="2"/>
              </a:rPr>
              <a:t> only use night transit sources.</a:t>
            </a:r>
          </a:p>
          <a:p>
            <a:r>
              <a:rPr lang="en-US" altLang="zh-CN" sz="2400" dirty="0" err="1"/>
              <a:t>Bandpasses</a:t>
            </a:r>
            <a:r>
              <a:rPr lang="en-US" altLang="zh-CN" sz="2400" dirty="0"/>
              <a:t> are different for sources at different declinations </a:t>
            </a:r>
            <a:r>
              <a:rPr lang="en-US" altLang="zh-CN" sz="2400" dirty="0">
                <a:sym typeface="Wingdings" panose="05000000000000000000" pitchFamily="2" charset="2"/>
              </a:rPr>
              <a:t> How to obtain </a:t>
            </a:r>
            <a:r>
              <a:rPr lang="en-US" altLang="zh-CN" sz="2400" dirty="0" err="1">
                <a:sym typeface="Wingdings" panose="05000000000000000000" pitchFamily="2" charset="2"/>
              </a:rPr>
              <a:t>bandpasses</a:t>
            </a:r>
            <a:r>
              <a:rPr lang="en-US" altLang="zh-CN" sz="2400" dirty="0">
                <a:sym typeface="Wingdings" panose="05000000000000000000" pitchFamily="2" charset="2"/>
              </a:rPr>
              <a:t>?</a:t>
            </a:r>
            <a:endParaRPr lang="en-US" altLang="zh-CN" sz="2400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91DA1A3B-40CA-4C76-B21D-8D2A8FE82367}"/>
              </a:ext>
            </a:extLst>
          </p:cNvPr>
          <p:cNvSpPr txBox="1">
            <a:spLocks/>
          </p:cNvSpPr>
          <p:nvPr/>
        </p:nvSpPr>
        <p:spPr>
          <a:xfrm>
            <a:off x="147734" y="4000501"/>
            <a:ext cx="11954069" cy="285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Next work:</a:t>
            </a:r>
          </a:p>
          <a:p>
            <a:r>
              <a:rPr lang="en-US" altLang="zh-CN" sz="2400" dirty="0" err="1"/>
              <a:t>Bandpasses</a:t>
            </a:r>
            <a:r>
              <a:rPr lang="en-US" altLang="zh-CN" sz="2400" dirty="0"/>
              <a:t> vs declinations:</a:t>
            </a:r>
          </a:p>
          <a:p>
            <a:pPr lvl="1"/>
            <a:r>
              <a:rPr lang="en-US" altLang="zh-CN" sz="2000" dirty="0"/>
              <a:t>Drone experiment?</a:t>
            </a:r>
          </a:p>
          <a:p>
            <a:pPr lvl="1"/>
            <a:r>
              <a:rPr lang="en-US" altLang="zh-CN" sz="2000" dirty="0"/>
              <a:t>EM simulation?</a:t>
            </a:r>
          </a:p>
          <a:p>
            <a:r>
              <a:rPr lang="en-US" altLang="zh-CN" sz="2400" dirty="0"/>
              <a:t>Analysis on phase.</a:t>
            </a:r>
          </a:p>
        </p:txBody>
      </p:sp>
    </p:spTree>
    <p:extLst>
      <p:ext uri="{BB962C8B-B14F-4D97-AF65-F5344CB8AC3E}">
        <p14:creationId xmlns:p14="http://schemas.microsoft.com/office/powerpoint/2010/main" val="379292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Conclusions/problems for Bandpass Calibration</a:t>
            </a:r>
            <a:endParaRPr lang="zh-CN" altLang="en-US" sz="3600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047F6237-6B27-4A00-AB7C-12025B8A1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34" y="929886"/>
            <a:ext cx="11954069" cy="238087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Bright sources </a:t>
            </a:r>
            <a:r>
              <a:rPr lang="en-US" altLang="zh-CN" sz="2400" dirty="0">
                <a:sym typeface="Wingdings" panose="05000000000000000000" pitchFamily="2" charset="2"/>
              </a:rPr>
              <a:t> Not enough, but BP is stable over days  Average over days’ observation, but not weeks.</a:t>
            </a:r>
            <a:endParaRPr lang="en-US" altLang="zh-CN" sz="2400" dirty="0"/>
          </a:p>
          <a:p>
            <a:r>
              <a:rPr lang="en-US" altLang="zh-CN" sz="2400" dirty="0"/>
              <a:t>Sun contamination is serious </a:t>
            </a:r>
            <a:r>
              <a:rPr lang="en-US" altLang="zh-CN" sz="2400" dirty="0">
                <a:sym typeface="Wingdings" panose="05000000000000000000" pitchFamily="2" charset="2"/>
              </a:rPr>
              <a:t> only use night transit sources.</a:t>
            </a:r>
          </a:p>
          <a:p>
            <a:r>
              <a:rPr lang="en-US" altLang="zh-CN" sz="2400" dirty="0" err="1"/>
              <a:t>Bandpasses</a:t>
            </a:r>
            <a:r>
              <a:rPr lang="en-US" altLang="zh-CN" sz="2400" dirty="0"/>
              <a:t> are different for sources at different declinations </a:t>
            </a:r>
            <a:r>
              <a:rPr lang="en-US" altLang="zh-CN" sz="2400" dirty="0">
                <a:sym typeface="Wingdings" panose="05000000000000000000" pitchFamily="2" charset="2"/>
              </a:rPr>
              <a:t> How to obtain </a:t>
            </a:r>
            <a:r>
              <a:rPr lang="en-US" altLang="zh-CN" sz="2400" dirty="0" err="1">
                <a:sym typeface="Wingdings" panose="05000000000000000000" pitchFamily="2" charset="2"/>
              </a:rPr>
              <a:t>bandpasses</a:t>
            </a:r>
            <a:r>
              <a:rPr lang="en-US" altLang="zh-CN" sz="2400" dirty="0">
                <a:sym typeface="Wingdings" panose="05000000000000000000" pitchFamily="2" charset="2"/>
              </a:rPr>
              <a:t>?</a:t>
            </a:r>
            <a:endParaRPr lang="en-US" altLang="zh-CN" sz="2400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91DA1A3B-40CA-4C76-B21D-8D2A8FE82367}"/>
              </a:ext>
            </a:extLst>
          </p:cNvPr>
          <p:cNvSpPr txBox="1">
            <a:spLocks/>
          </p:cNvSpPr>
          <p:nvPr/>
        </p:nvSpPr>
        <p:spPr>
          <a:xfrm>
            <a:off x="147734" y="4000501"/>
            <a:ext cx="11954069" cy="285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Next work:</a:t>
            </a:r>
          </a:p>
          <a:p>
            <a:r>
              <a:rPr lang="en-US" altLang="zh-CN" sz="2400" dirty="0" err="1"/>
              <a:t>Bandpasses</a:t>
            </a:r>
            <a:r>
              <a:rPr lang="en-US" altLang="zh-CN" sz="2400" dirty="0"/>
              <a:t> vs declinations:</a:t>
            </a:r>
          </a:p>
          <a:p>
            <a:pPr lvl="1"/>
            <a:r>
              <a:rPr lang="en-US" altLang="zh-CN" sz="2000" dirty="0"/>
              <a:t>Drone experiment?</a:t>
            </a:r>
          </a:p>
          <a:p>
            <a:pPr lvl="1"/>
            <a:r>
              <a:rPr lang="en-US" altLang="zh-CN" sz="2000" dirty="0"/>
              <a:t>EM simulation?</a:t>
            </a:r>
          </a:p>
          <a:p>
            <a:r>
              <a:rPr lang="en-US" altLang="zh-CN" sz="2400" dirty="0"/>
              <a:t>Analysis on phase.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9C11A83-B662-40AB-A6F5-EBC8684550C1}"/>
              </a:ext>
            </a:extLst>
          </p:cNvPr>
          <p:cNvSpPr txBox="1"/>
          <p:nvPr/>
        </p:nvSpPr>
        <p:spPr>
          <a:xfrm>
            <a:off x="6486525" y="4562475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0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Calibration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F52F11-EB55-4BE8-8F77-9DBB78A8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34" y="929886"/>
            <a:ext cx="11954069" cy="5349616"/>
          </a:xfrm>
        </p:spPr>
        <p:txBody>
          <a:bodyPr>
            <a:normAutofit/>
          </a:bodyPr>
          <a:lstStyle/>
          <a:p>
            <a:r>
              <a:rPr lang="en-US" altLang="zh-CN" dirty="0"/>
              <a:t>Smooth frequency is important for foreground removal.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541BF7-D0BD-4CA7-99C2-88C228A5E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59" y="1459372"/>
            <a:ext cx="4524460" cy="269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C61EAF-177D-415D-9399-9C39239CA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8686"/>
            <a:ext cx="4524460" cy="269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40CB5F-5259-4287-90CB-F72E95F4B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59" y="4158686"/>
            <a:ext cx="4524460" cy="269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BD1EC9-C14F-4E7C-AF70-AFF508D99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9372"/>
            <a:ext cx="4524460" cy="26993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9C8D046-F054-4BA2-81E3-18BCB177C3F4}"/>
              </a:ext>
            </a:extLst>
          </p:cNvPr>
          <p:cNvSpPr txBox="1"/>
          <p:nvPr/>
        </p:nvSpPr>
        <p:spPr>
          <a:xfrm>
            <a:off x="9233757" y="1662951"/>
            <a:ext cx="2810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180322 data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144 frequency points (For Tianlai cylinder: observed in 576 frequency points, i.e. 4 points averaged).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EE329B-EAD9-4093-81DF-12A7657D51F2}"/>
              </a:ext>
            </a:extLst>
          </p:cNvPr>
          <p:cNvSpPr txBox="1"/>
          <p:nvPr/>
        </p:nvSpPr>
        <p:spPr>
          <a:xfrm>
            <a:off x="9233757" y="4074661"/>
            <a:ext cx="2810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/>
              <a:t>Randomly choose some pixels in the sky map, as shown in top left figure.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064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Calibration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F52F11-EB55-4BE8-8F77-9DBB78A8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34" y="929886"/>
            <a:ext cx="11954069" cy="3232211"/>
          </a:xfrm>
        </p:spPr>
        <p:txBody>
          <a:bodyPr>
            <a:normAutofit/>
          </a:bodyPr>
          <a:lstStyle/>
          <a:p>
            <a:r>
              <a:rPr lang="en-US" altLang="zh-CN" dirty="0"/>
              <a:t>Smooth frequency is important for foreground removal.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9C8D046-F054-4BA2-81E3-18BCB177C3F4}"/>
              </a:ext>
            </a:extLst>
          </p:cNvPr>
          <p:cNvSpPr txBox="1"/>
          <p:nvPr/>
        </p:nvSpPr>
        <p:spPr>
          <a:xfrm>
            <a:off x="9233757" y="1662951"/>
            <a:ext cx="2810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180322 data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144 frequency points (For Tianlai cylinder: observed in 576 frequency points, i.e. 4 points averaged).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EE329B-EAD9-4093-81DF-12A7657D51F2}"/>
              </a:ext>
            </a:extLst>
          </p:cNvPr>
          <p:cNvSpPr txBox="1"/>
          <p:nvPr/>
        </p:nvSpPr>
        <p:spPr>
          <a:xfrm>
            <a:off x="1253593" y="5030273"/>
            <a:ext cx="653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Spectrum of randomly chosen sky pixels – blank sky</a:t>
            </a:r>
          </a:p>
          <a:p>
            <a:pPr algn="ctr"/>
            <a:r>
              <a:rPr lang="en-US" altLang="zh-CN" dirty="0"/>
              <a:t>(Left and right for different frequency channels)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0F23582-A2F3-4D24-A931-E83D54037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8062"/>
            <a:ext cx="4521717" cy="312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185E3A-638E-4C3F-8120-9BD663901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59" y="1807206"/>
            <a:ext cx="4521717" cy="31043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23AA665-2AF0-479B-ABAB-9CD5EBA3BBF6}"/>
              </a:ext>
            </a:extLst>
          </p:cNvPr>
          <p:cNvSpPr txBox="1"/>
          <p:nvPr/>
        </p:nvSpPr>
        <p:spPr>
          <a:xfrm>
            <a:off x="2025289" y="6112231"/>
            <a:ext cx="49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Rapid fluctuations vs</a:t>
            </a:r>
            <a:r>
              <a:rPr lang="zh-CN" altLang="en-US" b="1" dirty="0"/>
              <a:t> </a:t>
            </a:r>
            <a:r>
              <a:rPr lang="en-US" altLang="zh-CN" b="1" dirty="0"/>
              <a:t>frequency!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ED9FAE-8FB7-45E2-81CF-B6B67BB7E7F6}"/>
              </a:ext>
            </a:extLst>
          </p:cNvPr>
          <p:cNvSpPr txBox="1"/>
          <p:nvPr/>
        </p:nvSpPr>
        <p:spPr>
          <a:xfrm>
            <a:off x="9233757" y="4074661"/>
            <a:ext cx="2810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/>
              <a:t>Randomly choose some pixels in the sky map, as shown in top left figure.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142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24D5459F-DC86-4DB9-93B3-E51B40BFC43F}"/>
              </a:ext>
            </a:extLst>
          </p:cNvPr>
          <p:cNvSpPr txBox="1"/>
          <p:nvPr/>
        </p:nvSpPr>
        <p:spPr>
          <a:xfrm>
            <a:off x="1328372" y="5206704"/>
            <a:ext cx="653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Spectrum of bright source sky pixels</a:t>
            </a:r>
          </a:p>
          <a:p>
            <a:pPr algn="ctr"/>
            <a:r>
              <a:rPr lang="en-US" altLang="zh-CN" dirty="0"/>
              <a:t>(Left and right for different frequency channels)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Calibration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F52F11-EB55-4BE8-8F77-9DBB78A8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34" y="929886"/>
            <a:ext cx="11954069" cy="1853453"/>
          </a:xfrm>
        </p:spPr>
        <p:txBody>
          <a:bodyPr>
            <a:normAutofit/>
          </a:bodyPr>
          <a:lstStyle/>
          <a:p>
            <a:r>
              <a:rPr lang="en-US" altLang="zh-CN" dirty="0"/>
              <a:t>Smooth frequency is important for foreground removal.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CD06D5-B03E-47FE-998D-8D7BD2F68D4B}"/>
              </a:ext>
            </a:extLst>
          </p:cNvPr>
          <p:cNvSpPr txBox="1"/>
          <p:nvPr/>
        </p:nvSpPr>
        <p:spPr>
          <a:xfrm>
            <a:off x="9233757" y="1662951"/>
            <a:ext cx="2810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180322 data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144 frequency points (For Tianlai cylinder: observed in 576 frequency points, i.e. 4 points averaged).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C3FE10-DF03-4AAA-8B67-E7CAAF14B6F6}"/>
              </a:ext>
            </a:extLst>
          </p:cNvPr>
          <p:cNvSpPr txBox="1"/>
          <p:nvPr/>
        </p:nvSpPr>
        <p:spPr>
          <a:xfrm>
            <a:off x="9233757" y="4074661"/>
            <a:ext cx="2810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/>
              <a:t>Choose some pixels in the sky map containing bright sources, as shown in the left figure.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1366435-409D-42D1-BA15-EBAA6AE7E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1544" y="2022376"/>
            <a:ext cx="4392875" cy="30436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FCB136F-5752-488A-BC95-1B7F73DBD8C4}"/>
              </a:ext>
            </a:extLst>
          </p:cNvPr>
          <p:cNvSpPr txBox="1"/>
          <p:nvPr/>
        </p:nvSpPr>
        <p:spPr>
          <a:xfrm>
            <a:off x="2025289" y="6112231"/>
            <a:ext cx="49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Rapid fluctuations over</a:t>
            </a:r>
            <a:r>
              <a:rPr lang="zh-CN" altLang="en-US" b="1" dirty="0"/>
              <a:t> </a:t>
            </a:r>
            <a:r>
              <a:rPr lang="en-US" altLang="zh-CN" b="1" dirty="0"/>
              <a:t>frequency!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CECC50A-22A4-4095-93D9-C1C63AE94124}"/>
              </a:ext>
            </a:extLst>
          </p:cNvPr>
          <p:cNvGrpSpPr/>
          <p:nvPr/>
        </p:nvGrpSpPr>
        <p:grpSpPr>
          <a:xfrm>
            <a:off x="2586" y="2129149"/>
            <a:ext cx="4777035" cy="2850002"/>
            <a:chOff x="2586" y="2129149"/>
            <a:chExt cx="4777035" cy="285000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4F56A84-130D-4E41-ABC1-1C1AE5386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86" y="2129149"/>
              <a:ext cx="4777035" cy="2850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CE453BA-E95E-4A86-AB61-D7D2030A4157}"/>
                </a:ext>
              </a:extLst>
            </p:cNvPr>
            <p:cNvSpPr txBox="1"/>
            <p:nvPr/>
          </p:nvSpPr>
          <p:spPr>
            <a:xfrm>
              <a:off x="3824337" y="3233501"/>
              <a:ext cx="635246" cy="251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Virgo A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2D6E268-B2E1-443D-9C3F-D7AB2A678A2F}"/>
                </a:ext>
              </a:extLst>
            </p:cNvPr>
            <p:cNvSpPr txBox="1"/>
            <p:nvPr/>
          </p:nvSpPr>
          <p:spPr>
            <a:xfrm>
              <a:off x="3136353" y="2620864"/>
              <a:ext cx="530319" cy="251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Cyg A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2D19B85-9E98-4F30-BCFD-A07F7286EB04}"/>
                </a:ext>
              </a:extLst>
            </p:cNvPr>
            <p:cNvSpPr txBox="1"/>
            <p:nvPr/>
          </p:nvSpPr>
          <p:spPr>
            <a:xfrm>
              <a:off x="2087366" y="2535551"/>
              <a:ext cx="509552" cy="251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Cas A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B6600F7-F117-43AF-9A71-845183E36E03}"/>
                </a:ext>
              </a:extLst>
            </p:cNvPr>
            <p:cNvSpPr txBox="1"/>
            <p:nvPr/>
          </p:nvSpPr>
          <p:spPr>
            <a:xfrm>
              <a:off x="586011" y="3428237"/>
              <a:ext cx="742359" cy="251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Blank sky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9F59BAE-AF13-4AE1-BEB7-E03E8EE19191}"/>
                </a:ext>
              </a:extLst>
            </p:cNvPr>
            <p:cNvSpPr txBox="1"/>
            <p:nvPr/>
          </p:nvSpPr>
          <p:spPr>
            <a:xfrm>
              <a:off x="232599" y="282281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Taurus A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854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F28F37-4ABF-4E7F-B77B-0A60CA561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74" y="2017874"/>
            <a:ext cx="4431283" cy="304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0528F59-E810-46C6-828C-3F1BE5872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6" t="9237" r="11177" b="44155"/>
          <a:stretch/>
        </p:blipFill>
        <p:spPr bwMode="auto">
          <a:xfrm>
            <a:off x="90197" y="2022376"/>
            <a:ext cx="4634472" cy="292513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4D5459F-DC86-4DB9-93B3-E51B40BFC43F}"/>
              </a:ext>
            </a:extLst>
          </p:cNvPr>
          <p:cNvSpPr txBox="1"/>
          <p:nvPr/>
        </p:nvSpPr>
        <p:spPr>
          <a:xfrm>
            <a:off x="1328372" y="5206704"/>
            <a:ext cx="653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Spectrum of bright source sky pixels</a:t>
            </a:r>
          </a:p>
          <a:p>
            <a:pPr algn="ctr"/>
            <a:r>
              <a:rPr lang="en-US" altLang="zh-CN" dirty="0"/>
              <a:t>(Left and right for different frequency channels)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Calibration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F52F11-EB55-4BE8-8F77-9DBB78A8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34" y="929886"/>
            <a:ext cx="11954069" cy="1853453"/>
          </a:xfrm>
        </p:spPr>
        <p:txBody>
          <a:bodyPr>
            <a:normAutofit/>
          </a:bodyPr>
          <a:lstStyle/>
          <a:p>
            <a:r>
              <a:rPr lang="en-US" altLang="zh-CN" dirty="0"/>
              <a:t>Smooth frequency is important for foreground removal.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CD06D5-B03E-47FE-998D-8D7BD2F68D4B}"/>
              </a:ext>
            </a:extLst>
          </p:cNvPr>
          <p:cNvSpPr txBox="1"/>
          <p:nvPr/>
        </p:nvSpPr>
        <p:spPr>
          <a:xfrm>
            <a:off x="9233757" y="1662951"/>
            <a:ext cx="2810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180322 data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144 frequency points (For Tianlai cylinder: observed in 576 frequency points, i.e. 4 points averaged).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C3FE10-DF03-4AAA-8B67-E7CAAF14B6F6}"/>
              </a:ext>
            </a:extLst>
          </p:cNvPr>
          <p:cNvSpPr txBox="1"/>
          <p:nvPr/>
        </p:nvSpPr>
        <p:spPr>
          <a:xfrm>
            <a:off x="9233757" y="4074661"/>
            <a:ext cx="2810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/>
              <a:t>Choose some pixels in the sky map containing Cyg A, as shown in the left figure.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2D6E268-B2E1-443D-9C3F-D7AB2A678A2F}"/>
              </a:ext>
            </a:extLst>
          </p:cNvPr>
          <p:cNvSpPr txBox="1"/>
          <p:nvPr/>
        </p:nvSpPr>
        <p:spPr>
          <a:xfrm>
            <a:off x="2400630" y="2673203"/>
            <a:ext cx="83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Cyg 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FCB136F-5752-488A-BC95-1B7F73DBD8C4}"/>
              </a:ext>
            </a:extLst>
          </p:cNvPr>
          <p:cNvSpPr txBox="1"/>
          <p:nvPr/>
        </p:nvSpPr>
        <p:spPr>
          <a:xfrm>
            <a:off x="2025289" y="6112231"/>
            <a:ext cx="49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Rapid fluctuations over</a:t>
            </a:r>
            <a:r>
              <a:rPr lang="zh-CN" altLang="en-US" b="1" dirty="0"/>
              <a:t> </a:t>
            </a:r>
            <a:r>
              <a:rPr lang="en-US" altLang="zh-CN" b="1" dirty="0"/>
              <a:t>frequency!</a:t>
            </a:r>
          </a:p>
        </p:txBody>
      </p:sp>
    </p:spTree>
    <p:extLst>
      <p:ext uri="{BB962C8B-B14F-4D97-AF65-F5344CB8AC3E}">
        <p14:creationId xmlns:p14="http://schemas.microsoft.com/office/powerpoint/2010/main" val="162445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Calibration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3F52F11-EB55-4BE8-8F77-9DBB78A828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7734" y="929886"/>
                <a:ext cx="11954069" cy="5349616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Calibration: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zh-CN" i="0" dirty="0" err="1" smtClean="0">
                            <a:latin typeface="Cambria Math" panose="02040503050406030204" pitchFamily="18" charset="0"/>
                          </a:rPr>
                          <m:t>obs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true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/>
                  <a:t>: time,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dirty="0"/>
                  <a:t>: frequency,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CN" dirty="0"/>
                  <a:t>: a pair of antennas forming a baseline.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dirty="0"/>
                  <a:t>: complex gain, varying over time.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dirty="0"/>
                  <a:t>: complex frequency-dependent gain </a:t>
                </a:r>
                <a:r>
                  <a:rPr lang="en-US" altLang="zh-CN" b="1" dirty="0"/>
                  <a:t>(bandpass)</a:t>
                </a:r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Bandpass calibration: a process of measuring and correcting the frequency-dependent part of the gains,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No single process of bandpass calibration in </a:t>
                </a:r>
                <a:r>
                  <a:rPr lang="en-US" altLang="zh-CN" dirty="0" err="1"/>
                  <a:t>tlpipe</a:t>
                </a:r>
                <a:r>
                  <a:rPr lang="en-US" altLang="zh-CN" dirty="0"/>
                  <a:t>, incorporated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dirty="0"/>
                  <a:t> calibration.</a:t>
                </a:r>
              </a:p>
              <a:p>
                <a:pPr lvl="1"/>
                <a:r>
                  <a:rPr lang="en-US" altLang="zh-CN" dirty="0"/>
                  <a:t>Thought to be calibrated after point source calibration (i.e. flat spectrum expected), but the fact is not.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3F52F11-EB55-4BE8-8F77-9DBB78A828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734" y="929886"/>
                <a:ext cx="11954069" cy="5349616"/>
              </a:xfrm>
              <a:blipFill>
                <a:blip r:embed="rId2"/>
                <a:stretch>
                  <a:fillRect l="-918" t="-2166" r="-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97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Calibrator information</a:t>
            </a:r>
            <a:endParaRPr lang="zh-CN" altLang="en-US" sz="3600" dirty="0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DE8D8A38-DF83-43AD-944E-1E97A25000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47273"/>
              </p:ext>
            </p:extLst>
          </p:nvPr>
        </p:nvGraphicFramePr>
        <p:xfrm>
          <a:off x="1100366" y="923731"/>
          <a:ext cx="9991268" cy="5309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325">
                  <a:extLst>
                    <a:ext uri="{9D8B030D-6E8A-4147-A177-3AD203B41FA5}">
                      <a16:colId xmlns:a16="http://schemas.microsoft.com/office/drawing/2014/main" val="3137214341"/>
                    </a:ext>
                  </a:extLst>
                </a:gridCol>
                <a:gridCol w="1681325">
                  <a:extLst>
                    <a:ext uri="{9D8B030D-6E8A-4147-A177-3AD203B41FA5}">
                      <a16:colId xmlns:a16="http://schemas.microsoft.com/office/drawing/2014/main" val="3306823318"/>
                    </a:ext>
                  </a:extLst>
                </a:gridCol>
                <a:gridCol w="1584643">
                  <a:extLst>
                    <a:ext uri="{9D8B030D-6E8A-4147-A177-3AD203B41FA5}">
                      <a16:colId xmlns:a16="http://schemas.microsoft.com/office/drawing/2014/main" val="818146038"/>
                    </a:ext>
                  </a:extLst>
                </a:gridCol>
                <a:gridCol w="1681325">
                  <a:extLst>
                    <a:ext uri="{9D8B030D-6E8A-4147-A177-3AD203B41FA5}">
                      <a16:colId xmlns:a16="http://schemas.microsoft.com/office/drawing/2014/main" val="2743880704"/>
                    </a:ext>
                  </a:extLst>
                </a:gridCol>
                <a:gridCol w="1681325">
                  <a:extLst>
                    <a:ext uri="{9D8B030D-6E8A-4147-A177-3AD203B41FA5}">
                      <a16:colId xmlns:a16="http://schemas.microsoft.com/office/drawing/2014/main" val="524202686"/>
                    </a:ext>
                  </a:extLst>
                </a:gridCol>
                <a:gridCol w="1681325">
                  <a:extLst>
                    <a:ext uri="{9D8B030D-6E8A-4147-A177-3AD203B41FA5}">
                      <a16:colId xmlns:a16="http://schemas.microsoft.com/office/drawing/2014/main" val="1769972363"/>
                    </a:ext>
                  </a:extLst>
                </a:gridCol>
              </a:tblGrid>
              <a:tr h="6632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Source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Flux (Jy)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Zenith Angle</a:t>
                      </a:r>
                    </a:p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(degree)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Data</a:t>
                      </a:r>
                    </a:p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(YYMMDD)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Transit Time</a:t>
                      </a:r>
                      <a:br>
                        <a:rPr lang="en-US" altLang="zh-CN" sz="1600" dirty="0">
                          <a:latin typeface="+mn-lt"/>
                        </a:rPr>
                      </a:br>
                      <a:r>
                        <a:rPr lang="en-US" altLang="zh-CN" sz="1600" dirty="0">
                          <a:latin typeface="+mn-lt"/>
                        </a:rPr>
                        <a:t>(UTC+8h)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Sun contamination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9810688"/>
                  </a:ext>
                </a:extLst>
              </a:tr>
              <a:tr h="464582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Cyg A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2980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South 3.4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160927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09/27 21:25:46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No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6757403"/>
                  </a:ext>
                </a:extLst>
              </a:tr>
              <a:tr h="464582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170821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08/21 23:52:13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No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0732204"/>
                  </a:ext>
                </a:extLst>
              </a:tr>
              <a:tr h="464582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171209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12/09</a:t>
                      </a:r>
                      <a:r>
                        <a:rPr lang="zh-CN" altLang="en-US" sz="1600" dirty="0">
                          <a:latin typeface="+mn-lt"/>
                        </a:rPr>
                        <a:t> </a:t>
                      </a:r>
                      <a:r>
                        <a:rPr lang="en-US" altLang="zh-CN" sz="1600" dirty="0">
                          <a:latin typeface="+mn-lt"/>
                        </a:rPr>
                        <a:t>16:35:47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Yes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91535"/>
                  </a:ext>
                </a:extLst>
              </a:tr>
              <a:tr h="464582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180322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03/23 09:50:49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Yes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7196152"/>
                  </a:ext>
                </a:extLst>
              </a:tr>
              <a:tr h="464582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Cas A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2861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North 14.7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160927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09/28 00:49:19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No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295146"/>
                  </a:ext>
                </a:extLst>
              </a:tr>
              <a:tr h="464582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170821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08/22 03:15:47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No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789394"/>
                  </a:ext>
                </a:extLst>
              </a:tr>
              <a:tr h="464582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171209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12/08 20:03:22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No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025184"/>
                  </a:ext>
                </a:extLst>
              </a:tr>
              <a:tr h="464582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strike="noStrike" dirty="0">
                          <a:latin typeface="+mn-lt"/>
                        </a:rPr>
                        <a:t>180322</a:t>
                      </a:r>
                      <a:endParaRPr lang="zh-CN" altLang="en-US" sz="1600" strike="noStrike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strike="noStrike" dirty="0">
                          <a:latin typeface="+mn-lt"/>
                        </a:rPr>
                        <a:t>03/23 13:14:24</a:t>
                      </a:r>
                      <a:endParaRPr lang="zh-CN" altLang="en-US" sz="1600" strike="noStrike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strike="noStrike" dirty="0">
                          <a:latin typeface="+mn-lt"/>
                        </a:rPr>
                        <a:t>Yes</a:t>
                      </a:r>
                      <a:endParaRPr lang="zh-CN" altLang="en-US" sz="1600" strike="noStrike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2907341"/>
                  </a:ext>
                </a:extLst>
              </a:tr>
              <a:tr h="4645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Virgo A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353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South 31.8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strike="noStrike" dirty="0">
                          <a:solidFill>
                            <a:srgbClr val="00B050"/>
                          </a:solidFill>
                          <a:latin typeface="+mn-lt"/>
                        </a:rPr>
                        <a:t>171209</a:t>
                      </a:r>
                      <a:endParaRPr lang="zh-CN" altLang="en-US" sz="1600" strike="noStrike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strike="noStrike" dirty="0">
                          <a:solidFill>
                            <a:srgbClr val="00B050"/>
                          </a:solidFill>
                          <a:latin typeface="+mn-lt"/>
                        </a:rPr>
                        <a:t>12/10 09:08:39</a:t>
                      </a:r>
                      <a:endParaRPr lang="zh-CN" altLang="en-US" sz="1600" strike="noStrike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strike="noStrike" dirty="0">
                          <a:solidFill>
                            <a:srgbClr val="00B050"/>
                          </a:solidFill>
                          <a:latin typeface="+mn-lt"/>
                        </a:rPr>
                        <a:t>No</a:t>
                      </a:r>
                      <a:endParaRPr lang="zh-CN" altLang="en-US" sz="1600" strike="noStrike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3909669"/>
                  </a:ext>
                </a:extLst>
              </a:tr>
              <a:tr h="4645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Taurus A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~1000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South 22.15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171209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12/11 02:09:43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+mn-lt"/>
                        </a:rPr>
                        <a:t>No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641189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14CA616-CC5A-4364-9F4C-F398B4302DD8}"/>
                  </a:ext>
                </a:extLst>
              </p:cNvPr>
              <p:cNvSpPr txBox="1"/>
              <p:nvPr/>
            </p:nvSpPr>
            <p:spPr>
              <a:xfrm>
                <a:off x="494523" y="6400798"/>
                <a:ext cx="5088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Low sensitivity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limited bright sources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14CA616-CC5A-4364-9F4C-F398B4302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23" y="6400798"/>
                <a:ext cx="5088294" cy="369332"/>
              </a:xfrm>
              <a:prstGeom prst="rect">
                <a:avLst/>
              </a:prstGeom>
              <a:blipFill>
                <a:blip r:embed="rId2"/>
                <a:stretch>
                  <a:fillRect l="-719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8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– Amplitude over Time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3F52F11-EB55-4BE8-8F77-9DBB78A828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7734" y="996112"/>
                <a:ext cx="4014691" cy="407041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/>
                  <a:t>Step:</a:t>
                </a:r>
              </a:p>
              <a:p>
                <a:r>
                  <a:rPr lang="en-US" altLang="zh-CN" sz="2000" dirty="0"/>
                  <a:t>1. Find transit peak time;</a:t>
                </a:r>
              </a:p>
              <a:p>
                <a:r>
                  <a:rPr lang="en-US" altLang="zh-CN" sz="2000" dirty="0"/>
                  <a:t>2. Choose 5 integration time;</a:t>
                </a:r>
              </a:p>
              <a:p>
                <a:pPr lvl="1"/>
                <a:r>
                  <a:rPr lang="en-US" altLang="zh-CN" sz="1600" dirty="0"/>
                  <a:t>~ 20 seconds.</a:t>
                </a:r>
              </a:p>
              <a:p>
                <a:r>
                  <a:rPr lang="en-US" altLang="zh-CN" sz="2000" dirty="0"/>
                  <a:t>3. Calculate amplitude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en-US" altLang="zh-CN" sz="2000" dirty="0"/>
                  <a:t>;</a:t>
                </a:r>
              </a:p>
              <a:p>
                <a:r>
                  <a:rPr lang="en-US" altLang="zh-CN" sz="2000" dirty="0"/>
                  <a:t>4. Average over frequency;</a:t>
                </a:r>
              </a:p>
              <a:p>
                <a:r>
                  <a:rPr lang="en-US" altLang="zh-CN" sz="2000" dirty="0"/>
                  <a:t>5. Normalize to 1;</a:t>
                </a:r>
              </a:p>
              <a:p>
                <a:r>
                  <a:rPr lang="en-US" altLang="zh-CN" sz="2000" dirty="0"/>
                  <a:t>6. Repeat days and baselines.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3F52F11-EB55-4BE8-8F77-9DBB78A828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734" y="996112"/>
                <a:ext cx="4014691" cy="4070410"/>
              </a:xfrm>
              <a:blipFill>
                <a:blip r:embed="rId2"/>
                <a:stretch>
                  <a:fillRect l="-1366" t="-14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503F19CB-0554-40FF-85B7-9B90D223F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07" y="1125113"/>
            <a:ext cx="5591175" cy="469447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F7ED2D9-7D1B-4B0D-A45C-3678FA9AE8B6}"/>
              </a:ext>
            </a:extLst>
          </p:cNvPr>
          <p:cNvSpPr txBox="1"/>
          <p:nvPr/>
        </p:nvSpPr>
        <p:spPr>
          <a:xfrm>
            <a:off x="5689054" y="5912882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Cylinder naming convention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4C596E-EC13-4B3A-A45E-48202F1383FF}"/>
              </a:ext>
            </a:extLst>
          </p:cNvPr>
          <p:cNvSpPr txBox="1"/>
          <p:nvPr/>
        </p:nvSpPr>
        <p:spPr>
          <a:xfrm>
            <a:off x="10974100" y="377316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South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A41530F-B0C3-48F1-92DE-58D6213DE0FC}"/>
              </a:ext>
            </a:extLst>
          </p:cNvPr>
          <p:cNvSpPr txBox="1"/>
          <p:nvPr/>
        </p:nvSpPr>
        <p:spPr>
          <a:xfrm>
            <a:off x="10175300" y="295858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West</a:t>
            </a:r>
            <a:endParaRPr lang="zh-CN" altLang="en-US" dirty="0"/>
          </a:p>
        </p:txBody>
      </p:sp>
      <p:sp>
        <p:nvSpPr>
          <p:cNvPr id="11" name="箭头: 十字 10">
            <a:extLst>
              <a:ext uri="{FF2B5EF4-FFF2-40B4-BE49-F238E27FC236}">
                <a16:creationId xmlns:a16="http://schemas.microsoft.com/office/drawing/2014/main" id="{F8827453-D624-4CC9-9F75-C7403A729FCF}"/>
              </a:ext>
            </a:extLst>
          </p:cNvPr>
          <p:cNvSpPr/>
          <p:nvPr/>
        </p:nvSpPr>
        <p:spPr>
          <a:xfrm>
            <a:off x="10858500" y="2600325"/>
            <a:ext cx="1041014" cy="1085850"/>
          </a:xfrm>
          <a:prstGeom prst="quadArrow">
            <a:avLst>
              <a:gd name="adj1" fmla="val 7320"/>
              <a:gd name="adj2" fmla="val 12435"/>
              <a:gd name="adj3" fmla="val 2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635727-5450-42D8-AA19-66E89AE9F52F}"/>
              </a:ext>
            </a:extLst>
          </p:cNvPr>
          <p:cNvSpPr txBox="1"/>
          <p:nvPr/>
        </p:nvSpPr>
        <p:spPr>
          <a:xfrm>
            <a:off x="10974100" y="214400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North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58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C851D-0D79-4A44-8E39-5B5B43FC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578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Bandpass – Amplitude over Time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3F52F11-EB55-4BE8-8F77-9DBB78A828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7734" y="996112"/>
                <a:ext cx="4014691" cy="407041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/>
                  <a:t>Step:</a:t>
                </a:r>
              </a:p>
              <a:p>
                <a:r>
                  <a:rPr lang="en-US" altLang="zh-CN" sz="2000" dirty="0"/>
                  <a:t>1. Find transit peak time;</a:t>
                </a:r>
              </a:p>
              <a:p>
                <a:r>
                  <a:rPr lang="en-US" altLang="zh-CN" sz="2000" dirty="0"/>
                  <a:t>2. Choose 5 integration time;</a:t>
                </a:r>
              </a:p>
              <a:p>
                <a:pPr lvl="1"/>
                <a:r>
                  <a:rPr lang="en-US" altLang="zh-CN" sz="1600" dirty="0"/>
                  <a:t>~ 20 seconds.</a:t>
                </a:r>
              </a:p>
              <a:p>
                <a:r>
                  <a:rPr lang="en-US" altLang="zh-CN" sz="2000" dirty="0"/>
                  <a:t>3. Calculate amplitude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en-US" altLang="zh-CN" sz="2000" dirty="0"/>
                  <a:t>;</a:t>
                </a:r>
              </a:p>
              <a:p>
                <a:r>
                  <a:rPr lang="en-US" altLang="zh-CN" sz="2000" dirty="0"/>
                  <a:t>4. Average over frequency;</a:t>
                </a:r>
              </a:p>
              <a:p>
                <a:r>
                  <a:rPr lang="en-US" altLang="zh-CN" sz="2000" dirty="0"/>
                  <a:t>5. Normalize to 1;</a:t>
                </a:r>
              </a:p>
              <a:p>
                <a:r>
                  <a:rPr lang="en-US" altLang="zh-CN" sz="2000" dirty="0"/>
                  <a:t>6. Repeat days and baselines.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3F52F11-EB55-4BE8-8F77-9DBB78A828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734" y="996112"/>
                <a:ext cx="4014691" cy="4070410"/>
              </a:xfrm>
              <a:blipFill>
                <a:blip r:embed="rId2"/>
                <a:stretch>
                  <a:fillRect l="-1366" t="-14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8C1758E-79B4-4735-B3D0-9A07951D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75" y="996112"/>
            <a:ext cx="7800391" cy="529117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A11213F-728E-432A-ADD3-CC8536ABB513}"/>
              </a:ext>
            </a:extLst>
          </p:cNvPr>
          <p:cNvSpPr txBox="1"/>
          <p:nvPr/>
        </p:nvSpPr>
        <p:spPr>
          <a:xfrm>
            <a:off x="5681989" y="6287286"/>
            <a:ext cx="521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171209, Cas A, A1Y-B2Y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5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1023</Words>
  <Application>Microsoft Office PowerPoint</Application>
  <PresentationFormat>宽屏</PresentationFormat>
  <Paragraphs>209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等线</vt:lpstr>
      <vt:lpstr>等线 Light</vt:lpstr>
      <vt:lpstr>Arial</vt:lpstr>
      <vt:lpstr>Cambria Math</vt:lpstr>
      <vt:lpstr>Office 主题​​</vt:lpstr>
      <vt:lpstr>Analysis on Bandpass Calibration for Tianlai Cylinder</vt:lpstr>
      <vt:lpstr>Bandpass Calibration</vt:lpstr>
      <vt:lpstr>Bandpass Calibration</vt:lpstr>
      <vt:lpstr>Bandpass Calibration</vt:lpstr>
      <vt:lpstr>Bandpass Calibration</vt:lpstr>
      <vt:lpstr>Bandpass Calibration</vt:lpstr>
      <vt:lpstr>Calibrator information</vt:lpstr>
      <vt:lpstr>Bandpass – Amplitude over Time</vt:lpstr>
      <vt:lpstr>Bandpass – Amplitude over Time</vt:lpstr>
      <vt:lpstr>Bandpass – Amplitude vs Frequency</vt:lpstr>
      <vt:lpstr>Bandpass – Amplitude vs Frequency (more results)</vt:lpstr>
      <vt:lpstr>Bandpass Analysis on Sources</vt:lpstr>
      <vt:lpstr>Bandpass Analysis on Sources</vt:lpstr>
      <vt:lpstr>Bandpass Analysis on Time</vt:lpstr>
      <vt:lpstr>Conclusions/problems for Bandpass Calibration</vt:lpstr>
      <vt:lpstr>Conclusions/problems for Bandpass Calibration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on Bandpass Calibration for Tianlai Cylinder</dc:title>
  <dc:creator>李 白</dc:creator>
  <cp:lastModifiedBy>李 白</cp:lastModifiedBy>
  <cp:revision>78</cp:revision>
  <dcterms:created xsi:type="dcterms:W3CDTF">2022-08-27T11:28:33Z</dcterms:created>
  <dcterms:modified xsi:type="dcterms:W3CDTF">2022-08-30T12:05:00Z</dcterms:modified>
</cp:coreProperties>
</file>