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6" r:id="rId3"/>
    <p:sldId id="264" r:id="rId4"/>
    <p:sldId id="313" r:id="rId5"/>
    <p:sldId id="337" r:id="rId6"/>
    <p:sldId id="335" r:id="rId7"/>
    <p:sldId id="274" r:id="rId8"/>
    <p:sldId id="316" r:id="rId9"/>
    <p:sldId id="317" r:id="rId10"/>
    <p:sldId id="329" r:id="rId11"/>
    <p:sldId id="330" r:id="rId12"/>
    <p:sldId id="331" r:id="rId13"/>
    <p:sldId id="332" r:id="rId14"/>
    <p:sldId id="334" r:id="rId15"/>
    <p:sldId id="338" r:id="rId16"/>
    <p:sldId id="308" r:id="rId17"/>
    <p:sldId id="341" r:id="rId18"/>
    <p:sldId id="340" r:id="rId19"/>
    <p:sldId id="342" r:id="rId20"/>
    <p:sldId id="343" r:id="rId21"/>
    <p:sldId id="344" r:id="rId22"/>
    <p:sldId id="339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1DD"/>
    <a:srgbClr val="598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23" autoAdjust="0"/>
    <p:restoredTop sz="94659" autoAdjust="0"/>
  </p:normalViewPr>
  <p:slideViewPr>
    <p:cSldViewPr>
      <p:cViewPr varScale="1">
        <p:scale>
          <a:sx n="163" d="100"/>
          <a:sy n="163" d="100"/>
        </p:scale>
        <p:origin x="165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C36D1-DC12-4BD4-946E-54D6C948C492}" type="datetimeFigureOut">
              <a:rPr lang="de-DE" smtClean="0"/>
              <a:pPr/>
              <a:t>12.09.2022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Institute Seminar, 05 July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DAFB-03D8-4388-A7DC-E78B7524580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FBCC9-0824-464C-8F43-06A164054E20}" type="datetimeFigureOut">
              <a:rPr lang="de-DE" smtClean="0"/>
              <a:pPr/>
              <a:t>12.09.2022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Institute Seminar, 05 July 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3F3BA-5307-49D6-9300-89D01C3A36FA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Institute Seminar, 05 July 2017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Institute Seminar, 05 July 2017</a:t>
            </a:r>
          </a:p>
        </p:txBody>
      </p:sp>
    </p:spTree>
    <p:extLst>
      <p:ext uri="{BB962C8B-B14F-4D97-AF65-F5344CB8AC3E}">
        <p14:creationId xmlns:p14="http://schemas.microsoft.com/office/powerpoint/2010/main" val="364797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5288B-0FFE-48E1-A8B9-8A7DB02A682A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85545-F40B-407C-8D1B-B5C6897BE931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2455-A577-4377-8360-24AD0421AD2B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FFB0-00E2-4D3C-9859-EC2210D9EC78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C2DC-6B90-41DE-8E0F-9A16E2CA99B8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04A-2B5D-4CDB-BD3C-994B1DF8FC89}" type="datetime1">
              <a:rPr lang="de-DE" smtClean="0"/>
              <a:t>12.09.2022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298C3-2192-4C2E-9EEE-125E0397B038}" type="datetime1">
              <a:rPr lang="de-DE" smtClean="0"/>
              <a:t>12.09.2022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FF15-DD37-4A78-97D3-5BAB95B05610}" type="datetime1">
              <a:rPr lang="de-DE" smtClean="0"/>
              <a:t>12.09.2022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832E-1886-4D8A-BC35-88FDB2462ABF}" type="datetime1">
              <a:rPr lang="de-DE" smtClean="0"/>
              <a:t>12.09.2022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EE49-80B7-4294-9DC8-15A648DBE294}" type="datetime1">
              <a:rPr lang="de-DE" smtClean="0"/>
              <a:t>12.09.2022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2763-74AC-47C2-93CA-5B2118736FA3}" type="datetime1">
              <a:rPr lang="de-DE" smtClean="0"/>
              <a:t>12.09.2022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85D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A721-B212-4813-A12A-8D0E733299D1}" type="datetime1">
              <a:rPr lang="de-DE" smtClean="0"/>
              <a:t>12.09.2022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B3B1-2F53-4391-BEF2-9C362519DFC3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preciosa-ornela.com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016/j.jnoncrysol.2021.121393" TargetMode="External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004535"/>
            <a:ext cx="9144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Ba-Si-Gd:Ce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Gd-Si:Ce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Scintillation Materials</a:t>
            </a:r>
            <a:endParaRPr lang="de-DE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328672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Dormenev, K.-T. Brinkmann, D. Kazlou,</a:t>
            </a:r>
          </a:p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R.-W. Novotny, H.-G. Zaunick</a:t>
            </a:r>
            <a:endParaRPr lang="en-US" sz="2400" b="1" baseline="300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BD49BA-6C70-CB44-8768-EB7B26EFC0AE}"/>
              </a:ext>
            </a:extLst>
          </p:cNvPr>
          <p:cNvSpPr/>
          <p:nvPr/>
        </p:nvSpPr>
        <p:spPr>
          <a:xfrm>
            <a:off x="2195736" y="5445224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Physics Institute, Justus-Liebig-University, Giessen, Germany</a:t>
            </a:r>
          </a:p>
          <a:p>
            <a:endParaRPr lang="x-none" sz="14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1105" y="764"/>
            <a:ext cx="8463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ATTRACT Project: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16" y="505242"/>
            <a:ext cx="2173798" cy="64633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807031" y="1169252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www.preciosa-ornela.com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468 61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Desná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Czech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93979-4FBC-410A-93F1-7058A788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836712"/>
            <a:ext cx="2750820" cy="4152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B2DE0E-B0B4-43B1-9BDF-B07B4BF9DABE}"/>
              </a:ext>
            </a:extLst>
          </p:cNvPr>
          <p:cNvCxnSpPr>
            <a:cxnSpLocks/>
          </p:cNvCxnSpPr>
          <p:nvPr/>
        </p:nvCxnSpPr>
        <p:spPr>
          <a:xfrm flipH="1">
            <a:off x="2783986" y="1125832"/>
            <a:ext cx="607140" cy="4074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FAA919-C241-4F46-97BE-7A7D8664E15D}"/>
              </a:ext>
            </a:extLst>
          </p:cNvPr>
          <p:cNvSpPr txBox="1"/>
          <p:nvPr/>
        </p:nvSpPr>
        <p:spPr>
          <a:xfrm>
            <a:off x="65211" y="5247088"/>
            <a:ext cx="3328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ingot with reasonable 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obtained in 9 month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start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25447-3D76-4A33-AD3A-CB10BAEBA6F0}"/>
              </a:ext>
            </a:extLst>
          </p:cNvPr>
          <p:cNvSpPr txBox="1"/>
          <p:nvPr/>
        </p:nvSpPr>
        <p:spPr>
          <a:xfrm>
            <a:off x="2813845" y="790922"/>
            <a:ext cx="324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ingot from the first probes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1B6F6F-D993-47A6-9FE7-F13E3E458CEF}"/>
              </a:ext>
            </a:extLst>
          </p:cNvPr>
          <p:cNvCxnSpPr/>
          <p:nvPr/>
        </p:nvCxnSpPr>
        <p:spPr>
          <a:xfrm flipV="1">
            <a:off x="899592" y="4765263"/>
            <a:ext cx="0" cy="6792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AE0D94DC-7F2B-485F-AA57-4428C7BA34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30369"/>
            <a:ext cx="1903615" cy="1584176"/>
          </a:xfrm>
          <a:prstGeom prst="rect">
            <a:avLst/>
          </a:prstGeom>
          <a:noFill/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74210A98-9875-4A1D-A8DD-8A5486942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958523"/>
            <a:ext cx="1844351" cy="1608758"/>
          </a:xfrm>
          <a:prstGeom prst="rect">
            <a:avLst/>
          </a:prstGeom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657108AB-28AE-4F04-BD0F-2579F658A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20" y="1958523"/>
            <a:ext cx="1555529" cy="1600339"/>
          </a:xfrm>
          <a:prstGeom prst="rect">
            <a:avLst/>
          </a:prstGeom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445BE525-AD55-4D96-BCF6-F0623A0741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58" y="3821842"/>
            <a:ext cx="3419872" cy="2279915"/>
          </a:xfrm>
          <a:prstGeom prst="rect">
            <a:avLst/>
          </a:prstGeom>
        </p:spPr>
      </p:pic>
      <p:sp>
        <p:nvSpPr>
          <p:cNvPr id="15" name="Textfeld 11">
            <a:extLst>
              <a:ext uri="{FF2B5EF4-FFF2-40B4-BE49-F238E27FC236}">
                <a16:creationId xmlns:a16="http://schemas.microsoft.com/office/drawing/2014/main" id="{C1FA6F01-AF80-4C24-8250-ED61F2E6D2DA}"/>
              </a:ext>
            </a:extLst>
          </p:cNvPr>
          <p:cNvSpPr txBox="1"/>
          <p:nvPr/>
        </p:nvSpPr>
        <p:spPr>
          <a:xfrm>
            <a:off x="7294557" y="4038956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Sept. 12, 2019</a:t>
            </a:r>
          </a:p>
          <a:p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12FA0-240B-4702-A301-019F8030A0FF}"/>
              </a:ext>
            </a:extLst>
          </p:cNvPr>
          <p:cNvSpPr txBox="1"/>
          <p:nvPr/>
        </p:nvSpPr>
        <p:spPr>
          <a:xfrm>
            <a:off x="1811" y="6178221"/>
            <a:ext cx="9063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macrodefects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(„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bubbles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“) was </a:t>
            </a:r>
            <a:r>
              <a:rPr lang="de-DE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endParaRPr lang="de-D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85F93D-7212-4E9E-80A8-5538A6DD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01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499992" y="576681"/>
            <a:ext cx="4392488" cy="2855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08056" y="560428"/>
            <a:ext cx="4248472" cy="2868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107504" y="-11189"/>
            <a:ext cx="603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ATTRACT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5714"/>
            <a:ext cx="4254536" cy="2779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/>
          <a:stretch/>
        </p:blipFill>
        <p:spPr>
          <a:xfrm>
            <a:off x="4713917" y="3517524"/>
            <a:ext cx="2864712" cy="3236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97140"/>
            <a:ext cx="1545123" cy="103008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02198" y="378016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  <a:p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de-DE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(4µs </a:t>
            </a:r>
            <a:r>
              <a:rPr lang="de-DE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de-DE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time)</a:t>
            </a:r>
            <a:endParaRPr lang="de-DE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55C75-E38E-402E-86EE-956A1CF6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11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0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11189"/>
            <a:ext cx="7114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the pre-production for first protypes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3BEC75-C51F-4A8F-A534-AA247F663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07393" y="-159961"/>
            <a:ext cx="1606095" cy="39629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D9B871-194D-42FE-92DE-57A10F631B78}"/>
              </a:ext>
            </a:extLst>
          </p:cNvPr>
          <p:cNvSpPr txBox="1"/>
          <p:nvPr/>
        </p:nvSpPr>
        <p:spPr>
          <a:xfrm>
            <a:off x="0" y="898857"/>
            <a:ext cx="4684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task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mass production of 190 plates with 17x20x5 mm dimensions to mount 3x3 sampling calorimeter array.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unit will consist of 20 DSB/19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(1mm) plates with two WLS  layers for light transportation to a photodetector.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C32E0-140F-4B34-A442-28487B1082BB}"/>
              </a:ext>
            </a:extLst>
          </p:cNvPr>
          <p:cNvSpPr txBox="1"/>
          <p:nvPr/>
        </p:nvSpPr>
        <p:spPr>
          <a:xfrm>
            <a:off x="1043608" y="2647140"/>
            <a:ext cx="215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spectra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84" y="4941168"/>
            <a:ext cx="2791663" cy="1823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50" y="2985694"/>
            <a:ext cx="2791663" cy="1823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905" y="3595142"/>
            <a:ext cx="3719170" cy="2428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901" y="314945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 T (400 nm) vs nd the Light Yield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AC3C9-9119-42F9-8350-BB5EE04C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51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11189"/>
            <a:ext cx="6455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pre-production for first protypes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7A501-7CE2-40BA-9FA0-25D0810185DD}"/>
              </a:ext>
            </a:extLst>
          </p:cNvPr>
          <p:cNvSpPr txBox="1"/>
          <p:nvPr/>
        </p:nvSpPr>
        <p:spPr>
          <a:xfrm>
            <a:off x="0" y="518842"/>
            <a:ext cx="3594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spectrum measured at T= +20 C, 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time = 4 </a:t>
            </a:r>
            <a:r>
              <a:rPr lang="en-GB" sz="16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F78B9-DCA0-493F-837C-B1708863BA01}"/>
              </a:ext>
            </a:extLst>
          </p:cNvPr>
          <p:cNvSpPr txBox="1"/>
          <p:nvPr/>
        </p:nvSpPr>
        <p:spPr>
          <a:xfrm>
            <a:off x="5104801" y="464968"/>
            <a:ext cx="3349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vs integration time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measured at different temperatures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731B4A-A159-41ED-A6A4-8FF942B5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239525"/>
            <a:ext cx="4187666" cy="2734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2" y="1208615"/>
            <a:ext cx="4280550" cy="2796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1E59E8-0028-42C3-9C3B-0BB2C4EACBA7}"/>
              </a:ext>
            </a:extLst>
          </p:cNvPr>
          <p:cNvSpPr txBox="1"/>
          <p:nvPr/>
        </p:nvSpPr>
        <p:spPr>
          <a:xfrm>
            <a:off x="2051720" y="4100825"/>
            <a:ext cx="5304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values measured at +20 C, integration time 4</a:t>
            </a:r>
            <a:r>
              <a:rPr lang="en-GB" sz="160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935" y="4365104"/>
            <a:ext cx="3724275" cy="243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E0BCD-2A7D-42F4-8D61-4D9524AB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13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2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635" y="2888"/>
            <a:ext cx="629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Scintillating properties characterization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7A501-7CE2-40BA-9FA0-25D0810185DD}"/>
              </a:ext>
            </a:extLst>
          </p:cNvPr>
          <p:cNvSpPr txBox="1"/>
          <p:nvPr/>
        </p:nvSpPr>
        <p:spPr>
          <a:xfrm>
            <a:off x="611560" y="436359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Radio-luminescence spectra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F78B9-DCA0-493F-837C-B1708863BA01}"/>
              </a:ext>
            </a:extLst>
          </p:cNvPr>
          <p:cNvSpPr txBox="1"/>
          <p:nvPr/>
        </p:nvSpPr>
        <p:spPr>
          <a:xfrm>
            <a:off x="5508104" y="43635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 kinetics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92983" y="895730"/>
            <a:ext cx="3527425" cy="2245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25" y="893349"/>
            <a:ext cx="3683810" cy="224761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144016" y="4187989"/>
            <a:ext cx="3841115" cy="20910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356992"/>
            <a:ext cx="4206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 delay distribution between two identical channels at CTR measurement acquired at RT and 10 mV leading edge threshold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08505"/>
            <a:ext cx="2880360" cy="215715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72000" y="6279044"/>
            <a:ext cx="38303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/>
              <a:t>The decay time of the slow component is ~2</a:t>
            </a:r>
            <a:r>
              <a:rPr lang="en-US" sz="1400" dirty="0"/>
              <a:t>2</a:t>
            </a:r>
            <a:r>
              <a:rPr lang="lt-LT" sz="1400" dirty="0"/>
              <a:t> ns for all the samples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5004048" y="3590030"/>
            <a:ext cx="31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Transient absorption kinetics 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F4A5-20B0-4951-902C-222C76E6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139FC-1DCF-4BB7-8449-9100BE6856DA}"/>
              </a:ext>
            </a:extLst>
          </p:cNvPr>
          <p:cNvSpPr txBox="1"/>
          <p:nvPr/>
        </p:nvSpPr>
        <p:spPr>
          <a:xfrm>
            <a:off x="2306212" y="4834320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FWHM = 215 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618" y="3094802"/>
            <a:ext cx="1760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Milano-</a:t>
            </a:r>
            <a:r>
              <a:rPr lang="en-GB" sz="1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Bicoca</a:t>
            </a:r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</a:t>
            </a:r>
            <a:endParaRPr lang="de-DE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6289352"/>
            <a:ext cx="1087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CERN</a:t>
            </a:r>
            <a:endParaRPr lang="de-DE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5113" y="3876646"/>
            <a:ext cx="1351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Vilnius Uni</a:t>
            </a:r>
            <a:endParaRPr lang="de-DE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03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79512" y="3645024"/>
            <a:ext cx="2289216" cy="2592288"/>
          </a:xfrm>
          <a:prstGeom prst="rect">
            <a:avLst/>
          </a:prstGeom>
          <a:solidFill>
            <a:srgbClr val="ABC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79512" y="116632"/>
            <a:ext cx="457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prototype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9" y="822015"/>
            <a:ext cx="4970945" cy="20357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ieren 9"/>
          <p:cNvGrpSpPr/>
          <p:nvPr/>
        </p:nvGrpSpPr>
        <p:grpSpPr>
          <a:xfrm>
            <a:off x="236480" y="3861048"/>
            <a:ext cx="2232248" cy="2068197"/>
            <a:chOff x="6567014" y="1076925"/>
            <a:chExt cx="2232248" cy="2068197"/>
          </a:xfrm>
        </p:grpSpPr>
        <p:sp>
          <p:nvSpPr>
            <p:cNvPr id="4" name="Textfeld 3"/>
            <p:cNvSpPr txBox="1"/>
            <p:nvPr/>
          </p:nvSpPr>
          <p:spPr>
            <a:xfrm>
              <a:off x="6567014" y="1076925"/>
              <a:ext cx="2232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de-DE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DSB:Ce</a:t>
              </a:r>
              <a:endPara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20x20x10mm</a:t>
              </a:r>
              <a:r>
                <a:rPr lang="de-DE" sz="20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6567014" y="1784811"/>
              <a:ext cx="20425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WLS: EJ-280-10</a:t>
              </a:r>
            </a:p>
            <a:p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de-DE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Eljen</a:t>
              </a:r>
              <a:endPara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20x3x150mm</a:t>
              </a:r>
              <a:r>
                <a:rPr lang="de-DE" sz="20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6567014" y="2745012"/>
              <a:ext cx="2085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r>
                <a:rPr 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20x20x1mm</a:t>
              </a:r>
              <a:r>
                <a:rPr lang="de-DE" sz="20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3516" r="5734" b="16686"/>
          <a:stretch/>
        </p:blipFill>
        <p:spPr>
          <a:xfrm>
            <a:off x="5248746" y="6572"/>
            <a:ext cx="2040625" cy="21843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17464" r="13723" b="14286"/>
          <a:stretch/>
        </p:blipFill>
        <p:spPr>
          <a:xfrm rot="10800000">
            <a:off x="7289371" y="1223284"/>
            <a:ext cx="1854629" cy="19125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6" b="13043"/>
          <a:stretch/>
        </p:blipFill>
        <p:spPr>
          <a:xfrm>
            <a:off x="3188516" y="3356992"/>
            <a:ext cx="5050283" cy="1728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7484426" y="360717"/>
            <a:ext cx="1508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photosensor</a:t>
            </a:r>
            <a:endParaRPr 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de-DE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endParaRPr 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1" b="12044"/>
          <a:stretch/>
        </p:blipFill>
        <p:spPr>
          <a:xfrm>
            <a:off x="3188515" y="5085184"/>
            <a:ext cx="5050283" cy="12961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5344085" y="2190903"/>
            <a:ext cx="16433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KETEK </a:t>
            </a:r>
          </a:p>
          <a:p>
            <a:pPr algn="ctr"/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PM3325-WB-D0</a:t>
            </a:r>
          </a:p>
          <a:p>
            <a:pPr algn="ctr"/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 mm</a:t>
            </a:r>
            <a:r>
              <a:rPr lang="de-DE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25µm </a:t>
            </a:r>
          </a:p>
        </p:txBody>
      </p:sp>
    </p:spTree>
    <p:extLst>
      <p:ext uri="{BB962C8B-B14F-4D97-AF65-F5344CB8AC3E}">
        <p14:creationId xmlns:p14="http://schemas.microsoft.com/office/powerpoint/2010/main" val="210479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A88E41-DF6D-4A47-B76A-53C2F7CA6276}"/>
              </a:ext>
            </a:extLst>
          </p:cNvPr>
          <p:cNvSpPr/>
          <p:nvPr/>
        </p:nvSpPr>
        <p:spPr>
          <a:xfrm>
            <a:off x="0" y="32583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 produced by alternative industrial partner – 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Scott (Germany), October 2021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CDE79-4728-4362-8349-D49D8BD4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16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8072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GB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types of the glass materials have been delivered and tested:</a:t>
            </a:r>
            <a:endParaRPr lang="de-DE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samples with 20x20x5 mm</a:t>
            </a:r>
            <a:r>
              <a:rPr lang="en-GB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dimensions;</a:t>
            </a:r>
            <a:endParaRPr lang="de-DE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samples with 20x20x50 mm</a:t>
            </a:r>
            <a:r>
              <a:rPr lang="en-GB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dimensions;</a:t>
            </a:r>
            <a:endParaRPr lang="de-DE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744207"/>
            <a:ext cx="2810744" cy="121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91377"/>
            <a:ext cx="3718560" cy="2429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49040"/>
            <a:ext cx="3721608" cy="240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967027"/>
            <a:ext cx="3721608" cy="240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0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A88E41-DF6D-4A47-B76A-53C2F7CA6276}"/>
              </a:ext>
            </a:extLst>
          </p:cNvPr>
          <p:cNvSpPr/>
          <p:nvPr/>
        </p:nvSpPr>
        <p:spPr>
          <a:xfrm>
            <a:off x="0" y="32583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 produced by alternative industrial partner – 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Schott (Germany), October 2021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CDE79-4728-4362-8349-D49D8BD4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17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8072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with  gamma-quanta </a:t>
            </a:r>
            <a:r>
              <a:rPr lang="en-GB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source, doses: 100 and 500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endParaRPr lang="de-DE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166" y="1548481"/>
            <a:ext cx="3718560" cy="2429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56792"/>
            <a:ext cx="3718560" cy="2429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083" y="4176768"/>
            <a:ext cx="3718560" cy="242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1" y="4285040"/>
            <a:ext cx="3718560" cy="24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A88E41-DF6D-4A47-B76A-53C2F7CA6276}"/>
              </a:ext>
            </a:extLst>
          </p:cNvPr>
          <p:cNvSpPr/>
          <p:nvPr/>
        </p:nvSpPr>
        <p:spPr>
          <a:xfrm>
            <a:off x="104460" y="32583"/>
            <a:ext cx="327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 evolution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CDE79-4728-4362-8349-D49D8BD4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18</a:t>
            </a:fld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957793"/>
            <a:ext cx="3720389" cy="24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2" y="3645024"/>
            <a:ext cx="3720389" cy="2429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944669"/>
            <a:ext cx="3719779" cy="2427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789040"/>
            <a:ext cx="3722218" cy="24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9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A88E41-DF6D-4A47-B76A-53C2F7CA6276}"/>
              </a:ext>
            </a:extLst>
          </p:cNvPr>
          <p:cNvSpPr/>
          <p:nvPr/>
        </p:nvSpPr>
        <p:spPr>
          <a:xfrm>
            <a:off x="104460" y="32583"/>
            <a:ext cx="6731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(Gd,Ce)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-Al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scintillation glass  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CDE79-4728-4362-8349-D49D8BD4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19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960" y="548680"/>
            <a:ext cx="8980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obtained by </a:t>
            </a:r>
            <a:r>
              <a:rPr lang="en-GB" sz="1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Kurchatov</a:t>
            </a:r>
            <a:r>
              <a:rPr lang="en-GB" sz="1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Minsk groups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Published in</a:t>
            </a:r>
            <a:r>
              <a:rPr 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non-Crystalline Solid V. 580</a:t>
            </a:r>
            <a:r>
              <a:rPr 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March 2022, https://doi.org/10.1016/j.jnoncrysol.2021.121393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72" y="746920"/>
            <a:ext cx="889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glass composition was chosen: 2.267SiO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- 0.078Si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- 0.6Al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- 0.065AlF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(Gd</a:t>
            </a:r>
            <a:r>
              <a:rPr 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3664" y="6538912"/>
            <a:ext cx="4860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 to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Mikhail Korjik (INP BSU, Minsk)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18406"/>
              </p:ext>
            </p:extLst>
          </p:nvPr>
        </p:nvGraphicFramePr>
        <p:xfrm>
          <a:off x="45602" y="1207557"/>
          <a:ext cx="8568957" cy="1675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41783">
                  <a:extLst>
                    <a:ext uri="{9D8B030D-6E8A-4147-A177-3AD203B41FA5}">
                      <a16:colId xmlns:a16="http://schemas.microsoft.com/office/drawing/2014/main" val="3537357505"/>
                    </a:ext>
                  </a:extLst>
                </a:gridCol>
                <a:gridCol w="505936">
                  <a:extLst>
                    <a:ext uri="{9D8B030D-6E8A-4147-A177-3AD203B41FA5}">
                      <a16:colId xmlns:a16="http://schemas.microsoft.com/office/drawing/2014/main" val="2231106926"/>
                    </a:ext>
                  </a:extLst>
                </a:gridCol>
                <a:gridCol w="593670">
                  <a:extLst>
                    <a:ext uri="{9D8B030D-6E8A-4147-A177-3AD203B41FA5}">
                      <a16:colId xmlns:a16="http://schemas.microsoft.com/office/drawing/2014/main" val="1693039192"/>
                    </a:ext>
                  </a:extLst>
                </a:gridCol>
                <a:gridCol w="580648">
                  <a:extLst>
                    <a:ext uri="{9D8B030D-6E8A-4147-A177-3AD203B41FA5}">
                      <a16:colId xmlns:a16="http://schemas.microsoft.com/office/drawing/2014/main" val="4169570606"/>
                    </a:ext>
                  </a:extLst>
                </a:gridCol>
                <a:gridCol w="733949">
                  <a:extLst>
                    <a:ext uri="{9D8B030D-6E8A-4147-A177-3AD203B41FA5}">
                      <a16:colId xmlns:a16="http://schemas.microsoft.com/office/drawing/2014/main" val="3709683673"/>
                    </a:ext>
                  </a:extLst>
                </a:gridCol>
                <a:gridCol w="660554">
                  <a:extLst>
                    <a:ext uri="{9D8B030D-6E8A-4147-A177-3AD203B41FA5}">
                      <a16:colId xmlns:a16="http://schemas.microsoft.com/office/drawing/2014/main" val="532098385"/>
                    </a:ext>
                  </a:extLst>
                </a:gridCol>
                <a:gridCol w="513764">
                  <a:extLst>
                    <a:ext uri="{9D8B030D-6E8A-4147-A177-3AD203B41FA5}">
                      <a16:colId xmlns:a16="http://schemas.microsoft.com/office/drawing/2014/main" val="3278749225"/>
                    </a:ext>
                  </a:extLst>
                </a:gridCol>
                <a:gridCol w="587159">
                  <a:extLst>
                    <a:ext uri="{9D8B030D-6E8A-4147-A177-3AD203B41FA5}">
                      <a16:colId xmlns:a16="http://schemas.microsoft.com/office/drawing/2014/main" val="744199138"/>
                    </a:ext>
                  </a:extLst>
                </a:gridCol>
                <a:gridCol w="513764">
                  <a:extLst>
                    <a:ext uri="{9D8B030D-6E8A-4147-A177-3AD203B41FA5}">
                      <a16:colId xmlns:a16="http://schemas.microsoft.com/office/drawing/2014/main" val="1010284905"/>
                    </a:ext>
                  </a:extLst>
                </a:gridCol>
                <a:gridCol w="587159">
                  <a:extLst>
                    <a:ext uri="{9D8B030D-6E8A-4147-A177-3AD203B41FA5}">
                      <a16:colId xmlns:a16="http://schemas.microsoft.com/office/drawing/2014/main" val="453370953"/>
                    </a:ext>
                  </a:extLst>
                </a:gridCol>
                <a:gridCol w="587159">
                  <a:extLst>
                    <a:ext uri="{9D8B030D-6E8A-4147-A177-3AD203B41FA5}">
                      <a16:colId xmlns:a16="http://schemas.microsoft.com/office/drawing/2014/main" val="4277885205"/>
                    </a:ext>
                  </a:extLst>
                </a:gridCol>
                <a:gridCol w="587159">
                  <a:extLst>
                    <a:ext uri="{9D8B030D-6E8A-4147-A177-3AD203B41FA5}">
                      <a16:colId xmlns:a16="http://schemas.microsoft.com/office/drawing/2014/main" val="1060654669"/>
                    </a:ext>
                  </a:extLst>
                </a:gridCol>
                <a:gridCol w="513764">
                  <a:extLst>
                    <a:ext uri="{9D8B030D-6E8A-4147-A177-3AD203B41FA5}">
                      <a16:colId xmlns:a16="http://schemas.microsoft.com/office/drawing/2014/main" val="3421200206"/>
                    </a:ext>
                  </a:extLst>
                </a:gridCol>
                <a:gridCol w="862489">
                  <a:extLst>
                    <a:ext uri="{9D8B030D-6E8A-4147-A177-3AD203B41FA5}">
                      <a16:colId xmlns:a16="http://schemas.microsoft.com/office/drawing/2014/main" val="2600528312"/>
                    </a:ext>
                  </a:extLst>
                </a:gridCol>
              </a:tblGrid>
              <a:tr h="19061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composition of the glass, at.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Kinetics parameters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 Yield, ph/MeV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520275"/>
                  </a:ext>
                </a:extLst>
              </a:tr>
              <a:tr h="3412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Nr.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SiO2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AlO1.5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AlF3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CeO1.5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GdO1.5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f3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510322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54.82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22.72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90.8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415.6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60514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48.38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37.09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58.88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379.2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41.12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58109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48.11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35.65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96.6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61.32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38.68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1700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26785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48.41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4.84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33.89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43.3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28.46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340.7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30.04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58975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48.41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32.92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40.9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64.05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90.8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35.95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947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48.41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32.92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30.25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19.43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60.85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185.1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19.72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" marR="9077" marT="907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7228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40906" y="1688569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Ba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0561" y="1906842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w/o Ba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748464" y="2180979"/>
            <a:ext cx="1" cy="65104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8" y="3746033"/>
            <a:ext cx="3020037" cy="21811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64" y="2912196"/>
            <a:ext cx="9289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glass density of all the samples was measured to be 4.5 ± 0.1 g/cm3, which provides an effective charge </a:t>
            </a:r>
            <a:r>
              <a:rPr lang="en-US" sz="1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0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=52 and puts it in the line for the stopping power to ionizing radiation with alkali-halide and some oxide crystalline materials of the garnet and perovskite structure. </a:t>
            </a:r>
            <a:endParaRPr lang="de-DE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775" y="3536188"/>
            <a:ext cx="45704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absorption spectra of the samples #2-#5 measured at room temperature </a:t>
            </a:r>
            <a:endParaRPr lang="de-DE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97156" y="3505409"/>
            <a:ext cx="3274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scintillation time and light yield</a:t>
            </a:r>
            <a:endParaRPr 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454" y="3813186"/>
            <a:ext cx="3720998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6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196752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Scintillating materials  based on g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lasses and glass ceramics can be considered as alternatives for the crystalline scintillators currently used in radiation detectors for the detection of high-energy photons and neutrons in high-energy physics experiments and homeland security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Glass material can be fabricated in various sizes and shapes, such as blocks, plates, and thin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Large quantities of the detection units can be produced in a relatively short period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lead-free glass BaO·2SiO</a:t>
            </a:r>
            <a:r>
              <a:rPr lang="en-GB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 ( disilicate–barium, DSB: Ce) has a density of 3.7 g/cm</a:t>
            </a:r>
            <a:r>
              <a:rPr lang="en-GB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is found to be radiation hard. Further technology optimization showed that the loading of the DSB: Ce glass by gadolinium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the material density up to 4.5 g/cm</a:t>
            </a:r>
            <a:r>
              <a:rPr 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in an increase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light output by a factor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five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improving the efficiency of the electromagnetic radiation registration and making the material sensitive to neutrons.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16632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de-D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D7AC3-747C-4C25-9152-AC33A819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2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20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A88E41-DF6D-4A47-B76A-53C2F7CA6276}"/>
              </a:ext>
            </a:extLst>
          </p:cNvPr>
          <p:cNvSpPr/>
          <p:nvPr/>
        </p:nvSpPr>
        <p:spPr>
          <a:xfrm>
            <a:off x="223216" y="98245"/>
            <a:ext cx="795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de-D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(Gd,Ce)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-Al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-SiO</a:t>
            </a:r>
            <a:r>
              <a:rPr lang="de-DE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scintillation glass  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736202"/>
            <a:ext cx="2911802" cy="1978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06" y="2086714"/>
            <a:ext cx="3240360" cy="2124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848684"/>
            <a:ext cx="2911802" cy="20625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7951" y="736202"/>
            <a:ext cx="352839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 excitation (</a:t>
            </a:r>
            <a:r>
              <a:rPr lang="el-G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de-D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430, 470 nm) and photoluminescence (</a:t>
            </a:r>
            <a:r>
              <a:rPr lang="el-G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= 330, 370 nm)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Gd-Si-Al: Ce glass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419" y="4921469"/>
            <a:ext cx="402117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 kinetics of the sample #6 measured at room temperature. 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97" y="4259750"/>
            <a:ext cx="439512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height spectra under 137Cs (662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source of the 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Gd-Si-Al: Ce glass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#6, with dimensions 15×15×3 mm3 (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 glass sample with dimensions 20×20×5 mm3 (■)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545" y="5631989"/>
            <a:ext cx="8964951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scintillation Ce</a:t>
            </a:r>
            <a:r>
              <a:rPr lang="en-US" sz="16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-doped Gd2O3-Al2O3-SiO2 glass has demonstrated scintillation 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kinetics with an average decay time 60 ns and a light yield ~2000 photon/MeV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Amelina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Mikhalin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 Belus, A Bondarev et al, Journal of Non-Crystalline Solids 2022, 580, 121393,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Persistent link using digital object identifier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/doi.org/10.1016/j.jnoncrysol.2021.121393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2168A30E-03DB-23F3-0365-89CAE14B40BE}"/>
              </a:ext>
            </a:extLst>
          </p:cNvPr>
          <p:cNvSpPr/>
          <p:nvPr/>
        </p:nvSpPr>
        <p:spPr>
          <a:xfrm>
            <a:off x="4082796" y="919402"/>
            <a:ext cx="978408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28608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6512" y="0"/>
            <a:ext cx="821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Cost consideration of the ”non-human” drivers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64239-5089-4B4A-B15C-93B0B1D3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63629"/>
            <a:ext cx="2133600" cy="365125"/>
          </a:xfrm>
        </p:spPr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21</a:t>
            </a:fld>
            <a:endParaRPr lang="de-DE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2EF31D-1395-43C0-ABF1-8BB5CD20B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3669"/>
              </p:ext>
            </p:extLst>
          </p:nvPr>
        </p:nvGraphicFramePr>
        <p:xfrm>
          <a:off x="395535" y="770073"/>
          <a:ext cx="8694712" cy="479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>
                  <a:extLst>
                    <a:ext uri="{9D8B030D-6E8A-4147-A177-3AD203B41FA5}">
                      <a16:colId xmlns:a16="http://schemas.microsoft.com/office/drawing/2014/main" val="2817738623"/>
                    </a:ext>
                  </a:extLst>
                </a:gridCol>
                <a:gridCol w="3222104">
                  <a:extLst>
                    <a:ext uri="{9D8B030D-6E8A-4147-A177-3AD203B41FA5}">
                      <a16:colId xmlns:a16="http://schemas.microsoft.com/office/drawing/2014/main" val="1108205798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val="2268634952"/>
                    </a:ext>
                  </a:extLst>
                </a:gridCol>
              </a:tblGrid>
              <a:tr h="591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  <a:endParaRPr lang="de-DE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 of the prices</a:t>
                      </a:r>
                      <a:endParaRPr lang="de-DE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de-DE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615492"/>
                  </a:ext>
                </a:extLst>
              </a:tr>
              <a:tr h="475669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Raw material </a:t>
                      </a:r>
                    </a:p>
                    <a:p>
                      <a:pPr algn="ctr"/>
                      <a:endParaRPr lang="de-DE" b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oxide ~50 </a:t>
                      </a:r>
                      <a:r>
                        <a:rPr lang="en-GB" b="1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</a:p>
                    <a:p>
                      <a:pPr algn="ctr"/>
                      <a:r>
                        <a:rPr lang="de-DE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 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 –less than 50 </a:t>
                      </a:r>
                      <a:r>
                        <a:rPr lang="en-GB" b="1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</a:p>
                    <a:p>
                      <a:pPr algn="ctr"/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oxide- less than 30 </a:t>
                      </a:r>
                      <a:r>
                        <a:rPr lang="en-GB" b="1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</a:p>
                    <a:p>
                      <a:pPr algn="ctr"/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 oxide-less than 10 </a:t>
                      </a:r>
                      <a:r>
                        <a:rPr lang="en-GB" b="1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 </a:t>
                      </a:r>
                      <a:endParaRPr lang="en-GB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oxides of needed  purity  are commercially 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</a:t>
                      </a:r>
                      <a:r>
                        <a:rPr lang="de-DE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de-DE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034699"/>
                  </a:ext>
                </a:extLst>
              </a:tr>
              <a:tr h="654351"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Crucible</a:t>
                      </a:r>
                      <a:r>
                        <a:rPr lang="de-DE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necessary</a:t>
                      </a:r>
                      <a:r>
                        <a:rPr lang="de-DE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Pt,</a:t>
                      </a:r>
                    </a:p>
                    <a:p>
                      <a:pPr algn="ctr"/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</a:t>
                      </a:r>
                      <a:r>
                        <a:rPr lang="en-GB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glass</a:t>
                      </a:r>
                      <a:r>
                        <a:rPr lang="de-DE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be a good alternative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Cheaper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 by factor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477183"/>
                  </a:ext>
                </a:extLst>
              </a:tr>
              <a:tr h="475669"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consuming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per kg  of the glass mass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produced</a:t>
                      </a:r>
                      <a:endParaRPr lang="en-GB" b="1" noProof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rate of the commercial  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glass </a:t>
                      </a:r>
                      <a:r>
                        <a:rPr lang="de-DE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de-DE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de-DE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94470"/>
                  </a:ext>
                </a:extLst>
              </a:tr>
              <a:tr h="475669"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than  for single crystals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be worked in the </a:t>
                      </a:r>
                      <a:r>
                        <a:rPr lang="en-GB" b="1" noProof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mold</a:t>
                      </a:r>
                      <a:r>
                        <a:rPr lang="en-GB" b="1" noProof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So, the  waste at mechanical </a:t>
                      </a:r>
                      <a:r>
                        <a:rPr lang="en-GB" b="1" noProof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</a:t>
                      </a:r>
                      <a:r>
                        <a:rPr lang="en-GB" b="1" noProof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be minimised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53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029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6512" y="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7504" y="536583"/>
            <a:ext cx="8784976" cy="58594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gadolinium based  glass materials are relatively  cheap and can be produced at many glass-working facilities. Properties can be adopted to application conditions. It has 3-4 times higher density in comparison to plastic scintillators allowing </a:t>
            </a:r>
            <a:r>
              <a:rPr lang="en-US" b="1" dirty="0">
                <a:latin typeface="Times New Roman" panose="02020603050405020304" pitchFamily="18" charset="0"/>
                <a:cs typeface="Times New Roman" pitchFamily="18" charset="0"/>
              </a:rPr>
              <a:t>variable scintillator shapes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progress in technology optimization of the glass scintillation material was achieved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Gd loaded DSB glass has higher density in comparison with barium-silica DSB glass.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value was increased due to further technology optimization: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2500 </a:t>
            </a:r>
            <a:r>
              <a:rPr lang="en-GB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/MeV(</a:t>
            </a:r>
            <a:r>
              <a:rPr lang="de-DE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Gd) vs 500 ph/MeV (without Gd)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technology optimization showed possible improvement of the timing characteristics of the material  without significant degradation of the light yield: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b="1" u="sng" dirty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= 60 ns, LY = 2000 </a:t>
            </a:r>
            <a:r>
              <a:rPr lang="en-GB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/MeV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Gd contamination opens up an opportunity for neutron detection as well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9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0401" y="236525"/>
            <a:ext cx="7775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properties  of different heavy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silica</a:t>
            </a:r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</a:p>
        </p:txBody>
      </p:sp>
      <p:pic>
        <p:nvPicPr>
          <p:cNvPr id="7" name="Grafik 6" descr="picture 1.jpg"/>
          <p:cNvPicPr>
            <a:picLocks noChangeAspect="1"/>
          </p:cNvPicPr>
          <p:nvPr/>
        </p:nvPicPr>
        <p:blipFill>
          <a:blip r:embed="rId3" cstate="print">
            <a:lum bright="8000" contrast="-8000"/>
          </a:blip>
          <a:srcRect t="53680" r="18213" b="23132"/>
          <a:stretch>
            <a:fillRect/>
          </a:stretch>
        </p:blipFill>
        <p:spPr>
          <a:xfrm rot="16200000">
            <a:off x="5979237" y="2931489"/>
            <a:ext cx="4752528" cy="6074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feld 12"/>
          <p:cNvSpPr txBox="1"/>
          <p:nvPr/>
        </p:nvSpPr>
        <p:spPr>
          <a:xfrm>
            <a:off x="539553" y="4005064"/>
            <a:ext cx="712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itchFamily="18" charset="0"/>
                <a:cs typeface="Times New Roman" pitchFamily="18" charset="0"/>
              </a:rPr>
              <a:t>Technology:   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Typical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glass production technology combined with  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                     successive thermal annealing (800 – 900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C). Technological 	process is manageable at any glass production facility worldwide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de-D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C3E869-2880-4829-B9E1-F11E0F59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3C7D8-82DB-7318-998A-A99521189D83}"/>
              </a:ext>
            </a:extLst>
          </p:cNvPr>
          <p:cNvSpPr txBox="1"/>
          <p:nvPr/>
        </p:nvSpPr>
        <p:spPr>
          <a:xfrm>
            <a:off x="4119753" y="5829992"/>
            <a:ext cx="45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 produced in INP, Minsk in 2012-2015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17604"/>
              </p:ext>
            </p:extLst>
          </p:nvPr>
        </p:nvGraphicFramePr>
        <p:xfrm>
          <a:off x="272969" y="1420018"/>
          <a:ext cx="7530712" cy="2108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78169">
                  <a:extLst>
                    <a:ext uri="{9D8B030D-6E8A-4147-A177-3AD203B41FA5}">
                      <a16:colId xmlns:a16="http://schemas.microsoft.com/office/drawing/2014/main" val="1266294609"/>
                    </a:ext>
                  </a:extLst>
                </a:gridCol>
                <a:gridCol w="1050222">
                  <a:extLst>
                    <a:ext uri="{9D8B030D-6E8A-4147-A177-3AD203B41FA5}">
                      <a16:colId xmlns:a16="http://schemas.microsoft.com/office/drawing/2014/main" val="411235087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1301119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71197807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493668947"/>
                    </a:ext>
                  </a:extLst>
                </a:gridCol>
                <a:gridCol w="1698065">
                  <a:extLst>
                    <a:ext uri="{9D8B030D-6E8A-4147-A177-3AD203B41FA5}">
                      <a16:colId xmlns:a16="http://schemas.microsoft.com/office/drawing/2014/main" val="1218776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g/cm3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</a:t>
                      </a:r>
                      <a:endParaRPr lang="de-DE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GB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GB" sz="160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Cut-off </a:t>
                      </a:r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undoped</a:t>
                      </a: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 /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*2SiO</a:t>
                      </a:r>
                      <a:r>
                        <a:rPr lang="en-GB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84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DSB: Ce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GB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  <a:p>
                      <a:pPr algn="ctr"/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440-460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493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*2SiO</a:t>
                      </a:r>
                      <a:r>
                        <a:rPr lang="en-GB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:Ce</a:t>
                      </a:r>
                    </a:p>
                    <a:p>
                      <a:pPr algn="l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glass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heavy loaded with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4.7-5.4</a:t>
                      </a:r>
                      <a:endParaRPr lang="de-DE" sz="1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440-460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82694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188640"/>
            <a:ext cx="884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irradiation and recovery studies: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with 150MeV protons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259629"/>
            <a:ext cx="4149090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59629"/>
            <a:ext cx="4149090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75" y="764704"/>
            <a:ext cx="4213525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5436096" y="1844824"/>
            <a:ext cx="23630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x 2SiO</a:t>
            </a:r>
            <a:r>
              <a:rPr lang="en-GB" sz="28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(mother glass)</a:t>
            </a:r>
            <a:endParaRPr lang="de-DE" sz="2800" dirty="0"/>
          </a:p>
        </p:txBody>
      </p:sp>
      <p:sp>
        <p:nvSpPr>
          <p:cNvPr id="10" name="Rechteck 9"/>
          <p:cNvSpPr/>
          <p:nvPr/>
        </p:nvSpPr>
        <p:spPr>
          <a:xfrm>
            <a:off x="5004048" y="76470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flux 		≤ 2x10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11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p/s cm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</a:t>
            </a:r>
          </a:p>
          <a:p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integral </a:t>
            </a:r>
            <a:r>
              <a:rPr lang="en-US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fluence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=	 5x10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13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p/cm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11" name="Rechteck 10"/>
          <p:cNvSpPr/>
          <p:nvPr/>
        </p:nvSpPr>
        <p:spPr>
          <a:xfrm>
            <a:off x="395531" y="3429000"/>
            <a:ext cx="38884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2SiO</a:t>
            </a:r>
            <a:r>
              <a:rPr lang="en-GB" sz="2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:Ce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(without thermal treatment)</a:t>
            </a:r>
            <a:endParaRPr lang="de-DE" sz="2400" dirty="0"/>
          </a:p>
        </p:txBody>
      </p:sp>
      <p:sp>
        <p:nvSpPr>
          <p:cNvPr id="12" name="Rechteck 11"/>
          <p:cNvSpPr/>
          <p:nvPr/>
        </p:nvSpPr>
        <p:spPr>
          <a:xfrm>
            <a:off x="4860032" y="3429000"/>
            <a:ext cx="3504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DSB:Ce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(after thermal treatment)</a:t>
            </a:r>
            <a:endParaRPr lang="de-DE" sz="2400" dirty="0"/>
          </a:p>
        </p:txBody>
      </p:sp>
      <p:sp>
        <p:nvSpPr>
          <p:cNvPr id="13" name="Pfeil nach rechts 12"/>
          <p:cNvSpPr/>
          <p:nvPr/>
        </p:nvSpPr>
        <p:spPr>
          <a:xfrm rot="10800000">
            <a:off x="4788024" y="1844824"/>
            <a:ext cx="504056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116632"/>
            <a:ext cx="509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irradiation and recovery studies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03" y="1814830"/>
            <a:ext cx="4149090" cy="2481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5004048" y="177378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flux 		≤ 2x10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11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p/s cm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</a:t>
            </a:r>
          </a:p>
          <a:p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integral </a:t>
            </a:r>
            <a:r>
              <a:rPr lang="en-US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fluence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=	 5x10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13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p/cm</a:t>
            </a:r>
            <a:r>
              <a:rPr lang="en-US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12" name="Rechteck 11"/>
          <p:cNvSpPr/>
          <p:nvPr/>
        </p:nvSpPr>
        <p:spPr>
          <a:xfrm>
            <a:off x="1043608" y="925570"/>
            <a:ext cx="2947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DSB: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(after thermal treatment)</a:t>
            </a:r>
            <a:endParaRPr lang="de-DE" sz="2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115" y="3107426"/>
            <a:ext cx="4036526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4872313" y="5796501"/>
            <a:ext cx="3938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spontaneous and</a:t>
            </a:r>
          </a:p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stimulated recovery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20726" y="4653136"/>
            <a:ext cx="29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with </a:t>
            </a:r>
            <a:r>
              <a:rPr lang="de-DE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 and 150 MeV </a:t>
            </a:r>
            <a:r>
              <a:rPr lang="de-D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9465" y="273809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with </a:t>
            </a:r>
            <a:r>
              <a:rPr lang="en-GB" b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-quanta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28B47-94F1-35FB-CD86-DB2199CFB25B}"/>
              </a:ext>
            </a:extLst>
          </p:cNvPr>
          <p:cNvSpPr txBox="1"/>
          <p:nvPr/>
        </p:nvSpPr>
        <p:spPr>
          <a:xfrm>
            <a:off x="142801" y="5471547"/>
            <a:ext cx="4470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approach  developed for stimulated </a:t>
            </a:r>
          </a:p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in irradiated PWO  also works for</a:t>
            </a:r>
          </a:p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glass family  under consideration. </a:t>
            </a:r>
          </a:p>
        </p:txBody>
      </p:sp>
    </p:spTree>
    <p:extLst>
      <p:ext uri="{BB962C8B-B14F-4D97-AF65-F5344CB8AC3E}">
        <p14:creationId xmlns:p14="http://schemas.microsoft.com/office/powerpoint/2010/main" val="227353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lock DSB polished.jpg"/>
          <p:cNvPicPr>
            <a:picLocks noChangeAspect="1"/>
          </p:cNvPicPr>
          <p:nvPr/>
        </p:nvPicPr>
        <p:blipFill>
          <a:blip r:embed="rId2" cstate="print"/>
          <a:srcRect r="22446" b="18966"/>
          <a:stretch>
            <a:fillRect/>
          </a:stretch>
        </p:blipFill>
        <p:spPr>
          <a:xfrm>
            <a:off x="7057667" y="92827"/>
            <a:ext cx="205083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251520" y="271457"/>
            <a:ext cx="6647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DSB:Ce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block   23 x 23 x 120 mm</a:t>
            </a:r>
            <a:r>
              <a:rPr lang="de-DE" sz="2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bulk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material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worked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mold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crucible</a:t>
            </a:r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500 ml.</a:t>
            </a:r>
            <a:endParaRPr lang="de-DE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4255"/>
          <a:stretch>
            <a:fillRect/>
          </a:stretch>
        </p:blipFill>
        <p:spPr bwMode="auto">
          <a:xfrm>
            <a:off x="935559" y="3167002"/>
            <a:ext cx="3636441" cy="2564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698" y="3154997"/>
            <a:ext cx="3382241" cy="2564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65C02C-1F67-4ACF-8829-B494B69F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6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760A3-7C5B-73AB-599E-766D49A77538}"/>
              </a:ext>
            </a:extLst>
          </p:cNvPr>
          <p:cNvSpPr txBox="1"/>
          <p:nvPr/>
        </p:nvSpPr>
        <p:spPr>
          <a:xfrm>
            <a:off x="935559" y="5949280"/>
            <a:ext cx="741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height spectra  of the 662 kev (137-Cs) measured at room temperature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 in different gates  and  gated light yield temperature dependence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7E40F-2532-6BED-78F7-5C8F06AC12EA}"/>
              </a:ext>
            </a:extLst>
          </p:cNvPr>
          <p:cNvSpPr txBox="1"/>
          <p:nvPr/>
        </p:nvSpPr>
        <p:spPr>
          <a:xfrm>
            <a:off x="251520" y="1917854"/>
            <a:ext cx="6592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en-CH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small bubbles  inside due to an absence of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agitator mechanism for glass in the crucible 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96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43364" y="3228389"/>
            <a:ext cx="8749116" cy="326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t="1672"/>
          <a:stretch>
            <a:fillRect/>
          </a:stretch>
        </p:blipFill>
        <p:spPr bwMode="auto">
          <a:xfrm>
            <a:off x="4139952" y="541490"/>
            <a:ext cx="4667237" cy="2563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374800" y="1662190"/>
            <a:ext cx="359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light yield as a function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 integration time</a:t>
            </a: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Two samples with 5 mm thickness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0838" y="-3553"/>
            <a:ext cx="704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Scintillation properties of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-loaded samples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43364" y="654343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#1:   10 weight% Gd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#2:   20 weight% Gd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both: 	0.5 weight%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3621230" y="1692428"/>
            <a:ext cx="340359" cy="706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6" y="3412985"/>
            <a:ext cx="3762672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09" y="3284984"/>
            <a:ext cx="4439450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4332887" y="6093250"/>
            <a:ext cx="4474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de-DE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25x25x125mm</a:t>
            </a:r>
            <a:r>
              <a:rPr lang="de-DE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F45AC-385D-4538-8AC6-65DF0DDC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0038" y="6452680"/>
            <a:ext cx="2133600" cy="365125"/>
          </a:xfrm>
        </p:spPr>
        <p:txBody>
          <a:bodyPr/>
          <a:lstStyle/>
          <a:p>
            <a:fld id="{7523B3B1-2F53-4391-BEF2-9C362519DFC3}" type="slidenum">
              <a:rPr lang="de-DE" smtClean="0">
                <a:solidFill>
                  <a:schemeClr val="tx1"/>
                </a:solidFill>
              </a:rPr>
              <a:pPr/>
              <a:t>7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5139369" cy="27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1228507" y="538162"/>
            <a:ext cx="6391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 of DSB: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heavy loaded with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994870-30A6-BA20-DB7C-76AF36146C14}"/>
              </a:ext>
            </a:extLst>
          </p:cNvPr>
          <p:cNvSpPr txBox="1"/>
          <p:nvPr/>
        </p:nvSpPr>
        <p:spPr>
          <a:xfrm>
            <a:off x="1228507" y="4653136"/>
            <a:ext cx="703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 </a:t>
            </a:r>
            <a:r>
              <a:rPr lang="en-GB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en-CH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bubbles  inside due to an absence of</a:t>
            </a: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agitator mechanism for glass in the crucible </a:t>
            </a:r>
            <a:r>
              <a:rPr lang="en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792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Irradiation tests with 190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proton beam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4144804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20688"/>
            <a:ext cx="914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“Pure”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DSB:Ce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(4 cm)	   	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DSB:Ce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loaded by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(4.5 cm)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144804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4144804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4144804" cy="248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63688" y="3645024"/>
            <a:ext cx="570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Results after irradiation with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fluence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protons/cm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B3B1-2F53-4391-BEF2-9C362519DFC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3489388" y="647166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dk</a:t>
            </a:r>
            <a:r>
              <a:rPr lang="en-GB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= Ln[</a:t>
            </a:r>
            <a:r>
              <a:rPr lang="en-GB" sz="1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GB" sz="1400" b="1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before</a:t>
            </a:r>
            <a:r>
              <a:rPr lang="en-GB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GB" sz="1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GB" sz="1400" b="1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after</a:t>
            </a:r>
            <a:r>
              <a:rPr lang="en-GB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]/d</a:t>
            </a:r>
            <a:endParaRPr lang="de-DE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Microsoft Office PowerPoint</Application>
  <PresentationFormat>On-screen Show (4:3)</PresentationFormat>
  <Paragraphs>308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Times New Roman</vt:lpstr>
      <vt:lpstr>Larissa-Design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rainer</dc:creator>
  <cp:lastModifiedBy>Dormenev, Valery</cp:lastModifiedBy>
  <cp:revision>584</cp:revision>
  <dcterms:created xsi:type="dcterms:W3CDTF">2015-10-19T09:55:50Z</dcterms:created>
  <dcterms:modified xsi:type="dcterms:W3CDTF">2022-09-12T12:19:52Z</dcterms:modified>
</cp:coreProperties>
</file>