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7"/>
  </p:notesMasterIdLst>
  <p:handoutMasterIdLst>
    <p:handoutMasterId r:id="rId18"/>
  </p:handoutMasterIdLst>
  <p:sldIdLst>
    <p:sldId id="294" r:id="rId2"/>
    <p:sldId id="302" r:id="rId3"/>
    <p:sldId id="301" r:id="rId4"/>
    <p:sldId id="275" r:id="rId5"/>
    <p:sldId id="295" r:id="rId6"/>
    <p:sldId id="296" r:id="rId7"/>
    <p:sldId id="299" r:id="rId8"/>
    <p:sldId id="298" r:id="rId9"/>
    <p:sldId id="305" r:id="rId10"/>
    <p:sldId id="300" r:id="rId11"/>
    <p:sldId id="306" r:id="rId12"/>
    <p:sldId id="303" r:id="rId13"/>
    <p:sldId id="304" r:id="rId14"/>
    <p:sldId id="297" r:id="rId15"/>
    <p:sldId id="278" r:id="rId16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FF00"/>
    <a:srgbClr val="97D7EB"/>
    <a:srgbClr val="98D7EA"/>
    <a:srgbClr val="98D7EB"/>
    <a:srgbClr val="50504E"/>
    <a:srgbClr val="4E4E4E"/>
    <a:srgbClr val="404040"/>
    <a:srgbClr val="004C97"/>
    <a:srgbClr val="636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3"/>
  </p:normalViewPr>
  <p:slideViewPr>
    <p:cSldViewPr snapToGrid="0" snapToObjects="1" showGuides="1">
      <p:cViewPr varScale="1">
        <p:scale>
          <a:sx n="111" d="100"/>
          <a:sy n="111" d="100"/>
        </p:scale>
        <p:origin x="108" y="792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8/8/2022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8/8/2022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8/8/2022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8/8/2022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 PIP-2 </a:t>
            </a:r>
            <a:r>
              <a:rPr lang="en-US" sz="1800" dirty="0" err="1"/>
              <a:t>Linac</a:t>
            </a:r>
            <a:r>
              <a:rPr lang="en-US" sz="1800" dirty="0"/>
              <a:t> Complex Process Power Arc Flash/Load Flow Analysis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93964" y="3849336"/>
            <a:ext cx="8499231" cy="935794"/>
          </a:xfrm>
        </p:spPr>
        <p:txBody>
          <a:bodyPr/>
          <a:lstStyle/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Luis Bravo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Supervisor: Ryan Crawford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Northern Illinois University – Aspire Fellow	</a:t>
            </a:r>
          </a:p>
          <a:p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7/28/22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22D63B-0114-4DBB-8DEB-A9709A8B40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8599" y="540246"/>
            <a:ext cx="6669157" cy="32090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Etap quickly assesses incident energies along with arc flash boundaries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Creates safety labels enforced by NFPA and OSHA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6AAEE6-DF7B-4F58-8772-3516CA0B534E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2B08A-50D0-4B3B-BE94-7C9C7BB3159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F5977-7A9C-47A6-8E07-29270A785DB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7015BC04-FFD2-4CC1-ABB7-FFF3A30D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PPE for Arc Flash/Blast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5FBC8E-5643-403A-8C7C-FFF4C2759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985" y="1235869"/>
            <a:ext cx="4578415" cy="34180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67EE3E-3ED4-4BDB-82E6-7F3886C69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03" y="1085435"/>
            <a:ext cx="4167395" cy="356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824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1071A79-63EC-4A9E-BC9E-B8D45A1246A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</a:rPr>
              <a:t>Do arc flash and load flow analysis on all projects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</a:rPr>
              <a:t>Compare results with different power system devices to lower the incident energy and speed up FCT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</a:rPr>
              <a:t>Have documentation for all pieces of equipment with data from arc flash and load flow analysis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accent6">
                    <a:lumMod val="50000"/>
                  </a:schemeClr>
                </a:solidFill>
              </a:rPr>
              <a:t>With more documentation and labels, we can make Fermilab a safer place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5CA37-DB42-4F9B-8525-AE0EB412A16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C33588-C30B-4EB1-8D51-DF91A11502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6C823-388B-4EFE-8572-B46E68AAB03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4745FA0-DF19-4CEF-B5F8-3476FA94B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E3A166-36B8-4184-9EDE-CA150875F1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26" y="719138"/>
            <a:ext cx="4038731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050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14" y="95727"/>
            <a:ext cx="3303614" cy="320908"/>
          </a:xfrm>
        </p:spPr>
        <p:txBody>
          <a:bodyPr/>
          <a:lstStyle/>
          <a:p>
            <a:r>
              <a:rPr lang="en-US" sz="1950" dirty="0"/>
              <a:t>  Acknowledgement 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3C8D9-6121-457B-B844-6C8A48713249}"/>
              </a:ext>
            </a:extLst>
          </p:cNvPr>
          <p:cNvSpPr txBox="1"/>
          <p:nvPr/>
        </p:nvSpPr>
        <p:spPr>
          <a:xfrm>
            <a:off x="0" y="866557"/>
            <a:ext cx="4572000" cy="3749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  <a:latin typeface="Helvetica"/>
              </a:rPr>
              <a:t>Thank you to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</a:endParaRPr>
          </a:p>
          <a:p>
            <a:pPr marL="111125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rgbClr val="505050">
                    <a:lumMod val="50000"/>
                  </a:srgbClr>
                </a:solidFill>
                <a:latin typeface="Helvetica"/>
                <a:ea typeface="ＭＳ Ｐゴシック" charset="0"/>
              </a:rPr>
              <a:t>Ryan Crawford, Chris Jensen, and Ramfis Colon for their guidance and opportunity to be part of the team to work on PIP2</a:t>
            </a:r>
          </a:p>
          <a:p>
            <a:pPr marL="111125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All the engineers on the team including Matthew Davidson, Siddharth Poopathi</a:t>
            </a:r>
            <a:r>
              <a:rPr lang="en-US" sz="1400" dirty="0">
                <a:solidFill>
                  <a:srgbClr val="505050">
                    <a:lumMod val="50000"/>
                  </a:srgbClr>
                </a:solidFill>
                <a:latin typeface="Helvetica"/>
                <a:ea typeface="ＭＳ Ｐゴシック" charset="0"/>
              </a:rPr>
              <a:t>, Peter Drechsler, Ty Omark, Nick Gurley, and Dennis Barak for helping me with any issues I came across and very willingly passing along a lot of knowledge</a:t>
            </a:r>
          </a:p>
          <a:p>
            <a:pPr marL="111125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505050">
                    <a:lumMod val="50000"/>
                  </a:srgbClr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The whole Team that coordinates the internships along with all the people that helped with the process and made this opportunity a reality </a:t>
            </a:r>
          </a:p>
          <a:p>
            <a:pPr marL="111125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505050">
                  <a:lumMod val="50000"/>
                </a:srgbClr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BBBB99-A0C1-4BCA-82E0-52FFCF531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1662" y="1077712"/>
            <a:ext cx="4215640" cy="2408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07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68C767-6BA4-47C7-BB9F-07B044D1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E766A-B4D4-4A53-A085-4FFE1C42F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AB49E9-2AFA-449A-9004-C2B316E9BEF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6615DE-2440-4040-823E-F38F00EA79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C725E3-FFA7-4C17-AB9D-73DF7A4F3E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4414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401ADBCF-8631-631F-EED2-09A1895615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7792" b="7792"/>
          <a:stretch/>
        </p:blipFill>
        <p:spPr>
          <a:xfrm>
            <a:off x="286140" y="1412033"/>
            <a:ext cx="3539412" cy="3174379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8EF0AC-9A45-A28B-3DB5-206C771D591D}"/>
              </a:ext>
            </a:extLst>
          </p:cNvPr>
          <p:cNvSpPr txBox="1"/>
          <p:nvPr/>
        </p:nvSpPr>
        <p:spPr>
          <a:xfrm>
            <a:off x="286139" y="304800"/>
            <a:ext cx="66371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Case study #1 for Load Flow Calculations (Etap vs Published results) extra slides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E3DEF5-5A83-DA55-6C97-6BABD4B3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5551" y="1349829"/>
            <a:ext cx="5262465" cy="30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75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40649C8-60B2-D624-5220-C7762912D57E}"/>
              </a:ext>
            </a:extLst>
          </p:cNvPr>
          <p:cNvSpPr txBox="1"/>
          <p:nvPr/>
        </p:nvSpPr>
        <p:spPr>
          <a:xfrm>
            <a:off x="129381" y="1293019"/>
            <a:ext cx="3027894" cy="2322866"/>
          </a:xfrm>
          <a:prstGeom prst="rect">
            <a:avLst/>
          </a:prstGeom>
        </p:spPr>
        <p:txBody>
          <a:bodyPr lIns="0" tIns="0" rIns="0" bIns="0" rtlCol="0">
            <a:normAutofit fontScale="92500" lnSpcReduction="10000"/>
          </a:bodyPr>
          <a:lstStyle/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i="0" kern="1200" dirty="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rPr>
              <a:t>15 years of development</a:t>
            </a: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Helvetica"/>
                <a:cs typeface="ＭＳ Ｐゴシック" charset="0"/>
              </a:rPr>
              <a:t> for all arc flash analysis in Etap</a:t>
            </a:r>
            <a:endParaRPr lang="en-US" sz="1500" b="1" i="0" kern="1200" dirty="0">
              <a:solidFill>
                <a:schemeClr val="accent6">
                  <a:lumMod val="50000"/>
                </a:schemeClr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i="0" kern="1200" dirty="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rPr>
              <a:t>AC/DC Arc flash analysis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i="0" kern="1200" dirty="0">
                <a:solidFill>
                  <a:schemeClr val="accent6">
                    <a:lumMod val="50000"/>
                  </a:schemeClr>
                </a:solidFill>
                <a:latin typeface="Helvetica"/>
                <a:ea typeface="Geneva" charset="0"/>
                <a:cs typeface="ＭＳ Ｐゴシック" charset="0"/>
              </a:rPr>
              <a:t>IEEE 1584 Method 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Helvetica"/>
                <a:cs typeface="ＭＳ Ｐゴシック" charset="0"/>
              </a:rPr>
              <a:t>Ralph Lee Method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Helvetica"/>
                <a:cs typeface="ＭＳ Ｐゴシック" charset="0"/>
              </a:rPr>
              <a:t>Doughty Method</a:t>
            </a:r>
          </a:p>
          <a:p>
            <a:pPr marL="285750" indent="-28575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500" b="1" dirty="0">
                <a:solidFill>
                  <a:schemeClr val="accent6">
                    <a:lumMod val="50000"/>
                  </a:schemeClr>
                </a:solidFill>
                <a:latin typeface="Helvetica"/>
                <a:cs typeface="ＭＳ Ｐゴシック" charset="0"/>
              </a:rPr>
              <a:t>Doan Method 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300" b="1" i="0" kern="1200" dirty="0">
              <a:solidFill>
                <a:srgbClr val="004C97"/>
              </a:solidFill>
              <a:latin typeface="Helvetica"/>
              <a:ea typeface="Geneva" charset="0"/>
              <a:cs typeface="ＭＳ Ｐゴシック" charset="0"/>
            </a:endParaRPr>
          </a:p>
          <a:p>
            <a:pPr>
              <a:spcBef>
                <a:spcPct val="20000"/>
              </a:spcBef>
            </a:pPr>
            <a:endParaRPr lang="en-US" sz="1300" b="1" i="0" kern="1200" dirty="0">
              <a:solidFill>
                <a:srgbClr val="004C97"/>
              </a:solidFill>
              <a:latin typeface="Helvetica"/>
              <a:ea typeface="Geneva" charset="0"/>
              <a:cs typeface="ＭＳ Ｐゴシック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74BD63-5C45-13CB-5269-2AA03B63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985" y="1057469"/>
            <a:ext cx="5786336" cy="2621378"/>
          </a:xfrm>
          <a:prstGeom prst="rect">
            <a:avLst/>
          </a:prstGeom>
          <a:noFill/>
        </p:spPr>
      </p:pic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dirty="0"/>
              <a:t>7/28/22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 lIns="0" tIns="0" rIns="0" bIns="0" anchor="t" anchorCtr="0">
            <a:normAutofit fontScale="92500"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 b="1" dirty="0"/>
              <a:t>Luis Bravo</a:t>
            </a:r>
          </a:p>
          <a:p>
            <a:pPr>
              <a:spcAft>
                <a:spcPts val="600"/>
              </a:spcAft>
              <a:defRPr/>
            </a:pP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>
          <a:xfrm>
            <a:off x="222250" y="4878161"/>
            <a:ext cx="414338" cy="177964"/>
          </a:xfr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  <a:defRPr/>
            </a:pPr>
            <a:fld id="{148C009B-CB69-E04A-B9B3-34B26D69E9CF}" type="slidenum">
              <a:rPr lang="en-US" smtClean="0"/>
              <a:pPr>
                <a:spcAft>
                  <a:spcPts val="600"/>
                </a:spcAft>
                <a:defRPr/>
              </a:pPr>
              <a:t>15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</p:spPr>
        <p:txBody>
          <a:bodyPr lIns="0" tIns="0" rIns="0" bIns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kern="1200" dirty="0">
                <a:latin typeface="Helvetica"/>
                <a:ea typeface="Geneva" charset="0"/>
                <a:cs typeface="ＭＳ Ｐゴシック" charset="0"/>
              </a:rPr>
              <a:t>Arc Flash/ Short Circuit Analysis extra slides</a:t>
            </a:r>
          </a:p>
        </p:txBody>
      </p:sp>
    </p:spTree>
    <p:extLst>
      <p:ext uri="{BB962C8B-B14F-4D97-AF65-F5344CB8AC3E}">
        <p14:creationId xmlns:p14="http://schemas.microsoft.com/office/powerpoint/2010/main" val="1121380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91414" y="95727"/>
            <a:ext cx="3303614" cy="320908"/>
          </a:xfrm>
        </p:spPr>
        <p:txBody>
          <a:bodyPr/>
          <a:lstStyle/>
          <a:p>
            <a:r>
              <a:rPr lang="en-US" sz="1950" dirty="0"/>
              <a:t>About Me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Luis Bravo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48C009B-CB69-E04A-B9B3-34B26D69E9C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3C8D9-6121-457B-B844-6C8A48713249}"/>
              </a:ext>
            </a:extLst>
          </p:cNvPr>
          <p:cNvSpPr txBox="1"/>
          <p:nvPr/>
        </p:nvSpPr>
        <p:spPr>
          <a:xfrm>
            <a:off x="0" y="575009"/>
            <a:ext cx="4572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</a:rPr>
              <a:t>Luis Bravo </a:t>
            </a:r>
          </a:p>
          <a:p>
            <a:pPr marL="568325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Northern Illinois University </a:t>
            </a:r>
          </a:p>
          <a:p>
            <a:pPr marL="568325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Expected Graduation May 2023</a:t>
            </a:r>
          </a:p>
          <a:p>
            <a:pPr marL="568325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Helvetica"/>
                <a:ea typeface="ＭＳ Ｐゴシック" charset="0"/>
              </a:rPr>
              <a:t>Electrical Engineering Major</a:t>
            </a:r>
          </a:p>
          <a:p>
            <a:pPr marL="568325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Aspire Fellow</a:t>
            </a:r>
          </a:p>
          <a:p>
            <a:pPr marL="568325" marR="0" lvl="1" indent="-28575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Worked in HVAC and Maintenance ~ 6 years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Helvetica"/>
              <a:ea typeface="ＭＳ Ｐゴシック" charset="0"/>
            </a:endParaRP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505050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F1FA016-4BC2-45B5-AFC8-1E7A4A65F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938" y="2687053"/>
            <a:ext cx="2742467" cy="18211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7FA365-4A2C-4183-A8C9-3C39E865F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0678" y="256181"/>
            <a:ext cx="2853636" cy="16051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4D8F3-38DA-4D81-8EC0-4A6D50DB4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6938" y="2545305"/>
            <a:ext cx="3608451" cy="143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37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3205" y="337221"/>
            <a:ext cx="3303614" cy="320908"/>
          </a:xfrm>
        </p:spPr>
        <p:txBody>
          <a:bodyPr/>
          <a:lstStyle/>
          <a:p>
            <a:r>
              <a:rPr lang="en-US" sz="1950" dirty="0"/>
              <a:t>Outline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F03C8D9-6121-457B-B844-6C8A48713249}"/>
              </a:ext>
            </a:extLst>
          </p:cNvPr>
          <p:cNvSpPr txBox="1"/>
          <p:nvPr/>
        </p:nvSpPr>
        <p:spPr>
          <a:xfrm>
            <a:off x="-88216" y="1063681"/>
            <a:ext cx="4572000" cy="2056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PIP 2 </a:t>
            </a:r>
            <a:r>
              <a:rPr lang="en-US" sz="1600" dirty="0" err="1">
                <a:solidFill>
                  <a:schemeClr val="accent6">
                    <a:lumMod val="50000"/>
                  </a:schemeClr>
                </a:solidFill>
                <a:latin typeface="Helvetica"/>
              </a:rPr>
              <a:t>Linac</a:t>
            </a:r>
            <a:r>
              <a:rPr lang="en-US" sz="1600" dirty="0">
                <a:solidFill>
                  <a:schemeClr val="accent6">
                    <a:lumMod val="50000"/>
                  </a:schemeClr>
                </a:solidFill>
                <a:latin typeface="Helvetica"/>
              </a:rPr>
              <a:t> Complex Process Power 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Helvetica"/>
            </a:endParaRPr>
          </a:p>
          <a:p>
            <a:pPr marL="568325" lvl="1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Etap Program</a:t>
            </a:r>
          </a:p>
          <a:p>
            <a:pPr marL="568325" lvl="1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Load Flow Analysis</a:t>
            </a:r>
          </a:p>
          <a:p>
            <a:pPr marL="568325" lvl="1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Arc flash/Blast information </a:t>
            </a:r>
          </a:p>
          <a:p>
            <a:pPr marL="568325" lvl="1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Arc flash/short circuit analysis </a:t>
            </a:r>
          </a:p>
          <a:p>
            <a:pPr marL="568325" lvl="1" indent="-285750">
              <a:spcBef>
                <a:spcPts val="984"/>
              </a:spcBef>
              <a:buFont typeface="Wingdings" panose="05000000000000000000" pitchFamily="2" charset="2"/>
              <a:buChar char="§"/>
              <a:defRPr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/>
                <a:ea typeface="ＭＳ Ｐゴシック" charset="0"/>
              </a:rPr>
              <a:t>NFPA labels on dangers from calculated results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504F48-D42B-4502-9EC7-AB1065CB6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748" y="91595"/>
            <a:ext cx="2635240" cy="26474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13A325-2158-4E76-88C1-6B87F85148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0748" y="2866549"/>
            <a:ext cx="2550008" cy="170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892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-201891" y="520010"/>
            <a:ext cx="4209535" cy="3835290"/>
          </a:xfrm>
        </p:spPr>
        <p:txBody>
          <a:bodyPr/>
          <a:lstStyle/>
          <a:p>
            <a:pPr marL="0" indent="0">
              <a:buNone/>
            </a:pPr>
            <a:endParaRPr lang="en-US" sz="1600" dirty="0"/>
          </a:p>
          <a:p>
            <a:pPr marL="0" indent="0">
              <a:buNone/>
            </a:pPr>
            <a:endParaRPr lang="en-US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Electrical Transient Analyzer Program is a software used making schematic and analyzing Single Line Electrical Diagrams (SLEDS)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SLEDs are the simplest symbolic representation of an electrical power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A single line in the diagram often represent more than one conductor for simplicity and ease of view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Electrical components in three phase systems such as circuit breakers, transformers, capacitors, and bus bars are shown connected to a single line in the diagram to represent all three phases in application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200" dirty="0">
                <a:solidFill>
                  <a:schemeClr val="accent6">
                    <a:lumMod val="50000"/>
                  </a:schemeClr>
                </a:solidFill>
              </a:rPr>
              <a:t>   Electrical components in DC also show only 1 conductor representing the supply and return paths </a:t>
            </a:r>
          </a:p>
          <a:p>
            <a:endParaRPr lang="en-US" sz="1600" dirty="0"/>
          </a:p>
          <a:p>
            <a:pPr marL="1143000" lvl="3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50504E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1546225" lvl="3"/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187" y="399623"/>
            <a:ext cx="3303614" cy="320908"/>
          </a:xfrm>
        </p:spPr>
        <p:txBody>
          <a:bodyPr/>
          <a:lstStyle/>
          <a:p>
            <a:r>
              <a:rPr lang="en-US" sz="1950" dirty="0"/>
              <a:t>ETAP (Electrical Transient Analyzer Program)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5AD265B0-3160-478E-8355-6C884DB5591B}"/>
              </a:ext>
            </a:extLst>
          </p:cNvPr>
          <p:cNvSpPr txBox="1">
            <a:spLocks/>
          </p:cNvSpPr>
          <p:nvPr/>
        </p:nvSpPr>
        <p:spPr>
          <a:xfrm>
            <a:off x="3470043" y="1241927"/>
            <a:ext cx="3646950" cy="295859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ETAP is used in a wide range of industries including generation, transmission, distribution, industrial, transportation, and Low Voltage.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Load Flow AC/DC analysis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IEEE, ICEA, NEC requirement tools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Renewables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Panel Schedules</a:t>
            </a:r>
          </a:p>
          <a:p>
            <a:pPr marL="573087" lvl="2" indent="0">
              <a:buFont typeface="Arial" charset="0"/>
              <a:buNone/>
            </a:pPr>
            <a:endParaRPr lang="en-US" sz="1300" dirty="0"/>
          </a:p>
          <a:p>
            <a:pPr marL="855662" lvl="3" indent="0">
              <a:buFont typeface="Arial" charset="0"/>
              <a:buNone/>
            </a:pPr>
            <a:endParaRPr lang="en-US" sz="1300" dirty="0"/>
          </a:p>
          <a:p>
            <a:pPr marL="1141413" lvl="4" indent="0">
              <a:buFont typeface="Arial" charset="0"/>
              <a:buNone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BE326E-061C-444C-BD92-762A35AF9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4036" y="0"/>
            <a:ext cx="2149964" cy="1791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5"/>
          </p:nvPr>
        </p:nvSpPr>
        <p:spPr>
          <a:xfrm>
            <a:off x="0" y="432352"/>
            <a:ext cx="3679031" cy="3767006"/>
          </a:xfrm>
        </p:spPr>
        <p:txBody>
          <a:bodyPr/>
          <a:lstStyle/>
          <a:p>
            <a:endParaRPr lang="en-US" sz="16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Load Flow analysis is a fundamental analysis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ETAP has the capability to simulate and calculate bus voltages, branch power factors, currents, and the flow of power throughout the electrical system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The red numbers represent the percentage of the power that flows through along with the real power number being P(Watts) and the imaginary part being Q (Reactance)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(2308+j101.8) = complex power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pPr lvl="1"/>
            <a:endParaRPr lang="en-US" sz="1400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8ED93991-3347-4A4C-84B6-E81428F0C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Flow Analysis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CBAB10-9095-40FF-A743-96A3B019A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282" y="44739"/>
            <a:ext cx="3092135" cy="354081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172175-C263-4052-8B00-B56F42F83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582" y="3555815"/>
            <a:ext cx="1823148" cy="962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3288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50807"/>
            <a:ext cx="3743739" cy="320908"/>
          </a:xfrm>
        </p:spPr>
        <p:txBody>
          <a:bodyPr/>
          <a:lstStyle/>
          <a:p>
            <a:r>
              <a:rPr lang="en-US" sz="1950" dirty="0"/>
              <a:t>Load Flow Analysis (Cont.)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B0315D-AE7D-4FD6-BA86-1F01C9D1F6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944" y="147258"/>
            <a:ext cx="3134139" cy="21983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A98CA63-B7ED-401F-AADF-23464966DA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650" y="2422344"/>
            <a:ext cx="2566782" cy="2076513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DEDF2AD-928A-48AA-860E-E54629FEFBCE}"/>
              </a:ext>
            </a:extLst>
          </p:cNvPr>
          <p:cNvSpPr txBox="1">
            <a:spLocks/>
          </p:cNvSpPr>
          <p:nvPr/>
        </p:nvSpPr>
        <p:spPr>
          <a:xfrm>
            <a:off x="-1" y="672397"/>
            <a:ext cx="5564982" cy="3767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dirty="0"/>
          </a:p>
          <a:p>
            <a:endParaRPr lang="en-US" sz="1800" dirty="0"/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ETAP along with other engineering programs save a lot of time doing calculations and simulations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Very impressive Verified and Validated(V&amp;V) results from Etap test groups compared to the published case studies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Less than 1% difference in calculations for ETAP vs Published study results for load flow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ETAP results and the MATLAB hand calculated results have a percent difference less than 0.001% in all cases for Arc flash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4491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1A2058-9D7F-B2F5-8169-C71278D0A8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02521"/>
            <a:ext cx="3192816" cy="3767007"/>
          </a:xfrm>
        </p:spPr>
        <p:txBody>
          <a:bodyPr/>
          <a:lstStyle/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Electrical current flowing through air gap (ionized air)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Turning on and off equipment (high voltage switches)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phase to phase or phase to ground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 Arc flash temperatures can reach  19,400 C (35,000 F)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Arc flash is specifically the heat and light produced by the arc fault(skin burns and vaporization of metals may occur etc.)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accent6">
                    <a:lumMod val="50000"/>
                  </a:schemeClr>
                </a:solidFill>
              </a:rPr>
              <a:t>Arc blast is the mechanical supersonic shockwave(Hearing loss due to pressure wave, blasts from debris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accent6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b="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DC7B56-AB4E-3387-5C5C-92C8F60625E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43081-C61C-C8B1-BD6F-9C477D98D0C4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10C271-1BD5-B9B7-0AB7-B6D64D945D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B416C68-39D0-3272-9CDE-8D6D8758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Arc flash/Arc blast?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0C8D7BF-76C8-2C17-2FA5-E4B42C6B8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0553" y="998629"/>
            <a:ext cx="3193905" cy="23922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952256-9B29-4B2D-8960-DFD4AA3FA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3392" y="998629"/>
            <a:ext cx="2099986" cy="2600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001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4E0B19D-96E4-455E-0E67-F4C719054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0757" y="1376493"/>
            <a:ext cx="2521040" cy="3767007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Arc flash Boundary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Incident energies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PPE classification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1400" b="0" dirty="0">
                <a:solidFill>
                  <a:schemeClr val="accent6">
                    <a:lumMod val="50000"/>
                  </a:schemeClr>
                </a:solidFill>
              </a:rPr>
              <a:t>Labels generated from etap along with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D7CB3-8A5C-B8B1-E88E-4DFF0F934B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24C0-E656-0DA9-5F3B-84DA391DC1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>
              <a:defRPr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02C05-C7BC-D080-0348-93458FF22E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1587B6-C80E-85EF-99C9-04759CA6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kern="1200" dirty="0">
                <a:latin typeface="Helvetica"/>
                <a:ea typeface="Geneva" charset="0"/>
                <a:cs typeface="ＭＳ Ｐゴシック" charset="0"/>
              </a:rPr>
              <a:t>Arc Flash/ Short Circuit Analysis (Cont.)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3A3D48-97F8-1D2E-6F94-701C5E55D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3514" y="719138"/>
            <a:ext cx="3220278" cy="3647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42F952-2AE6-4BB2-9268-0AE25C62ED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2135" y="645513"/>
            <a:ext cx="2521040" cy="38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70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D7CB3-8A5C-B8B1-E88E-4DFF0F934BC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t>7/28/22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224C0-E656-0DA9-5F3B-84DA391DC12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>
              <a:defRPr/>
            </a:pPr>
            <a:r>
              <a:rPr lang="en-US" b="1" dirty="0"/>
              <a:t>Luis Bravo</a:t>
            </a:r>
          </a:p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/>
              <a:ea typeface="ＭＳ Ｐゴシック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02C05-C7BC-D080-0348-93458FF22E95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79A04A2-726F-2143-A443-7788AF2717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C97"/>
                </a:solidFill>
                <a:effectLst/>
                <a:uLnTx/>
                <a:uFillTx/>
                <a:latin typeface="Helvetica" charset="0"/>
              </a:rPr>
              <a:pPr marL="0" marR="0" lvl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C97"/>
              </a:solidFill>
              <a:effectLst/>
              <a:uLnTx/>
              <a:uFillTx/>
              <a:latin typeface="Helvetica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51587B6-C80E-85EF-99C9-04759CA61C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348613"/>
            <a:ext cx="8686800" cy="320908"/>
          </a:xfrm>
        </p:spPr>
        <p:txBody>
          <a:bodyPr/>
          <a:lstStyle/>
          <a:p>
            <a:r>
              <a:rPr lang="en-US" b="1" kern="1200" dirty="0">
                <a:latin typeface="Helvetica"/>
                <a:ea typeface="Geneva" charset="0"/>
                <a:cs typeface="ＭＳ Ｐゴシック" charset="0"/>
              </a:rPr>
              <a:t>Arc Flash/ Short Circuit Analysis (example fuse vs circuit breaker) 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4E72B7-7DDE-4474-A9F7-B1514E16B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207" y="627251"/>
            <a:ext cx="3129327" cy="29814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D02663F-D9A5-4719-8810-DED4D91BF4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6755" y="341917"/>
            <a:ext cx="3250038" cy="3224548"/>
          </a:xfrm>
          <a:prstGeom prst="rect">
            <a:avLst/>
          </a:prstGeom>
        </p:spPr>
      </p:pic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8A29F7C9-4C48-4832-B4DC-2F756F0E8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1544686"/>
              </p:ext>
            </p:extLst>
          </p:nvPr>
        </p:nvGraphicFramePr>
        <p:xfrm>
          <a:off x="1664495" y="3766527"/>
          <a:ext cx="6128229" cy="867416"/>
        </p:xfrm>
        <a:graphic>
          <a:graphicData uri="http://schemas.openxmlformats.org/drawingml/2006/table">
            <a:tbl>
              <a:tblPr/>
              <a:tblGrid>
                <a:gridCol w="393408">
                  <a:extLst>
                    <a:ext uri="{9D8B030D-6E8A-4147-A177-3AD203B41FA5}">
                      <a16:colId xmlns:a16="http://schemas.microsoft.com/office/drawing/2014/main" val="786808732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2678030428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3220301559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2856980584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3137366257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1054922965"/>
                    </a:ext>
                  </a:extLst>
                </a:gridCol>
                <a:gridCol w="834821">
                  <a:extLst>
                    <a:ext uri="{9D8B030D-6E8A-4147-A177-3AD203B41FA5}">
                      <a16:colId xmlns:a16="http://schemas.microsoft.com/office/drawing/2014/main" val="1319792062"/>
                    </a:ext>
                  </a:extLst>
                </a:gridCol>
                <a:gridCol w="725895">
                  <a:extLst>
                    <a:ext uri="{9D8B030D-6E8A-4147-A177-3AD203B41FA5}">
                      <a16:colId xmlns:a16="http://schemas.microsoft.com/office/drawing/2014/main" val="811435331"/>
                    </a:ext>
                  </a:extLst>
                </a:gridCol>
              </a:tblGrid>
              <a:tr h="305918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IE(calories/cm</a:t>
                      </a:r>
                      <a:r>
                        <a:rPr lang="en-US" sz="1100" b="0" i="0" u="none" strike="noStrike" baseline="30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Fault Clearing Time(second)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   AFB(ft)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</a:t>
                      </a: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  <a:r>
                        <a:rPr lang="en-US" sz="1200" b="0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arc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(kA)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0905635"/>
                  </a:ext>
                </a:extLst>
              </a:tr>
              <a:tr h="254932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Fuse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81.39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0.746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12.3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</a:rPr>
                        <a:t>0.977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31569691"/>
                  </a:ext>
                </a:extLst>
              </a:tr>
              <a:tr h="267679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Circuit Breaker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19.43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0.149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Calibri" panose="020F0502020204030204" pitchFamily="34" charset="0"/>
                        </a:rPr>
                        <a:t>1.149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585518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4FDE3D38-5B3F-482E-8B11-DE579EF9D2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1682351"/>
              </p:ext>
            </p:extLst>
          </p:nvPr>
        </p:nvGraphicFramePr>
        <p:xfrm>
          <a:off x="3597245" y="3001169"/>
          <a:ext cx="1828800" cy="544036"/>
        </p:xfrm>
        <a:graphic>
          <a:graphicData uri="http://schemas.openxmlformats.org/drawingml/2006/table">
            <a:tbl>
              <a:tblPr/>
              <a:tblGrid>
                <a:gridCol w="1828800">
                  <a:extLst>
                    <a:ext uri="{9D8B030D-6E8A-4147-A177-3AD203B41FA5}">
                      <a16:colId xmlns:a16="http://schemas.microsoft.com/office/drawing/2014/main" val="3199175776"/>
                    </a:ext>
                  </a:extLst>
                </a:gridCol>
              </a:tblGrid>
              <a:tr h="199231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PIP 2 LINAC Complex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668320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Process Power Service A</a:t>
                      </a:r>
                    </a:p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8304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8729297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4" id="{CB7ACBD4-1FF4-4C43-816D-7134F0E2B41D}" vid="{8773B698-5E34-8649-83D5-C6AC28019C7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FNAL_Powerpoint_16x9-seasons_052121</Template>
  <TotalTime>14817</TotalTime>
  <Words>843</Words>
  <Application>Microsoft Office PowerPoint</Application>
  <PresentationFormat>On-screen Show (16:9)</PresentationFormat>
  <Paragraphs>154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Helvetica</vt:lpstr>
      <vt:lpstr>Wingdings</vt:lpstr>
      <vt:lpstr>Fermilab_PPT_090915</vt:lpstr>
      <vt:lpstr>PowerPoint Presentation</vt:lpstr>
      <vt:lpstr>About Me </vt:lpstr>
      <vt:lpstr>Outline </vt:lpstr>
      <vt:lpstr>ETAP (Electrical Transient Analyzer Program) </vt:lpstr>
      <vt:lpstr>Load Flow Analysis</vt:lpstr>
      <vt:lpstr>Load Flow Analysis (Cont.)</vt:lpstr>
      <vt:lpstr>What is Arc flash/Arc blast?</vt:lpstr>
      <vt:lpstr>Arc Flash/ Short Circuit Analysis (Cont.)</vt:lpstr>
      <vt:lpstr>Arc Flash/ Short Circuit Analysis (example fuse vs circuit breaker) </vt:lpstr>
      <vt:lpstr>PPE for Arc Flash/Blast</vt:lpstr>
      <vt:lpstr>Moving Forward</vt:lpstr>
      <vt:lpstr>  Acknowledgement  </vt:lpstr>
      <vt:lpstr>Questions? </vt:lpstr>
      <vt:lpstr>PowerPoint Presentation</vt:lpstr>
      <vt:lpstr>Arc Flash/ Short Circuit Analysis extra slides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Luis Bravo</dc:creator>
  <cp:lastModifiedBy>Luis Bravo</cp:lastModifiedBy>
  <cp:revision>44</cp:revision>
  <cp:lastPrinted>2014-01-20T19:40:21Z</cp:lastPrinted>
  <dcterms:created xsi:type="dcterms:W3CDTF">2022-07-28T16:37:04Z</dcterms:created>
  <dcterms:modified xsi:type="dcterms:W3CDTF">2022-08-11T13:36:08Z</dcterms:modified>
</cp:coreProperties>
</file>